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</p:sldIdLst>
  <p:sldSz cx="31089600" cy="51206400"/>
  <p:notesSz cx="6858000" cy="9144000"/>
  <p:defaultTextStyle>
    <a:defPPr>
      <a:defRPr lang="en-US"/>
    </a:defPPr>
    <a:lvl1pPr marL="0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51288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02576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53864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05153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756441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07729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459017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810305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23" d="100"/>
          <a:sy n="23" d="100"/>
        </p:scale>
        <p:origin x="-1656" y="1552"/>
      </p:cViewPr>
      <p:guideLst>
        <p:guide orient="horz" pos="16128"/>
        <p:guide pos="97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1720" y="15907192"/>
            <a:ext cx="26426160" cy="10976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3440" y="29016960"/>
            <a:ext cx="21762720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50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0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50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00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50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00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51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01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56A0-D32C-5844-B5F7-C8E49A15ECE3}" type="datetimeFigureOut">
              <a:rPr lang="en-US" smtClean="0"/>
              <a:t>5/22/14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6FA5-5C3E-FB48-8BE7-5CA15B1A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83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56A0-D32C-5844-B5F7-C8E49A15ECE3}" type="datetimeFigureOut">
              <a:rPr lang="en-US" smtClean="0"/>
              <a:t>5/22/14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6FA5-5C3E-FB48-8BE7-5CA15B1A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2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539960" y="2050649"/>
            <a:ext cx="6995160" cy="436913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4480" y="2050649"/>
            <a:ext cx="20467320" cy="436913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56A0-D32C-5844-B5F7-C8E49A15ECE3}" type="datetimeFigureOut">
              <a:rPr lang="en-US" smtClean="0"/>
              <a:t>5/22/14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6FA5-5C3E-FB48-8BE7-5CA15B1A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43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56A0-D32C-5844-B5F7-C8E49A15ECE3}" type="datetimeFigureOut">
              <a:rPr lang="en-US" smtClean="0"/>
              <a:t>5/22/14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6FA5-5C3E-FB48-8BE7-5CA15B1A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0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864" y="32904857"/>
            <a:ext cx="26426160" cy="10170160"/>
          </a:xfrm>
        </p:spPr>
        <p:txBody>
          <a:bodyPr anchor="t"/>
          <a:lstStyle>
            <a:lvl1pPr algn="l">
              <a:defRPr sz="20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5864" y="21703468"/>
            <a:ext cx="26426160" cy="11201396"/>
          </a:xfrm>
        </p:spPr>
        <p:txBody>
          <a:bodyPr anchor="b"/>
          <a:lstStyle>
            <a:lvl1pPr marL="0" indent="0">
              <a:buNone/>
              <a:defRPr sz="10300">
                <a:solidFill>
                  <a:schemeClr val="tx1">
                    <a:tint val="75000"/>
                  </a:schemeClr>
                </a:solidFill>
              </a:defRPr>
            </a:lvl1pPr>
            <a:lvl2pPr marL="2350157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2pPr>
            <a:lvl3pPr marL="4700324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3pPr>
            <a:lvl4pPr marL="7050481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4pPr>
            <a:lvl5pPr marL="9400648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5pPr>
            <a:lvl6pPr marL="11750804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6pPr>
            <a:lvl7pPr marL="14100971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7pPr>
            <a:lvl8pPr marL="16451128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8pPr>
            <a:lvl9pPr marL="1880129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56A0-D32C-5844-B5F7-C8E49A15ECE3}" type="datetimeFigureOut">
              <a:rPr lang="en-US" smtClean="0"/>
              <a:t>5/22/14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6FA5-5C3E-FB48-8BE7-5CA15B1A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95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480" y="11948179"/>
            <a:ext cx="13731240" cy="33793857"/>
          </a:xfrm>
        </p:spPr>
        <p:txBody>
          <a:bodyPr/>
          <a:lstStyle>
            <a:lvl1pPr>
              <a:defRPr sz="14400"/>
            </a:lvl1pPr>
            <a:lvl2pPr>
              <a:defRPr sz="12300"/>
            </a:lvl2pPr>
            <a:lvl3pPr>
              <a:defRPr sz="103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03880" y="11948179"/>
            <a:ext cx="13731240" cy="33793857"/>
          </a:xfrm>
        </p:spPr>
        <p:txBody>
          <a:bodyPr/>
          <a:lstStyle>
            <a:lvl1pPr>
              <a:defRPr sz="14400"/>
            </a:lvl1pPr>
            <a:lvl2pPr>
              <a:defRPr sz="12300"/>
            </a:lvl2pPr>
            <a:lvl3pPr>
              <a:defRPr sz="103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56A0-D32C-5844-B5F7-C8E49A15ECE3}" type="datetimeFigureOut">
              <a:rPr lang="en-US" smtClean="0"/>
              <a:t>5/22/14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6FA5-5C3E-FB48-8BE7-5CA15B1A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03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4480" y="11462177"/>
            <a:ext cx="13736639" cy="4776890"/>
          </a:xfrm>
        </p:spPr>
        <p:txBody>
          <a:bodyPr anchor="b"/>
          <a:lstStyle>
            <a:lvl1pPr marL="0" indent="0">
              <a:buNone/>
              <a:defRPr sz="12300" b="1"/>
            </a:lvl1pPr>
            <a:lvl2pPr marL="2350157" indent="0">
              <a:buNone/>
              <a:defRPr sz="10300" b="1"/>
            </a:lvl2pPr>
            <a:lvl3pPr marL="4700324" indent="0">
              <a:buNone/>
              <a:defRPr sz="9300" b="1"/>
            </a:lvl3pPr>
            <a:lvl4pPr marL="7050481" indent="0">
              <a:buNone/>
              <a:defRPr sz="8200" b="1"/>
            </a:lvl4pPr>
            <a:lvl5pPr marL="9400648" indent="0">
              <a:buNone/>
              <a:defRPr sz="8200" b="1"/>
            </a:lvl5pPr>
            <a:lvl6pPr marL="11750804" indent="0">
              <a:buNone/>
              <a:defRPr sz="8200" b="1"/>
            </a:lvl6pPr>
            <a:lvl7pPr marL="14100971" indent="0">
              <a:buNone/>
              <a:defRPr sz="8200" b="1"/>
            </a:lvl7pPr>
            <a:lvl8pPr marL="16451128" indent="0">
              <a:buNone/>
              <a:defRPr sz="8200" b="1"/>
            </a:lvl8pPr>
            <a:lvl9pPr marL="18801290" indent="0">
              <a:buNone/>
              <a:defRPr sz="8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4480" y="16239067"/>
            <a:ext cx="13736639" cy="29502950"/>
          </a:xfrm>
        </p:spPr>
        <p:txBody>
          <a:bodyPr/>
          <a:lstStyle>
            <a:lvl1pPr>
              <a:defRPr sz="12300"/>
            </a:lvl1pPr>
            <a:lvl2pPr>
              <a:defRPr sz="10300"/>
            </a:lvl2pPr>
            <a:lvl3pPr>
              <a:defRPr sz="93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793094" y="11462177"/>
            <a:ext cx="13742035" cy="4776890"/>
          </a:xfrm>
        </p:spPr>
        <p:txBody>
          <a:bodyPr anchor="b"/>
          <a:lstStyle>
            <a:lvl1pPr marL="0" indent="0">
              <a:buNone/>
              <a:defRPr sz="12300" b="1"/>
            </a:lvl1pPr>
            <a:lvl2pPr marL="2350157" indent="0">
              <a:buNone/>
              <a:defRPr sz="10300" b="1"/>
            </a:lvl2pPr>
            <a:lvl3pPr marL="4700324" indent="0">
              <a:buNone/>
              <a:defRPr sz="9300" b="1"/>
            </a:lvl3pPr>
            <a:lvl4pPr marL="7050481" indent="0">
              <a:buNone/>
              <a:defRPr sz="8200" b="1"/>
            </a:lvl4pPr>
            <a:lvl5pPr marL="9400648" indent="0">
              <a:buNone/>
              <a:defRPr sz="8200" b="1"/>
            </a:lvl5pPr>
            <a:lvl6pPr marL="11750804" indent="0">
              <a:buNone/>
              <a:defRPr sz="8200" b="1"/>
            </a:lvl6pPr>
            <a:lvl7pPr marL="14100971" indent="0">
              <a:buNone/>
              <a:defRPr sz="8200" b="1"/>
            </a:lvl7pPr>
            <a:lvl8pPr marL="16451128" indent="0">
              <a:buNone/>
              <a:defRPr sz="8200" b="1"/>
            </a:lvl8pPr>
            <a:lvl9pPr marL="18801290" indent="0">
              <a:buNone/>
              <a:defRPr sz="8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93094" y="16239067"/>
            <a:ext cx="13742035" cy="29502950"/>
          </a:xfrm>
        </p:spPr>
        <p:txBody>
          <a:bodyPr/>
          <a:lstStyle>
            <a:lvl1pPr>
              <a:defRPr sz="12300"/>
            </a:lvl1pPr>
            <a:lvl2pPr>
              <a:defRPr sz="10300"/>
            </a:lvl2pPr>
            <a:lvl3pPr>
              <a:defRPr sz="93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56A0-D32C-5844-B5F7-C8E49A15ECE3}" type="datetimeFigureOut">
              <a:rPr lang="en-US" smtClean="0"/>
              <a:t>5/22/14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6FA5-5C3E-FB48-8BE7-5CA15B1A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6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56A0-D32C-5844-B5F7-C8E49A15ECE3}" type="datetimeFigureOut">
              <a:rPr lang="en-US" smtClean="0"/>
              <a:t>5/22/14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6FA5-5C3E-FB48-8BE7-5CA15B1A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09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56A0-D32C-5844-B5F7-C8E49A15ECE3}" type="datetimeFigureOut">
              <a:rPr lang="en-US" smtClean="0"/>
              <a:t>5/22/14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6FA5-5C3E-FB48-8BE7-5CA15B1A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55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5" y="2038773"/>
            <a:ext cx="10228264" cy="8676640"/>
          </a:xfrm>
        </p:spPr>
        <p:txBody>
          <a:bodyPr anchor="b"/>
          <a:lstStyle>
            <a:lvl1pPr algn="l">
              <a:defRPr sz="10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5170" y="2038784"/>
            <a:ext cx="17379950" cy="43703244"/>
          </a:xfrm>
        </p:spPr>
        <p:txBody>
          <a:bodyPr/>
          <a:lstStyle>
            <a:lvl1pPr>
              <a:defRPr sz="16500"/>
            </a:lvl1pPr>
            <a:lvl2pPr>
              <a:defRPr sz="14400"/>
            </a:lvl2pPr>
            <a:lvl3pPr>
              <a:defRPr sz="12300"/>
            </a:lvl3pPr>
            <a:lvl4pPr>
              <a:defRPr sz="10300"/>
            </a:lvl4pPr>
            <a:lvl5pPr>
              <a:defRPr sz="10300"/>
            </a:lvl5pPr>
            <a:lvl6pPr>
              <a:defRPr sz="10300"/>
            </a:lvl6pPr>
            <a:lvl7pPr>
              <a:defRPr sz="10300"/>
            </a:lvl7pPr>
            <a:lvl8pPr>
              <a:defRPr sz="10300"/>
            </a:lvl8pPr>
            <a:lvl9pPr>
              <a:defRPr sz="10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4485" y="10715424"/>
            <a:ext cx="10228264" cy="35026604"/>
          </a:xfrm>
        </p:spPr>
        <p:txBody>
          <a:bodyPr/>
          <a:lstStyle>
            <a:lvl1pPr marL="0" indent="0">
              <a:buNone/>
              <a:defRPr sz="7200"/>
            </a:lvl1pPr>
            <a:lvl2pPr marL="2350157" indent="0">
              <a:buNone/>
              <a:defRPr sz="6200"/>
            </a:lvl2pPr>
            <a:lvl3pPr marL="4700324" indent="0">
              <a:buNone/>
              <a:defRPr sz="5100"/>
            </a:lvl3pPr>
            <a:lvl4pPr marL="7050481" indent="0">
              <a:buNone/>
              <a:defRPr sz="4600"/>
            </a:lvl4pPr>
            <a:lvl5pPr marL="9400648" indent="0">
              <a:buNone/>
              <a:defRPr sz="4600"/>
            </a:lvl5pPr>
            <a:lvl6pPr marL="11750804" indent="0">
              <a:buNone/>
              <a:defRPr sz="4600"/>
            </a:lvl6pPr>
            <a:lvl7pPr marL="14100971" indent="0">
              <a:buNone/>
              <a:defRPr sz="4600"/>
            </a:lvl7pPr>
            <a:lvl8pPr marL="16451128" indent="0">
              <a:buNone/>
              <a:defRPr sz="4600"/>
            </a:lvl8pPr>
            <a:lvl9pPr marL="18801290" indent="0">
              <a:buNone/>
              <a:defRPr sz="4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56A0-D32C-5844-B5F7-C8E49A15ECE3}" type="datetimeFigureOut">
              <a:rPr lang="en-US" smtClean="0"/>
              <a:t>5/22/14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6FA5-5C3E-FB48-8BE7-5CA15B1A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41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3779" y="35844480"/>
            <a:ext cx="18653760" cy="4231644"/>
          </a:xfrm>
        </p:spPr>
        <p:txBody>
          <a:bodyPr anchor="b"/>
          <a:lstStyle>
            <a:lvl1pPr algn="l">
              <a:defRPr sz="10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3779" y="4575387"/>
            <a:ext cx="18653760" cy="30723840"/>
          </a:xfrm>
        </p:spPr>
        <p:txBody>
          <a:bodyPr/>
          <a:lstStyle>
            <a:lvl1pPr marL="0" indent="0">
              <a:buNone/>
              <a:defRPr sz="16500"/>
            </a:lvl1pPr>
            <a:lvl2pPr marL="2350157" indent="0">
              <a:buNone/>
              <a:defRPr sz="14400"/>
            </a:lvl2pPr>
            <a:lvl3pPr marL="4700324" indent="0">
              <a:buNone/>
              <a:defRPr sz="12300"/>
            </a:lvl3pPr>
            <a:lvl4pPr marL="7050481" indent="0">
              <a:buNone/>
              <a:defRPr sz="10300"/>
            </a:lvl4pPr>
            <a:lvl5pPr marL="9400648" indent="0">
              <a:buNone/>
              <a:defRPr sz="10300"/>
            </a:lvl5pPr>
            <a:lvl6pPr marL="11750804" indent="0">
              <a:buNone/>
              <a:defRPr sz="10300"/>
            </a:lvl6pPr>
            <a:lvl7pPr marL="14100971" indent="0">
              <a:buNone/>
              <a:defRPr sz="10300"/>
            </a:lvl7pPr>
            <a:lvl8pPr marL="16451128" indent="0">
              <a:buNone/>
              <a:defRPr sz="10300"/>
            </a:lvl8pPr>
            <a:lvl9pPr marL="18801290" indent="0">
              <a:buNone/>
              <a:defRPr sz="10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3779" y="40076124"/>
            <a:ext cx="18653760" cy="6009636"/>
          </a:xfrm>
        </p:spPr>
        <p:txBody>
          <a:bodyPr/>
          <a:lstStyle>
            <a:lvl1pPr marL="0" indent="0">
              <a:buNone/>
              <a:defRPr sz="7200"/>
            </a:lvl1pPr>
            <a:lvl2pPr marL="2350157" indent="0">
              <a:buNone/>
              <a:defRPr sz="6200"/>
            </a:lvl2pPr>
            <a:lvl3pPr marL="4700324" indent="0">
              <a:buNone/>
              <a:defRPr sz="5100"/>
            </a:lvl3pPr>
            <a:lvl4pPr marL="7050481" indent="0">
              <a:buNone/>
              <a:defRPr sz="4600"/>
            </a:lvl4pPr>
            <a:lvl5pPr marL="9400648" indent="0">
              <a:buNone/>
              <a:defRPr sz="4600"/>
            </a:lvl5pPr>
            <a:lvl6pPr marL="11750804" indent="0">
              <a:buNone/>
              <a:defRPr sz="4600"/>
            </a:lvl6pPr>
            <a:lvl7pPr marL="14100971" indent="0">
              <a:buNone/>
              <a:defRPr sz="4600"/>
            </a:lvl7pPr>
            <a:lvl8pPr marL="16451128" indent="0">
              <a:buNone/>
              <a:defRPr sz="4600"/>
            </a:lvl8pPr>
            <a:lvl9pPr marL="18801290" indent="0">
              <a:buNone/>
              <a:defRPr sz="4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56A0-D32C-5844-B5F7-C8E49A15ECE3}" type="datetimeFigureOut">
              <a:rPr lang="en-US" smtClean="0"/>
              <a:t>5/22/14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C6FA5-5C3E-FB48-8BE7-5CA15B1A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395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4480" y="2050630"/>
            <a:ext cx="27980640" cy="8534400"/>
          </a:xfrm>
          <a:prstGeom prst="rect">
            <a:avLst/>
          </a:prstGeom>
        </p:spPr>
        <p:txBody>
          <a:bodyPr vert="horz" lIns="470031" tIns="235016" rIns="470031" bIns="23501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4480" y="11948179"/>
            <a:ext cx="27980640" cy="33793857"/>
          </a:xfrm>
          <a:prstGeom prst="rect">
            <a:avLst/>
          </a:prstGeom>
        </p:spPr>
        <p:txBody>
          <a:bodyPr vert="horz" lIns="470031" tIns="235016" rIns="470031" bIns="2350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54480" y="47460765"/>
            <a:ext cx="7254240" cy="2726267"/>
          </a:xfrm>
          <a:prstGeom prst="rect">
            <a:avLst/>
          </a:prstGeom>
        </p:spPr>
        <p:txBody>
          <a:bodyPr vert="horz" lIns="470031" tIns="235016" rIns="470031" bIns="235016" rtlCol="0" anchor="ctr"/>
          <a:lstStyle>
            <a:lvl1pPr algn="l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D56A0-D32C-5844-B5F7-C8E49A15ECE3}" type="datetimeFigureOut">
              <a:rPr lang="en-US" smtClean="0"/>
              <a:t>5/22/14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22280" y="47460765"/>
            <a:ext cx="9845040" cy="2726267"/>
          </a:xfrm>
          <a:prstGeom prst="rect">
            <a:avLst/>
          </a:prstGeom>
        </p:spPr>
        <p:txBody>
          <a:bodyPr vert="horz" lIns="470031" tIns="235016" rIns="470031" bIns="235016" rtlCol="0" anchor="ctr"/>
          <a:lstStyle>
            <a:lvl1pPr algn="ct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80880" y="47460765"/>
            <a:ext cx="7254240" cy="2726267"/>
          </a:xfrm>
          <a:prstGeom prst="rect">
            <a:avLst/>
          </a:prstGeom>
        </p:spPr>
        <p:txBody>
          <a:bodyPr vert="horz" lIns="470031" tIns="235016" rIns="470031" bIns="235016" rtlCol="0" anchor="ctr"/>
          <a:lstStyle>
            <a:lvl1pPr algn="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C6FA5-5C3E-FB48-8BE7-5CA15B1A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3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2350157" rtl="0" eaLnBrk="1" latinLnBrk="0" hangingPunct="1">
        <a:spcBef>
          <a:spcPct val="0"/>
        </a:spcBef>
        <a:buNone/>
        <a:defRPr sz="2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2623" indent="-1762623" algn="l" defTabSz="2350157" rtl="0" eaLnBrk="1" latinLnBrk="0" hangingPunct="1">
        <a:spcBef>
          <a:spcPct val="20000"/>
        </a:spcBef>
        <a:buFont typeface="Arial"/>
        <a:buChar char="•"/>
        <a:defRPr sz="16500" kern="1200">
          <a:solidFill>
            <a:schemeClr val="tx1"/>
          </a:solidFill>
          <a:latin typeface="+mn-lt"/>
          <a:ea typeface="+mn-ea"/>
          <a:cs typeface="+mn-cs"/>
        </a:defRPr>
      </a:lvl1pPr>
      <a:lvl2pPr marL="3819012" indent="-1468845" algn="l" defTabSz="2350157" rtl="0" eaLnBrk="1" latinLnBrk="0" hangingPunct="1">
        <a:spcBef>
          <a:spcPct val="20000"/>
        </a:spcBef>
        <a:buFont typeface="Arial"/>
        <a:buChar char="–"/>
        <a:defRPr sz="14400" kern="1200">
          <a:solidFill>
            <a:schemeClr val="tx1"/>
          </a:solidFill>
          <a:latin typeface="+mn-lt"/>
          <a:ea typeface="+mn-ea"/>
          <a:cs typeface="+mn-cs"/>
        </a:defRPr>
      </a:lvl2pPr>
      <a:lvl3pPr marL="5875402" indent="-1175078" algn="l" defTabSz="2350157" rtl="0" eaLnBrk="1" latinLnBrk="0" hangingPunct="1">
        <a:spcBef>
          <a:spcPct val="20000"/>
        </a:spcBef>
        <a:buFont typeface="Arial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225569" indent="-1175078" algn="l" defTabSz="2350157" rtl="0" eaLnBrk="1" latinLnBrk="0" hangingPunct="1">
        <a:spcBef>
          <a:spcPct val="20000"/>
        </a:spcBef>
        <a:buFont typeface="Arial"/>
        <a:buChar char="–"/>
        <a:defRPr sz="10300" kern="1200">
          <a:solidFill>
            <a:schemeClr val="tx1"/>
          </a:solidFill>
          <a:latin typeface="+mn-lt"/>
          <a:ea typeface="+mn-ea"/>
          <a:cs typeface="+mn-cs"/>
        </a:defRPr>
      </a:lvl4pPr>
      <a:lvl5pPr marL="10575726" indent="-1175078" algn="l" defTabSz="2350157" rtl="0" eaLnBrk="1" latinLnBrk="0" hangingPunct="1">
        <a:spcBef>
          <a:spcPct val="20000"/>
        </a:spcBef>
        <a:buFont typeface="Arial"/>
        <a:buChar char="»"/>
        <a:defRPr sz="10300" kern="1200">
          <a:solidFill>
            <a:schemeClr val="tx1"/>
          </a:solidFill>
          <a:latin typeface="+mn-lt"/>
          <a:ea typeface="+mn-ea"/>
          <a:cs typeface="+mn-cs"/>
        </a:defRPr>
      </a:lvl5pPr>
      <a:lvl6pPr marL="12925883" indent="-1175078" algn="l" defTabSz="2350157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6pPr>
      <a:lvl7pPr marL="15276050" indent="-1175078" algn="l" defTabSz="2350157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7pPr>
      <a:lvl8pPr marL="17626206" indent="-1175078" algn="l" defTabSz="2350157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8pPr>
      <a:lvl9pPr marL="19976368" indent="-1175078" algn="l" defTabSz="2350157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50157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50157" algn="l" defTabSz="2350157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00324" algn="l" defTabSz="2350157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50481" algn="l" defTabSz="2350157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00648" algn="l" defTabSz="2350157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50804" algn="l" defTabSz="2350157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00971" algn="l" defTabSz="2350157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1128" algn="l" defTabSz="2350157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801290" algn="l" defTabSz="2350157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jpg"/><Relationship Id="rId14" Type="http://schemas.openxmlformats.org/officeDocument/2006/relationships/image" Target="../media/image13.png"/><Relationship Id="rId15" Type="http://schemas.openxmlformats.org/officeDocument/2006/relationships/image" Target="../media/image14.jpg"/><Relationship Id="rId16" Type="http://schemas.openxmlformats.org/officeDocument/2006/relationships/image" Target="../media/image15.jpg"/><Relationship Id="rId17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Relationship Id="rId3" Type="http://schemas.openxmlformats.org/officeDocument/2006/relationships/image" Target="../media/image2.png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8" Type="http://schemas.openxmlformats.org/officeDocument/2006/relationships/image" Target="../media/image7.emf"/><Relationship Id="rId9" Type="http://schemas.openxmlformats.org/officeDocument/2006/relationships/image" Target="../media/image8.emf"/><Relationship Id="rId10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zh-ex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3247" y="17953010"/>
            <a:ext cx="15374356" cy="59710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38666" y="145138"/>
            <a:ext cx="20816817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/>
              <a:t>Not an Interlingua, but Close: Comparison of  English AMRs to Chinese and Czech</a:t>
            </a:r>
          </a:p>
          <a:p>
            <a:endParaRPr lang="en-US" sz="4800" dirty="0"/>
          </a:p>
          <a:p>
            <a:r>
              <a:rPr lang="en-US" sz="3600" dirty="0" smtClean="0"/>
              <a:t>Nianwen Xue*, </a:t>
            </a:r>
            <a:r>
              <a:rPr lang="en-US" sz="3600" dirty="0" err="1" smtClean="0"/>
              <a:t>Ond</a:t>
            </a:r>
            <a:r>
              <a:rPr lang="cs-CZ" sz="3600" dirty="0" err="1" smtClean="0"/>
              <a:t>ř</a:t>
            </a:r>
            <a:r>
              <a:rPr lang="en-US" sz="3600" dirty="0" err="1" smtClean="0"/>
              <a:t>ej</a:t>
            </a:r>
            <a:r>
              <a:rPr lang="en-US" sz="3600" dirty="0" smtClean="0"/>
              <a:t> </a:t>
            </a:r>
            <a:r>
              <a:rPr lang="en-US" sz="3600" dirty="0" err="1" smtClean="0"/>
              <a:t>Bojar</a:t>
            </a:r>
            <a:r>
              <a:rPr lang="en-US" sz="3600" dirty="0"/>
              <a:t>†</a:t>
            </a:r>
            <a:r>
              <a:rPr lang="en-US" sz="3600" dirty="0" smtClean="0"/>
              <a:t>, </a:t>
            </a:r>
            <a:r>
              <a:rPr lang="en-US" sz="3600" dirty="0"/>
              <a:t>Jan  </a:t>
            </a:r>
            <a:r>
              <a:rPr lang="en-US" sz="3600" dirty="0" err="1" smtClean="0"/>
              <a:t>Hajič</a:t>
            </a:r>
            <a:r>
              <a:rPr lang="en-US" sz="3600" dirty="0" smtClean="0"/>
              <a:t>†, Martha Palmer#, </a:t>
            </a:r>
            <a:r>
              <a:rPr lang="en-US" sz="3600" dirty="0" err="1"/>
              <a:t>Zdeňka</a:t>
            </a:r>
            <a:r>
              <a:rPr lang="en-US" sz="3600" dirty="0"/>
              <a:t> </a:t>
            </a:r>
            <a:r>
              <a:rPr lang="en-US" sz="3600" dirty="0" err="1" smtClean="0"/>
              <a:t>Urešová</a:t>
            </a:r>
            <a:r>
              <a:rPr lang="en-US" sz="3600" dirty="0" smtClean="0"/>
              <a:t>†, </a:t>
            </a:r>
            <a:r>
              <a:rPr lang="en-US" sz="3600" dirty="0" err="1" smtClean="0"/>
              <a:t>Xiuhong</a:t>
            </a:r>
            <a:r>
              <a:rPr lang="en-US" sz="3600" dirty="0" smtClean="0"/>
              <a:t> Zhang*</a:t>
            </a:r>
          </a:p>
          <a:p>
            <a:endParaRPr lang="en-US" sz="3600" dirty="0"/>
          </a:p>
          <a:p>
            <a:r>
              <a:rPr lang="en-US" sz="3600" dirty="0" smtClean="0"/>
              <a:t>*Computer Science Department, Brandeis University,  </a:t>
            </a:r>
            <a:r>
              <a:rPr lang="en-US" sz="3600" dirty="0" smtClean="0"/>
              <a:t>USA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†Charles University in Prague, Institute of Formal and Applied Linguistics, Czech Republic</a:t>
            </a:r>
          </a:p>
          <a:p>
            <a:r>
              <a:rPr lang="en-US" sz="3600" dirty="0" smtClean="0"/>
              <a:t>#Department of Linguistics, University of Colorado at Boulder, USA</a:t>
            </a:r>
          </a:p>
          <a:p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2540149" y="4880211"/>
            <a:ext cx="2214230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0090"/>
                </a:solidFill>
              </a:rPr>
              <a:t>An Abstract Meaning Representation (AMR) is a rooted, directional and labeled graph that represents the</a:t>
            </a:r>
          </a:p>
          <a:p>
            <a:r>
              <a:rPr lang="en-US" sz="4000" dirty="0" smtClean="0">
                <a:solidFill>
                  <a:srgbClr val="000090"/>
                </a:solidFill>
              </a:rPr>
              <a:t>meaning of a sentence. It focuses on </a:t>
            </a:r>
            <a:r>
              <a:rPr lang="en-US" sz="4000" i="1" dirty="0" smtClean="0">
                <a:solidFill>
                  <a:srgbClr val="000090"/>
                </a:solidFill>
              </a:rPr>
              <a:t>relations</a:t>
            </a:r>
            <a:r>
              <a:rPr lang="en-US" sz="4000" dirty="0" smtClean="0">
                <a:solidFill>
                  <a:srgbClr val="000090"/>
                </a:solidFill>
              </a:rPr>
              <a:t> between </a:t>
            </a:r>
            <a:r>
              <a:rPr lang="en-US" sz="4000" i="1" dirty="0" smtClean="0">
                <a:solidFill>
                  <a:srgbClr val="000090"/>
                </a:solidFill>
              </a:rPr>
              <a:t>concepts</a:t>
            </a:r>
            <a:r>
              <a:rPr lang="en-US" sz="4000" dirty="0" smtClean="0">
                <a:solidFill>
                  <a:srgbClr val="000090"/>
                </a:solidFill>
              </a:rPr>
              <a:t>. </a:t>
            </a:r>
          </a:p>
          <a:p>
            <a:endParaRPr lang="en-US" sz="4800" dirty="0">
              <a:solidFill>
                <a:srgbClr val="00009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03027" y="6845295"/>
            <a:ext cx="8158353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(B / be-located-at-91</a:t>
            </a:r>
          </a:p>
          <a:p>
            <a:r>
              <a:rPr lang="en-US" sz="4000" dirty="0" smtClean="0"/>
              <a:t>    :ARG0 (p / person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               :name (h / name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                                :op1 “Homer”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                                :op2 “Simpson”))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:ARG1 (a / </a:t>
            </a:r>
            <a:r>
              <a:rPr lang="en-US" sz="4000" dirty="0" err="1" smtClean="0"/>
              <a:t>amr</a:t>
            </a:r>
            <a:r>
              <a:rPr lang="en-US" sz="4000" dirty="0" smtClean="0"/>
              <a:t>-unknown)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:time (n / need-01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              :ARG0 (y / you)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              :ARG1 p))</a:t>
            </a:r>
            <a:endParaRPr lang="en-US" sz="4000" dirty="0"/>
          </a:p>
        </p:txBody>
      </p:sp>
      <p:pic>
        <p:nvPicPr>
          <p:cNvPr id="8" name="Picture 7" descr="en-ex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7501" y="6845295"/>
            <a:ext cx="7480300" cy="6705600"/>
          </a:xfrm>
          <a:prstGeom prst="rect">
            <a:avLst/>
          </a:prstGeom>
        </p:spPr>
      </p:pic>
      <p:pic>
        <p:nvPicPr>
          <p:cNvPr id="9" name="Picture 8" descr="enzh-ex2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5315" y="16942470"/>
            <a:ext cx="15561375" cy="11148712"/>
          </a:xfrm>
          <a:prstGeom prst="rect">
            <a:avLst/>
          </a:prstGeom>
        </p:spPr>
      </p:pic>
      <p:pic>
        <p:nvPicPr>
          <p:cNvPr id="12" name="Picture 11" descr="enzh-ex4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569" y="25627203"/>
            <a:ext cx="10007600" cy="6248400"/>
          </a:xfrm>
          <a:prstGeom prst="rect">
            <a:avLst/>
          </a:prstGeom>
        </p:spPr>
      </p:pic>
      <p:pic>
        <p:nvPicPr>
          <p:cNvPr id="15" name="Picture 14" descr="samp-mwe-circumf-highw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3239" y="35030877"/>
            <a:ext cx="4343400" cy="3251200"/>
          </a:xfrm>
          <a:prstGeom prst="rect">
            <a:avLst/>
          </a:prstGeom>
        </p:spPr>
      </p:pic>
      <p:pic>
        <p:nvPicPr>
          <p:cNvPr id="16" name="Picture 15" descr="samp-mwe-speeding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8514" y="33906909"/>
            <a:ext cx="5029200" cy="4394200"/>
          </a:xfrm>
          <a:prstGeom prst="rect">
            <a:avLst/>
          </a:prstGeom>
        </p:spPr>
      </p:pic>
      <p:pic>
        <p:nvPicPr>
          <p:cNvPr id="17" name="Picture 16" descr="samp-mwe-telltale.pd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9169" y="41234341"/>
            <a:ext cx="11074400" cy="4394200"/>
          </a:xfrm>
          <a:prstGeom prst="rect">
            <a:avLst/>
          </a:prstGeom>
        </p:spPr>
      </p:pic>
      <p:pic>
        <p:nvPicPr>
          <p:cNvPr id="18" name="Picture 17" descr="samp-pos-develop.pdf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777" y="42167791"/>
            <a:ext cx="5702300" cy="3048000"/>
          </a:xfrm>
          <a:prstGeom prst="rect">
            <a:avLst/>
          </a:prstGeom>
        </p:spPr>
      </p:pic>
      <p:pic>
        <p:nvPicPr>
          <p:cNvPr id="19" name="Picture 18" descr="samp-reif-location.pd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210" y="33927797"/>
            <a:ext cx="8255000" cy="32512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64315" y="14304470"/>
            <a:ext cx="3010311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0090"/>
                </a:solidFill>
              </a:rPr>
              <a:t>AMRs abstract away from word category, word order, morphological variation. Some function words are also not represented. Many sources of </a:t>
            </a:r>
          </a:p>
          <a:p>
            <a:r>
              <a:rPr lang="en-US" sz="4000" dirty="0" smtClean="0">
                <a:solidFill>
                  <a:srgbClr val="000090"/>
                </a:solidFill>
              </a:rPr>
              <a:t>cross-lingual differences are removed, creating better alignment for bilingual sentence pairs.</a:t>
            </a:r>
          </a:p>
          <a:p>
            <a:r>
              <a:rPr lang="en-US" sz="4000" dirty="0" smtClean="0"/>
              <a:t>  </a:t>
            </a:r>
            <a:endParaRPr lang="en-US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10092991" y="22596684"/>
            <a:ext cx="31655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0066"/>
                </a:solidFill>
              </a:rPr>
              <a:t>Perfect match</a:t>
            </a:r>
            <a:endParaRPr lang="en-US" sz="4000" b="1" dirty="0">
              <a:solidFill>
                <a:srgbClr val="660066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175434" y="17710819"/>
            <a:ext cx="50858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0066"/>
                </a:solidFill>
              </a:rPr>
              <a:t>Divergence at top level</a:t>
            </a:r>
            <a:endParaRPr lang="en-US" sz="4000" b="1" dirty="0">
              <a:solidFill>
                <a:srgbClr val="660066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04833" y="31353573"/>
            <a:ext cx="106745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0066"/>
                </a:solidFill>
              </a:rPr>
              <a:t>Difference in lexicalization and annotation choice</a:t>
            </a:r>
            <a:endParaRPr lang="en-US" sz="4000" b="1" dirty="0">
              <a:solidFill>
                <a:srgbClr val="66006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70777" y="37178997"/>
            <a:ext cx="68646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0066"/>
                </a:solidFill>
              </a:rPr>
              <a:t>Difference in annotation choice</a:t>
            </a:r>
            <a:endParaRPr lang="en-US" sz="4000" b="1" dirty="0">
              <a:solidFill>
                <a:srgbClr val="660066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11702" y="45316842"/>
            <a:ext cx="96964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0066"/>
                </a:solidFill>
              </a:rPr>
              <a:t>Event object choice and ontology divergence</a:t>
            </a:r>
            <a:endParaRPr lang="en-US" sz="4000" b="1" dirty="0">
              <a:solidFill>
                <a:srgbClr val="660066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567117" y="45516266"/>
            <a:ext cx="6903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0066"/>
                </a:solidFill>
              </a:rPr>
              <a:t>MWE and structural divergence </a:t>
            </a:r>
            <a:endParaRPr lang="en-US" sz="4000" b="1" dirty="0">
              <a:solidFill>
                <a:srgbClr val="660066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805367" y="38285649"/>
            <a:ext cx="46292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660066"/>
                </a:solidFill>
              </a:rPr>
              <a:t>MWE</a:t>
            </a:r>
            <a:r>
              <a:rPr lang="en-US" sz="4000" b="1" dirty="0" smtClean="0">
                <a:solidFill>
                  <a:srgbClr val="660066"/>
                </a:solidFill>
              </a:rPr>
              <a:t> vs</a:t>
            </a:r>
            <a:r>
              <a:rPr lang="cs-CZ" sz="4000" b="1" dirty="0" smtClean="0">
                <a:solidFill>
                  <a:srgbClr val="660066"/>
                </a:solidFill>
              </a:rPr>
              <a:t>.</a:t>
            </a:r>
            <a:r>
              <a:rPr lang="en-US" sz="4000" b="1" dirty="0" smtClean="0">
                <a:solidFill>
                  <a:srgbClr val="660066"/>
                </a:solidFill>
              </a:rPr>
              <a:t> single word</a:t>
            </a:r>
            <a:endParaRPr lang="en-US" sz="4000" b="1" dirty="0">
              <a:solidFill>
                <a:srgbClr val="660066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0" y="32401402"/>
            <a:ext cx="310896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3714" y="15989847"/>
            <a:ext cx="31089600" cy="988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0" y="4635434"/>
            <a:ext cx="31089600" cy="988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473077" y="12939085"/>
            <a:ext cx="10374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“Where is Homer Simpson when you need him?”</a:t>
            </a:r>
            <a:endParaRPr lang="en-US" sz="4000" dirty="0"/>
          </a:p>
        </p:txBody>
      </p:sp>
      <p:sp>
        <p:nvSpPr>
          <p:cNvPr id="37" name="TextBox 36"/>
          <p:cNvSpPr txBox="1"/>
          <p:nvPr/>
        </p:nvSpPr>
        <p:spPr>
          <a:xfrm>
            <a:off x="1711702" y="16568674"/>
            <a:ext cx="800050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当你需要他时</a:t>
            </a:r>
            <a:r>
              <a:rPr lang="en-US" altLang="zh-CN" sz="3200" dirty="0" smtClean="0"/>
              <a:t>, </a:t>
            </a:r>
            <a:r>
              <a:rPr lang="zh-CN" altLang="en-US" sz="3200" dirty="0" smtClean="0"/>
              <a:t>霍默辛普森在哪里</a:t>
            </a:r>
            <a:r>
              <a:rPr lang="en-US" altLang="zh-CN" sz="3200" dirty="0" smtClean="0"/>
              <a:t>?</a:t>
            </a:r>
          </a:p>
          <a:p>
            <a:r>
              <a:rPr lang="en-US" sz="3200" dirty="0" smtClean="0"/>
              <a:t>Where is Homer Simpson when you need him?</a:t>
            </a:r>
            <a:endParaRPr lang="en-US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14315315" y="28353941"/>
            <a:ext cx="1614877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/>
              <a:t>今年 ， 到 目前 为止 ， 温特弗尔德路 的 交街口 附近 据 报道 已 发生 了 １７ 起 事故 </a:t>
            </a:r>
            <a:r>
              <a:rPr lang="zh-TW" altLang="en-US" sz="3200" dirty="0" smtClean="0"/>
              <a:t>，</a:t>
            </a:r>
            <a:endParaRPr lang="en-US" altLang="zh-TW" sz="3200" dirty="0" smtClean="0"/>
          </a:p>
          <a:p>
            <a:r>
              <a:rPr lang="zh-TW" altLang="en-US" sz="3200" dirty="0" smtClean="0"/>
              <a:t> </a:t>
            </a:r>
            <a:r>
              <a:rPr lang="zh-TW" altLang="en-US" sz="3200" dirty="0"/>
              <a:t>比 ２００４年 全 年 的 １２ 起 还 多 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  <a:p>
            <a:r>
              <a:rPr lang="en-US" sz="3200" dirty="0"/>
              <a:t>17 accidents have been reported near the intersection of </a:t>
            </a:r>
            <a:r>
              <a:rPr lang="en-US" sz="3200" dirty="0" err="1"/>
              <a:t>Winterfield</a:t>
            </a:r>
            <a:r>
              <a:rPr lang="en-US" sz="3200" dirty="0"/>
              <a:t> Road so far this year , </a:t>
            </a:r>
            <a:endParaRPr lang="en-US" sz="3200" dirty="0" smtClean="0"/>
          </a:p>
          <a:p>
            <a:r>
              <a:rPr lang="en-US" sz="3200" dirty="0" smtClean="0"/>
              <a:t>up </a:t>
            </a:r>
            <a:r>
              <a:rPr lang="en-US" sz="3200" dirty="0"/>
              <a:t>from 12 for all of 2004 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885967" y="24607410"/>
            <a:ext cx="772599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/>
              <a:t> 这 是 一 个 大 叫 “ 噢哦 ！ ” 的 时刻 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  <a:p>
            <a:r>
              <a:rPr lang="en-US" sz="3200" dirty="0" smtClean="0"/>
              <a:t>This </a:t>
            </a:r>
            <a:r>
              <a:rPr lang="en-US" sz="3200" dirty="0"/>
              <a:t>is a major `` D'oh! '' moment 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087343" y="32899492"/>
            <a:ext cx="638751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“Z</a:t>
            </a:r>
            <a:r>
              <a:rPr lang="cs-CZ" sz="3200" dirty="0" err="1" smtClean="0"/>
              <a:t>ácpa</a:t>
            </a:r>
            <a:r>
              <a:rPr lang="cs-CZ" sz="3200" dirty="0" smtClean="0"/>
              <a:t> kolem </a:t>
            </a:r>
            <a:r>
              <a:rPr lang="cs-CZ" sz="3200" dirty="0" smtClean="0"/>
              <a:t>čeho“</a:t>
            </a:r>
            <a:endParaRPr lang="en-US" sz="3200" dirty="0" smtClean="0"/>
          </a:p>
          <a:p>
            <a:r>
              <a:rPr lang="en-US" sz="3200" dirty="0" smtClean="0"/>
              <a:t>“Localized congestion around </a:t>
            </a:r>
            <a:r>
              <a:rPr lang="en-US" sz="3200" dirty="0" smtClean="0"/>
              <a:t>what”</a:t>
            </a:r>
            <a:endParaRPr lang="en-US" sz="3200" dirty="0"/>
          </a:p>
        </p:txBody>
      </p:sp>
      <p:sp>
        <p:nvSpPr>
          <p:cNvPr id="41" name="TextBox 40"/>
          <p:cNvSpPr txBox="1"/>
          <p:nvPr/>
        </p:nvSpPr>
        <p:spPr>
          <a:xfrm>
            <a:off x="3089223" y="40721794"/>
            <a:ext cx="427412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“</a:t>
            </a:r>
            <a:r>
              <a:rPr lang="en-US" sz="3200" i="1" dirty="0" err="1" smtClean="0"/>
              <a:t>sch</a:t>
            </a:r>
            <a:r>
              <a:rPr lang="en-US" sz="3200" dirty="0" err="1" smtClean="0"/>
              <a:t>é</a:t>
            </a:r>
            <a:r>
              <a:rPr lang="en-US" sz="3200" i="1" dirty="0" err="1" smtClean="0"/>
              <a:t>mata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v</a:t>
            </a:r>
            <a:r>
              <a:rPr lang="en-US" sz="3200" dirty="0" err="1"/>
              <a:t>ý</a:t>
            </a:r>
            <a:r>
              <a:rPr lang="en-US" sz="3200" i="1" dirty="0" err="1" smtClean="0"/>
              <a:t>stavby</a:t>
            </a:r>
            <a:r>
              <a:rPr lang="en-US" sz="3200" dirty="0"/>
              <a:t>”, </a:t>
            </a:r>
          </a:p>
          <a:p>
            <a:r>
              <a:rPr lang="en-US" sz="3200" dirty="0" smtClean="0"/>
              <a:t>“Development patterns”</a:t>
            </a:r>
            <a:endParaRPr lang="en-US" sz="3200" dirty="0"/>
          </a:p>
        </p:txBody>
      </p:sp>
      <p:sp>
        <p:nvSpPr>
          <p:cNvPr id="42" name="TextBox 41"/>
          <p:cNvSpPr txBox="1"/>
          <p:nvPr/>
        </p:nvSpPr>
        <p:spPr>
          <a:xfrm>
            <a:off x="15623169" y="32850579"/>
            <a:ext cx="594866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“</a:t>
            </a:r>
            <a:r>
              <a:rPr lang="en-US" sz="3200" i="1" dirty="0" smtClean="0"/>
              <a:t>p</a:t>
            </a:r>
            <a:r>
              <a:rPr lang="cs-CZ" sz="3200" dirty="0" err="1" smtClean="0"/>
              <a:t>ř</a:t>
            </a:r>
            <a:r>
              <a:rPr lang="en-US" sz="3200" i="1" dirty="0" err="1" smtClean="0"/>
              <a:t>ekra</a:t>
            </a:r>
            <a:r>
              <a:rPr lang="en-US" sz="3200" dirty="0" err="1" smtClean="0"/>
              <a:t>č</a:t>
            </a:r>
            <a:r>
              <a:rPr lang="en-US" sz="3200" i="1" dirty="0" err="1" smtClean="0"/>
              <a:t>ovat</a:t>
            </a:r>
            <a:r>
              <a:rPr lang="en-US" sz="3200" i="1" dirty="0" smtClean="0"/>
              <a:t>  </a:t>
            </a:r>
            <a:r>
              <a:rPr lang="en-US" sz="3200" i="1" dirty="0" err="1" smtClean="0"/>
              <a:t>povolenou</a:t>
            </a:r>
            <a:r>
              <a:rPr lang="en-US" sz="3200" i="1" dirty="0" smtClean="0"/>
              <a:t>  </a:t>
            </a:r>
            <a:r>
              <a:rPr lang="en-US" sz="3200" i="1" dirty="0" err="1" smtClean="0"/>
              <a:t>rychlost</a:t>
            </a:r>
            <a:r>
              <a:rPr lang="en-US" sz="3200" dirty="0"/>
              <a:t>” </a:t>
            </a:r>
          </a:p>
          <a:p>
            <a:r>
              <a:rPr lang="en-US" sz="3200" dirty="0" smtClean="0"/>
              <a:t>“speeding”</a:t>
            </a:r>
            <a:endParaRPr lang="en-US" sz="3200" dirty="0"/>
          </a:p>
        </p:txBody>
      </p:sp>
      <p:sp>
        <p:nvSpPr>
          <p:cNvPr id="43" name="TextBox 42"/>
          <p:cNvSpPr txBox="1"/>
          <p:nvPr/>
        </p:nvSpPr>
        <p:spPr>
          <a:xfrm>
            <a:off x="23327336" y="32850579"/>
            <a:ext cx="459973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“</a:t>
            </a:r>
            <a:r>
              <a:rPr lang="en-US" sz="3200" dirty="0" err="1" smtClean="0"/>
              <a:t>obchvat</a:t>
            </a:r>
            <a:r>
              <a:rPr lang="en-US" sz="3200" dirty="0" smtClean="0"/>
              <a:t>”</a:t>
            </a:r>
          </a:p>
          <a:p>
            <a:r>
              <a:rPr lang="en-US" sz="3200" dirty="0" smtClean="0"/>
              <a:t>“Circumferential highway”</a:t>
            </a:r>
            <a:endParaRPr lang="en-US" sz="3200" dirty="0"/>
          </a:p>
        </p:txBody>
      </p:sp>
      <p:sp>
        <p:nvSpPr>
          <p:cNvPr id="44" name="TextBox 43"/>
          <p:cNvSpPr txBox="1"/>
          <p:nvPr/>
        </p:nvSpPr>
        <p:spPr>
          <a:xfrm>
            <a:off x="18174699" y="40095863"/>
            <a:ext cx="726019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„v dnešním vydání [</a:t>
            </a:r>
            <a:r>
              <a:rPr lang="cs-CZ" sz="3200" dirty="0" err="1" smtClean="0"/>
              <a:t>Times</a:t>
            </a:r>
            <a:r>
              <a:rPr lang="cs-CZ" sz="3200" dirty="0" smtClean="0"/>
              <a:t>] jsou popsány...“</a:t>
            </a:r>
          </a:p>
          <a:p>
            <a:r>
              <a:rPr lang="cs-CZ" sz="3200" dirty="0" smtClean="0"/>
              <a:t>„[</a:t>
            </a:r>
            <a:r>
              <a:rPr lang="cs-CZ" sz="3200" dirty="0" err="1" smtClean="0"/>
              <a:t>Times</a:t>
            </a:r>
            <a:r>
              <a:rPr lang="cs-CZ" sz="3200" dirty="0" smtClean="0"/>
              <a:t>] </a:t>
            </a:r>
            <a:r>
              <a:rPr lang="cs-CZ" sz="3200" dirty="0" err="1" smtClean="0"/>
              <a:t>tells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tale</a:t>
            </a:r>
            <a:r>
              <a:rPr lang="cs-CZ" sz="3200" dirty="0" smtClean="0"/>
              <a:t> </a:t>
            </a:r>
            <a:r>
              <a:rPr lang="cs-CZ" sz="3200" dirty="0" err="1" smtClean="0"/>
              <a:t>today</a:t>
            </a:r>
            <a:r>
              <a:rPr lang="cs-CZ" sz="3200" dirty="0" smtClean="0"/>
              <a:t>...“</a:t>
            </a:r>
            <a:endParaRPr lang="en-US" sz="3200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78369" y="46763738"/>
            <a:ext cx="310896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291432" y="47366456"/>
            <a:ext cx="274522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0090"/>
                </a:solidFill>
              </a:rPr>
              <a:t>Preliminary comparison shows structural compatibility between </a:t>
            </a:r>
            <a:r>
              <a:rPr lang="en-US" sz="4000" dirty="0" smtClean="0">
                <a:solidFill>
                  <a:srgbClr val="000090"/>
                </a:solidFill>
              </a:rPr>
              <a:t>Chinese </a:t>
            </a:r>
            <a:r>
              <a:rPr lang="en-US" sz="4000" dirty="0" smtClean="0">
                <a:solidFill>
                  <a:srgbClr val="000090"/>
                </a:solidFill>
              </a:rPr>
              <a:t>and English AMRs, and between Czech and English AMRs.</a:t>
            </a:r>
          </a:p>
          <a:p>
            <a:r>
              <a:rPr lang="en-US" sz="4000" dirty="0" smtClean="0">
                <a:solidFill>
                  <a:srgbClr val="000090"/>
                </a:solidFill>
              </a:rPr>
              <a:t>It also reveals some cross-lingual divergences in lexicalization of concepts, and in how sentences are structured.   </a:t>
            </a:r>
            <a:endParaRPr lang="en-US" sz="4000" dirty="0">
              <a:solidFill>
                <a:srgbClr val="00009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276367" y="49549050"/>
            <a:ext cx="226123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i="1" dirty="0" err="1" smtClean="0"/>
              <a:t>Supported</a:t>
            </a:r>
            <a:r>
              <a:rPr lang="cs-CZ" sz="3600" i="1" dirty="0" smtClean="0"/>
              <a:t> by LM2010013, LH12093 </a:t>
            </a:r>
            <a:r>
              <a:rPr lang="cs-CZ" sz="3600" i="1" dirty="0" err="1" smtClean="0"/>
              <a:t>of</a:t>
            </a:r>
            <a:r>
              <a:rPr lang="cs-CZ" sz="3600" i="1" dirty="0" smtClean="0"/>
              <a:t> </a:t>
            </a:r>
            <a:r>
              <a:rPr lang="cs-CZ" sz="3600" i="1" dirty="0" err="1" smtClean="0"/>
              <a:t>the</a:t>
            </a:r>
            <a:r>
              <a:rPr lang="cs-CZ" sz="3600" i="1" dirty="0" smtClean="0"/>
              <a:t> </a:t>
            </a:r>
            <a:r>
              <a:rPr lang="cs-CZ" sz="3600" i="1" dirty="0" err="1" smtClean="0"/>
              <a:t>MEYS</a:t>
            </a:r>
            <a:r>
              <a:rPr lang="cs-CZ" sz="3600" i="1" dirty="0" smtClean="0"/>
              <a:t> Czech Republic, </a:t>
            </a:r>
            <a:r>
              <a:rPr lang="en-US" sz="3600" i="1" dirty="0" smtClean="0"/>
              <a:t>GP13-03351P</a:t>
            </a:r>
            <a:r>
              <a:rPr lang="cs-CZ" sz="3600" i="1" dirty="0" smtClean="0"/>
              <a:t> </a:t>
            </a:r>
            <a:r>
              <a:rPr lang="cs-CZ" sz="3600" i="1" dirty="0" err="1" smtClean="0"/>
              <a:t>of</a:t>
            </a:r>
            <a:r>
              <a:rPr lang="cs-CZ" sz="3600" i="1" dirty="0" smtClean="0"/>
              <a:t> GACR Czech </a:t>
            </a:r>
            <a:r>
              <a:rPr lang="cs-CZ" sz="3600" i="1" dirty="0" smtClean="0"/>
              <a:t>Republic,  and </a:t>
            </a:r>
            <a:r>
              <a:rPr lang="cs-CZ" sz="3600" i="1" dirty="0" smtClean="0"/>
              <a:t>0910992 </a:t>
            </a:r>
            <a:r>
              <a:rPr lang="cs-CZ" sz="3600" i="1" dirty="0"/>
              <a:t>IIS</a:t>
            </a:r>
            <a:r>
              <a:rPr lang="cs-CZ" sz="3600" dirty="0"/>
              <a:t> </a:t>
            </a:r>
            <a:endParaRPr lang="cs-CZ" sz="3600" dirty="0"/>
          </a:p>
          <a:p>
            <a:r>
              <a:rPr lang="cs-CZ" sz="3600" i="1" dirty="0" err="1" smtClean="0"/>
              <a:t>Of</a:t>
            </a:r>
            <a:r>
              <a:rPr lang="cs-CZ" sz="3600" i="1" dirty="0" smtClean="0"/>
              <a:t> </a:t>
            </a:r>
            <a:r>
              <a:rPr lang="cs-CZ" sz="3600" i="1" dirty="0" err="1" smtClean="0"/>
              <a:t>National</a:t>
            </a:r>
            <a:r>
              <a:rPr lang="cs-CZ" sz="3600" i="1" dirty="0" smtClean="0"/>
              <a:t> Science </a:t>
            </a:r>
            <a:r>
              <a:rPr lang="cs-CZ" sz="3600" i="1" dirty="0" err="1" smtClean="0"/>
              <a:t>Foundation</a:t>
            </a:r>
            <a:endParaRPr lang="en-US" sz="3600" i="1" dirty="0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6199" y="25549860"/>
            <a:ext cx="457201" cy="106680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5483" y="2109922"/>
            <a:ext cx="2046223" cy="2046223"/>
          </a:xfrm>
          <a:prstGeom prst="rect">
            <a:avLst/>
          </a:prstGeom>
        </p:spPr>
      </p:pic>
      <p:pic>
        <p:nvPicPr>
          <p:cNvPr id="28" name="Obrázek 2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667" y="1955042"/>
            <a:ext cx="2273808" cy="2340864"/>
          </a:xfrm>
          <a:prstGeom prst="rect">
            <a:avLst/>
          </a:prstGeom>
        </p:spPr>
      </p:pic>
      <p:pic>
        <p:nvPicPr>
          <p:cNvPr id="30" name="Obrázek 2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8122" y="49549050"/>
            <a:ext cx="2098178" cy="1218196"/>
          </a:xfrm>
          <a:prstGeom prst="rect">
            <a:avLst/>
          </a:prstGeom>
        </p:spPr>
      </p:pic>
      <p:pic>
        <p:nvPicPr>
          <p:cNvPr id="31" name="Obrázek 30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4061" y="49587150"/>
            <a:ext cx="1438656" cy="1078992"/>
          </a:xfrm>
          <a:prstGeom prst="rect">
            <a:avLst/>
          </a:prstGeom>
        </p:spPr>
      </p:pic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4211" y="145138"/>
            <a:ext cx="2099862" cy="2099862"/>
          </a:xfrm>
          <a:prstGeom prst="rect">
            <a:avLst/>
          </a:prstGeom>
        </p:spPr>
      </p:pic>
      <p:pic>
        <p:nvPicPr>
          <p:cNvPr id="14" name="Picture 13" descr="images-1.jp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0107" y="49191295"/>
            <a:ext cx="1678923" cy="1678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855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</TotalTime>
  <Words>480</Words>
  <Application>Microsoft Macintosh PowerPoint</Application>
  <PresentationFormat>Custom</PresentationFormat>
  <Paragraphs>51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Brandeis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Nianwen Xue</dc:creator>
  <cp:lastModifiedBy>Nianwen Xue</cp:lastModifiedBy>
  <cp:revision>35</cp:revision>
  <dcterms:created xsi:type="dcterms:W3CDTF">2013-06-06T18:20:16Z</dcterms:created>
  <dcterms:modified xsi:type="dcterms:W3CDTF">2014-05-22T14:07:15Z</dcterms:modified>
</cp:coreProperties>
</file>