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09" r:id="rId4"/>
    <p:sldId id="310" r:id="rId5"/>
    <p:sldId id="308" r:id="rId6"/>
    <p:sldId id="303" r:id="rId7"/>
    <p:sldId id="305" r:id="rId8"/>
    <p:sldId id="311" r:id="rId9"/>
    <p:sldId id="296" r:id="rId10"/>
    <p:sldId id="306" r:id="rId11"/>
    <p:sldId id="317" r:id="rId12"/>
    <p:sldId id="312" r:id="rId13"/>
    <p:sldId id="313" r:id="rId14"/>
    <p:sldId id="31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750" autoAdjust="0"/>
  </p:normalViewPr>
  <p:slideViewPr>
    <p:cSldViewPr>
      <p:cViewPr varScale="1">
        <p:scale>
          <a:sx n="48" d="100"/>
          <a:sy n="48" d="100"/>
        </p:scale>
        <p:origin x="-1146" y="-102"/>
      </p:cViewPr>
      <p:guideLst>
        <p:guide orient="horz" pos="2160"/>
        <p:guide pos="2880"/>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A664F3-4763-4615-9F45-3CA0215DEC9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5C16B6-0DC0-43E2-BEDA-DA1F4F02F6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C25501-425F-4F7D-9D67-0AE5A41304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1746E0-FA1D-4775-9F27-2B35548C41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A78B5D-CF6D-4286-A2F8-C5ED8DE353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099939-1653-4BB2-9A1A-3B44178393C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BB5CA1-DCD5-4A92-867B-FA482A078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4EF4AB-9A98-4994-ABEA-1BCF63A5DB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4DA887-F673-48AC-AC64-94B42D9FF2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1E532B-77E8-4D26-A17D-3F5516859E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8CFC4A-8E86-411B-914D-1FE23F6EBC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C4F071D-DECC-4185-A4D6-8CBEEEA13B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Object 6"/>
          <p:cNvGraphicFramePr>
            <a:graphicFrameLocks noChangeAspect="1"/>
          </p:cNvGraphicFramePr>
          <p:nvPr/>
        </p:nvGraphicFramePr>
        <p:xfrm>
          <a:off x="304800" y="6019800"/>
          <a:ext cx="8534400" cy="557213"/>
        </p:xfrm>
        <a:graphic>
          <a:graphicData uri="http://schemas.openxmlformats.org/presentationml/2006/ole">
            <p:oleObj spid="_x0000_s2054" name="Image" r:id="rId3" imgW="17504762" imgH="1142555" progId="">
              <p:embed/>
            </p:oleObj>
          </a:graphicData>
        </a:graphic>
      </p:graphicFrame>
      <p:graphicFrame>
        <p:nvGraphicFramePr>
          <p:cNvPr id="2055" name="Object 7"/>
          <p:cNvGraphicFramePr>
            <a:graphicFrameLocks noChangeAspect="1"/>
          </p:cNvGraphicFramePr>
          <p:nvPr/>
        </p:nvGraphicFramePr>
        <p:xfrm>
          <a:off x="304800" y="609600"/>
          <a:ext cx="8534400" cy="477838"/>
        </p:xfrm>
        <a:graphic>
          <a:graphicData uri="http://schemas.openxmlformats.org/presentationml/2006/ole">
            <p:oleObj spid="_x0000_s2055" name="Image" r:id="rId4" imgW="12755906" imgH="713233" progId="">
              <p:embed/>
            </p:oleObj>
          </a:graphicData>
        </a:graphic>
      </p:graphicFrame>
      <p:sp>
        <p:nvSpPr>
          <p:cNvPr id="2052" name="Rectangle 4"/>
          <p:cNvSpPr>
            <a:spLocks noGrp="1" noChangeArrowheads="1"/>
          </p:cNvSpPr>
          <p:nvPr>
            <p:ph type="subTitle" idx="1"/>
          </p:nvPr>
        </p:nvSpPr>
        <p:spPr>
          <a:xfrm>
            <a:off x="381000" y="685800"/>
            <a:ext cx="5334000" cy="304800"/>
          </a:xfrm>
        </p:spPr>
        <p:txBody>
          <a:bodyPr/>
          <a:lstStyle/>
          <a:p>
            <a:pPr algn="l"/>
            <a:r>
              <a:rPr lang="en-US" sz="1400" dirty="0" smtClean="0">
                <a:solidFill>
                  <a:schemeClr val="bg2"/>
                </a:solidFill>
              </a:rPr>
              <a:t>Prague 2009</a:t>
            </a:r>
            <a:endParaRPr lang="en-US" sz="1400" dirty="0">
              <a:solidFill>
                <a:schemeClr val="bg2"/>
              </a:solidFill>
            </a:endParaRPr>
          </a:p>
        </p:txBody>
      </p:sp>
      <p:sp>
        <p:nvSpPr>
          <p:cNvPr id="2056" name="Text Box 8"/>
          <p:cNvSpPr txBox="1">
            <a:spLocks noChangeArrowheads="1"/>
          </p:cNvSpPr>
          <p:nvPr/>
        </p:nvSpPr>
        <p:spPr bwMode="auto">
          <a:xfrm>
            <a:off x="2590800" y="2286000"/>
            <a:ext cx="3886200" cy="366713"/>
          </a:xfrm>
          <a:prstGeom prst="rect">
            <a:avLst/>
          </a:prstGeom>
          <a:noFill/>
          <a:ln w="9525">
            <a:noFill/>
            <a:miter lim="800000"/>
            <a:headEnd/>
            <a:tailEnd/>
          </a:ln>
          <a:effectLst/>
        </p:spPr>
        <p:txBody>
          <a:bodyPr>
            <a:spAutoFit/>
          </a:bodyPr>
          <a:lstStyle/>
          <a:p>
            <a:endParaRPr lang="sv-SE">
              <a:solidFill>
                <a:schemeClr val="tx2"/>
              </a:solidFill>
            </a:endParaRPr>
          </a:p>
        </p:txBody>
      </p:sp>
      <p:sp>
        <p:nvSpPr>
          <p:cNvPr id="2058" name="Rectangle 10"/>
          <p:cNvSpPr>
            <a:spLocks noGrp="1" noChangeArrowheads="1"/>
          </p:cNvSpPr>
          <p:nvPr>
            <p:ph type="ctrTitle"/>
          </p:nvPr>
        </p:nvSpPr>
        <p:spPr>
          <a:xfrm>
            <a:off x="609600" y="2133600"/>
            <a:ext cx="7772400" cy="3352800"/>
          </a:xfrm>
        </p:spPr>
        <p:txBody>
          <a:bodyPr/>
          <a:lstStyle/>
          <a:p>
            <a:r>
              <a:rPr lang="en-GB" dirty="0" smtClean="0"/>
              <a:t>Demands and Potentials of European LT Enterprises</a:t>
            </a:r>
            <a:r>
              <a:rPr lang="en-US" dirty="0">
                <a:latin typeface="Helvetica" pitchFamily="34" charset="0"/>
              </a:rPr>
              <a:t/>
            </a:r>
            <a:br>
              <a:rPr lang="en-US" dirty="0">
                <a:latin typeface="Helvetica" pitchFamily="34" charset="0"/>
              </a:rPr>
            </a:br>
            <a:r>
              <a:rPr lang="en-US" dirty="0">
                <a:latin typeface="Helvetica" pitchFamily="34" charset="0"/>
              </a:rPr>
              <a:t> </a:t>
            </a:r>
            <a:r>
              <a:rPr lang="en-US" sz="2000" dirty="0">
                <a:latin typeface="Helvetica" pitchFamily="34" charset="0"/>
              </a:rPr>
              <a:t>ESTeam AB</a:t>
            </a:r>
            <a:r>
              <a:rPr lang="en-US" dirty="0">
                <a:latin typeface="Helvetica" pitchFamily="34" charset="0"/>
              </a:rPr>
              <a:t> </a:t>
            </a:r>
            <a:br>
              <a:rPr lang="en-US" dirty="0">
                <a:latin typeface="Helvetica" pitchFamily="34" charset="0"/>
              </a:rPr>
            </a:br>
            <a:r>
              <a:rPr lang="en-US" sz="2000" dirty="0">
                <a:latin typeface="Helvetica" pitchFamily="34" charset="0"/>
              </a:rPr>
              <a:t>Gudrun </a:t>
            </a:r>
            <a:r>
              <a:rPr lang="en-US" sz="2000" dirty="0" err="1">
                <a:latin typeface="Helvetica" pitchFamily="34" charset="0"/>
              </a:rPr>
              <a:t>Magnusdottir</a:t>
            </a:r>
            <a:r>
              <a:rPr lang="en-US" sz="2000" dirty="0">
                <a:latin typeface="Helvetica" pitchFamily="34" charset="0"/>
              </a:rPr>
              <a:t> </a:t>
            </a:r>
            <a:br>
              <a:rPr lang="en-US" sz="2000" dirty="0">
                <a:latin typeface="Helvetica" pitchFamily="34" charset="0"/>
              </a:rPr>
            </a:br>
            <a:r>
              <a:rPr lang="en-US" sz="2000" dirty="0">
                <a:latin typeface="Helvetica" pitchFamily="34" charset="0"/>
              </a:rPr>
              <a:t>CEO</a:t>
            </a:r>
            <a:br>
              <a:rPr lang="en-US" sz="2000" dirty="0">
                <a:latin typeface="Helvetica" pitchFamily="34" charset="0"/>
              </a:rPr>
            </a:br>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304800" y="6019800"/>
          <a:ext cx="8534400" cy="557213"/>
        </p:xfrm>
        <a:graphic>
          <a:graphicData uri="http://schemas.openxmlformats.org/presentationml/2006/ole">
            <p:oleObj spid="_x0000_s78850" name="Image" r:id="rId3" imgW="17504762" imgH="1142555" progId="">
              <p:embed/>
            </p:oleObj>
          </a:graphicData>
        </a:graphic>
      </p:graphicFrame>
      <p:graphicFrame>
        <p:nvGraphicFramePr>
          <p:cNvPr id="78851" name="Object 3"/>
          <p:cNvGraphicFramePr>
            <a:graphicFrameLocks noChangeAspect="1"/>
          </p:cNvGraphicFramePr>
          <p:nvPr/>
        </p:nvGraphicFramePr>
        <p:xfrm>
          <a:off x="127000" y="600075"/>
          <a:ext cx="8890000" cy="498475"/>
        </p:xfrm>
        <a:graphic>
          <a:graphicData uri="http://schemas.openxmlformats.org/presentationml/2006/ole">
            <p:oleObj spid="_x0000_s78851" name="Image" r:id="rId4" imgW="17714286" imgH="990476" progId="">
              <p:embed/>
            </p:oleObj>
          </a:graphicData>
        </a:graphic>
      </p:graphicFrame>
      <p:sp>
        <p:nvSpPr>
          <p:cNvPr id="78852"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Changing your Identity</a:t>
            </a:r>
            <a:endParaRPr lang="en-US" sz="2400" b="1" dirty="0"/>
          </a:p>
        </p:txBody>
      </p:sp>
      <p:sp>
        <p:nvSpPr>
          <p:cNvPr id="78853" name="Text Box 5"/>
          <p:cNvSpPr txBox="1">
            <a:spLocks noChangeArrowheads="1"/>
          </p:cNvSpPr>
          <p:nvPr/>
        </p:nvSpPr>
        <p:spPr bwMode="auto">
          <a:xfrm>
            <a:off x="1219200" y="1600200"/>
            <a:ext cx="6858000" cy="4154984"/>
          </a:xfrm>
          <a:prstGeom prst="rect">
            <a:avLst/>
          </a:prstGeom>
          <a:noFill/>
          <a:ln w="9525">
            <a:noFill/>
            <a:miter lim="800000"/>
            <a:headEnd/>
            <a:tailEnd/>
          </a:ln>
          <a:effectLst/>
        </p:spPr>
        <p:txBody>
          <a:bodyPr>
            <a:spAutoFit/>
          </a:bodyPr>
          <a:lstStyle/>
          <a:p>
            <a:pPr algn="ctr"/>
            <a:r>
              <a:rPr lang="en-US" sz="2400" dirty="0" smtClean="0"/>
              <a:t>Who are you</a:t>
            </a:r>
            <a:r>
              <a:rPr lang="en-GB" sz="2400" dirty="0" smtClean="0"/>
              <a:t>?</a:t>
            </a:r>
          </a:p>
          <a:p>
            <a:pPr algn="ctr"/>
            <a:endParaRPr lang="en-GB" sz="2400" dirty="0" smtClean="0"/>
          </a:p>
          <a:p>
            <a:pPr algn="ctr"/>
            <a:r>
              <a:rPr lang="en-GB" sz="2400" dirty="0" smtClean="0"/>
              <a:t>You must leave your academic identity behind</a:t>
            </a:r>
          </a:p>
          <a:p>
            <a:pPr algn="ctr"/>
            <a:endParaRPr lang="en-GB" sz="2400" dirty="0" smtClean="0"/>
          </a:p>
          <a:p>
            <a:pPr algn="ctr"/>
            <a:r>
              <a:rPr lang="en-GB" sz="2400" dirty="0" smtClean="0"/>
              <a:t>You will have no time to run your business and be on top of evolving R&amp;D in your field</a:t>
            </a:r>
          </a:p>
          <a:p>
            <a:pPr algn="ctr"/>
            <a:endParaRPr lang="en-GB" sz="2400" dirty="0" smtClean="0"/>
          </a:p>
          <a:p>
            <a:pPr algn="ctr"/>
            <a:r>
              <a:rPr lang="en-GB" sz="2400" dirty="0" smtClean="0"/>
              <a:t>You need to stay in touch but it can’t cost you too much time since your focus is and should be your business</a:t>
            </a:r>
          </a:p>
          <a:p>
            <a:pPr algn="ctr"/>
            <a:endParaRPr lang="en-GB"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304800" y="6019800"/>
          <a:ext cx="8534400" cy="557213"/>
        </p:xfrm>
        <a:graphic>
          <a:graphicData uri="http://schemas.openxmlformats.org/presentationml/2006/ole">
            <p:oleObj spid="_x0000_s92162" name="Image" r:id="rId3" imgW="17504762" imgH="1142555" progId="">
              <p:embed/>
            </p:oleObj>
          </a:graphicData>
        </a:graphic>
      </p:graphicFrame>
      <p:graphicFrame>
        <p:nvGraphicFramePr>
          <p:cNvPr id="78851" name="Object 3"/>
          <p:cNvGraphicFramePr>
            <a:graphicFrameLocks noChangeAspect="1"/>
          </p:cNvGraphicFramePr>
          <p:nvPr/>
        </p:nvGraphicFramePr>
        <p:xfrm>
          <a:off x="127000" y="600075"/>
          <a:ext cx="8890000" cy="498475"/>
        </p:xfrm>
        <a:graphic>
          <a:graphicData uri="http://schemas.openxmlformats.org/presentationml/2006/ole">
            <p:oleObj spid="_x0000_s92163" name="Image" r:id="rId4" imgW="17714286" imgH="990476" progId="">
              <p:embed/>
            </p:oleObj>
          </a:graphicData>
        </a:graphic>
      </p:graphicFrame>
      <p:sp>
        <p:nvSpPr>
          <p:cNvPr id="78852"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Establishing an Identity</a:t>
            </a:r>
            <a:endParaRPr lang="en-US" sz="2400" b="1" dirty="0"/>
          </a:p>
        </p:txBody>
      </p:sp>
      <p:sp>
        <p:nvSpPr>
          <p:cNvPr id="78853" name="Text Box 5"/>
          <p:cNvSpPr txBox="1">
            <a:spLocks noChangeArrowheads="1"/>
          </p:cNvSpPr>
          <p:nvPr/>
        </p:nvSpPr>
        <p:spPr bwMode="auto">
          <a:xfrm>
            <a:off x="1219200" y="1600200"/>
            <a:ext cx="6858000" cy="3416320"/>
          </a:xfrm>
          <a:prstGeom prst="rect">
            <a:avLst/>
          </a:prstGeom>
          <a:noFill/>
          <a:ln w="9525">
            <a:noFill/>
            <a:miter lim="800000"/>
            <a:headEnd/>
            <a:tailEnd/>
          </a:ln>
          <a:effectLst/>
        </p:spPr>
        <p:txBody>
          <a:bodyPr>
            <a:spAutoFit/>
          </a:bodyPr>
          <a:lstStyle/>
          <a:p>
            <a:pPr algn="ctr"/>
            <a:endParaRPr lang="en-GB" sz="2400" dirty="0" smtClean="0"/>
          </a:p>
          <a:p>
            <a:pPr algn="ctr"/>
            <a:r>
              <a:rPr lang="en-GB" sz="2400" dirty="0" smtClean="0"/>
              <a:t>As a business person you must make money and provide for your people so that they continue to produce</a:t>
            </a:r>
          </a:p>
          <a:p>
            <a:pPr algn="ctr"/>
            <a:endParaRPr lang="en-GB" sz="2400" dirty="0" smtClean="0"/>
          </a:p>
          <a:p>
            <a:pPr algn="ctr"/>
            <a:r>
              <a:rPr lang="en-GB" sz="2400" dirty="0" smtClean="0"/>
              <a:t>You are what you produce – nothing more nothing less – but that’s good enough</a:t>
            </a:r>
          </a:p>
          <a:p>
            <a:pPr algn="ctr"/>
            <a:endParaRPr lang="en-GB" sz="2400" dirty="0" smtClean="0"/>
          </a:p>
          <a:p>
            <a:pPr algn="ctr"/>
            <a:r>
              <a:rPr lang="en-GB" sz="2400" dirty="0" smtClean="0"/>
              <a:t>Don’t build a false image – it is bound to fail</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304800" y="6019800"/>
          <a:ext cx="8534400" cy="557213"/>
        </p:xfrm>
        <a:graphic>
          <a:graphicData uri="http://schemas.openxmlformats.org/presentationml/2006/ole">
            <p:oleObj spid="_x0000_s84994" name="Image" r:id="rId3" imgW="17504762" imgH="1142555" progId="">
              <p:embed/>
            </p:oleObj>
          </a:graphicData>
        </a:graphic>
      </p:graphicFrame>
      <p:graphicFrame>
        <p:nvGraphicFramePr>
          <p:cNvPr id="84995" name="Object 3"/>
          <p:cNvGraphicFramePr>
            <a:graphicFrameLocks noChangeAspect="1"/>
          </p:cNvGraphicFramePr>
          <p:nvPr/>
        </p:nvGraphicFramePr>
        <p:xfrm>
          <a:off x="127000" y="600075"/>
          <a:ext cx="8890000" cy="498475"/>
        </p:xfrm>
        <a:graphic>
          <a:graphicData uri="http://schemas.openxmlformats.org/presentationml/2006/ole">
            <p:oleObj spid="_x0000_s84995" name="Image" r:id="rId4" imgW="17714286" imgH="990476" progId="">
              <p:embed/>
            </p:oleObj>
          </a:graphicData>
        </a:graphic>
      </p:graphicFrame>
      <p:sp>
        <p:nvSpPr>
          <p:cNvPr id="84996"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Research and LT SMEs</a:t>
            </a:r>
            <a:endParaRPr lang="en-US" sz="2400" b="1" dirty="0"/>
          </a:p>
        </p:txBody>
      </p:sp>
      <p:sp>
        <p:nvSpPr>
          <p:cNvPr id="84997" name="Text Box 5"/>
          <p:cNvSpPr txBox="1">
            <a:spLocks noChangeArrowheads="1"/>
          </p:cNvSpPr>
          <p:nvPr/>
        </p:nvSpPr>
        <p:spPr bwMode="auto">
          <a:xfrm>
            <a:off x="1219200" y="1600200"/>
            <a:ext cx="6858000" cy="4524315"/>
          </a:xfrm>
          <a:prstGeom prst="rect">
            <a:avLst/>
          </a:prstGeom>
          <a:noFill/>
          <a:ln w="9525">
            <a:noFill/>
            <a:miter lim="800000"/>
            <a:headEnd/>
            <a:tailEnd/>
          </a:ln>
          <a:effectLst/>
        </p:spPr>
        <p:txBody>
          <a:bodyPr>
            <a:spAutoFit/>
          </a:bodyPr>
          <a:lstStyle/>
          <a:p>
            <a:pPr algn="ctr"/>
            <a:r>
              <a:rPr lang="en-US" sz="2400" dirty="0" err="1" smtClean="0"/>
              <a:t>Hm</a:t>
            </a:r>
            <a:r>
              <a:rPr lang="en-US" sz="2400" dirty="0" smtClean="0"/>
              <a:t>!!!! Not working well</a:t>
            </a:r>
          </a:p>
          <a:p>
            <a:pPr algn="ctr"/>
            <a:endParaRPr lang="en-US" sz="2400" dirty="0" smtClean="0"/>
          </a:p>
          <a:p>
            <a:pPr algn="ctr"/>
            <a:r>
              <a:rPr lang="en-US" sz="2400" dirty="0" smtClean="0"/>
              <a:t>R&amp;D tends to see the small SMEs as competition and sometimes the reverse </a:t>
            </a:r>
          </a:p>
          <a:p>
            <a:pPr algn="ctr"/>
            <a:endParaRPr lang="en-US" sz="2400" dirty="0" smtClean="0"/>
          </a:p>
          <a:p>
            <a:pPr algn="ctr"/>
            <a:r>
              <a:rPr lang="en-US" sz="2400" dirty="0" smtClean="0"/>
              <a:t>This must change since it is undermining all our future</a:t>
            </a:r>
          </a:p>
          <a:p>
            <a:pPr algn="ctr"/>
            <a:endParaRPr lang="en-US" sz="2400" dirty="0" smtClean="0"/>
          </a:p>
          <a:p>
            <a:pPr algn="ctr"/>
            <a:r>
              <a:rPr lang="en-US" sz="2400" dirty="0" smtClean="0"/>
              <a:t>We need each other – the answers to improving commercial LT software lies in R&amp;D and</a:t>
            </a:r>
          </a:p>
          <a:p>
            <a:pPr algn="ctr"/>
            <a:r>
              <a:rPr lang="en-US" sz="2400" dirty="0" smtClean="0"/>
              <a:t>the R&amp;D community needs the business minded people to reach the market</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304800" y="6019800"/>
          <a:ext cx="8534400" cy="557213"/>
        </p:xfrm>
        <a:graphic>
          <a:graphicData uri="http://schemas.openxmlformats.org/presentationml/2006/ole">
            <p:oleObj spid="_x0000_s86018" name="Image" r:id="rId3" imgW="17504762" imgH="1142555" progId="">
              <p:embed/>
            </p:oleObj>
          </a:graphicData>
        </a:graphic>
      </p:graphicFrame>
      <p:graphicFrame>
        <p:nvGraphicFramePr>
          <p:cNvPr id="86019" name="Object 3"/>
          <p:cNvGraphicFramePr>
            <a:graphicFrameLocks noChangeAspect="1"/>
          </p:cNvGraphicFramePr>
          <p:nvPr/>
        </p:nvGraphicFramePr>
        <p:xfrm>
          <a:off x="127000" y="600075"/>
          <a:ext cx="8890000" cy="498475"/>
        </p:xfrm>
        <a:graphic>
          <a:graphicData uri="http://schemas.openxmlformats.org/presentationml/2006/ole">
            <p:oleObj spid="_x0000_s86019" name="Image" r:id="rId4" imgW="17714286" imgH="990476" progId="">
              <p:embed/>
            </p:oleObj>
          </a:graphicData>
        </a:graphic>
      </p:graphicFrame>
      <p:sp>
        <p:nvSpPr>
          <p:cNvPr id="86020"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Effective Model of Communication</a:t>
            </a:r>
            <a:endParaRPr lang="en-US" sz="2400" b="1" dirty="0"/>
          </a:p>
        </p:txBody>
      </p:sp>
      <p:sp>
        <p:nvSpPr>
          <p:cNvPr id="86021" name="Text Box 5"/>
          <p:cNvSpPr txBox="1">
            <a:spLocks noChangeArrowheads="1"/>
          </p:cNvSpPr>
          <p:nvPr/>
        </p:nvSpPr>
        <p:spPr bwMode="auto">
          <a:xfrm>
            <a:off x="1219200" y="1600200"/>
            <a:ext cx="6858000" cy="3785652"/>
          </a:xfrm>
          <a:prstGeom prst="rect">
            <a:avLst/>
          </a:prstGeom>
          <a:noFill/>
          <a:ln w="9525">
            <a:noFill/>
            <a:miter lim="800000"/>
            <a:headEnd/>
            <a:tailEnd/>
          </a:ln>
          <a:effectLst/>
        </p:spPr>
        <p:txBody>
          <a:bodyPr>
            <a:spAutoFit/>
          </a:bodyPr>
          <a:lstStyle/>
          <a:p>
            <a:pPr algn="ctr"/>
            <a:endParaRPr lang="en-US" sz="2400" dirty="0"/>
          </a:p>
          <a:p>
            <a:pPr algn="ctr"/>
            <a:r>
              <a:rPr lang="en-US" sz="2400" dirty="0" smtClean="0"/>
              <a:t>Advice needs to go both ways</a:t>
            </a:r>
          </a:p>
          <a:p>
            <a:pPr algn="ctr"/>
            <a:endParaRPr lang="en-US" sz="2400" dirty="0" smtClean="0"/>
          </a:p>
          <a:p>
            <a:pPr algn="ctr"/>
            <a:r>
              <a:rPr lang="en-US" sz="2400" dirty="0" smtClean="0"/>
              <a:t>Academics starting think business is far too simple</a:t>
            </a:r>
          </a:p>
          <a:p>
            <a:pPr algn="ctr"/>
            <a:endParaRPr lang="en-US" sz="2400" dirty="0" smtClean="0"/>
          </a:p>
          <a:p>
            <a:pPr algn="ctr"/>
            <a:r>
              <a:rPr lang="en-US" sz="2400" dirty="0" smtClean="0"/>
              <a:t>You need to be a lawyer, an economic expert, and the be able to build software that someone wants to use </a:t>
            </a:r>
            <a:endParaRPr lang="en-US" sz="2400" dirty="0"/>
          </a:p>
          <a:p>
            <a:pPr algn="ct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304800" y="6019800"/>
          <a:ext cx="8534400" cy="557213"/>
        </p:xfrm>
        <a:graphic>
          <a:graphicData uri="http://schemas.openxmlformats.org/presentationml/2006/ole">
            <p:oleObj spid="_x0000_s89090" name="Image" r:id="rId3" imgW="17504762" imgH="1142555" progId="">
              <p:embed/>
            </p:oleObj>
          </a:graphicData>
        </a:graphic>
      </p:graphicFrame>
      <p:graphicFrame>
        <p:nvGraphicFramePr>
          <p:cNvPr id="86019" name="Object 3"/>
          <p:cNvGraphicFramePr>
            <a:graphicFrameLocks noChangeAspect="1"/>
          </p:cNvGraphicFramePr>
          <p:nvPr/>
        </p:nvGraphicFramePr>
        <p:xfrm>
          <a:off x="127000" y="600075"/>
          <a:ext cx="8890000" cy="498475"/>
        </p:xfrm>
        <a:graphic>
          <a:graphicData uri="http://schemas.openxmlformats.org/presentationml/2006/ole">
            <p:oleObj spid="_x0000_s89091" name="Image" r:id="rId4" imgW="17714286" imgH="990476" progId="">
              <p:embed/>
            </p:oleObj>
          </a:graphicData>
        </a:graphic>
      </p:graphicFrame>
      <p:sp>
        <p:nvSpPr>
          <p:cNvPr id="86020"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Summary</a:t>
            </a:r>
            <a:endParaRPr lang="en-US" sz="2400" b="1" dirty="0"/>
          </a:p>
        </p:txBody>
      </p:sp>
      <p:sp>
        <p:nvSpPr>
          <p:cNvPr id="86021" name="Text Box 5"/>
          <p:cNvSpPr txBox="1">
            <a:spLocks noChangeArrowheads="1"/>
          </p:cNvSpPr>
          <p:nvPr/>
        </p:nvSpPr>
        <p:spPr bwMode="auto">
          <a:xfrm>
            <a:off x="1219200" y="1600200"/>
            <a:ext cx="6858000" cy="4154984"/>
          </a:xfrm>
          <a:prstGeom prst="rect">
            <a:avLst/>
          </a:prstGeom>
          <a:noFill/>
          <a:ln w="9525">
            <a:noFill/>
            <a:miter lim="800000"/>
            <a:headEnd/>
            <a:tailEnd/>
          </a:ln>
          <a:effectLst/>
        </p:spPr>
        <p:txBody>
          <a:bodyPr>
            <a:spAutoFit/>
          </a:bodyPr>
          <a:lstStyle/>
          <a:p>
            <a:pPr algn="ctr"/>
            <a:endParaRPr lang="en-US" sz="2400" dirty="0"/>
          </a:p>
          <a:p>
            <a:pPr algn="ctr"/>
            <a:r>
              <a:rPr lang="en-US" sz="2400" dirty="0" smtClean="0"/>
              <a:t>Support Contractual Communication and Business Strategy</a:t>
            </a:r>
          </a:p>
          <a:p>
            <a:pPr algn="ctr"/>
            <a:endParaRPr lang="en-US" sz="2400" dirty="0"/>
          </a:p>
          <a:p>
            <a:pPr algn="ctr"/>
            <a:r>
              <a:rPr lang="en-US" sz="2400" dirty="0" smtClean="0"/>
              <a:t>Support Marketing (meetings that attract potential clients) </a:t>
            </a:r>
          </a:p>
          <a:p>
            <a:pPr algn="ctr"/>
            <a:endParaRPr lang="en-US" sz="2400" dirty="0" smtClean="0"/>
          </a:p>
          <a:p>
            <a:pPr algn="ctr"/>
            <a:r>
              <a:rPr lang="en-US" sz="2400" dirty="0" smtClean="0"/>
              <a:t>Support Innovation by giving R&amp;D expert advice</a:t>
            </a:r>
          </a:p>
          <a:p>
            <a:pPr algn="ctr"/>
            <a:endParaRPr lang="en-US" sz="2400" dirty="0"/>
          </a:p>
          <a:p>
            <a:pPr algn="ctr"/>
            <a:endParaRPr lang="en-US" sz="2400" dirty="0"/>
          </a:p>
          <a:p>
            <a:pPr algn="ct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04800" y="6019800"/>
          <a:ext cx="8534400" cy="557213"/>
        </p:xfrm>
        <a:graphic>
          <a:graphicData uri="http://schemas.openxmlformats.org/presentationml/2006/ole">
            <p:oleObj spid="_x0000_s91138" name="Image" r:id="rId3" imgW="17504762" imgH="1142555" progId="">
              <p:embed/>
            </p:oleObj>
          </a:graphicData>
        </a:graphic>
      </p:graphicFrame>
      <p:graphicFrame>
        <p:nvGraphicFramePr>
          <p:cNvPr id="81923" name="Object 3"/>
          <p:cNvGraphicFramePr>
            <a:graphicFrameLocks noChangeAspect="1"/>
          </p:cNvGraphicFramePr>
          <p:nvPr/>
        </p:nvGraphicFramePr>
        <p:xfrm>
          <a:off x="304800" y="609600"/>
          <a:ext cx="8534400" cy="477838"/>
        </p:xfrm>
        <a:graphic>
          <a:graphicData uri="http://schemas.openxmlformats.org/presentationml/2006/ole">
            <p:oleObj spid="_x0000_s91139" name="Image" r:id="rId4" imgW="12755906" imgH="713233" progId="">
              <p:embed/>
            </p:oleObj>
          </a:graphicData>
        </a:graphic>
      </p:graphicFrame>
      <p:sp>
        <p:nvSpPr>
          <p:cNvPr id="81924"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Small Startup</a:t>
            </a:r>
            <a:endParaRPr lang="en-US" sz="2400" b="1" dirty="0"/>
          </a:p>
        </p:txBody>
      </p:sp>
      <p:sp>
        <p:nvSpPr>
          <p:cNvPr id="81925" name="Text Box 5"/>
          <p:cNvSpPr txBox="1">
            <a:spLocks noChangeArrowheads="1"/>
          </p:cNvSpPr>
          <p:nvPr/>
        </p:nvSpPr>
        <p:spPr bwMode="auto">
          <a:xfrm>
            <a:off x="1295400" y="1600200"/>
            <a:ext cx="6477000" cy="6001643"/>
          </a:xfrm>
          <a:prstGeom prst="rect">
            <a:avLst/>
          </a:prstGeom>
          <a:noFill/>
          <a:ln w="9525">
            <a:noFill/>
            <a:miter lim="800000"/>
            <a:headEnd/>
            <a:tailEnd/>
          </a:ln>
          <a:effectLst/>
        </p:spPr>
        <p:txBody>
          <a:bodyPr>
            <a:spAutoFit/>
          </a:bodyPr>
          <a:lstStyle/>
          <a:p>
            <a:pPr algn="ctr"/>
            <a:r>
              <a:rPr lang="en-US" sz="2400" dirty="0" smtClean="0"/>
              <a:t>Normally a startup comes from an academic environment</a:t>
            </a:r>
          </a:p>
          <a:p>
            <a:pPr algn="ctr"/>
            <a:endParaRPr lang="en-US" sz="2400" dirty="0" smtClean="0"/>
          </a:p>
          <a:p>
            <a:pPr algn="ctr"/>
            <a:r>
              <a:rPr lang="en-US" sz="2400" dirty="0" smtClean="0"/>
              <a:t>Software has been developed conforming to the needs of a client or a user group</a:t>
            </a:r>
          </a:p>
          <a:p>
            <a:pPr algn="ctr"/>
            <a:endParaRPr lang="en-US" sz="2400" dirty="0"/>
          </a:p>
          <a:p>
            <a:pPr algn="ctr"/>
            <a:r>
              <a:rPr lang="en-US" sz="2400" dirty="0" smtClean="0"/>
              <a:t>Due to the limitations of the initial conditions the software is far from ready for marketing</a:t>
            </a:r>
          </a:p>
          <a:p>
            <a:pPr algn="ctr"/>
            <a:endParaRPr lang="en-US" sz="2400" dirty="0" smtClean="0"/>
          </a:p>
          <a:p>
            <a:pPr algn="ctr"/>
            <a:r>
              <a:rPr lang="en-US" sz="2400" dirty="0" smtClean="0"/>
              <a:t>Most people starting LT SMEs have no clue as how to run a company both legally and financially and are easily eaten by sharks</a:t>
            </a:r>
          </a:p>
          <a:p>
            <a:pPr algn="ctr"/>
            <a:endParaRPr lang="en-US" sz="2400" dirty="0" smtClean="0"/>
          </a:p>
          <a:p>
            <a:pPr algn="ctr"/>
            <a:endParaRPr lang="en-US" sz="2400" dirty="0"/>
          </a:p>
          <a:p>
            <a:pPr algn="ctr"/>
            <a:endParaRPr lang="en-US" sz="2400" dirty="0"/>
          </a:p>
          <a:p>
            <a:pPr algn="ct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04800" y="6019800"/>
          <a:ext cx="8534400" cy="557213"/>
        </p:xfrm>
        <a:graphic>
          <a:graphicData uri="http://schemas.openxmlformats.org/presentationml/2006/ole">
            <p:oleObj spid="_x0000_s81922" name="Image" r:id="rId3" imgW="17504762" imgH="1142555" progId="">
              <p:embed/>
            </p:oleObj>
          </a:graphicData>
        </a:graphic>
      </p:graphicFrame>
      <p:graphicFrame>
        <p:nvGraphicFramePr>
          <p:cNvPr id="81923" name="Object 3"/>
          <p:cNvGraphicFramePr>
            <a:graphicFrameLocks noChangeAspect="1"/>
          </p:cNvGraphicFramePr>
          <p:nvPr/>
        </p:nvGraphicFramePr>
        <p:xfrm>
          <a:off x="304800" y="609600"/>
          <a:ext cx="8534400" cy="477838"/>
        </p:xfrm>
        <a:graphic>
          <a:graphicData uri="http://schemas.openxmlformats.org/presentationml/2006/ole">
            <p:oleObj spid="_x0000_s81923" name="Image" r:id="rId4" imgW="12755906" imgH="713233" progId="">
              <p:embed/>
            </p:oleObj>
          </a:graphicData>
        </a:graphic>
      </p:graphicFrame>
      <p:sp>
        <p:nvSpPr>
          <p:cNvPr id="81924"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Small Startup cont.</a:t>
            </a:r>
            <a:endParaRPr lang="en-US" sz="2400" b="1" dirty="0"/>
          </a:p>
        </p:txBody>
      </p:sp>
      <p:sp>
        <p:nvSpPr>
          <p:cNvPr id="81925" name="Text Box 5"/>
          <p:cNvSpPr txBox="1">
            <a:spLocks noChangeArrowheads="1"/>
          </p:cNvSpPr>
          <p:nvPr/>
        </p:nvSpPr>
        <p:spPr bwMode="auto">
          <a:xfrm>
            <a:off x="1371600" y="1219200"/>
            <a:ext cx="6477000" cy="5632311"/>
          </a:xfrm>
          <a:prstGeom prst="rect">
            <a:avLst/>
          </a:prstGeom>
          <a:noFill/>
          <a:ln w="9525">
            <a:noFill/>
            <a:miter lim="800000"/>
            <a:headEnd/>
            <a:tailEnd/>
          </a:ln>
          <a:effectLst/>
        </p:spPr>
        <p:txBody>
          <a:bodyPr>
            <a:spAutoFit/>
          </a:bodyPr>
          <a:lstStyle/>
          <a:p>
            <a:pPr algn="ctr"/>
            <a:endParaRPr lang="en-US" sz="2400" dirty="0" smtClean="0"/>
          </a:p>
          <a:p>
            <a:pPr algn="ctr"/>
            <a:r>
              <a:rPr lang="en-US" sz="2400" dirty="0" smtClean="0"/>
              <a:t>The Startup often needs seed financing to get to the marketing stage</a:t>
            </a:r>
          </a:p>
          <a:p>
            <a:pPr algn="ctr"/>
            <a:endParaRPr lang="en-US" sz="2400" dirty="0"/>
          </a:p>
          <a:p>
            <a:pPr algn="ctr"/>
            <a:r>
              <a:rPr lang="en-US" sz="2400" dirty="0" smtClean="0"/>
              <a:t>The seed financing is usually not enough nor the time given by the investors long enough, which is often their goal specially if the contract gives them the right to sell and get rid of the innovators</a:t>
            </a:r>
          </a:p>
          <a:p>
            <a:pPr algn="ctr"/>
            <a:endParaRPr lang="en-US" sz="2400" dirty="0" smtClean="0"/>
          </a:p>
          <a:p>
            <a:pPr algn="ctr"/>
            <a:r>
              <a:rPr lang="en-US" sz="2400" dirty="0" smtClean="0"/>
              <a:t>In most cases we have short lived successes and it simply doesn’t need to be that way. </a:t>
            </a:r>
          </a:p>
          <a:p>
            <a:pPr algn="ctr"/>
            <a:endParaRPr lang="en-US" sz="2400" dirty="0"/>
          </a:p>
          <a:p>
            <a:pPr algn="ctr"/>
            <a:endParaRPr lang="en-US" sz="2400" dirty="0"/>
          </a:p>
          <a:p>
            <a:pPr algn="ct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304800" y="6019800"/>
          <a:ext cx="8534400" cy="557213"/>
        </p:xfrm>
        <a:graphic>
          <a:graphicData uri="http://schemas.openxmlformats.org/presentationml/2006/ole">
            <p:oleObj spid="_x0000_s82946" name="Image" r:id="rId3" imgW="17504762" imgH="1142555" progId="">
              <p:embed/>
            </p:oleObj>
          </a:graphicData>
        </a:graphic>
      </p:graphicFrame>
      <p:graphicFrame>
        <p:nvGraphicFramePr>
          <p:cNvPr id="82947" name="Object 3"/>
          <p:cNvGraphicFramePr>
            <a:graphicFrameLocks noChangeAspect="1"/>
          </p:cNvGraphicFramePr>
          <p:nvPr/>
        </p:nvGraphicFramePr>
        <p:xfrm>
          <a:off x="304800" y="609600"/>
          <a:ext cx="8534400" cy="477838"/>
        </p:xfrm>
        <a:graphic>
          <a:graphicData uri="http://schemas.openxmlformats.org/presentationml/2006/ole">
            <p:oleObj spid="_x0000_s82947" name="Image" r:id="rId4" imgW="12755906" imgH="713233" progId="">
              <p:embed/>
            </p:oleObj>
          </a:graphicData>
        </a:graphic>
      </p:graphicFrame>
      <p:sp>
        <p:nvSpPr>
          <p:cNvPr id="82948"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First Steps</a:t>
            </a:r>
          </a:p>
          <a:p>
            <a:pPr algn="l">
              <a:lnSpc>
                <a:spcPct val="80000"/>
              </a:lnSpc>
            </a:pPr>
            <a:endParaRPr lang="en-US" sz="2400" b="1" dirty="0"/>
          </a:p>
        </p:txBody>
      </p:sp>
      <p:sp>
        <p:nvSpPr>
          <p:cNvPr id="82949" name="Text Box 5"/>
          <p:cNvSpPr txBox="1">
            <a:spLocks noChangeArrowheads="1"/>
          </p:cNvSpPr>
          <p:nvPr/>
        </p:nvSpPr>
        <p:spPr bwMode="auto">
          <a:xfrm>
            <a:off x="1143000" y="1905000"/>
            <a:ext cx="7086600" cy="3046988"/>
          </a:xfrm>
          <a:prstGeom prst="rect">
            <a:avLst/>
          </a:prstGeom>
          <a:noFill/>
          <a:ln w="9525">
            <a:noFill/>
            <a:miter lim="800000"/>
            <a:headEnd/>
            <a:tailEnd/>
          </a:ln>
          <a:effectLst/>
        </p:spPr>
        <p:txBody>
          <a:bodyPr>
            <a:spAutoFit/>
          </a:bodyPr>
          <a:lstStyle/>
          <a:p>
            <a:pPr algn="ctr"/>
            <a:r>
              <a:rPr lang="en-GB" sz="2400" dirty="0" smtClean="0"/>
              <a:t>What is it I don’t know?</a:t>
            </a:r>
          </a:p>
          <a:p>
            <a:pPr algn="ctr"/>
            <a:endParaRPr lang="en-GB" sz="2400" dirty="0" smtClean="0"/>
          </a:p>
          <a:p>
            <a:pPr algn="ctr"/>
            <a:r>
              <a:rPr lang="en-GB" sz="2400" dirty="0" smtClean="0"/>
              <a:t>What do I need help with?</a:t>
            </a:r>
          </a:p>
          <a:p>
            <a:pPr algn="ctr"/>
            <a:endParaRPr lang="en-GB" sz="2400" dirty="0"/>
          </a:p>
          <a:p>
            <a:pPr algn="ctr"/>
            <a:r>
              <a:rPr lang="en-GB" sz="2400" dirty="0" smtClean="0"/>
              <a:t>The problem is – everyone wants to help you for a price and finding people that are help isn’t all that easy</a:t>
            </a:r>
            <a:endParaRPr lang="en-GB" sz="2400" dirty="0"/>
          </a:p>
          <a:p>
            <a:pPr algn="just"/>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304800" y="6019800"/>
          <a:ext cx="8534400" cy="557213"/>
        </p:xfrm>
        <a:graphic>
          <a:graphicData uri="http://schemas.openxmlformats.org/presentationml/2006/ole">
            <p:oleObj spid="_x0000_s80898" name="Image" r:id="rId3" imgW="17504762" imgH="1142555" progId="">
              <p:embed/>
            </p:oleObj>
          </a:graphicData>
        </a:graphic>
      </p:graphicFrame>
      <p:graphicFrame>
        <p:nvGraphicFramePr>
          <p:cNvPr id="80899" name="Object 3"/>
          <p:cNvGraphicFramePr>
            <a:graphicFrameLocks noChangeAspect="1"/>
          </p:cNvGraphicFramePr>
          <p:nvPr/>
        </p:nvGraphicFramePr>
        <p:xfrm>
          <a:off x="304800" y="609600"/>
          <a:ext cx="8534400" cy="477838"/>
        </p:xfrm>
        <a:graphic>
          <a:graphicData uri="http://schemas.openxmlformats.org/presentationml/2006/ole">
            <p:oleObj spid="_x0000_s80899" name="Image" r:id="rId4" imgW="12755906" imgH="713233" progId="">
              <p:embed/>
            </p:oleObj>
          </a:graphicData>
        </a:graphic>
      </p:graphicFrame>
      <p:sp>
        <p:nvSpPr>
          <p:cNvPr id="80900"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LT Software “our pot of gold” </a:t>
            </a:r>
            <a:endParaRPr lang="en-US" sz="2400" b="1" dirty="0"/>
          </a:p>
        </p:txBody>
      </p:sp>
      <p:sp>
        <p:nvSpPr>
          <p:cNvPr id="80901" name="Text Box 5"/>
          <p:cNvSpPr txBox="1">
            <a:spLocks noChangeArrowheads="1"/>
          </p:cNvSpPr>
          <p:nvPr/>
        </p:nvSpPr>
        <p:spPr bwMode="auto">
          <a:xfrm>
            <a:off x="838200" y="1676400"/>
            <a:ext cx="7086600" cy="4893647"/>
          </a:xfrm>
          <a:prstGeom prst="rect">
            <a:avLst/>
          </a:prstGeom>
          <a:noFill/>
          <a:ln w="9525">
            <a:noFill/>
            <a:miter lim="800000"/>
            <a:headEnd/>
            <a:tailEnd/>
          </a:ln>
          <a:effectLst/>
        </p:spPr>
        <p:txBody>
          <a:bodyPr>
            <a:spAutoFit/>
          </a:bodyPr>
          <a:lstStyle/>
          <a:p>
            <a:pPr algn="ctr"/>
            <a:r>
              <a:rPr lang="en-GB" sz="2400" dirty="0" smtClean="0"/>
              <a:t>Normally the initial software should be thrown away and reprogrammed – the experience learned from the mistakes made are far more important than the software</a:t>
            </a:r>
            <a:endParaRPr lang="en-GB" sz="2400" dirty="0"/>
          </a:p>
          <a:p>
            <a:pPr algn="ctr"/>
            <a:endParaRPr lang="en-GB" sz="2400" dirty="0"/>
          </a:p>
          <a:p>
            <a:pPr algn="ctr"/>
            <a:r>
              <a:rPr lang="en-GB" sz="2400" dirty="0" smtClean="0"/>
              <a:t>Having a good LT software means you usually have to break ground where nothing has existed before and this is a difficult point to argue in sales – “if nothing is there why do I need it...” so not so easy to make money from it</a:t>
            </a:r>
            <a:endParaRPr lang="en-GB" sz="2400" dirty="0"/>
          </a:p>
          <a:p>
            <a:pPr algn="ctr"/>
            <a:endParaRPr lang="en-GB" sz="2400" dirty="0"/>
          </a:p>
          <a:p>
            <a:pPr algn="just"/>
            <a:endParaRPr lang="en-GB" sz="2400" dirty="0"/>
          </a:p>
          <a:p>
            <a:pPr algn="just"/>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304800" y="6019800"/>
          <a:ext cx="8534400" cy="557213"/>
        </p:xfrm>
        <a:graphic>
          <a:graphicData uri="http://schemas.openxmlformats.org/presentationml/2006/ole">
            <p:oleObj spid="_x0000_s74754" name="Image" r:id="rId3" imgW="17504762" imgH="1142555" progId="">
              <p:embed/>
            </p:oleObj>
          </a:graphicData>
        </a:graphic>
      </p:graphicFrame>
      <p:graphicFrame>
        <p:nvGraphicFramePr>
          <p:cNvPr id="74755" name="Object 3"/>
          <p:cNvGraphicFramePr>
            <a:graphicFrameLocks noChangeAspect="1"/>
          </p:cNvGraphicFramePr>
          <p:nvPr/>
        </p:nvGraphicFramePr>
        <p:xfrm>
          <a:off x="304800" y="609600"/>
          <a:ext cx="8534400" cy="477838"/>
        </p:xfrm>
        <a:graphic>
          <a:graphicData uri="http://schemas.openxmlformats.org/presentationml/2006/ole">
            <p:oleObj spid="_x0000_s74755" name="Image" r:id="rId4" imgW="12755906" imgH="713233" progId="">
              <p:embed/>
            </p:oleObj>
          </a:graphicData>
        </a:graphic>
      </p:graphicFrame>
      <p:sp>
        <p:nvSpPr>
          <p:cNvPr id="74756"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Market</a:t>
            </a:r>
            <a:endParaRPr lang="en-US" sz="2400" b="1" dirty="0"/>
          </a:p>
        </p:txBody>
      </p:sp>
      <p:sp>
        <p:nvSpPr>
          <p:cNvPr id="74757" name="Text Box 5"/>
          <p:cNvSpPr txBox="1">
            <a:spLocks noChangeArrowheads="1"/>
          </p:cNvSpPr>
          <p:nvPr/>
        </p:nvSpPr>
        <p:spPr bwMode="auto">
          <a:xfrm>
            <a:off x="838200" y="1524000"/>
            <a:ext cx="7086600" cy="5262979"/>
          </a:xfrm>
          <a:prstGeom prst="rect">
            <a:avLst/>
          </a:prstGeom>
          <a:noFill/>
          <a:ln w="9525">
            <a:noFill/>
            <a:miter lim="800000"/>
            <a:headEnd/>
            <a:tailEnd/>
          </a:ln>
          <a:effectLst/>
        </p:spPr>
        <p:txBody>
          <a:bodyPr>
            <a:spAutoFit/>
          </a:bodyPr>
          <a:lstStyle/>
          <a:p>
            <a:pPr marL="342900" indent="-342900" algn="ctr"/>
            <a:r>
              <a:rPr lang="en-GB" sz="2400" dirty="0" smtClean="0"/>
              <a:t>A very vague idea that you need to pin-point as target clients or you waste your time!</a:t>
            </a:r>
          </a:p>
          <a:p>
            <a:pPr marL="342900" indent="-342900" algn="ctr"/>
            <a:endParaRPr lang="en-GB" sz="2400" dirty="0" smtClean="0"/>
          </a:p>
          <a:p>
            <a:pPr marL="342900" indent="-342900" algn="ctr"/>
            <a:r>
              <a:rPr lang="en-GB" sz="2400" dirty="0" smtClean="0"/>
              <a:t>People usually refer to the translation market when selling translation software to avoid the truth that the translation software economic market is ca 100 Mil Euro Annually</a:t>
            </a:r>
          </a:p>
          <a:p>
            <a:pPr marL="342900" indent="-342900" algn="ctr"/>
            <a:r>
              <a:rPr lang="en-GB" sz="2400" dirty="0" smtClean="0"/>
              <a:t> </a:t>
            </a:r>
          </a:p>
          <a:p>
            <a:pPr marL="342900" indent="-342900" algn="ctr"/>
            <a:r>
              <a:rPr lang="en-GB" sz="2400" dirty="0" smtClean="0"/>
              <a:t>I’m an optimist everyone uses language so why shouldn’t most people use language software and they do – spelling correction.....</a:t>
            </a:r>
          </a:p>
          <a:p>
            <a:pPr marL="342900" indent="-342900" algn="just"/>
            <a:endParaRPr lang="en-GB" sz="2400" dirty="0" smtClean="0"/>
          </a:p>
          <a:p>
            <a:pPr marL="342900" indent="-342900" algn="just"/>
            <a:endParaRPr lang="en-GB" sz="2400" dirty="0"/>
          </a:p>
          <a:p>
            <a:pPr marL="342900" indent="-342900" algn="just">
              <a:buFontTx/>
              <a:buAutoNum type="arabicPeriod"/>
            </a:pPr>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p:cNvGraphicFramePr>
            <a:graphicFrameLocks noChangeAspect="1"/>
          </p:cNvGraphicFramePr>
          <p:nvPr/>
        </p:nvGraphicFramePr>
        <p:xfrm>
          <a:off x="304800" y="6019800"/>
          <a:ext cx="8534400" cy="557213"/>
        </p:xfrm>
        <a:graphic>
          <a:graphicData uri="http://schemas.openxmlformats.org/presentationml/2006/ole">
            <p:oleObj spid="_x0000_s77826" name="Image" r:id="rId3" imgW="17504762" imgH="1142555" progId="">
              <p:embed/>
            </p:oleObj>
          </a:graphicData>
        </a:graphic>
      </p:graphicFrame>
      <p:graphicFrame>
        <p:nvGraphicFramePr>
          <p:cNvPr id="77827" name="Object 3"/>
          <p:cNvGraphicFramePr>
            <a:graphicFrameLocks noChangeAspect="1"/>
          </p:cNvGraphicFramePr>
          <p:nvPr/>
        </p:nvGraphicFramePr>
        <p:xfrm>
          <a:off x="304800" y="609600"/>
          <a:ext cx="8534400" cy="477838"/>
        </p:xfrm>
        <a:graphic>
          <a:graphicData uri="http://schemas.openxmlformats.org/presentationml/2006/ole">
            <p:oleObj spid="_x0000_s77827" name="Image" r:id="rId4" imgW="12755906" imgH="713233" progId="">
              <p:embed/>
            </p:oleObj>
          </a:graphicData>
        </a:graphic>
      </p:graphicFrame>
      <p:sp>
        <p:nvSpPr>
          <p:cNvPr id="77828"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Client Communication Process</a:t>
            </a:r>
            <a:endParaRPr lang="en-US" sz="2400" b="1" dirty="0"/>
          </a:p>
        </p:txBody>
      </p:sp>
      <p:sp>
        <p:nvSpPr>
          <p:cNvPr id="77829" name="Text Box 5"/>
          <p:cNvSpPr txBox="1">
            <a:spLocks noChangeArrowheads="1"/>
          </p:cNvSpPr>
          <p:nvPr/>
        </p:nvSpPr>
        <p:spPr bwMode="auto">
          <a:xfrm>
            <a:off x="1447800" y="1524000"/>
            <a:ext cx="6477000" cy="3046988"/>
          </a:xfrm>
          <a:prstGeom prst="rect">
            <a:avLst/>
          </a:prstGeom>
          <a:noFill/>
          <a:ln w="9525">
            <a:noFill/>
            <a:miter lim="800000"/>
            <a:headEnd/>
            <a:tailEnd/>
          </a:ln>
          <a:effectLst/>
        </p:spPr>
        <p:txBody>
          <a:bodyPr>
            <a:spAutoFit/>
          </a:bodyPr>
          <a:lstStyle/>
          <a:p>
            <a:pPr algn="ctr"/>
            <a:r>
              <a:rPr lang="en-US" sz="2400" dirty="0" smtClean="0"/>
              <a:t>Really tough – here promising too much lands you in trouble and clients want to get what they have paid for. </a:t>
            </a:r>
          </a:p>
          <a:p>
            <a:pPr algn="ctr"/>
            <a:endParaRPr lang="en-US" sz="2400" dirty="0" smtClean="0"/>
          </a:p>
          <a:p>
            <a:pPr algn="ctr"/>
            <a:r>
              <a:rPr lang="en-US" sz="2400" dirty="0" smtClean="0"/>
              <a:t>You may be fined or lose your company because you signed a contract that promised too much.</a:t>
            </a:r>
            <a:endParaRPr lang="en-US" sz="2400" dirty="0"/>
          </a:p>
          <a:p>
            <a:pPr algn="ct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304800" y="6019800"/>
          <a:ext cx="8534400" cy="557213"/>
        </p:xfrm>
        <a:graphic>
          <a:graphicData uri="http://schemas.openxmlformats.org/presentationml/2006/ole">
            <p:oleObj spid="_x0000_s83970" name="Image" r:id="rId3" imgW="17504762" imgH="1142555" progId="">
              <p:embed/>
            </p:oleObj>
          </a:graphicData>
        </a:graphic>
      </p:graphicFrame>
      <p:graphicFrame>
        <p:nvGraphicFramePr>
          <p:cNvPr id="83971" name="Object 3"/>
          <p:cNvGraphicFramePr>
            <a:graphicFrameLocks noChangeAspect="1"/>
          </p:cNvGraphicFramePr>
          <p:nvPr/>
        </p:nvGraphicFramePr>
        <p:xfrm>
          <a:off x="304800" y="609600"/>
          <a:ext cx="8534400" cy="477838"/>
        </p:xfrm>
        <a:graphic>
          <a:graphicData uri="http://schemas.openxmlformats.org/presentationml/2006/ole">
            <p:oleObj spid="_x0000_s83971" name="Image" r:id="rId4" imgW="12755906" imgH="713233" progId="">
              <p:embed/>
            </p:oleObj>
          </a:graphicData>
        </a:graphic>
      </p:graphicFrame>
      <p:sp>
        <p:nvSpPr>
          <p:cNvPr id="83972" name="Rectangle 4"/>
          <p:cNvSpPr>
            <a:spLocks noGrp="1" noChangeArrowheads="1"/>
          </p:cNvSpPr>
          <p:nvPr>
            <p:ph type="subTitle" idx="1"/>
          </p:nvPr>
        </p:nvSpPr>
        <p:spPr>
          <a:xfrm>
            <a:off x="304800" y="685800"/>
            <a:ext cx="5715000" cy="304800"/>
          </a:xfrm>
        </p:spPr>
        <p:txBody>
          <a:bodyPr/>
          <a:lstStyle/>
          <a:p>
            <a:pPr algn="l">
              <a:lnSpc>
                <a:spcPct val="80000"/>
              </a:lnSpc>
            </a:pPr>
            <a:r>
              <a:rPr lang="en-US" sz="2400" b="1" dirty="0" smtClean="0"/>
              <a:t>The Clients and Their Demands</a:t>
            </a:r>
            <a:endParaRPr lang="en-US" sz="2400" b="1" dirty="0"/>
          </a:p>
        </p:txBody>
      </p:sp>
      <p:sp>
        <p:nvSpPr>
          <p:cNvPr id="83973" name="Text Box 5"/>
          <p:cNvSpPr txBox="1">
            <a:spLocks noChangeArrowheads="1"/>
          </p:cNvSpPr>
          <p:nvPr/>
        </p:nvSpPr>
        <p:spPr bwMode="auto">
          <a:xfrm>
            <a:off x="990600" y="2057400"/>
            <a:ext cx="7086600" cy="4154984"/>
          </a:xfrm>
          <a:prstGeom prst="rect">
            <a:avLst/>
          </a:prstGeom>
          <a:noFill/>
          <a:ln w="9525">
            <a:noFill/>
            <a:miter lim="800000"/>
            <a:headEnd/>
            <a:tailEnd/>
          </a:ln>
          <a:effectLst/>
        </p:spPr>
        <p:txBody>
          <a:bodyPr>
            <a:spAutoFit/>
          </a:bodyPr>
          <a:lstStyle/>
          <a:p>
            <a:pPr algn="ctr"/>
            <a:r>
              <a:rPr lang="en-GB" sz="2400" dirty="0" smtClean="0"/>
              <a:t>Measurable improvements</a:t>
            </a:r>
          </a:p>
          <a:p>
            <a:pPr algn="ctr"/>
            <a:endParaRPr lang="en-GB" sz="2400" dirty="0" smtClean="0"/>
          </a:p>
          <a:p>
            <a:pPr algn="ctr"/>
            <a:r>
              <a:rPr lang="en-GB" sz="2400" dirty="0" smtClean="0"/>
              <a:t>Legal and economic responsibility </a:t>
            </a:r>
          </a:p>
          <a:p>
            <a:pPr algn="ctr"/>
            <a:endParaRPr lang="en-GB" sz="2400" dirty="0" smtClean="0"/>
          </a:p>
          <a:p>
            <a:pPr algn="ctr"/>
            <a:r>
              <a:rPr lang="en-GB" sz="2400" dirty="0" smtClean="0"/>
              <a:t>Deadlines secured with penalties you can’t afford</a:t>
            </a:r>
          </a:p>
          <a:p>
            <a:pPr algn="ctr"/>
            <a:endParaRPr lang="en-GB" sz="2400" dirty="0" smtClean="0"/>
          </a:p>
          <a:p>
            <a:pPr algn="ctr"/>
            <a:r>
              <a:rPr lang="en-GB" sz="2400" dirty="0" smtClean="0"/>
              <a:t>24 hour support and flawless </a:t>
            </a:r>
            <a:r>
              <a:rPr lang="en-GB" sz="2400" dirty="0" smtClean="0"/>
              <a:t>operation</a:t>
            </a:r>
          </a:p>
          <a:p>
            <a:pPr algn="ctr"/>
            <a:endParaRPr lang="en-GB" sz="2400" dirty="0" smtClean="0"/>
          </a:p>
          <a:p>
            <a:pPr algn="ctr"/>
            <a:r>
              <a:rPr lang="en-GB" sz="2400" dirty="0" smtClean="0"/>
              <a:t>Different technical requirements </a:t>
            </a:r>
            <a:endParaRPr lang="en-GB" sz="2400" dirty="0"/>
          </a:p>
          <a:p>
            <a:pPr algn="ctr"/>
            <a:endParaRPr lang="en-GB" sz="2400" dirty="0"/>
          </a:p>
          <a:p>
            <a:pPr algn="just"/>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304800" y="6019800"/>
          <a:ext cx="8534400" cy="557213"/>
        </p:xfrm>
        <a:graphic>
          <a:graphicData uri="http://schemas.openxmlformats.org/presentationml/2006/ole">
            <p:oleObj spid="_x0000_s67586" name="Image" r:id="rId3" imgW="17504762" imgH="1142555" progId="">
              <p:embed/>
            </p:oleObj>
          </a:graphicData>
        </a:graphic>
      </p:graphicFrame>
      <p:graphicFrame>
        <p:nvGraphicFramePr>
          <p:cNvPr id="67587" name="Object 3"/>
          <p:cNvGraphicFramePr>
            <a:graphicFrameLocks noChangeAspect="1"/>
          </p:cNvGraphicFramePr>
          <p:nvPr/>
        </p:nvGraphicFramePr>
        <p:xfrm>
          <a:off x="127000" y="600075"/>
          <a:ext cx="8890000" cy="498475"/>
        </p:xfrm>
        <a:graphic>
          <a:graphicData uri="http://schemas.openxmlformats.org/presentationml/2006/ole">
            <p:oleObj spid="_x0000_s67587" name="Image" r:id="rId4" imgW="17714286" imgH="990476" progId="">
              <p:embed/>
            </p:oleObj>
          </a:graphicData>
        </a:graphic>
      </p:graphicFrame>
      <p:sp>
        <p:nvSpPr>
          <p:cNvPr id="67588" name="Rectangle 4"/>
          <p:cNvSpPr>
            <a:spLocks noGrp="1" noChangeArrowheads="1"/>
          </p:cNvSpPr>
          <p:nvPr>
            <p:ph type="subTitle" idx="1"/>
          </p:nvPr>
        </p:nvSpPr>
        <p:spPr>
          <a:xfrm>
            <a:off x="304800" y="685800"/>
            <a:ext cx="5334000" cy="304800"/>
          </a:xfrm>
        </p:spPr>
        <p:txBody>
          <a:bodyPr/>
          <a:lstStyle/>
          <a:p>
            <a:pPr algn="l">
              <a:lnSpc>
                <a:spcPct val="80000"/>
              </a:lnSpc>
            </a:pPr>
            <a:r>
              <a:rPr lang="en-US" sz="2400" b="1" dirty="0" smtClean="0"/>
              <a:t>Expanding</a:t>
            </a:r>
            <a:endParaRPr lang="en-US" sz="2400" b="1" dirty="0"/>
          </a:p>
        </p:txBody>
      </p:sp>
      <p:sp>
        <p:nvSpPr>
          <p:cNvPr id="67589" name="Text Box 5"/>
          <p:cNvSpPr txBox="1">
            <a:spLocks noChangeArrowheads="1"/>
          </p:cNvSpPr>
          <p:nvPr/>
        </p:nvSpPr>
        <p:spPr bwMode="auto">
          <a:xfrm>
            <a:off x="1219200" y="1600200"/>
            <a:ext cx="6858000" cy="4524315"/>
          </a:xfrm>
          <a:prstGeom prst="rect">
            <a:avLst/>
          </a:prstGeom>
          <a:noFill/>
          <a:ln w="9525">
            <a:noFill/>
            <a:miter lim="800000"/>
            <a:headEnd/>
            <a:tailEnd/>
          </a:ln>
          <a:effectLst/>
        </p:spPr>
        <p:txBody>
          <a:bodyPr>
            <a:spAutoFit/>
          </a:bodyPr>
          <a:lstStyle/>
          <a:p>
            <a:r>
              <a:rPr lang="en-US" sz="2400" dirty="0" smtClean="0"/>
              <a:t>Size Matters – isn’t that a </a:t>
            </a:r>
            <a:r>
              <a:rPr lang="en-US" sz="2400" dirty="0" err="1" smtClean="0"/>
              <a:t>clich</a:t>
            </a:r>
            <a:r>
              <a:rPr lang="is-IS" sz="2400" dirty="0" smtClean="0"/>
              <a:t>é</a:t>
            </a:r>
          </a:p>
          <a:p>
            <a:endParaRPr lang="is-IS" sz="2400" dirty="0" smtClean="0"/>
          </a:p>
          <a:p>
            <a:r>
              <a:rPr lang="is-IS" sz="2400" dirty="0" smtClean="0"/>
              <a:t>The power of making products matters since this is where your revenue comes from, the fewer people making it, the less costly and the bigger the profit</a:t>
            </a:r>
          </a:p>
          <a:p>
            <a:endParaRPr lang="is-IS" sz="2400" dirty="0" smtClean="0"/>
          </a:p>
          <a:p>
            <a:r>
              <a:rPr lang="is-IS" sz="2400" dirty="0" smtClean="0"/>
              <a:t>Size is used by VCs to build fast and usually make you fall flat on your face</a:t>
            </a:r>
          </a:p>
          <a:p>
            <a:endParaRPr lang="is-IS" sz="2400" dirty="0" smtClean="0"/>
          </a:p>
          <a:p>
            <a:r>
              <a:rPr lang="is-IS" sz="2400" dirty="0" smtClean="0"/>
              <a:t>So move slow and see your revenue build well enough to support your people</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18690</TotalTime>
  <Words>706</Words>
  <Application>Microsoft Office PowerPoint</Application>
  <PresentationFormat>On-screen Show (4:3)</PresentationFormat>
  <Paragraphs>99</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Image</vt:lpstr>
      <vt:lpstr>Demands and Potentials of European LT Enterprises  ESTeam AB  Gudrun Magnusdottir  CEO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TheBest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Aleksandar Radojcic</dc:creator>
  <cp:lastModifiedBy>Gudrun Magnusdottir</cp:lastModifiedBy>
  <cp:revision>219</cp:revision>
  <dcterms:created xsi:type="dcterms:W3CDTF">2004-05-06T09:56:59Z</dcterms:created>
  <dcterms:modified xsi:type="dcterms:W3CDTF">2009-05-14T06:19:03Z</dcterms:modified>
</cp:coreProperties>
</file>