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p4" ContentType="video/unknown"/>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3.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Microsoft_Equation1.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55"/>
  </p:notesMasterIdLst>
  <p:sldIdLst>
    <p:sldId id="264" r:id="rId2"/>
    <p:sldId id="268" r:id="rId3"/>
    <p:sldId id="364" r:id="rId4"/>
    <p:sldId id="325" r:id="rId5"/>
    <p:sldId id="326" r:id="rId6"/>
    <p:sldId id="335" r:id="rId7"/>
    <p:sldId id="336" r:id="rId8"/>
    <p:sldId id="341" r:id="rId9"/>
    <p:sldId id="360" r:id="rId10"/>
    <p:sldId id="327" r:id="rId11"/>
    <p:sldId id="362" r:id="rId12"/>
    <p:sldId id="353" r:id="rId13"/>
    <p:sldId id="303" r:id="rId14"/>
    <p:sldId id="365" r:id="rId15"/>
    <p:sldId id="374" r:id="rId16"/>
    <p:sldId id="375" r:id="rId17"/>
    <p:sldId id="383" r:id="rId18"/>
    <p:sldId id="376" r:id="rId19"/>
    <p:sldId id="377" r:id="rId20"/>
    <p:sldId id="366" r:id="rId21"/>
    <p:sldId id="372" r:id="rId22"/>
    <p:sldId id="367" r:id="rId23"/>
    <p:sldId id="381" r:id="rId24"/>
    <p:sldId id="379" r:id="rId25"/>
    <p:sldId id="378" r:id="rId26"/>
    <p:sldId id="361" r:id="rId27"/>
    <p:sldId id="340" r:id="rId28"/>
    <p:sldId id="330" r:id="rId29"/>
    <p:sldId id="380" r:id="rId30"/>
    <p:sldId id="369" r:id="rId31"/>
    <p:sldId id="370" r:id="rId32"/>
    <p:sldId id="382" r:id="rId33"/>
    <p:sldId id="371" r:id="rId34"/>
    <p:sldId id="343" r:id="rId35"/>
    <p:sldId id="345" r:id="rId36"/>
    <p:sldId id="348" r:id="rId37"/>
    <p:sldId id="346" r:id="rId38"/>
    <p:sldId id="347" r:id="rId39"/>
    <p:sldId id="349" r:id="rId40"/>
    <p:sldId id="350" r:id="rId41"/>
    <p:sldId id="351" r:id="rId42"/>
    <p:sldId id="318" r:id="rId43"/>
    <p:sldId id="358" r:id="rId44"/>
    <p:sldId id="359" r:id="rId45"/>
    <p:sldId id="331" r:id="rId46"/>
    <p:sldId id="332" r:id="rId47"/>
    <p:sldId id="333" r:id="rId48"/>
    <p:sldId id="355" r:id="rId49"/>
    <p:sldId id="356" r:id="rId50"/>
    <p:sldId id="295" r:id="rId51"/>
    <p:sldId id="373" r:id="rId52"/>
    <p:sldId id="290" r:id="rId53"/>
    <p:sldId id="357" r:id="rId54"/>
  </p:sldIdLst>
  <p:sldSz cx="9144000" cy="6858000" type="screen4x3"/>
  <p:notesSz cx="6858000" cy="9144000"/>
  <p:custDataLst>
    <p:tags r:id="rId57"/>
  </p:custDataLst>
  <p:defaultTextStyle>
    <a:defPPr>
      <a:defRPr lang="en-US"/>
    </a:defPPr>
    <a:lvl1pPr algn="l" rtl="0" fontAlgn="base">
      <a:spcBef>
        <a:spcPct val="0"/>
      </a:spcBef>
      <a:spcAft>
        <a:spcPct val="0"/>
      </a:spcAft>
      <a:defRPr b="1" kern="1200">
        <a:solidFill>
          <a:schemeClr val="tx1"/>
        </a:solidFill>
        <a:latin typeface="Arial" charset="0"/>
        <a:ea typeface="ＭＳ Ｐゴシック" charset="0"/>
        <a:cs typeface="+mn-cs"/>
      </a:defRPr>
    </a:lvl1pPr>
    <a:lvl2pPr marL="457200" algn="l" rtl="0" fontAlgn="base">
      <a:spcBef>
        <a:spcPct val="0"/>
      </a:spcBef>
      <a:spcAft>
        <a:spcPct val="0"/>
      </a:spcAft>
      <a:defRPr b="1" kern="1200">
        <a:solidFill>
          <a:schemeClr val="tx1"/>
        </a:solidFill>
        <a:latin typeface="Arial" charset="0"/>
        <a:ea typeface="ＭＳ Ｐゴシック" charset="0"/>
        <a:cs typeface="+mn-cs"/>
      </a:defRPr>
    </a:lvl2pPr>
    <a:lvl3pPr marL="914400" algn="l" rtl="0" fontAlgn="base">
      <a:spcBef>
        <a:spcPct val="0"/>
      </a:spcBef>
      <a:spcAft>
        <a:spcPct val="0"/>
      </a:spcAft>
      <a:defRPr b="1" kern="1200">
        <a:solidFill>
          <a:schemeClr val="tx1"/>
        </a:solidFill>
        <a:latin typeface="Arial" charset="0"/>
        <a:ea typeface="ＭＳ Ｐゴシック" charset="0"/>
        <a:cs typeface="+mn-cs"/>
      </a:defRPr>
    </a:lvl3pPr>
    <a:lvl4pPr marL="1371600" algn="l" rtl="0" fontAlgn="base">
      <a:spcBef>
        <a:spcPct val="0"/>
      </a:spcBef>
      <a:spcAft>
        <a:spcPct val="0"/>
      </a:spcAft>
      <a:defRPr b="1" kern="1200">
        <a:solidFill>
          <a:schemeClr val="tx1"/>
        </a:solidFill>
        <a:latin typeface="Arial" charset="0"/>
        <a:ea typeface="ＭＳ Ｐゴシック" charset="0"/>
        <a:cs typeface="+mn-cs"/>
      </a:defRPr>
    </a:lvl4pPr>
    <a:lvl5pPr marL="1828800" algn="l" rtl="0" fontAlgn="base">
      <a:spcBef>
        <a:spcPct val="0"/>
      </a:spcBef>
      <a:spcAft>
        <a:spcPct val="0"/>
      </a:spcAft>
      <a:defRPr b="1" kern="1200">
        <a:solidFill>
          <a:schemeClr val="tx1"/>
        </a:solidFill>
        <a:latin typeface="Arial" charset="0"/>
        <a:ea typeface="ＭＳ Ｐゴシック" charset="0"/>
        <a:cs typeface="+mn-cs"/>
      </a:defRPr>
    </a:lvl5pPr>
    <a:lvl6pPr marL="2286000" algn="l" defTabSz="457200" rtl="0" eaLnBrk="1" latinLnBrk="0" hangingPunct="1">
      <a:defRPr b="1" kern="1200">
        <a:solidFill>
          <a:schemeClr val="tx1"/>
        </a:solidFill>
        <a:latin typeface="Arial" charset="0"/>
        <a:ea typeface="ＭＳ Ｐゴシック" charset="0"/>
        <a:cs typeface="+mn-cs"/>
      </a:defRPr>
    </a:lvl6pPr>
    <a:lvl7pPr marL="2743200" algn="l" defTabSz="457200" rtl="0" eaLnBrk="1" latinLnBrk="0" hangingPunct="1">
      <a:defRPr b="1" kern="1200">
        <a:solidFill>
          <a:schemeClr val="tx1"/>
        </a:solidFill>
        <a:latin typeface="Arial" charset="0"/>
        <a:ea typeface="ＭＳ Ｐゴシック" charset="0"/>
        <a:cs typeface="+mn-cs"/>
      </a:defRPr>
    </a:lvl7pPr>
    <a:lvl8pPr marL="3200400" algn="l" defTabSz="457200" rtl="0" eaLnBrk="1" latinLnBrk="0" hangingPunct="1">
      <a:defRPr b="1" kern="1200">
        <a:solidFill>
          <a:schemeClr val="tx1"/>
        </a:solidFill>
        <a:latin typeface="Arial" charset="0"/>
        <a:ea typeface="ＭＳ Ｐゴシック" charset="0"/>
        <a:cs typeface="+mn-cs"/>
      </a:defRPr>
    </a:lvl8pPr>
    <a:lvl9pPr marL="3657600" algn="l" defTabSz="457200" rtl="0" eaLnBrk="1" latinLnBrk="0" hangingPunct="1">
      <a:defRPr b="1"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ise Thom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00FF"/>
    <a:srgbClr val="BC3296"/>
    <a:srgbClr val="BC376E"/>
    <a:srgbClr val="9E2E9B"/>
    <a:srgbClr val="FF6600"/>
    <a:srgbClr val="CCECFF"/>
    <a:srgbClr val="66CCFF"/>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7" autoAdjust="0"/>
    <p:restoredTop sz="75680" autoAdjust="0"/>
  </p:normalViewPr>
  <p:slideViewPr>
    <p:cSldViewPr>
      <p:cViewPr varScale="1">
        <p:scale>
          <a:sx n="69" d="100"/>
          <a:sy n="69" d="100"/>
        </p:scale>
        <p:origin x="-22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0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 Id="rId3"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1" Type="http://schemas.openxmlformats.org/officeDocument/2006/relationships/image" Target="../media/image37.emf"/><Relationship Id="rId2"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lvl1pPr>
          </a:lstStyle>
          <a:p>
            <a:fld id="{3F305E04-2799-EA45-B2E7-235B3273B53B}" type="slidenum">
              <a:rPr lang="en-US"/>
              <a:pPr/>
              <a:t>‹#›</a:t>
            </a:fld>
            <a:endParaRPr lang="en-US"/>
          </a:p>
        </p:txBody>
      </p:sp>
    </p:spTree>
    <p:extLst>
      <p:ext uri="{BB962C8B-B14F-4D97-AF65-F5344CB8AC3E}">
        <p14:creationId xmlns:p14="http://schemas.microsoft.com/office/powerpoint/2010/main" val="6291588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3BA6F-60FD-9D42-9BFE-00554AB86924}" type="slidenum">
              <a:rPr lang="en-US"/>
              <a:pPr/>
              <a:t>1</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BB53F-D52D-5F43-AD44-EE524C46D8C7}" type="slidenum">
              <a:rPr lang="en-US"/>
              <a:pPr/>
              <a:t>2</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4C7A3-6CB9-3848-840E-3DDB1C48750F}" type="slidenum">
              <a:rPr lang="en-US"/>
              <a:pPr/>
              <a:t>28</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r>
              <a:rPr lang="en-GB"/>
              <a:t>There is actually a 5</a:t>
            </a:r>
            <a:r>
              <a:rPr lang="en-GB" baseline="30000"/>
              <a:t>th</a:t>
            </a:r>
            <a:r>
              <a:rPr lang="en-GB"/>
              <a:t> option which is Variational Inference. Don’t use that because we want an algorithm that matching the expectation. VB tends to converge to modes of the distribution which can be problematic for us.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763713" y="2133600"/>
            <a:ext cx="6624637" cy="677863"/>
          </a:xfrm>
        </p:spPr>
        <p:txBody>
          <a:bodyPr/>
          <a:lstStyle>
            <a:lvl1pPr>
              <a:defRPr sz="2800">
                <a:solidFill>
                  <a:srgbClr val="CC0000"/>
                </a:solidFill>
              </a:defRPr>
            </a:lvl1pPr>
          </a:lstStyle>
          <a:p>
            <a:pPr lvl="0"/>
            <a:r>
              <a:rPr lang="de-DE" noProof="0" smtClean="0"/>
              <a:t>Click to edit Master title style</a:t>
            </a:r>
          </a:p>
        </p:txBody>
      </p:sp>
      <p:sp>
        <p:nvSpPr>
          <p:cNvPr id="57347" name="Rectangle 3"/>
          <p:cNvSpPr>
            <a:spLocks noGrp="1" noChangeArrowheads="1"/>
          </p:cNvSpPr>
          <p:nvPr>
            <p:ph type="subTitle" idx="1"/>
          </p:nvPr>
        </p:nvSpPr>
        <p:spPr>
          <a:xfrm>
            <a:off x="1763713" y="2852738"/>
            <a:ext cx="6400800" cy="3024187"/>
          </a:xfrm>
        </p:spPr>
        <p:txBody>
          <a:bodyPr/>
          <a:lstStyle>
            <a:lvl1pPr marL="0" indent="0">
              <a:buFont typeface="Wingdings" charset="0"/>
              <a:buNone/>
              <a:defRPr sz="1600"/>
            </a:lvl1pPr>
          </a:lstStyle>
          <a:p>
            <a:pPr lvl="0"/>
            <a:r>
              <a:rPr lang="de-DE" noProof="0" smtClean="0"/>
              <a:t>Click to edit Master subtitle style</a:t>
            </a:r>
          </a:p>
        </p:txBody>
      </p:sp>
      <p:sp>
        <p:nvSpPr>
          <p:cNvPr id="57348" name="Rectangle 4"/>
          <p:cNvSpPr>
            <a:spLocks noGrp="1" noChangeArrowheads="1"/>
          </p:cNvSpPr>
          <p:nvPr>
            <p:ph type="dt" sz="half" idx="2"/>
          </p:nvPr>
        </p:nvSpPr>
        <p:spPr/>
        <p:txBody>
          <a:bodyPr/>
          <a:lstStyle>
            <a:lvl1pPr>
              <a:defRPr/>
            </a:lvl1pPr>
          </a:lstStyle>
          <a:p>
            <a:endParaRPr lang="de-DE"/>
          </a:p>
        </p:txBody>
      </p:sp>
      <p:sp>
        <p:nvSpPr>
          <p:cNvPr id="57349" name="Rectangle 5"/>
          <p:cNvSpPr>
            <a:spLocks noGrp="1" noChangeArrowheads="1"/>
          </p:cNvSpPr>
          <p:nvPr>
            <p:ph type="ftr" sz="quarter" idx="3"/>
          </p:nvPr>
        </p:nvSpPr>
        <p:spPr/>
        <p:txBody>
          <a:bodyPr/>
          <a:lstStyle>
            <a:lvl1pPr>
              <a:defRPr/>
            </a:lvl1pPr>
          </a:lstStyle>
          <a:p>
            <a:endParaRPr lang="de-DE"/>
          </a:p>
        </p:txBody>
      </p:sp>
      <p:sp>
        <p:nvSpPr>
          <p:cNvPr id="57350" name="Rectangle 6"/>
          <p:cNvSpPr>
            <a:spLocks noGrp="1" noChangeArrowheads="1"/>
          </p:cNvSpPr>
          <p:nvPr>
            <p:ph type="sldNum" sz="quarter" idx="4"/>
          </p:nvPr>
        </p:nvSpPr>
        <p:spPr/>
        <p:txBody>
          <a:bodyPr/>
          <a:lstStyle>
            <a:lvl1pPr>
              <a:defRPr/>
            </a:lvl1pPr>
          </a:lstStyle>
          <a:p>
            <a:fld id="{BC781D75-4FC5-454C-8F8B-581779A942E6}" type="slidenum">
              <a:rPr lang="de-DE"/>
              <a:pPr/>
              <a:t>‹#›</a:t>
            </a:fld>
            <a:endParaRPr lang="de-DE"/>
          </a:p>
        </p:txBody>
      </p:sp>
      <p:sp>
        <p:nvSpPr>
          <p:cNvPr id="57351" name="Line 7"/>
          <p:cNvSpPr>
            <a:spLocks noChangeShapeType="1"/>
          </p:cNvSpPr>
          <p:nvPr/>
        </p:nvSpPr>
        <p:spPr bwMode="auto">
          <a:xfrm>
            <a:off x="0" y="2781300"/>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7352" name="Picture 8" descr="cambridge crest3 bw"/>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611188" y="1987550"/>
            <a:ext cx="1119187" cy="1296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BFD6A91F-9284-C746-9E22-FFCDF4D81096}" type="slidenum">
              <a:rPr lang="de-DE"/>
              <a:pPr/>
              <a:t>‹#›</a:t>
            </a:fld>
            <a:endParaRPr lang="de-DE"/>
          </a:p>
        </p:txBody>
      </p:sp>
    </p:spTree>
    <p:extLst>
      <p:ext uri="{BB962C8B-B14F-4D97-AF65-F5344CB8AC3E}">
        <p14:creationId xmlns:p14="http://schemas.microsoft.com/office/powerpoint/2010/main" val="406503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88913"/>
            <a:ext cx="2105025" cy="61198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188913"/>
            <a:ext cx="6167438" cy="61198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30C67621-3FF9-F94B-8DF9-90737DAD0E03}" type="slidenum">
              <a:rPr lang="de-DE"/>
              <a:pPr/>
              <a:t>‹#›</a:t>
            </a:fld>
            <a:endParaRPr lang="de-DE"/>
          </a:p>
        </p:txBody>
      </p:sp>
    </p:spTree>
    <p:extLst>
      <p:ext uri="{BB962C8B-B14F-4D97-AF65-F5344CB8AC3E}">
        <p14:creationId xmlns:p14="http://schemas.microsoft.com/office/powerpoint/2010/main" val="97501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CA868D75-56D9-1944-846E-C76F2C825AB9}" type="slidenum">
              <a:rPr lang="de-DE"/>
              <a:pPr/>
              <a:t>‹#›</a:t>
            </a:fld>
            <a:endParaRPr lang="de-DE"/>
          </a:p>
        </p:txBody>
      </p:sp>
    </p:spTree>
    <p:extLst>
      <p:ext uri="{BB962C8B-B14F-4D97-AF65-F5344CB8AC3E}">
        <p14:creationId xmlns:p14="http://schemas.microsoft.com/office/powerpoint/2010/main" val="310827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F8C29B2F-1799-9D41-ABEF-4FE180F83D0E}" type="slidenum">
              <a:rPr lang="de-DE"/>
              <a:pPr/>
              <a:t>‹#›</a:t>
            </a:fld>
            <a:endParaRPr lang="de-DE"/>
          </a:p>
        </p:txBody>
      </p:sp>
    </p:spTree>
    <p:extLst>
      <p:ext uri="{BB962C8B-B14F-4D97-AF65-F5344CB8AC3E}">
        <p14:creationId xmlns:p14="http://schemas.microsoft.com/office/powerpoint/2010/main" val="240918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23850" y="1341438"/>
            <a:ext cx="4135438"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11688" y="1341438"/>
            <a:ext cx="4137025"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EA8FBA49-98C4-A347-9579-9400E266E667}" type="slidenum">
              <a:rPr lang="de-DE"/>
              <a:pPr/>
              <a:t>‹#›</a:t>
            </a:fld>
            <a:endParaRPr lang="de-DE"/>
          </a:p>
        </p:txBody>
      </p:sp>
    </p:spTree>
    <p:extLst>
      <p:ext uri="{BB962C8B-B14F-4D97-AF65-F5344CB8AC3E}">
        <p14:creationId xmlns:p14="http://schemas.microsoft.com/office/powerpoint/2010/main" val="118984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Slide Number Placeholder 8"/>
          <p:cNvSpPr>
            <a:spLocks noGrp="1"/>
          </p:cNvSpPr>
          <p:nvPr>
            <p:ph type="sldNum" sz="quarter" idx="12"/>
          </p:nvPr>
        </p:nvSpPr>
        <p:spPr/>
        <p:txBody>
          <a:bodyPr/>
          <a:lstStyle>
            <a:lvl1pPr>
              <a:defRPr/>
            </a:lvl1pPr>
          </a:lstStyle>
          <a:p>
            <a:fld id="{FDB658B3-6AE0-5447-B48A-827D2996F866}" type="slidenum">
              <a:rPr lang="de-DE"/>
              <a:pPr/>
              <a:t>‹#›</a:t>
            </a:fld>
            <a:endParaRPr lang="de-DE"/>
          </a:p>
        </p:txBody>
      </p:sp>
    </p:spTree>
    <p:extLst>
      <p:ext uri="{BB962C8B-B14F-4D97-AF65-F5344CB8AC3E}">
        <p14:creationId xmlns:p14="http://schemas.microsoft.com/office/powerpoint/2010/main" val="41972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p:txBody>
          <a:bodyPr/>
          <a:lstStyle>
            <a:lvl1pPr>
              <a:defRPr/>
            </a:lvl1pPr>
          </a:lstStyle>
          <a:p>
            <a:fld id="{ADC5A445-168A-F444-A040-5E7722419FBE}" type="slidenum">
              <a:rPr lang="de-DE"/>
              <a:pPr/>
              <a:t>‹#›</a:t>
            </a:fld>
            <a:endParaRPr lang="de-DE"/>
          </a:p>
        </p:txBody>
      </p:sp>
    </p:spTree>
    <p:extLst>
      <p:ext uri="{BB962C8B-B14F-4D97-AF65-F5344CB8AC3E}">
        <p14:creationId xmlns:p14="http://schemas.microsoft.com/office/powerpoint/2010/main" val="252715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p:txBody>
          <a:bodyPr/>
          <a:lstStyle>
            <a:lvl1pPr>
              <a:defRPr/>
            </a:lvl1pPr>
          </a:lstStyle>
          <a:p>
            <a:fld id="{420F2333-E07D-9642-B0E3-9F03E7987AF4}" type="slidenum">
              <a:rPr lang="de-DE"/>
              <a:pPr/>
              <a:t>‹#›</a:t>
            </a:fld>
            <a:endParaRPr lang="de-DE"/>
          </a:p>
        </p:txBody>
      </p:sp>
    </p:spTree>
    <p:extLst>
      <p:ext uri="{BB962C8B-B14F-4D97-AF65-F5344CB8AC3E}">
        <p14:creationId xmlns:p14="http://schemas.microsoft.com/office/powerpoint/2010/main" val="366437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33F25820-CBEE-0243-A35A-C2BA72137F69}" type="slidenum">
              <a:rPr lang="de-DE"/>
              <a:pPr/>
              <a:t>‹#›</a:t>
            </a:fld>
            <a:endParaRPr lang="de-DE"/>
          </a:p>
        </p:txBody>
      </p:sp>
    </p:spTree>
    <p:extLst>
      <p:ext uri="{BB962C8B-B14F-4D97-AF65-F5344CB8AC3E}">
        <p14:creationId xmlns:p14="http://schemas.microsoft.com/office/powerpoint/2010/main" val="24774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B157C6C7-CF92-F94D-9E13-F5C65ACAFBAF}" type="slidenum">
              <a:rPr lang="de-DE"/>
              <a:pPr/>
              <a:t>‹#›</a:t>
            </a:fld>
            <a:endParaRPr lang="de-DE"/>
          </a:p>
        </p:txBody>
      </p:sp>
    </p:spTree>
    <p:extLst>
      <p:ext uri="{BB962C8B-B14F-4D97-AF65-F5344CB8AC3E}">
        <p14:creationId xmlns:p14="http://schemas.microsoft.com/office/powerpoint/2010/main" val="693094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bwMode="auto">
          <a:xfrm>
            <a:off x="323850" y="1341438"/>
            <a:ext cx="8424863"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56323"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lvl1pPr>
          </a:lstStyle>
          <a:p>
            <a:endParaRPr lang="de-DE"/>
          </a:p>
        </p:txBody>
      </p:sp>
      <p:sp>
        <p:nvSpPr>
          <p:cNvPr id="56324" name="Rectangle 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lvl1pPr>
          </a:lstStyle>
          <a:p>
            <a:endParaRPr lang="de-DE"/>
          </a:p>
        </p:txBody>
      </p:sp>
      <p:sp>
        <p:nvSpPr>
          <p:cNvPr id="56325"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lvl1pPr>
          </a:lstStyle>
          <a:p>
            <a:fld id="{9C9E36AB-9FCF-4D45-A6E4-44D376D06B46}" type="slidenum">
              <a:rPr lang="de-DE"/>
              <a:pPr/>
              <a:t>‹#›</a:t>
            </a:fld>
            <a:endParaRPr lang="de-DE"/>
          </a:p>
        </p:txBody>
      </p:sp>
      <p:sp>
        <p:nvSpPr>
          <p:cNvPr id="56326" name="Rectangle 6"/>
          <p:cNvSpPr>
            <a:spLocks noChangeArrowheads="1"/>
          </p:cNvSpPr>
          <p:nvPr/>
        </p:nvSpPr>
        <p:spPr bwMode="auto">
          <a:xfrm>
            <a:off x="0" y="0"/>
            <a:ext cx="9144000" cy="83661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b="0"/>
          </a:p>
        </p:txBody>
      </p:sp>
      <p:sp>
        <p:nvSpPr>
          <p:cNvPr id="56327" name="Rectangle 7"/>
          <p:cNvSpPr>
            <a:spLocks noChangeArrowheads="1"/>
          </p:cNvSpPr>
          <p:nvPr/>
        </p:nvSpPr>
        <p:spPr bwMode="auto">
          <a:xfrm>
            <a:off x="0" y="836613"/>
            <a:ext cx="9144000" cy="71437"/>
          </a:xfrm>
          <a:prstGeom prst="rect">
            <a:avLst/>
          </a:prstGeom>
          <a:gradFill rotWithShape="1">
            <a:gsLst>
              <a:gs pos="0">
                <a:schemeClr val="bg2">
                  <a:gamma/>
                  <a:shade val="46275"/>
                  <a:invGamma/>
                </a:schemeClr>
              </a:gs>
              <a:gs pos="100000">
                <a:schemeClr val="bg2">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8" name="Rectangle 8"/>
          <p:cNvSpPr>
            <a:spLocks noGrp="1" noChangeArrowheads="1"/>
          </p:cNvSpPr>
          <p:nvPr>
            <p:ph type="title"/>
          </p:nvPr>
        </p:nvSpPr>
        <p:spPr bwMode="auto">
          <a:xfrm>
            <a:off x="323850" y="188913"/>
            <a:ext cx="8229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Click to edit Master title style</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Verdana" charset="0"/>
          <a:ea typeface="ＭＳ Ｐゴシック" charset="0"/>
        </a:defRPr>
      </a:lvl2pPr>
      <a:lvl3pPr algn="l" rtl="0" fontAlgn="base">
        <a:spcBef>
          <a:spcPct val="0"/>
        </a:spcBef>
        <a:spcAft>
          <a:spcPct val="0"/>
        </a:spcAft>
        <a:defRPr sz="2600" b="1">
          <a:solidFill>
            <a:schemeClr val="bg1"/>
          </a:solidFill>
          <a:latin typeface="Verdana" charset="0"/>
          <a:ea typeface="ＭＳ Ｐゴシック" charset="0"/>
        </a:defRPr>
      </a:lvl3pPr>
      <a:lvl4pPr algn="l" rtl="0" fontAlgn="base">
        <a:spcBef>
          <a:spcPct val="0"/>
        </a:spcBef>
        <a:spcAft>
          <a:spcPct val="0"/>
        </a:spcAft>
        <a:defRPr sz="2600" b="1">
          <a:solidFill>
            <a:schemeClr val="bg1"/>
          </a:solidFill>
          <a:latin typeface="Verdana" charset="0"/>
          <a:ea typeface="ＭＳ Ｐゴシック" charset="0"/>
        </a:defRPr>
      </a:lvl4pPr>
      <a:lvl5pPr algn="l" rtl="0" fontAlgn="base">
        <a:spcBef>
          <a:spcPct val="0"/>
        </a:spcBef>
        <a:spcAft>
          <a:spcPct val="0"/>
        </a:spcAft>
        <a:defRPr sz="2600" b="1">
          <a:solidFill>
            <a:schemeClr val="bg1"/>
          </a:solidFill>
          <a:latin typeface="Verdana" charset="0"/>
          <a:ea typeface="ＭＳ Ｐゴシック" charset="0"/>
        </a:defRPr>
      </a:lvl5pPr>
      <a:lvl6pPr marL="457200" algn="l" rtl="0" fontAlgn="base">
        <a:spcBef>
          <a:spcPct val="0"/>
        </a:spcBef>
        <a:spcAft>
          <a:spcPct val="0"/>
        </a:spcAft>
        <a:defRPr sz="2600" b="1">
          <a:solidFill>
            <a:schemeClr val="bg1"/>
          </a:solidFill>
          <a:latin typeface="Verdana" charset="0"/>
          <a:ea typeface="ＭＳ Ｐゴシック" charset="0"/>
        </a:defRPr>
      </a:lvl6pPr>
      <a:lvl7pPr marL="914400" algn="l" rtl="0" fontAlgn="base">
        <a:spcBef>
          <a:spcPct val="0"/>
        </a:spcBef>
        <a:spcAft>
          <a:spcPct val="0"/>
        </a:spcAft>
        <a:defRPr sz="2600" b="1">
          <a:solidFill>
            <a:schemeClr val="bg1"/>
          </a:solidFill>
          <a:latin typeface="Verdana" charset="0"/>
          <a:ea typeface="ＭＳ Ｐゴシック" charset="0"/>
        </a:defRPr>
      </a:lvl7pPr>
      <a:lvl8pPr marL="1371600" algn="l" rtl="0" fontAlgn="base">
        <a:spcBef>
          <a:spcPct val="0"/>
        </a:spcBef>
        <a:spcAft>
          <a:spcPct val="0"/>
        </a:spcAft>
        <a:defRPr sz="2600" b="1">
          <a:solidFill>
            <a:schemeClr val="bg1"/>
          </a:solidFill>
          <a:latin typeface="Verdana" charset="0"/>
          <a:ea typeface="ＭＳ Ｐゴシック" charset="0"/>
        </a:defRPr>
      </a:lvl8pPr>
      <a:lvl9pPr marL="1828800" algn="l" rtl="0" fontAlgn="base">
        <a:spcBef>
          <a:spcPct val="0"/>
        </a:spcBef>
        <a:spcAft>
          <a:spcPct val="0"/>
        </a:spcAft>
        <a:defRPr sz="2600" b="1">
          <a:solidFill>
            <a:schemeClr val="bg1"/>
          </a:solidFill>
          <a:latin typeface="Verdana" charset="0"/>
          <a:ea typeface="ＭＳ Ｐゴシック" charset="0"/>
        </a:defRPr>
      </a:lvl9pPr>
    </p:titleStyle>
    <p:bodyStyle>
      <a:lvl1pPr marL="342900" indent="-3429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2pPr>
      <a:lvl3pPr marL="11430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3pPr>
      <a:lvl4pPr marL="16002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4pPr>
      <a:lvl5pPr marL="20574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mi.eng.cam.ac.uk/~brmt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2.mp4"/><Relationship Id="rId2" Type="http://schemas.openxmlformats.org/officeDocument/2006/relationships/video" Target="../media/media2.mp4"/></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oleObject" Target="../embeddings/oleObject2.bin"/><Relationship Id="rId6" Type="http://schemas.openxmlformats.org/officeDocument/2006/relationships/image" Target="../media/image6.emf"/><Relationship Id="rId7" Type="http://schemas.openxmlformats.org/officeDocument/2006/relationships/oleObject" Target="../embeddings/oleObject3.bin"/><Relationship Id="rId8"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emf"/><Relationship Id="rId5" Type="http://schemas.openxmlformats.org/officeDocument/2006/relationships/oleObject" Target="../embeddings/oleObject6.bin"/><Relationship Id="rId6" Type="http://schemas.openxmlformats.org/officeDocument/2006/relationships/image" Target="../media/image10.emf"/><Relationship Id="rId7" Type="http://schemas.openxmlformats.org/officeDocument/2006/relationships/oleObject" Target="../embeddings/oleObject7.bin"/><Relationship Id="rId8"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5" Type="http://schemas.openxmlformats.org/officeDocument/2006/relationships/oleObject" Target="../embeddings/oleObject9.bin"/><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emf"/><Relationship Id="rId5" Type="http://schemas.openxmlformats.org/officeDocument/2006/relationships/oleObject" Target="../embeddings/oleObject11.bin"/><Relationship Id="rId6"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emf"/><Relationship Id="rId5" Type="http://schemas.openxmlformats.org/officeDocument/2006/relationships/oleObject" Target="../embeddings/oleObject13.bin"/><Relationship Id="rId6"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19.bin"/><Relationship Id="rId13" Type="http://schemas.openxmlformats.org/officeDocument/2006/relationships/image" Target="../media/image22.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oleObject" Target="../embeddings/oleObject15.bin"/><Relationship Id="rId6" Type="http://schemas.openxmlformats.org/officeDocument/2006/relationships/image" Target="../media/image19.emf"/><Relationship Id="rId7" Type="http://schemas.openxmlformats.org/officeDocument/2006/relationships/oleObject" Target="../embeddings/oleObject16.bin"/><Relationship Id="rId8" Type="http://schemas.openxmlformats.org/officeDocument/2006/relationships/image" Target="../media/image20.emf"/><Relationship Id="rId9" Type="http://schemas.openxmlformats.org/officeDocument/2006/relationships/oleObject" Target="../embeddings/oleObject17.bin"/><Relationship Id="rId10"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14.emf"/><Relationship Id="rId5" Type="http://schemas.openxmlformats.org/officeDocument/2006/relationships/oleObject" Target="../embeddings/oleObject21.bin"/><Relationship Id="rId6"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3.emf"/><Relationship Id="rId5" Type="http://schemas.openxmlformats.org/officeDocument/2006/relationships/oleObject" Target="../embeddings/Microsoft_Equation1.bin"/><Relationship Id="rId6" Type="http://schemas.openxmlformats.org/officeDocument/2006/relationships/image" Target="../media/image2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5.emf"/><Relationship Id="rId5" Type="http://schemas.openxmlformats.org/officeDocument/2006/relationships/oleObject" Target="../embeddings/oleObject24.bin"/><Relationship Id="rId6" Type="http://schemas.openxmlformats.org/officeDocument/2006/relationships/image" Target="../media/image2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7.emf"/><Relationship Id="rId5" Type="http://schemas.openxmlformats.org/officeDocument/2006/relationships/oleObject" Target="../embeddings/oleObject26.bin"/><Relationship Id="rId6"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28.emf"/><Relationship Id="rId5" Type="http://schemas.openxmlformats.org/officeDocument/2006/relationships/oleObject" Target="../embeddings/oleObject28.bin"/><Relationship Id="rId6" Type="http://schemas.openxmlformats.org/officeDocument/2006/relationships/image" Target="../media/image26.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0.emf"/><Relationship Id="rId5" Type="http://schemas.openxmlformats.org/officeDocument/2006/relationships/oleObject" Target="../embeddings/oleObject30.bin"/><Relationship Id="rId6" Type="http://schemas.openxmlformats.org/officeDocument/2006/relationships/image" Target="../media/image31.emf"/><Relationship Id="rId7" Type="http://schemas.openxmlformats.org/officeDocument/2006/relationships/oleObject" Target="../embeddings/oleObject31.bin"/><Relationship Id="rId8" Type="http://schemas.openxmlformats.org/officeDocument/2006/relationships/image" Target="../media/image32.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36.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mi.eng.cam.ac.uk/research/dialogue/" TargetMode="External"/><Relationship Id="rId3" Type="http://schemas.openxmlformats.org/officeDocument/2006/relationships/hyperlink" Target="http://mi.eng.cam.ac.uk/~brmt2/" TargetMode="Externa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37.emf"/><Relationship Id="rId5" Type="http://schemas.openxmlformats.org/officeDocument/2006/relationships/oleObject" Target="../embeddings/oleObject34.bin"/><Relationship Id="rId6" Type="http://schemas.openxmlformats.org/officeDocument/2006/relationships/image" Target="../media/image38.emf"/><Relationship Id="rId7" Type="http://schemas.openxmlformats.org/officeDocument/2006/relationships/oleObject" Target="../embeddings/oleObject35.bin"/><Relationship Id="rId8" Type="http://schemas.openxmlformats.org/officeDocument/2006/relationships/image" Target="../media/image39.emf"/><Relationship Id="rId9" Type="http://schemas.openxmlformats.org/officeDocument/2006/relationships/oleObject" Target="../embeddings/oleObject36.bin"/><Relationship Id="rId10" Type="http://schemas.openxmlformats.org/officeDocument/2006/relationships/image" Target="../media/image40.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Rectangle 18"/>
          <p:cNvSpPr>
            <a:spLocks noGrp="1" noChangeArrowheads="1"/>
          </p:cNvSpPr>
          <p:nvPr>
            <p:ph type="ctrTitle"/>
          </p:nvPr>
        </p:nvSpPr>
        <p:spPr>
          <a:xfrm>
            <a:off x="1908174" y="1268413"/>
            <a:ext cx="7235825" cy="1319212"/>
          </a:xfrm>
        </p:spPr>
        <p:txBody>
          <a:bodyPr/>
          <a:lstStyle/>
          <a:p>
            <a:r>
              <a:rPr lang="en-US" dirty="0" err="1" smtClean="0"/>
              <a:t>Statisical</a:t>
            </a:r>
            <a:r>
              <a:rPr lang="en-US" dirty="0" smtClean="0"/>
              <a:t> Spoken Dialogue System</a:t>
            </a:r>
            <a:br>
              <a:rPr lang="en-US" dirty="0" smtClean="0"/>
            </a:br>
            <a:r>
              <a:rPr lang="en-US" dirty="0" smtClean="0"/>
              <a:t>Talk 2 – Belief tracking</a:t>
            </a:r>
            <a:endParaRPr lang="en-US" dirty="0"/>
          </a:p>
        </p:txBody>
      </p:sp>
      <p:sp>
        <p:nvSpPr>
          <p:cNvPr id="10259" name="Rectangle 19"/>
          <p:cNvSpPr>
            <a:spLocks noGrp="1" noChangeArrowheads="1"/>
          </p:cNvSpPr>
          <p:nvPr>
            <p:ph type="subTitle" idx="1"/>
          </p:nvPr>
        </p:nvSpPr>
        <p:spPr>
          <a:xfrm>
            <a:off x="1906588" y="2997200"/>
            <a:ext cx="6985892" cy="2808288"/>
          </a:xfrm>
        </p:spPr>
        <p:txBody>
          <a:bodyPr/>
          <a:lstStyle/>
          <a:p>
            <a:r>
              <a:rPr lang="en-US" sz="1800" dirty="0" smtClean="0"/>
              <a:t>CLARA Workshop</a:t>
            </a:r>
          </a:p>
          <a:p>
            <a:endParaRPr lang="en-US" sz="1800" dirty="0" smtClean="0"/>
          </a:p>
          <a:p>
            <a:r>
              <a:rPr lang="en-US" sz="1800" i="1" dirty="0" smtClean="0"/>
              <a:t>Presented by Blaise Thomson</a:t>
            </a:r>
          </a:p>
          <a:p>
            <a:endParaRPr lang="en-US" sz="1800" i="1" dirty="0"/>
          </a:p>
          <a:p>
            <a:r>
              <a:rPr lang="de-DE" b="1" dirty="0"/>
              <a:t>Cambridge University Engineering Department</a:t>
            </a:r>
          </a:p>
          <a:p>
            <a:r>
              <a:rPr lang="de-DE" b="1" dirty="0"/>
              <a:t>brmt2@eng.cam.ac.uk</a:t>
            </a:r>
            <a:br>
              <a:rPr lang="de-DE" b="1" dirty="0"/>
            </a:br>
            <a:r>
              <a:rPr lang="de-DE" b="1" dirty="0">
                <a:hlinkClick r:id="rId3"/>
              </a:rPr>
              <a:t>http://mi.eng.cam.ac.uk/~brmt2</a:t>
            </a:r>
            <a:r>
              <a:rPr lang="de-DE" b="1" dirty="0"/>
              <a:t> </a:t>
            </a:r>
          </a:p>
          <a:p>
            <a:endParaRPr lang="de-DE"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179388" y="1341438"/>
            <a:ext cx="8713787"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CC0000"/>
              </a:buClr>
              <a:buSzPct val="70000"/>
              <a:buFont typeface="Wingdings" charset="0"/>
              <a:buChar char="n"/>
            </a:pPr>
            <a:r>
              <a:rPr lang="en-GB" sz="2000" b="0">
                <a:latin typeface="Verdana" charset="0"/>
              </a:rPr>
              <a:t>How can I help you?</a:t>
            </a:r>
          </a:p>
          <a:p>
            <a:pPr marL="742950" lvl="1" indent="-285750">
              <a:spcBef>
                <a:spcPct val="20000"/>
              </a:spcBef>
              <a:buClr>
                <a:srgbClr val="CC0000"/>
              </a:buClr>
              <a:buSzPct val="70000"/>
              <a:buFont typeface="Wingdings" charset="0"/>
              <a:buChar char="n"/>
            </a:pPr>
            <a:r>
              <a:rPr lang="en-GB" sz="2000" b="0">
                <a:latin typeface="Verdana" charset="0"/>
              </a:rPr>
              <a:t>I’m looking for a beer [0.5]</a:t>
            </a:r>
          </a:p>
          <a:p>
            <a:pPr marL="742950" lvl="1" indent="-285750">
              <a:spcBef>
                <a:spcPct val="20000"/>
              </a:spcBef>
              <a:buClr>
                <a:srgbClr val="CC0000"/>
              </a:buClr>
              <a:buSzPct val="70000"/>
              <a:buFont typeface="Wingdings" charset="0"/>
              <a:buChar char="n"/>
            </a:pPr>
            <a:r>
              <a:rPr lang="en-GB" sz="2000" b="0">
                <a:latin typeface="Verdana" charset="0"/>
              </a:rPr>
              <a:t>I’m looking for a bar  [0.4]</a:t>
            </a:r>
          </a:p>
          <a:p>
            <a:pPr marL="742950" lvl="1" indent="-285750">
              <a:spcBef>
                <a:spcPct val="20000"/>
              </a:spcBef>
              <a:buClr>
                <a:srgbClr val="CC0000"/>
              </a:buClr>
              <a:buSzPct val="70000"/>
              <a:buFont typeface="Wingdings" charset="0"/>
              <a:buChar char="n"/>
            </a:pPr>
            <a:endParaRPr lang="en-GB" sz="2000" b="0">
              <a:latin typeface="Verdana" charset="0"/>
            </a:endParaRPr>
          </a:p>
          <a:p>
            <a:pPr marL="742950" lvl="1" indent="-285750">
              <a:spcBef>
                <a:spcPct val="20000"/>
              </a:spcBef>
              <a:buClr>
                <a:srgbClr val="CC0000"/>
              </a:buClr>
              <a:buSzPct val="70000"/>
              <a:buFont typeface="Wingdings" charset="0"/>
              <a:buChar char="n"/>
            </a:pPr>
            <a:endParaRPr lang="en-GB" sz="2000" b="0">
              <a:latin typeface="Verdana" charset="0"/>
            </a:endParaRPr>
          </a:p>
          <a:p>
            <a:pPr marL="742950" lvl="1" indent="-285750">
              <a:spcBef>
                <a:spcPct val="20000"/>
              </a:spcBef>
              <a:buClr>
                <a:srgbClr val="CC0000"/>
              </a:buClr>
              <a:buSzPct val="70000"/>
              <a:buFont typeface="Wingdings" charset="0"/>
              <a:buChar char="n"/>
            </a:pPr>
            <a:endParaRPr lang="en-GB" sz="2000" b="0">
              <a:latin typeface="Verdana" charset="0"/>
            </a:endParaRPr>
          </a:p>
          <a:p>
            <a:pPr marL="742950" lvl="1" indent="-285750">
              <a:spcBef>
                <a:spcPct val="20000"/>
              </a:spcBef>
              <a:buClr>
                <a:srgbClr val="CC0000"/>
              </a:buClr>
              <a:buSzPct val="70000"/>
              <a:buFont typeface="Wingdings" charset="0"/>
              <a:buChar char="n"/>
            </a:pPr>
            <a:endParaRPr lang="en-GB" sz="2000" b="0">
              <a:latin typeface="Verdana" charset="0"/>
            </a:endParaRPr>
          </a:p>
          <a:p>
            <a:pPr marL="342900" indent="-342900">
              <a:spcBef>
                <a:spcPct val="20000"/>
              </a:spcBef>
              <a:buClr>
                <a:srgbClr val="CC0000"/>
              </a:buClr>
              <a:buSzPct val="70000"/>
              <a:buFont typeface="Wingdings" charset="0"/>
              <a:buChar char="n"/>
            </a:pPr>
            <a:r>
              <a:rPr lang="en-GB" sz="2000" b="0">
                <a:latin typeface="Verdana" charset="0"/>
              </a:rPr>
              <a:t>Sorry, what did you say?</a:t>
            </a:r>
          </a:p>
          <a:p>
            <a:pPr marL="742950" lvl="1" indent="-285750">
              <a:spcBef>
                <a:spcPct val="20000"/>
              </a:spcBef>
              <a:buClr>
                <a:srgbClr val="CC0000"/>
              </a:buClr>
              <a:buSzPct val="70000"/>
              <a:buFont typeface="Wingdings" charset="0"/>
              <a:buChar char="n"/>
            </a:pPr>
            <a:r>
              <a:rPr lang="en-GB" sz="2000" b="0">
                <a:latin typeface="Verdana" charset="0"/>
              </a:rPr>
              <a:t>bar  [0.3]</a:t>
            </a:r>
          </a:p>
          <a:p>
            <a:pPr marL="742950" lvl="1" indent="-285750">
              <a:spcBef>
                <a:spcPct val="20000"/>
              </a:spcBef>
              <a:buClr>
                <a:srgbClr val="CC0000"/>
              </a:buClr>
              <a:buSzPct val="70000"/>
              <a:buFont typeface="Wingdings" charset="0"/>
              <a:buChar char="n"/>
            </a:pPr>
            <a:r>
              <a:rPr lang="en-GB" sz="2000" b="0">
                <a:latin typeface="Verdana" charset="0"/>
              </a:rPr>
              <a:t>bye  [0.3]</a:t>
            </a:r>
          </a:p>
          <a:p>
            <a:pPr marL="342900" indent="-342900">
              <a:spcBef>
                <a:spcPct val="20000"/>
              </a:spcBef>
              <a:buClr>
                <a:srgbClr val="CC0000"/>
              </a:buClr>
              <a:buSzPct val="70000"/>
              <a:buFont typeface="Wingdings" charset="0"/>
              <a:buChar char="n"/>
            </a:pPr>
            <a:endParaRPr lang="en-GB" sz="2000" b="0">
              <a:latin typeface="Verdana" charset="0"/>
            </a:endParaRPr>
          </a:p>
          <a:p>
            <a:pPr marL="342900" indent="-342900">
              <a:spcBef>
                <a:spcPct val="20000"/>
              </a:spcBef>
              <a:buClr>
                <a:srgbClr val="CC0000"/>
              </a:buClr>
              <a:buSzPct val="70000"/>
              <a:buFont typeface="Wingdings" charset="0"/>
              <a:buChar char="n"/>
            </a:pPr>
            <a:endParaRPr lang="en-GB" sz="2000" b="0">
              <a:latin typeface="Verdana" charset="0"/>
            </a:endParaRPr>
          </a:p>
          <a:p>
            <a:pPr marL="342900" indent="-342900">
              <a:spcBef>
                <a:spcPct val="20000"/>
              </a:spcBef>
              <a:buClr>
                <a:srgbClr val="CC0000"/>
              </a:buClr>
              <a:buSzPct val="70000"/>
              <a:buFont typeface="Wingdings" charset="0"/>
              <a:buChar char="n"/>
            </a:pPr>
            <a:r>
              <a:rPr lang="en-GB" sz="2000" b="0">
                <a:latin typeface="Verdana" charset="0"/>
              </a:rPr>
              <a:t>When decisions are based on probabilistic user goals:</a:t>
            </a:r>
          </a:p>
          <a:p>
            <a:pPr marL="342900" indent="-342900">
              <a:spcBef>
                <a:spcPct val="20000"/>
              </a:spcBef>
              <a:buClr>
                <a:srgbClr val="CC0000"/>
              </a:buClr>
              <a:buSzPct val="70000"/>
              <a:buFont typeface="Wingdings" charset="0"/>
              <a:buNone/>
            </a:pPr>
            <a:r>
              <a:rPr lang="en-GB" sz="2000" b="0">
                <a:latin typeface="Verdana" charset="0"/>
              </a:rPr>
              <a:t>		Partially Observable Markov Decision Process (POMDPs)</a:t>
            </a:r>
            <a:endParaRPr lang="en-US" sz="2000" b="0">
              <a:latin typeface="Verdana" charset="0"/>
            </a:endParaRPr>
          </a:p>
        </p:txBody>
      </p:sp>
      <p:sp>
        <p:nvSpPr>
          <p:cNvPr id="147458" name="Rectangle 2"/>
          <p:cNvSpPr>
            <a:spLocks noGrp="1" noChangeArrowheads="1"/>
          </p:cNvSpPr>
          <p:nvPr>
            <p:ph type="title"/>
          </p:nvPr>
        </p:nvSpPr>
        <p:spPr>
          <a:xfrm>
            <a:off x="323850" y="188913"/>
            <a:ext cx="8820150" cy="565150"/>
          </a:xfrm>
        </p:spPr>
        <p:txBody>
          <a:bodyPr/>
          <a:lstStyle/>
          <a:p>
            <a:r>
              <a:rPr lang="en-GB" dirty="0"/>
              <a:t>Intro – </a:t>
            </a:r>
            <a:r>
              <a:rPr lang="en-GB" dirty="0" smtClean="0"/>
              <a:t>POMDP models </a:t>
            </a:r>
            <a:r>
              <a:rPr lang="en-GB" dirty="0"/>
              <a:t>for dialogue systems</a:t>
            </a:r>
            <a:endParaRPr lang="en-US" dirty="0"/>
          </a:p>
        </p:txBody>
      </p:sp>
      <p:sp>
        <p:nvSpPr>
          <p:cNvPr id="147461" name="Line 5"/>
          <p:cNvSpPr>
            <a:spLocks noChangeShapeType="1"/>
          </p:cNvSpPr>
          <p:nvPr/>
        </p:nvSpPr>
        <p:spPr bwMode="auto">
          <a:xfrm>
            <a:off x="5148263" y="2779713"/>
            <a:ext cx="338455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7462" name="Rectangle 6"/>
          <p:cNvSpPr>
            <a:spLocks noChangeArrowheads="1"/>
          </p:cNvSpPr>
          <p:nvPr/>
        </p:nvSpPr>
        <p:spPr bwMode="auto">
          <a:xfrm>
            <a:off x="5915025" y="2030413"/>
            <a:ext cx="503238" cy="7493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463" name="Rectangle 7"/>
          <p:cNvSpPr>
            <a:spLocks noChangeArrowheads="1"/>
          </p:cNvSpPr>
          <p:nvPr/>
        </p:nvSpPr>
        <p:spPr bwMode="auto">
          <a:xfrm>
            <a:off x="6562725" y="2173288"/>
            <a:ext cx="503238" cy="606425"/>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464" name="Rectangle 8"/>
          <p:cNvSpPr>
            <a:spLocks noChangeArrowheads="1"/>
          </p:cNvSpPr>
          <p:nvPr/>
        </p:nvSpPr>
        <p:spPr bwMode="auto">
          <a:xfrm>
            <a:off x="7210425" y="2678113"/>
            <a:ext cx="503238" cy="1016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465" name="Line 9"/>
          <p:cNvSpPr>
            <a:spLocks noChangeShapeType="1"/>
          </p:cNvSpPr>
          <p:nvPr/>
        </p:nvSpPr>
        <p:spPr bwMode="auto">
          <a:xfrm flipV="1">
            <a:off x="5364163" y="981075"/>
            <a:ext cx="0" cy="20161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7466" name="Text Box 10"/>
          <p:cNvSpPr txBox="1">
            <a:spLocks noChangeArrowheads="1"/>
          </p:cNvSpPr>
          <p:nvPr/>
        </p:nvSpPr>
        <p:spPr bwMode="auto">
          <a:xfrm>
            <a:off x="5697538" y="2779713"/>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078288">
              <a:defRPr>
                <a:solidFill>
                  <a:schemeClr val="tx1"/>
                </a:solidFill>
                <a:latin typeface="Arial" charset="0"/>
                <a:ea typeface="ＭＳ Ｐゴシック" charset="0"/>
              </a:defRPr>
            </a:lvl1pPr>
            <a:lvl2pPr defTabSz="4078288">
              <a:defRPr>
                <a:solidFill>
                  <a:schemeClr val="tx1"/>
                </a:solidFill>
                <a:latin typeface="Arial" charset="0"/>
                <a:ea typeface="ＭＳ Ｐゴシック" charset="0"/>
              </a:defRPr>
            </a:lvl2pPr>
            <a:lvl3pPr defTabSz="4078288">
              <a:defRPr>
                <a:solidFill>
                  <a:schemeClr val="tx1"/>
                </a:solidFill>
                <a:latin typeface="Arial" charset="0"/>
                <a:ea typeface="ＭＳ Ｐゴシック" charset="0"/>
              </a:defRPr>
            </a:lvl3pPr>
            <a:lvl4pPr defTabSz="4078288">
              <a:defRPr>
                <a:solidFill>
                  <a:schemeClr val="tx1"/>
                </a:solidFill>
                <a:latin typeface="Arial" charset="0"/>
                <a:ea typeface="ＭＳ Ｐゴシック" charset="0"/>
              </a:defRPr>
            </a:lvl4pPr>
            <a:lvl5pPr defTabSz="4078288">
              <a:defRPr>
                <a:solidFill>
                  <a:schemeClr val="tx1"/>
                </a:solidFill>
                <a:latin typeface="Arial" charset="0"/>
                <a:ea typeface="ＭＳ Ｐゴシック" charset="0"/>
              </a:defRPr>
            </a:lvl5pPr>
            <a:lvl6pPr defTabSz="4078288" fontAlgn="base">
              <a:spcBef>
                <a:spcPct val="0"/>
              </a:spcBef>
              <a:spcAft>
                <a:spcPct val="0"/>
              </a:spcAft>
              <a:defRPr>
                <a:solidFill>
                  <a:schemeClr val="tx1"/>
                </a:solidFill>
                <a:latin typeface="Arial" charset="0"/>
                <a:ea typeface="ＭＳ Ｐゴシック" charset="0"/>
              </a:defRPr>
            </a:lvl6pPr>
            <a:lvl7pPr defTabSz="4078288" fontAlgn="base">
              <a:spcBef>
                <a:spcPct val="0"/>
              </a:spcBef>
              <a:spcAft>
                <a:spcPct val="0"/>
              </a:spcAft>
              <a:defRPr>
                <a:solidFill>
                  <a:schemeClr val="tx1"/>
                </a:solidFill>
                <a:latin typeface="Arial" charset="0"/>
                <a:ea typeface="ＭＳ Ｐゴシック" charset="0"/>
              </a:defRPr>
            </a:lvl7pPr>
            <a:lvl8pPr defTabSz="4078288" fontAlgn="base">
              <a:spcBef>
                <a:spcPct val="0"/>
              </a:spcBef>
              <a:spcAft>
                <a:spcPct val="0"/>
              </a:spcAft>
              <a:defRPr>
                <a:solidFill>
                  <a:schemeClr val="tx1"/>
                </a:solidFill>
                <a:latin typeface="Arial" charset="0"/>
                <a:ea typeface="ＭＳ Ｐゴシック" charset="0"/>
              </a:defRPr>
            </a:lvl8pPr>
            <a:lvl9pPr defTabSz="4078288" fontAlgn="base">
              <a:spcBef>
                <a:spcPct val="0"/>
              </a:spcBef>
              <a:spcAft>
                <a:spcPct val="0"/>
              </a:spcAft>
              <a:defRPr>
                <a:solidFill>
                  <a:schemeClr val="tx1"/>
                </a:solidFill>
                <a:latin typeface="Arial" charset="0"/>
                <a:ea typeface="ＭＳ Ｐゴシック" charset="0"/>
              </a:defRPr>
            </a:lvl9pPr>
          </a:lstStyle>
          <a:p>
            <a:r>
              <a:rPr lang="en-GB" b="0"/>
              <a:t>  Beer    Bar     Bye</a:t>
            </a:r>
            <a:endParaRPr lang="en-US" b="0"/>
          </a:p>
        </p:txBody>
      </p:sp>
      <p:sp>
        <p:nvSpPr>
          <p:cNvPr id="147467" name="Line 11"/>
          <p:cNvSpPr>
            <a:spLocks noChangeShapeType="1"/>
          </p:cNvSpPr>
          <p:nvPr/>
        </p:nvSpPr>
        <p:spPr bwMode="auto">
          <a:xfrm>
            <a:off x="5148263" y="5299075"/>
            <a:ext cx="338455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7468" name="Rectangle 12"/>
          <p:cNvSpPr>
            <a:spLocks noChangeArrowheads="1"/>
          </p:cNvSpPr>
          <p:nvPr/>
        </p:nvSpPr>
        <p:spPr bwMode="auto">
          <a:xfrm>
            <a:off x="5915025" y="5160963"/>
            <a:ext cx="503238" cy="138112"/>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469" name="Rectangle 13"/>
          <p:cNvSpPr>
            <a:spLocks noChangeArrowheads="1"/>
          </p:cNvSpPr>
          <p:nvPr/>
        </p:nvSpPr>
        <p:spPr bwMode="auto">
          <a:xfrm>
            <a:off x="6562725" y="4081463"/>
            <a:ext cx="503238" cy="1217612"/>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470" name="Rectangle 14"/>
          <p:cNvSpPr>
            <a:spLocks noChangeArrowheads="1"/>
          </p:cNvSpPr>
          <p:nvPr/>
        </p:nvSpPr>
        <p:spPr bwMode="auto">
          <a:xfrm>
            <a:off x="7210425" y="5089525"/>
            <a:ext cx="503238" cy="20955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471" name="Line 15"/>
          <p:cNvSpPr>
            <a:spLocks noChangeShapeType="1"/>
          </p:cNvSpPr>
          <p:nvPr/>
        </p:nvSpPr>
        <p:spPr bwMode="auto">
          <a:xfrm flipV="1">
            <a:off x="5364163" y="3500438"/>
            <a:ext cx="0" cy="20161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7472" name="Text Box 16"/>
          <p:cNvSpPr txBox="1">
            <a:spLocks noChangeArrowheads="1"/>
          </p:cNvSpPr>
          <p:nvPr/>
        </p:nvSpPr>
        <p:spPr bwMode="auto">
          <a:xfrm>
            <a:off x="5697538" y="5299075"/>
            <a:ext cx="211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078288">
              <a:defRPr>
                <a:solidFill>
                  <a:schemeClr val="tx1"/>
                </a:solidFill>
                <a:latin typeface="Arial" charset="0"/>
                <a:ea typeface="ＭＳ Ｐゴシック" charset="0"/>
              </a:defRPr>
            </a:lvl1pPr>
            <a:lvl2pPr defTabSz="4078288">
              <a:defRPr>
                <a:solidFill>
                  <a:schemeClr val="tx1"/>
                </a:solidFill>
                <a:latin typeface="Arial" charset="0"/>
                <a:ea typeface="ＭＳ Ｐゴシック" charset="0"/>
              </a:defRPr>
            </a:lvl2pPr>
            <a:lvl3pPr defTabSz="4078288">
              <a:defRPr>
                <a:solidFill>
                  <a:schemeClr val="tx1"/>
                </a:solidFill>
                <a:latin typeface="Arial" charset="0"/>
                <a:ea typeface="ＭＳ Ｐゴシック" charset="0"/>
              </a:defRPr>
            </a:lvl3pPr>
            <a:lvl4pPr defTabSz="4078288">
              <a:defRPr>
                <a:solidFill>
                  <a:schemeClr val="tx1"/>
                </a:solidFill>
                <a:latin typeface="Arial" charset="0"/>
                <a:ea typeface="ＭＳ Ｐゴシック" charset="0"/>
              </a:defRPr>
            </a:lvl4pPr>
            <a:lvl5pPr defTabSz="4078288">
              <a:defRPr>
                <a:solidFill>
                  <a:schemeClr val="tx1"/>
                </a:solidFill>
                <a:latin typeface="Arial" charset="0"/>
                <a:ea typeface="ＭＳ Ｐゴシック" charset="0"/>
              </a:defRPr>
            </a:lvl5pPr>
            <a:lvl6pPr defTabSz="4078288" fontAlgn="base">
              <a:spcBef>
                <a:spcPct val="0"/>
              </a:spcBef>
              <a:spcAft>
                <a:spcPct val="0"/>
              </a:spcAft>
              <a:defRPr>
                <a:solidFill>
                  <a:schemeClr val="tx1"/>
                </a:solidFill>
                <a:latin typeface="Arial" charset="0"/>
                <a:ea typeface="ＭＳ Ｐゴシック" charset="0"/>
              </a:defRPr>
            </a:lvl6pPr>
            <a:lvl7pPr defTabSz="4078288" fontAlgn="base">
              <a:spcBef>
                <a:spcPct val="0"/>
              </a:spcBef>
              <a:spcAft>
                <a:spcPct val="0"/>
              </a:spcAft>
              <a:defRPr>
                <a:solidFill>
                  <a:schemeClr val="tx1"/>
                </a:solidFill>
                <a:latin typeface="Arial" charset="0"/>
                <a:ea typeface="ＭＳ Ｐゴシック" charset="0"/>
              </a:defRPr>
            </a:lvl7pPr>
            <a:lvl8pPr defTabSz="4078288" fontAlgn="base">
              <a:spcBef>
                <a:spcPct val="0"/>
              </a:spcBef>
              <a:spcAft>
                <a:spcPct val="0"/>
              </a:spcAft>
              <a:defRPr>
                <a:solidFill>
                  <a:schemeClr val="tx1"/>
                </a:solidFill>
                <a:latin typeface="Arial" charset="0"/>
                <a:ea typeface="ＭＳ Ｐゴシック" charset="0"/>
              </a:defRPr>
            </a:lvl8pPr>
            <a:lvl9pPr defTabSz="4078288" fontAlgn="base">
              <a:spcBef>
                <a:spcPct val="0"/>
              </a:spcBef>
              <a:spcAft>
                <a:spcPct val="0"/>
              </a:spcAft>
              <a:defRPr>
                <a:solidFill>
                  <a:schemeClr val="tx1"/>
                </a:solidFill>
                <a:latin typeface="Arial" charset="0"/>
                <a:ea typeface="ＭＳ Ｐゴシック" charset="0"/>
              </a:defRPr>
            </a:lvl9pPr>
          </a:lstStyle>
          <a:p>
            <a:r>
              <a:rPr lang="en-GB" b="0"/>
              <a:t>  Beer    Bar     Bye</a:t>
            </a:r>
            <a:endParaRPr lang="en-US" b="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fade">
                                      <p:cBhvr>
                                        <p:cTn id="7" dur="500"/>
                                        <p:tgtEl>
                                          <p:spTgt spid="1474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462"/>
                                        </p:tgtEl>
                                        <p:attrNameLst>
                                          <p:attrName>style.visibility</p:attrName>
                                        </p:attrNameLst>
                                      </p:cBhvr>
                                      <p:to>
                                        <p:strVal val="visible"/>
                                      </p:to>
                                    </p:set>
                                    <p:animEffect transition="in" filter="fade">
                                      <p:cBhvr>
                                        <p:cTn id="10" dur="500"/>
                                        <p:tgtEl>
                                          <p:spTgt spid="1474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7463"/>
                                        </p:tgtEl>
                                        <p:attrNameLst>
                                          <p:attrName>style.visibility</p:attrName>
                                        </p:attrNameLst>
                                      </p:cBhvr>
                                      <p:to>
                                        <p:strVal val="visible"/>
                                      </p:to>
                                    </p:set>
                                    <p:animEffect transition="in" filter="fade">
                                      <p:cBhvr>
                                        <p:cTn id="13" dur="500"/>
                                        <p:tgtEl>
                                          <p:spTgt spid="1474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7464"/>
                                        </p:tgtEl>
                                        <p:attrNameLst>
                                          <p:attrName>style.visibility</p:attrName>
                                        </p:attrNameLst>
                                      </p:cBhvr>
                                      <p:to>
                                        <p:strVal val="visible"/>
                                      </p:to>
                                    </p:set>
                                    <p:animEffect transition="in" filter="fade">
                                      <p:cBhvr>
                                        <p:cTn id="16" dur="500"/>
                                        <p:tgtEl>
                                          <p:spTgt spid="1474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7465"/>
                                        </p:tgtEl>
                                        <p:attrNameLst>
                                          <p:attrName>style.visibility</p:attrName>
                                        </p:attrNameLst>
                                      </p:cBhvr>
                                      <p:to>
                                        <p:strVal val="visible"/>
                                      </p:to>
                                    </p:set>
                                    <p:animEffect transition="in" filter="fade">
                                      <p:cBhvr>
                                        <p:cTn id="19" dur="500"/>
                                        <p:tgtEl>
                                          <p:spTgt spid="1474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466"/>
                                        </p:tgtEl>
                                        <p:attrNameLst>
                                          <p:attrName>style.visibility</p:attrName>
                                        </p:attrNameLst>
                                      </p:cBhvr>
                                      <p:to>
                                        <p:strVal val="visible"/>
                                      </p:to>
                                    </p:set>
                                    <p:animEffect transition="in" filter="fade">
                                      <p:cBhvr>
                                        <p:cTn id="22" dur="500"/>
                                        <p:tgtEl>
                                          <p:spTgt spid="1474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7460">
                                            <p:txEl>
                                              <p:pRg st="7" end="7"/>
                                            </p:txEl>
                                          </p:spTgt>
                                        </p:tgtEl>
                                        <p:attrNameLst>
                                          <p:attrName>style.visibility</p:attrName>
                                        </p:attrNameLst>
                                      </p:cBhvr>
                                      <p:to>
                                        <p:strVal val="visible"/>
                                      </p:to>
                                    </p:set>
                                    <p:animEffect transition="in" filter="fade">
                                      <p:cBhvr>
                                        <p:cTn id="27" dur="500"/>
                                        <p:tgtEl>
                                          <p:spTgt spid="147460">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7460">
                                            <p:txEl>
                                              <p:pRg st="8" end="8"/>
                                            </p:txEl>
                                          </p:spTgt>
                                        </p:tgtEl>
                                        <p:attrNameLst>
                                          <p:attrName>style.visibility</p:attrName>
                                        </p:attrNameLst>
                                      </p:cBhvr>
                                      <p:to>
                                        <p:strVal val="visible"/>
                                      </p:to>
                                    </p:set>
                                    <p:animEffect transition="in" filter="fade">
                                      <p:cBhvr>
                                        <p:cTn id="30" dur="500"/>
                                        <p:tgtEl>
                                          <p:spTgt spid="147460">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7460">
                                            <p:txEl>
                                              <p:pRg st="9" end="9"/>
                                            </p:txEl>
                                          </p:spTgt>
                                        </p:tgtEl>
                                        <p:attrNameLst>
                                          <p:attrName>style.visibility</p:attrName>
                                        </p:attrNameLst>
                                      </p:cBhvr>
                                      <p:to>
                                        <p:strVal val="visible"/>
                                      </p:to>
                                    </p:set>
                                    <p:animEffect transition="in" filter="fade">
                                      <p:cBhvr>
                                        <p:cTn id="33" dur="500"/>
                                        <p:tgtEl>
                                          <p:spTgt spid="147460">
                                            <p:txEl>
                                              <p:pRg st="9" end="9"/>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7467"/>
                                        </p:tgtEl>
                                        <p:attrNameLst>
                                          <p:attrName>style.visibility</p:attrName>
                                        </p:attrNameLst>
                                      </p:cBhvr>
                                      <p:to>
                                        <p:strVal val="visible"/>
                                      </p:to>
                                    </p:set>
                                    <p:animEffect transition="in" filter="fade">
                                      <p:cBhvr>
                                        <p:cTn id="38" dur="500"/>
                                        <p:tgtEl>
                                          <p:spTgt spid="1474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7468"/>
                                        </p:tgtEl>
                                        <p:attrNameLst>
                                          <p:attrName>style.visibility</p:attrName>
                                        </p:attrNameLst>
                                      </p:cBhvr>
                                      <p:to>
                                        <p:strVal val="visible"/>
                                      </p:to>
                                    </p:set>
                                    <p:animEffect transition="in" filter="fade">
                                      <p:cBhvr>
                                        <p:cTn id="41" dur="500"/>
                                        <p:tgtEl>
                                          <p:spTgt spid="1474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7469"/>
                                        </p:tgtEl>
                                        <p:attrNameLst>
                                          <p:attrName>style.visibility</p:attrName>
                                        </p:attrNameLst>
                                      </p:cBhvr>
                                      <p:to>
                                        <p:strVal val="visible"/>
                                      </p:to>
                                    </p:set>
                                    <p:animEffect transition="in" filter="fade">
                                      <p:cBhvr>
                                        <p:cTn id="44" dur="500"/>
                                        <p:tgtEl>
                                          <p:spTgt spid="14746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7470"/>
                                        </p:tgtEl>
                                        <p:attrNameLst>
                                          <p:attrName>style.visibility</p:attrName>
                                        </p:attrNameLst>
                                      </p:cBhvr>
                                      <p:to>
                                        <p:strVal val="visible"/>
                                      </p:to>
                                    </p:set>
                                    <p:animEffect transition="in" filter="fade">
                                      <p:cBhvr>
                                        <p:cTn id="47" dur="500"/>
                                        <p:tgtEl>
                                          <p:spTgt spid="1474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7471"/>
                                        </p:tgtEl>
                                        <p:attrNameLst>
                                          <p:attrName>style.visibility</p:attrName>
                                        </p:attrNameLst>
                                      </p:cBhvr>
                                      <p:to>
                                        <p:strVal val="visible"/>
                                      </p:to>
                                    </p:set>
                                    <p:animEffect transition="in" filter="fade">
                                      <p:cBhvr>
                                        <p:cTn id="50" dur="500"/>
                                        <p:tgtEl>
                                          <p:spTgt spid="14747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7472"/>
                                        </p:tgtEl>
                                        <p:attrNameLst>
                                          <p:attrName>style.visibility</p:attrName>
                                        </p:attrNameLst>
                                      </p:cBhvr>
                                      <p:to>
                                        <p:strVal val="visible"/>
                                      </p:to>
                                    </p:set>
                                    <p:animEffect transition="in" filter="fade">
                                      <p:cBhvr>
                                        <p:cTn id="53" dur="500"/>
                                        <p:tgtEl>
                                          <p:spTgt spid="14747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47460">
                                            <p:txEl>
                                              <p:pRg st="12" end="12"/>
                                            </p:txEl>
                                          </p:spTgt>
                                        </p:tgtEl>
                                        <p:attrNameLst>
                                          <p:attrName>style.visibility</p:attrName>
                                        </p:attrNameLst>
                                      </p:cBhvr>
                                      <p:to>
                                        <p:strVal val="visible"/>
                                      </p:to>
                                    </p:set>
                                    <p:animEffect transition="in" filter="fade">
                                      <p:cBhvr>
                                        <p:cTn id="58" dur="500"/>
                                        <p:tgtEl>
                                          <p:spTgt spid="147460">
                                            <p:txEl>
                                              <p:pRg st="12" end="1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47460">
                                            <p:txEl>
                                              <p:pRg st="13" end="13"/>
                                            </p:txEl>
                                          </p:spTgt>
                                        </p:tgtEl>
                                        <p:attrNameLst>
                                          <p:attrName>style.visibility</p:attrName>
                                        </p:attrNameLst>
                                      </p:cBhvr>
                                      <p:to>
                                        <p:strVal val="visible"/>
                                      </p:to>
                                    </p:set>
                                    <p:animEffect transition="in" filter="fade">
                                      <p:cBhvr>
                                        <p:cTn id="61" dur="500"/>
                                        <p:tgtEl>
                                          <p:spTgt spid="14746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2" grpId="0" animBg="1"/>
      <p:bldP spid="147463" grpId="0" animBg="1"/>
      <p:bldP spid="147464" grpId="0" animBg="1"/>
      <p:bldP spid="147465" grpId="0" animBg="1"/>
      <p:bldP spid="147466" grpId="0"/>
      <p:bldP spid="147467" grpId="0" animBg="1"/>
      <p:bldP spid="147468" grpId="0" animBg="1"/>
      <p:bldP spid="147469" grpId="0" animBg="1"/>
      <p:bldP spid="147470" grpId="0" animBg="1"/>
      <p:bldP spid="147471" grpId="0" animBg="1"/>
      <p:bldP spid="1474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820150" cy="565150"/>
          </a:xfrm>
        </p:spPr>
        <p:txBody>
          <a:bodyPr/>
          <a:lstStyle/>
          <a:p>
            <a:r>
              <a:rPr lang="en-US" dirty="0" smtClean="0"/>
              <a:t>Intro – POMDP models for dialogue systems</a:t>
            </a:r>
            <a:endParaRPr lang="en-US" dirty="0"/>
          </a:p>
        </p:txBody>
      </p:sp>
      <p:pic>
        <p:nvPicPr>
          <p:cNvPr id="4" name="final.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23963" y="1341438"/>
            <a:ext cx="6623050" cy="4967287"/>
          </a:xfrm>
        </p:spPr>
      </p:pic>
    </p:spTree>
    <p:extLst>
      <p:ext uri="{BB962C8B-B14F-4D97-AF65-F5344CB8AC3E}">
        <p14:creationId xmlns:p14="http://schemas.microsoft.com/office/powerpoint/2010/main" val="210095922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820150" cy="565150"/>
          </a:xfrm>
        </p:spPr>
        <p:txBody>
          <a:bodyPr/>
          <a:lstStyle/>
          <a:p>
            <a:r>
              <a:rPr lang="en-US" dirty="0" smtClean="0"/>
              <a:t>Intro – belief model for dialogue systems</a:t>
            </a:r>
            <a:endParaRPr lang="en-US" dirty="0"/>
          </a:p>
        </p:txBody>
      </p:sp>
      <p:sp>
        <p:nvSpPr>
          <p:cNvPr id="4" name="Line 5"/>
          <p:cNvSpPr>
            <a:spLocks noChangeShapeType="1"/>
          </p:cNvSpPr>
          <p:nvPr/>
        </p:nvSpPr>
        <p:spPr bwMode="auto">
          <a:xfrm>
            <a:off x="539552" y="5438552"/>
            <a:ext cx="338455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 name="Rectangle 6"/>
          <p:cNvSpPr>
            <a:spLocks noChangeArrowheads="1"/>
          </p:cNvSpPr>
          <p:nvPr/>
        </p:nvSpPr>
        <p:spPr bwMode="auto">
          <a:xfrm>
            <a:off x="1306314" y="4689252"/>
            <a:ext cx="503238" cy="7493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7"/>
          <p:cNvSpPr>
            <a:spLocks noChangeArrowheads="1"/>
          </p:cNvSpPr>
          <p:nvPr/>
        </p:nvSpPr>
        <p:spPr bwMode="auto">
          <a:xfrm>
            <a:off x="1954014" y="4832127"/>
            <a:ext cx="503238" cy="606425"/>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Rectangle 8"/>
          <p:cNvSpPr>
            <a:spLocks noChangeArrowheads="1"/>
          </p:cNvSpPr>
          <p:nvPr/>
        </p:nvSpPr>
        <p:spPr bwMode="auto">
          <a:xfrm>
            <a:off x="2601714" y="5336952"/>
            <a:ext cx="503238" cy="1016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Line 9"/>
          <p:cNvSpPr>
            <a:spLocks noChangeShapeType="1"/>
          </p:cNvSpPr>
          <p:nvPr/>
        </p:nvSpPr>
        <p:spPr bwMode="auto">
          <a:xfrm flipV="1">
            <a:off x="755452" y="3639914"/>
            <a:ext cx="0" cy="20161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10"/>
          <p:cNvSpPr txBox="1">
            <a:spLocks noChangeArrowheads="1"/>
          </p:cNvSpPr>
          <p:nvPr/>
        </p:nvSpPr>
        <p:spPr bwMode="auto">
          <a:xfrm>
            <a:off x="1088827" y="5438552"/>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078288">
              <a:defRPr>
                <a:solidFill>
                  <a:schemeClr val="tx1"/>
                </a:solidFill>
                <a:latin typeface="Arial" charset="0"/>
                <a:ea typeface="ＭＳ Ｐゴシック" charset="0"/>
              </a:defRPr>
            </a:lvl1pPr>
            <a:lvl2pPr defTabSz="4078288">
              <a:defRPr>
                <a:solidFill>
                  <a:schemeClr val="tx1"/>
                </a:solidFill>
                <a:latin typeface="Arial" charset="0"/>
                <a:ea typeface="ＭＳ Ｐゴシック" charset="0"/>
              </a:defRPr>
            </a:lvl2pPr>
            <a:lvl3pPr defTabSz="4078288">
              <a:defRPr>
                <a:solidFill>
                  <a:schemeClr val="tx1"/>
                </a:solidFill>
                <a:latin typeface="Arial" charset="0"/>
                <a:ea typeface="ＭＳ Ｐゴシック" charset="0"/>
              </a:defRPr>
            </a:lvl3pPr>
            <a:lvl4pPr defTabSz="4078288">
              <a:defRPr>
                <a:solidFill>
                  <a:schemeClr val="tx1"/>
                </a:solidFill>
                <a:latin typeface="Arial" charset="0"/>
                <a:ea typeface="ＭＳ Ｐゴシック" charset="0"/>
              </a:defRPr>
            </a:lvl4pPr>
            <a:lvl5pPr defTabSz="4078288">
              <a:defRPr>
                <a:solidFill>
                  <a:schemeClr val="tx1"/>
                </a:solidFill>
                <a:latin typeface="Arial" charset="0"/>
                <a:ea typeface="ＭＳ Ｐゴシック" charset="0"/>
              </a:defRPr>
            </a:lvl5pPr>
            <a:lvl6pPr defTabSz="4078288" fontAlgn="base">
              <a:spcBef>
                <a:spcPct val="0"/>
              </a:spcBef>
              <a:spcAft>
                <a:spcPct val="0"/>
              </a:spcAft>
              <a:defRPr>
                <a:solidFill>
                  <a:schemeClr val="tx1"/>
                </a:solidFill>
                <a:latin typeface="Arial" charset="0"/>
                <a:ea typeface="ＭＳ Ｐゴシック" charset="0"/>
              </a:defRPr>
            </a:lvl6pPr>
            <a:lvl7pPr defTabSz="4078288" fontAlgn="base">
              <a:spcBef>
                <a:spcPct val="0"/>
              </a:spcBef>
              <a:spcAft>
                <a:spcPct val="0"/>
              </a:spcAft>
              <a:defRPr>
                <a:solidFill>
                  <a:schemeClr val="tx1"/>
                </a:solidFill>
                <a:latin typeface="Arial" charset="0"/>
                <a:ea typeface="ＭＳ Ｐゴシック" charset="0"/>
              </a:defRPr>
            </a:lvl7pPr>
            <a:lvl8pPr defTabSz="4078288" fontAlgn="base">
              <a:spcBef>
                <a:spcPct val="0"/>
              </a:spcBef>
              <a:spcAft>
                <a:spcPct val="0"/>
              </a:spcAft>
              <a:defRPr>
                <a:solidFill>
                  <a:schemeClr val="tx1"/>
                </a:solidFill>
                <a:latin typeface="Arial" charset="0"/>
                <a:ea typeface="ＭＳ Ｐゴシック" charset="0"/>
              </a:defRPr>
            </a:lvl8pPr>
            <a:lvl9pPr defTabSz="4078288" fontAlgn="base">
              <a:spcBef>
                <a:spcPct val="0"/>
              </a:spcBef>
              <a:spcAft>
                <a:spcPct val="0"/>
              </a:spcAft>
              <a:defRPr>
                <a:solidFill>
                  <a:schemeClr val="tx1"/>
                </a:solidFill>
                <a:latin typeface="Arial" charset="0"/>
                <a:ea typeface="ＭＳ Ｐゴシック" charset="0"/>
              </a:defRPr>
            </a:lvl9pPr>
          </a:lstStyle>
          <a:p>
            <a:r>
              <a:rPr lang="en-GB" b="0"/>
              <a:t>  Beer    Bar     Bye</a:t>
            </a:r>
            <a:endParaRPr lang="en-US" b="0"/>
          </a:p>
        </p:txBody>
      </p:sp>
      <p:cxnSp>
        <p:nvCxnSpPr>
          <p:cNvPr id="14" name="Straight Arrow Connector 13"/>
          <p:cNvCxnSpPr/>
          <p:nvPr/>
        </p:nvCxnSpPr>
        <p:spPr bwMode="auto">
          <a:xfrm>
            <a:off x="4067944" y="4864050"/>
            <a:ext cx="2232248" cy="5110"/>
          </a:xfrm>
          <a:prstGeom prst="straightConnector1">
            <a:avLst/>
          </a:prstGeom>
          <a:solidFill>
            <a:schemeClr val="accent1"/>
          </a:solidFill>
          <a:ln w="9525" cap="flat" cmpd="sng" algn="ctr">
            <a:solidFill>
              <a:srgbClr val="FF0000"/>
            </a:solidFill>
            <a:prstDash val="solid"/>
            <a:round/>
            <a:headEnd type="none" w="med" len="med"/>
            <a:tailEnd type="arrow"/>
          </a:ln>
          <a:effectLst>
            <a:outerShdw blurRad="63500" dist="38100" dir="2700000" algn="tl" rotWithShape="0">
              <a:schemeClr val="bg2">
                <a:alpha val="75000"/>
              </a:schemeClr>
            </a:outerShdw>
          </a:effectLst>
          <a:extLst/>
        </p:spPr>
      </p:cxnSp>
      <p:sp>
        <p:nvSpPr>
          <p:cNvPr id="25" name="TextBox 24"/>
          <p:cNvSpPr txBox="1"/>
          <p:nvPr/>
        </p:nvSpPr>
        <p:spPr>
          <a:xfrm>
            <a:off x="6588224" y="4653136"/>
            <a:ext cx="1672453" cy="369332"/>
          </a:xfrm>
          <a:prstGeom prst="rect">
            <a:avLst/>
          </a:prstGeom>
          <a:noFill/>
        </p:spPr>
        <p:txBody>
          <a:bodyPr wrap="none" rtlCol="0">
            <a:spAutoFit/>
          </a:bodyPr>
          <a:lstStyle/>
          <a:p>
            <a:pPr algn="ctr"/>
            <a:r>
              <a:rPr lang="en-US" dirty="0" smtClean="0"/>
              <a:t>confirm(beer)</a:t>
            </a:r>
          </a:p>
        </p:txBody>
      </p:sp>
      <p:sp>
        <p:nvSpPr>
          <p:cNvPr id="26" name="Rectangle 3"/>
          <p:cNvSpPr txBox="1">
            <a:spLocks noChangeArrowheads="1"/>
          </p:cNvSpPr>
          <p:nvPr/>
        </p:nvSpPr>
        <p:spPr bwMode="auto">
          <a:xfrm>
            <a:off x="323850" y="1341438"/>
            <a:ext cx="8424863"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2pPr>
            <a:lvl3pPr marL="11430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3pPr>
            <a:lvl4pPr marL="16002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4pPr>
            <a:lvl5pPr marL="20574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9pPr>
          </a:lstStyle>
          <a:p>
            <a:pPr marL="457200" lvl="1" indent="0">
              <a:buNone/>
            </a:pPr>
            <a:r>
              <a:rPr lang="en-US" dirty="0" smtClean="0"/>
              <a:t>Choose actions according to beliefs in the goal instead of most likely hypothesis</a:t>
            </a:r>
          </a:p>
          <a:p>
            <a:pPr marL="457200" lvl="1" indent="0">
              <a:buNone/>
            </a:pPr>
            <a:endParaRPr lang="en-US" dirty="0"/>
          </a:p>
          <a:p>
            <a:pPr marL="457200" lvl="1" indent="0">
              <a:buNone/>
            </a:pPr>
            <a:r>
              <a:rPr lang="en-US" dirty="0" smtClean="0"/>
              <a:t>More robust – some key reasons</a:t>
            </a:r>
          </a:p>
        </p:txBody>
      </p:sp>
      <p:sp>
        <p:nvSpPr>
          <p:cNvPr id="27" name="Rectangle 3"/>
          <p:cNvSpPr txBox="1">
            <a:spLocks noChangeArrowheads="1"/>
          </p:cNvSpPr>
          <p:nvPr/>
        </p:nvSpPr>
        <p:spPr bwMode="auto">
          <a:xfrm>
            <a:off x="2843808" y="2789982"/>
            <a:ext cx="6544022" cy="85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2pPr>
            <a:lvl3pPr marL="11430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3pPr>
            <a:lvl4pPr marL="16002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4pPr>
            <a:lvl5pPr marL="20574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9pPr>
          </a:lstStyle>
          <a:p>
            <a:pPr lvl="2"/>
            <a:r>
              <a:rPr lang="en-US" dirty="0" smtClean="0"/>
              <a:t>Full hypothesis list</a:t>
            </a:r>
            <a:endParaRPr lang="en-US" dirty="0"/>
          </a:p>
        </p:txBody>
      </p:sp>
      <p:sp>
        <p:nvSpPr>
          <p:cNvPr id="28" name="Rectangle 3"/>
          <p:cNvSpPr txBox="1">
            <a:spLocks noChangeArrowheads="1"/>
          </p:cNvSpPr>
          <p:nvPr/>
        </p:nvSpPr>
        <p:spPr bwMode="auto">
          <a:xfrm>
            <a:off x="323528" y="2797423"/>
            <a:ext cx="6544022" cy="85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2pPr>
            <a:lvl3pPr marL="11430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3pPr>
            <a:lvl4pPr marL="16002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4pPr>
            <a:lvl5pPr marL="20574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rgbClr val="CC0000"/>
              </a:buClr>
              <a:buSzPct val="70000"/>
              <a:buFont typeface="Wingdings" charset="0"/>
              <a:buChar char="n"/>
              <a:defRPr sz="2000">
                <a:solidFill>
                  <a:schemeClr val="tx1"/>
                </a:solidFill>
                <a:latin typeface="+mn-lt"/>
                <a:ea typeface="+mn-ea"/>
              </a:defRPr>
            </a:lvl9pPr>
          </a:lstStyle>
          <a:p>
            <a:pPr lvl="2"/>
            <a:r>
              <a:rPr lang="en-US" dirty="0" smtClean="0"/>
              <a:t>User model</a:t>
            </a:r>
            <a:endParaRPr lang="en-US" dirty="0"/>
          </a:p>
        </p:txBody>
      </p:sp>
    </p:spTree>
    <p:extLst>
      <p:ext uri="{BB962C8B-B14F-4D97-AF65-F5344CB8AC3E}">
        <p14:creationId xmlns:p14="http://schemas.microsoft.com/office/powerpoint/2010/main" val="982737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79512" y="188913"/>
            <a:ext cx="9000678" cy="565150"/>
          </a:xfrm>
        </p:spPr>
        <p:txBody>
          <a:bodyPr/>
          <a:lstStyle/>
          <a:p>
            <a:r>
              <a:rPr lang="en-GB" dirty="0"/>
              <a:t>Intro – </a:t>
            </a:r>
            <a:r>
              <a:rPr lang="en-GB" dirty="0" smtClean="0"/>
              <a:t>POMDP models </a:t>
            </a:r>
            <a:r>
              <a:rPr lang="en-GB" dirty="0"/>
              <a:t>for off-line experiments</a:t>
            </a:r>
            <a:endParaRPr lang="en-US" dirty="0"/>
          </a:p>
        </p:txBody>
      </p:sp>
      <p:sp>
        <p:nvSpPr>
          <p:cNvPr id="118787" name="Rectangle 3"/>
          <p:cNvSpPr>
            <a:spLocks noGrp="1" noChangeArrowheads="1"/>
          </p:cNvSpPr>
          <p:nvPr>
            <p:ph type="body" idx="1"/>
          </p:nvPr>
        </p:nvSpPr>
        <p:spPr/>
        <p:txBody>
          <a:bodyPr/>
          <a:lstStyle/>
          <a:p>
            <a:endParaRPr lang="en-GB" dirty="0"/>
          </a:p>
          <a:p>
            <a:r>
              <a:rPr lang="en-GB" dirty="0"/>
              <a:t>How can I help you?</a:t>
            </a:r>
          </a:p>
          <a:p>
            <a:pPr lvl="1"/>
            <a:r>
              <a:rPr lang="en-GB" dirty="0"/>
              <a:t>I’m looking for a beer</a:t>
            </a:r>
          </a:p>
          <a:p>
            <a:pPr lvl="1"/>
            <a:r>
              <a:rPr lang="en-GB" dirty="0"/>
              <a:t>I’m looking for a bar</a:t>
            </a:r>
          </a:p>
          <a:p>
            <a:pPr lvl="1"/>
            <a:endParaRPr lang="en-GB" dirty="0"/>
          </a:p>
          <a:p>
            <a:pPr lvl="1"/>
            <a:endParaRPr lang="en-GB" dirty="0"/>
          </a:p>
          <a:p>
            <a:pPr lvl="1"/>
            <a:endParaRPr lang="en-GB" dirty="0"/>
          </a:p>
          <a:p>
            <a:pPr lvl="1"/>
            <a:endParaRPr lang="en-GB" dirty="0"/>
          </a:p>
          <a:p>
            <a:r>
              <a:rPr lang="en-GB" dirty="0"/>
              <a:t>Sorry, what did you say?</a:t>
            </a:r>
          </a:p>
          <a:p>
            <a:pPr lvl="1"/>
            <a:r>
              <a:rPr lang="en-GB" dirty="0"/>
              <a:t>bar</a:t>
            </a:r>
          </a:p>
          <a:p>
            <a:pPr lvl="1"/>
            <a:r>
              <a:rPr lang="en-GB" dirty="0"/>
              <a:t>bye</a:t>
            </a:r>
          </a:p>
          <a:p>
            <a:endParaRPr lang="en-GB" dirty="0"/>
          </a:p>
          <a:p>
            <a:endParaRPr lang="en-GB" dirty="0"/>
          </a:p>
          <a:p>
            <a:pPr lvl="1"/>
            <a:endParaRPr lang="en-US" dirty="0"/>
          </a:p>
        </p:txBody>
      </p:sp>
      <p:sp>
        <p:nvSpPr>
          <p:cNvPr id="118788" name="Line 4"/>
          <p:cNvSpPr>
            <a:spLocks noChangeShapeType="1"/>
          </p:cNvSpPr>
          <p:nvPr/>
        </p:nvSpPr>
        <p:spPr bwMode="auto">
          <a:xfrm>
            <a:off x="5435600" y="3098800"/>
            <a:ext cx="338455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789" name="Rectangle 5"/>
          <p:cNvSpPr>
            <a:spLocks noChangeArrowheads="1"/>
          </p:cNvSpPr>
          <p:nvPr/>
        </p:nvSpPr>
        <p:spPr bwMode="auto">
          <a:xfrm>
            <a:off x="6202363" y="2349500"/>
            <a:ext cx="503237" cy="7493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0" name="Rectangle 6"/>
          <p:cNvSpPr>
            <a:spLocks noChangeArrowheads="1"/>
          </p:cNvSpPr>
          <p:nvPr/>
        </p:nvSpPr>
        <p:spPr bwMode="auto">
          <a:xfrm>
            <a:off x="6850063" y="2492375"/>
            <a:ext cx="503237" cy="606425"/>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1" name="Rectangle 7"/>
          <p:cNvSpPr>
            <a:spLocks noChangeArrowheads="1"/>
          </p:cNvSpPr>
          <p:nvPr/>
        </p:nvSpPr>
        <p:spPr bwMode="auto">
          <a:xfrm>
            <a:off x="7497763" y="2997200"/>
            <a:ext cx="503237" cy="1016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4" name="Line 10"/>
          <p:cNvSpPr>
            <a:spLocks noChangeShapeType="1"/>
          </p:cNvSpPr>
          <p:nvPr/>
        </p:nvSpPr>
        <p:spPr bwMode="auto">
          <a:xfrm flipV="1">
            <a:off x="5651500" y="1300163"/>
            <a:ext cx="0" cy="20161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795" name="Text Box 11"/>
          <p:cNvSpPr txBox="1">
            <a:spLocks noChangeArrowheads="1"/>
          </p:cNvSpPr>
          <p:nvPr/>
        </p:nvSpPr>
        <p:spPr bwMode="auto">
          <a:xfrm>
            <a:off x="5984875" y="3098800"/>
            <a:ext cx="211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078288">
              <a:defRPr>
                <a:solidFill>
                  <a:schemeClr val="tx1"/>
                </a:solidFill>
                <a:latin typeface="Arial" charset="0"/>
                <a:ea typeface="ＭＳ Ｐゴシック" charset="0"/>
              </a:defRPr>
            </a:lvl1pPr>
            <a:lvl2pPr defTabSz="4078288">
              <a:defRPr>
                <a:solidFill>
                  <a:schemeClr val="tx1"/>
                </a:solidFill>
                <a:latin typeface="Arial" charset="0"/>
                <a:ea typeface="ＭＳ Ｐゴシック" charset="0"/>
              </a:defRPr>
            </a:lvl2pPr>
            <a:lvl3pPr defTabSz="4078288">
              <a:defRPr>
                <a:solidFill>
                  <a:schemeClr val="tx1"/>
                </a:solidFill>
                <a:latin typeface="Arial" charset="0"/>
                <a:ea typeface="ＭＳ Ｐゴシック" charset="0"/>
              </a:defRPr>
            </a:lvl3pPr>
            <a:lvl4pPr defTabSz="4078288">
              <a:defRPr>
                <a:solidFill>
                  <a:schemeClr val="tx1"/>
                </a:solidFill>
                <a:latin typeface="Arial" charset="0"/>
                <a:ea typeface="ＭＳ Ｐゴシック" charset="0"/>
              </a:defRPr>
            </a:lvl4pPr>
            <a:lvl5pPr defTabSz="4078288">
              <a:defRPr>
                <a:solidFill>
                  <a:schemeClr val="tx1"/>
                </a:solidFill>
                <a:latin typeface="Arial" charset="0"/>
                <a:ea typeface="ＭＳ Ｐゴシック" charset="0"/>
              </a:defRPr>
            </a:lvl5pPr>
            <a:lvl6pPr defTabSz="4078288" fontAlgn="base">
              <a:spcBef>
                <a:spcPct val="0"/>
              </a:spcBef>
              <a:spcAft>
                <a:spcPct val="0"/>
              </a:spcAft>
              <a:defRPr>
                <a:solidFill>
                  <a:schemeClr val="tx1"/>
                </a:solidFill>
                <a:latin typeface="Arial" charset="0"/>
                <a:ea typeface="ＭＳ Ｐゴシック" charset="0"/>
              </a:defRPr>
            </a:lvl6pPr>
            <a:lvl7pPr defTabSz="4078288" fontAlgn="base">
              <a:spcBef>
                <a:spcPct val="0"/>
              </a:spcBef>
              <a:spcAft>
                <a:spcPct val="0"/>
              </a:spcAft>
              <a:defRPr>
                <a:solidFill>
                  <a:schemeClr val="tx1"/>
                </a:solidFill>
                <a:latin typeface="Arial" charset="0"/>
                <a:ea typeface="ＭＳ Ｐゴシック" charset="0"/>
              </a:defRPr>
            </a:lvl7pPr>
            <a:lvl8pPr defTabSz="4078288" fontAlgn="base">
              <a:spcBef>
                <a:spcPct val="0"/>
              </a:spcBef>
              <a:spcAft>
                <a:spcPct val="0"/>
              </a:spcAft>
              <a:defRPr>
                <a:solidFill>
                  <a:schemeClr val="tx1"/>
                </a:solidFill>
                <a:latin typeface="Arial" charset="0"/>
                <a:ea typeface="ＭＳ Ｐゴシック" charset="0"/>
              </a:defRPr>
            </a:lvl8pPr>
            <a:lvl9pPr defTabSz="4078288" fontAlgn="base">
              <a:spcBef>
                <a:spcPct val="0"/>
              </a:spcBef>
              <a:spcAft>
                <a:spcPct val="0"/>
              </a:spcAft>
              <a:defRPr>
                <a:solidFill>
                  <a:schemeClr val="tx1"/>
                </a:solidFill>
                <a:latin typeface="Arial" charset="0"/>
                <a:ea typeface="ＭＳ Ｐゴシック" charset="0"/>
              </a:defRPr>
            </a:lvl9pPr>
          </a:lstStyle>
          <a:p>
            <a:r>
              <a:rPr lang="en-GB" b="0"/>
              <a:t>  Beer    Bar     Bye</a:t>
            </a:r>
            <a:endParaRPr lang="en-US" b="0"/>
          </a:p>
        </p:txBody>
      </p:sp>
      <p:sp>
        <p:nvSpPr>
          <p:cNvPr id="118797" name="Line 13"/>
          <p:cNvSpPr>
            <a:spLocks noChangeShapeType="1"/>
          </p:cNvSpPr>
          <p:nvPr/>
        </p:nvSpPr>
        <p:spPr bwMode="auto">
          <a:xfrm>
            <a:off x="5435600" y="5799138"/>
            <a:ext cx="338455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798" name="Rectangle 14"/>
          <p:cNvSpPr>
            <a:spLocks noChangeArrowheads="1"/>
          </p:cNvSpPr>
          <p:nvPr/>
        </p:nvSpPr>
        <p:spPr bwMode="auto">
          <a:xfrm>
            <a:off x="6202363" y="5661025"/>
            <a:ext cx="503237" cy="138113"/>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9" name="Rectangle 15"/>
          <p:cNvSpPr>
            <a:spLocks noChangeArrowheads="1"/>
          </p:cNvSpPr>
          <p:nvPr/>
        </p:nvSpPr>
        <p:spPr bwMode="auto">
          <a:xfrm>
            <a:off x="6850063" y="4581525"/>
            <a:ext cx="503237" cy="1217613"/>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800" name="Rectangle 16"/>
          <p:cNvSpPr>
            <a:spLocks noChangeArrowheads="1"/>
          </p:cNvSpPr>
          <p:nvPr/>
        </p:nvSpPr>
        <p:spPr bwMode="auto">
          <a:xfrm>
            <a:off x="7497763" y="5589588"/>
            <a:ext cx="503237" cy="20955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801" name="Line 17"/>
          <p:cNvSpPr>
            <a:spLocks noChangeShapeType="1"/>
          </p:cNvSpPr>
          <p:nvPr/>
        </p:nvSpPr>
        <p:spPr bwMode="auto">
          <a:xfrm flipV="1">
            <a:off x="5651500" y="4000500"/>
            <a:ext cx="0" cy="20161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802" name="Text Box 18"/>
          <p:cNvSpPr txBox="1">
            <a:spLocks noChangeArrowheads="1"/>
          </p:cNvSpPr>
          <p:nvPr/>
        </p:nvSpPr>
        <p:spPr bwMode="auto">
          <a:xfrm>
            <a:off x="5984875" y="5799138"/>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078288">
              <a:defRPr>
                <a:solidFill>
                  <a:schemeClr val="tx1"/>
                </a:solidFill>
                <a:latin typeface="Arial" charset="0"/>
                <a:ea typeface="ＭＳ Ｐゴシック" charset="0"/>
              </a:defRPr>
            </a:lvl1pPr>
            <a:lvl2pPr defTabSz="4078288">
              <a:defRPr>
                <a:solidFill>
                  <a:schemeClr val="tx1"/>
                </a:solidFill>
                <a:latin typeface="Arial" charset="0"/>
                <a:ea typeface="ＭＳ Ｐゴシック" charset="0"/>
              </a:defRPr>
            </a:lvl2pPr>
            <a:lvl3pPr defTabSz="4078288">
              <a:defRPr>
                <a:solidFill>
                  <a:schemeClr val="tx1"/>
                </a:solidFill>
                <a:latin typeface="Arial" charset="0"/>
                <a:ea typeface="ＭＳ Ｐゴシック" charset="0"/>
              </a:defRPr>
            </a:lvl3pPr>
            <a:lvl4pPr defTabSz="4078288">
              <a:defRPr>
                <a:solidFill>
                  <a:schemeClr val="tx1"/>
                </a:solidFill>
                <a:latin typeface="Arial" charset="0"/>
                <a:ea typeface="ＭＳ Ｐゴシック" charset="0"/>
              </a:defRPr>
            </a:lvl4pPr>
            <a:lvl5pPr defTabSz="4078288">
              <a:defRPr>
                <a:solidFill>
                  <a:schemeClr val="tx1"/>
                </a:solidFill>
                <a:latin typeface="Arial" charset="0"/>
                <a:ea typeface="ＭＳ Ｐゴシック" charset="0"/>
              </a:defRPr>
            </a:lvl5pPr>
            <a:lvl6pPr defTabSz="4078288" fontAlgn="base">
              <a:spcBef>
                <a:spcPct val="0"/>
              </a:spcBef>
              <a:spcAft>
                <a:spcPct val="0"/>
              </a:spcAft>
              <a:defRPr>
                <a:solidFill>
                  <a:schemeClr val="tx1"/>
                </a:solidFill>
                <a:latin typeface="Arial" charset="0"/>
                <a:ea typeface="ＭＳ Ｐゴシック" charset="0"/>
              </a:defRPr>
            </a:lvl6pPr>
            <a:lvl7pPr defTabSz="4078288" fontAlgn="base">
              <a:spcBef>
                <a:spcPct val="0"/>
              </a:spcBef>
              <a:spcAft>
                <a:spcPct val="0"/>
              </a:spcAft>
              <a:defRPr>
                <a:solidFill>
                  <a:schemeClr val="tx1"/>
                </a:solidFill>
                <a:latin typeface="Arial" charset="0"/>
                <a:ea typeface="ＭＳ Ｐゴシック" charset="0"/>
              </a:defRPr>
            </a:lvl7pPr>
            <a:lvl8pPr defTabSz="4078288" fontAlgn="base">
              <a:spcBef>
                <a:spcPct val="0"/>
              </a:spcBef>
              <a:spcAft>
                <a:spcPct val="0"/>
              </a:spcAft>
              <a:defRPr>
                <a:solidFill>
                  <a:schemeClr val="tx1"/>
                </a:solidFill>
                <a:latin typeface="Arial" charset="0"/>
                <a:ea typeface="ＭＳ Ｐゴシック" charset="0"/>
              </a:defRPr>
            </a:lvl8pPr>
            <a:lvl9pPr defTabSz="4078288" fontAlgn="base">
              <a:spcBef>
                <a:spcPct val="0"/>
              </a:spcBef>
              <a:spcAft>
                <a:spcPct val="0"/>
              </a:spcAft>
              <a:defRPr>
                <a:solidFill>
                  <a:schemeClr val="tx1"/>
                </a:solidFill>
                <a:latin typeface="Arial" charset="0"/>
                <a:ea typeface="ＭＳ Ｐゴシック" charset="0"/>
              </a:defRPr>
            </a:lvl9pPr>
          </a:lstStyle>
          <a:p>
            <a:r>
              <a:rPr lang="en-GB" b="0"/>
              <a:t>  Beer    Bar     Bye</a:t>
            </a:r>
            <a:endParaRPr lang="en-US" b="0"/>
          </a:p>
        </p:txBody>
      </p:sp>
      <p:sp>
        <p:nvSpPr>
          <p:cNvPr id="118807" name="Rectangle 23"/>
          <p:cNvSpPr>
            <a:spLocks noChangeArrowheads="1"/>
          </p:cNvSpPr>
          <p:nvPr/>
        </p:nvSpPr>
        <p:spPr bwMode="auto">
          <a:xfrm>
            <a:off x="3995738" y="1966913"/>
            <a:ext cx="8318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pPr>
            <a:r>
              <a:rPr lang="en-GB" sz="2000" b="0">
                <a:latin typeface="Verdana" charset="0"/>
              </a:rPr>
              <a:t>[0.5]</a:t>
            </a:r>
          </a:p>
          <a:p>
            <a:pPr>
              <a:lnSpc>
                <a:spcPct val="130000"/>
              </a:lnSpc>
            </a:pPr>
            <a:r>
              <a:rPr lang="en-GB" sz="2000" b="0">
                <a:latin typeface="Verdana" charset="0"/>
              </a:rPr>
              <a:t>[0.4]</a:t>
            </a:r>
            <a:endParaRPr lang="en-US" sz="2000" b="0">
              <a:latin typeface="Verdana" charset="0"/>
            </a:endParaRPr>
          </a:p>
        </p:txBody>
      </p:sp>
      <p:sp>
        <p:nvSpPr>
          <p:cNvPr id="118808" name="Rectangle 24"/>
          <p:cNvSpPr>
            <a:spLocks noChangeArrowheads="1"/>
          </p:cNvSpPr>
          <p:nvPr/>
        </p:nvSpPr>
        <p:spPr bwMode="auto">
          <a:xfrm>
            <a:off x="4716463" y="1966913"/>
            <a:ext cx="8318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pPr>
            <a:r>
              <a:rPr lang="en-GB" sz="2000" b="0">
                <a:solidFill>
                  <a:srgbClr val="0000FF"/>
                </a:solidFill>
                <a:latin typeface="Verdana" charset="0"/>
              </a:rPr>
              <a:t>[0.2]</a:t>
            </a:r>
          </a:p>
          <a:p>
            <a:pPr>
              <a:lnSpc>
                <a:spcPct val="130000"/>
              </a:lnSpc>
            </a:pPr>
            <a:r>
              <a:rPr lang="en-GB" sz="2000" b="0">
                <a:solidFill>
                  <a:srgbClr val="0000FF"/>
                </a:solidFill>
                <a:latin typeface="Verdana" charset="0"/>
              </a:rPr>
              <a:t>[0.7]</a:t>
            </a:r>
            <a:endParaRPr lang="en-US" sz="2000" b="0">
              <a:solidFill>
                <a:srgbClr val="0000FF"/>
              </a:solidFill>
              <a:latin typeface="Verdana" charset="0"/>
            </a:endParaRPr>
          </a:p>
        </p:txBody>
      </p:sp>
      <p:sp>
        <p:nvSpPr>
          <p:cNvPr id="118809" name="Rectangle 25"/>
          <p:cNvSpPr>
            <a:spLocks noChangeArrowheads="1"/>
          </p:cNvSpPr>
          <p:nvPr/>
        </p:nvSpPr>
        <p:spPr bwMode="auto">
          <a:xfrm>
            <a:off x="1763713" y="4543425"/>
            <a:ext cx="8318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pPr>
            <a:r>
              <a:rPr lang="en-GB" sz="2000" b="0">
                <a:latin typeface="Verdana" charset="0"/>
              </a:rPr>
              <a:t>[0.3]</a:t>
            </a:r>
          </a:p>
          <a:p>
            <a:pPr>
              <a:lnSpc>
                <a:spcPct val="130000"/>
              </a:lnSpc>
            </a:pPr>
            <a:r>
              <a:rPr lang="en-GB" sz="2000" b="0">
                <a:latin typeface="Verdana" charset="0"/>
              </a:rPr>
              <a:t>[0.3]</a:t>
            </a:r>
            <a:endParaRPr lang="en-US" sz="2000" b="0">
              <a:latin typeface="Verdana" charset="0"/>
            </a:endParaRPr>
          </a:p>
        </p:txBody>
      </p:sp>
      <p:sp>
        <p:nvSpPr>
          <p:cNvPr id="118810" name="Rectangle 26"/>
          <p:cNvSpPr>
            <a:spLocks noChangeArrowheads="1"/>
          </p:cNvSpPr>
          <p:nvPr/>
        </p:nvSpPr>
        <p:spPr bwMode="auto">
          <a:xfrm>
            <a:off x="2484438" y="4543425"/>
            <a:ext cx="8318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pPr>
            <a:r>
              <a:rPr lang="en-GB" sz="2000" b="0">
                <a:solidFill>
                  <a:srgbClr val="0000FF"/>
                </a:solidFill>
                <a:latin typeface="Verdana" charset="0"/>
              </a:rPr>
              <a:t>[0.5]</a:t>
            </a:r>
          </a:p>
          <a:p>
            <a:pPr>
              <a:lnSpc>
                <a:spcPct val="130000"/>
              </a:lnSpc>
            </a:pPr>
            <a:r>
              <a:rPr lang="en-GB" sz="2000" b="0">
                <a:solidFill>
                  <a:srgbClr val="0000FF"/>
                </a:solidFill>
                <a:latin typeface="Verdana" charset="0"/>
              </a:rPr>
              <a:t>[0.1]</a:t>
            </a:r>
            <a:endParaRPr lang="en-US" sz="2000" b="0">
              <a:solidFill>
                <a:srgbClr val="0000FF"/>
              </a:solidFill>
              <a:latin typeface="Verdana" charset="0"/>
            </a:endParaRPr>
          </a:p>
        </p:txBody>
      </p:sp>
      <p:sp>
        <p:nvSpPr>
          <p:cNvPr id="118811" name="Line 27"/>
          <p:cNvSpPr>
            <a:spLocks noChangeShapeType="1"/>
          </p:cNvSpPr>
          <p:nvPr/>
        </p:nvSpPr>
        <p:spPr bwMode="auto">
          <a:xfrm>
            <a:off x="1766888" y="5229225"/>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812" name="Line 28"/>
          <p:cNvSpPr>
            <a:spLocks noChangeShapeType="1"/>
          </p:cNvSpPr>
          <p:nvPr/>
        </p:nvSpPr>
        <p:spPr bwMode="auto">
          <a:xfrm>
            <a:off x="1768475" y="482917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814" name="Line 30"/>
          <p:cNvSpPr>
            <a:spLocks noChangeShapeType="1"/>
          </p:cNvSpPr>
          <p:nvPr/>
        </p:nvSpPr>
        <p:spPr bwMode="auto">
          <a:xfrm>
            <a:off x="3994150" y="267652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815" name="Line 31"/>
          <p:cNvSpPr>
            <a:spLocks noChangeShapeType="1"/>
          </p:cNvSpPr>
          <p:nvPr/>
        </p:nvSpPr>
        <p:spPr bwMode="auto">
          <a:xfrm>
            <a:off x="3995738" y="2276475"/>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814"/>
                                        </p:tgtEl>
                                        <p:attrNameLst>
                                          <p:attrName>style.visibility</p:attrName>
                                        </p:attrNameLst>
                                      </p:cBhvr>
                                      <p:to>
                                        <p:strVal val="visible"/>
                                      </p:to>
                                    </p:set>
                                    <p:animEffect transition="in" filter="fade">
                                      <p:cBhvr>
                                        <p:cTn id="7" dur="500"/>
                                        <p:tgtEl>
                                          <p:spTgt spid="1188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815"/>
                                        </p:tgtEl>
                                        <p:attrNameLst>
                                          <p:attrName>style.visibility</p:attrName>
                                        </p:attrNameLst>
                                      </p:cBhvr>
                                      <p:to>
                                        <p:strVal val="visible"/>
                                      </p:to>
                                    </p:set>
                                    <p:animEffect transition="in" filter="fade">
                                      <p:cBhvr>
                                        <p:cTn id="10" dur="500"/>
                                        <p:tgtEl>
                                          <p:spTgt spid="1188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812"/>
                                        </p:tgtEl>
                                        <p:attrNameLst>
                                          <p:attrName>style.visibility</p:attrName>
                                        </p:attrNameLst>
                                      </p:cBhvr>
                                      <p:to>
                                        <p:strVal val="visible"/>
                                      </p:to>
                                    </p:set>
                                    <p:animEffect transition="in" filter="fade">
                                      <p:cBhvr>
                                        <p:cTn id="13" dur="500"/>
                                        <p:tgtEl>
                                          <p:spTgt spid="1188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810"/>
                                        </p:tgtEl>
                                        <p:attrNameLst>
                                          <p:attrName>style.visibility</p:attrName>
                                        </p:attrNameLst>
                                      </p:cBhvr>
                                      <p:to>
                                        <p:strVal val="visible"/>
                                      </p:to>
                                    </p:set>
                                    <p:animEffect transition="in" filter="fade">
                                      <p:cBhvr>
                                        <p:cTn id="16" dur="500"/>
                                        <p:tgtEl>
                                          <p:spTgt spid="1188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8811"/>
                                        </p:tgtEl>
                                        <p:attrNameLst>
                                          <p:attrName>style.visibility</p:attrName>
                                        </p:attrNameLst>
                                      </p:cBhvr>
                                      <p:to>
                                        <p:strVal val="visible"/>
                                      </p:to>
                                    </p:set>
                                    <p:animEffect transition="in" filter="fade">
                                      <p:cBhvr>
                                        <p:cTn id="19" dur="500"/>
                                        <p:tgtEl>
                                          <p:spTgt spid="1188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8808"/>
                                        </p:tgtEl>
                                        <p:attrNameLst>
                                          <p:attrName>style.visibility</p:attrName>
                                        </p:attrNameLst>
                                      </p:cBhvr>
                                      <p:to>
                                        <p:strVal val="visible"/>
                                      </p:to>
                                    </p:set>
                                    <p:animEffect transition="in" filter="fade">
                                      <p:cBhvr>
                                        <p:cTn id="22" dur="500"/>
                                        <p:tgtEl>
                                          <p:spTgt spid="118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8" grpId="0"/>
      <p:bldP spid="118810" grpId="0"/>
      <p:bldP spid="118811" grpId="0" animBg="1"/>
      <p:bldP spid="118812" grpId="0" animBg="1"/>
      <p:bldP spid="118814" grpId="0" animBg="1"/>
      <p:bldP spid="1188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 POMDP models for simulation</a:t>
            </a:r>
            <a:endParaRPr lang="en-US" dirty="0"/>
          </a:p>
        </p:txBody>
      </p:sp>
      <p:sp>
        <p:nvSpPr>
          <p:cNvPr id="3" name="Content Placeholder 2"/>
          <p:cNvSpPr>
            <a:spLocks noGrp="1"/>
          </p:cNvSpPr>
          <p:nvPr>
            <p:ph idx="1"/>
          </p:nvPr>
        </p:nvSpPr>
        <p:spPr/>
        <p:txBody>
          <a:bodyPr/>
          <a:lstStyle/>
          <a:p>
            <a:r>
              <a:rPr lang="en-US" dirty="0" smtClean="0"/>
              <a:t>Often useful to be able to simulate how people behave:</a:t>
            </a:r>
          </a:p>
          <a:p>
            <a:pPr lvl="1"/>
            <a:r>
              <a:rPr lang="en-US" dirty="0" smtClean="0"/>
              <a:t>For reinforcement learning</a:t>
            </a:r>
          </a:p>
          <a:p>
            <a:pPr lvl="1"/>
            <a:r>
              <a:rPr lang="en-US" dirty="0" smtClean="0"/>
              <a:t>For testing a given system</a:t>
            </a:r>
            <a:endParaRPr lang="en-US" dirty="0"/>
          </a:p>
          <a:p>
            <a:r>
              <a:rPr lang="en-US" dirty="0" smtClean="0"/>
              <a:t>In theory, simply generate from the POMDP user model</a:t>
            </a:r>
            <a:endParaRPr lang="en-US" dirty="0"/>
          </a:p>
        </p:txBody>
      </p:sp>
      <p:sp>
        <p:nvSpPr>
          <p:cNvPr id="5" name="Rectangle 4"/>
          <p:cNvSpPr>
            <a:spLocks noChangeArrowheads="1"/>
          </p:cNvSpPr>
          <p:nvPr/>
        </p:nvSpPr>
        <p:spPr bwMode="auto">
          <a:xfrm>
            <a:off x="2482665" y="2924944"/>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5"/>
          <p:cNvSpPr>
            <a:spLocks noChangeArrowheads="1"/>
          </p:cNvSpPr>
          <p:nvPr/>
        </p:nvSpPr>
        <p:spPr bwMode="auto">
          <a:xfrm>
            <a:off x="2482665" y="5363344"/>
            <a:ext cx="3200400" cy="9906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4"/>
          <p:cNvSpPr>
            <a:spLocks noChangeArrowheads="1"/>
          </p:cNvSpPr>
          <p:nvPr/>
        </p:nvSpPr>
        <p:spPr bwMode="auto">
          <a:xfrm>
            <a:off x="2863665" y="338214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5"/>
          <p:cNvSpPr>
            <a:spLocks noChangeArrowheads="1"/>
          </p:cNvSpPr>
          <p:nvPr/>
        </p:nvSpPr>
        <p:spPr bwMode="auto">
          <a:xfrm>
            <a:off x="2863665" y="563004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type</a:t>
            </a:r>
            <a:endParaRPr lang="en-US" sz="2400" b="0">
              <a:latin typeface="Times New Roman" charset="0"/>
            </a:endParaRPr>
          </a:p>
        </p:txBody>
      </p:sp>
      <p:cxnSp>
        <p:nvCxnSpPr>
          <p:cNvPr id="9" name="AutoShape 16"/>
          <p:cNvCxnSpPr>
            <a:cxnSpLocks noChangeShapeType="1"/>
            <a:stCxn id="7" idx="4"/>
            <a:endCxn id="8" idx="0"/>
          </p:cNvCxnSpPr>
          <p:nvPr/>
        </p:nvCxnSpPr>
        <p:spPr bwMode="auto">
          <a:xfrm>
            <a:off x="3206565" y="3915544"/>
            <a:ext cx="0" cy="17145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Oval 17"/>
          <p:cNvSpPr>
            <a:spLocks noChangeArrowheads="1"/>
          </p:cNvSpPr>
          <p:nvPr/>
        </p:nvSpPr>
        <p:spPr bwMode="auto">
          <a:xfrm>
            <a:off x="4616265" y="422034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food</a:t>
            </a:r>
            <a:endParaRPr lang="en-US" sz="2400" b="0">
              <a:latin typeface="Times New Roman" charset="0"/>
            </a:endParaRPr>
          </a:p>
        </p:txBody>
      </p:sp>
      <p:sp>
        <p:nvSpPr>
          <p:cNvPr id="11" name="Oval 18"/>
          <p:cNvSpPr>
            <a:spLocks noChangeArrowheads="1"/>
          </p:cNvSpPr>
          <p:nvPr/>
        </p:nvSpPr>
        <p:spPr bwMode="auto">
          <a:xfrm>
            <a:off x="4616265" y="563004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food</a:t>
            </a:r>
            <a:endParaRPr lang="en-US" sz="2400" b="0">
              <a:latin typeface="Times New Roman" charset="0"/>
            </a:endParaRPr>
          </a:p>
        </p:txBody>
      </p:sp>
      <p:cxnSp>
        <p:nvCxnSpPr>
          <p:cNvPr id="12" name="AutoShape 19"/>
          <p:cNvCxnSpPr>
            <a:cxnSpLocks noChangeShapeType="1"/>
            <a:stCxn id="10" idx="4"/>
            <a:endCxn id="11" idx="0"/>
          </p:cNvCxnSpPr>
          <p:nvPr/>
        </p:nvCxnSpPr>
        <p:spPr bwMode="auto">
          <a:xfrm>
            <a:off x="4959165" y="4753744"/>
            <a:ext cx="0" cy="8763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21"/>
          <p:cNvSpPr>
            <a:spLocks noChangeArrowheads="1"/>
          </p:cNvSpPr>
          <p:nvPr/>
        </p:nvSpPr>
        <p:spPr bwMode="auto">
          <a:xfrm>
            <a:off x="1846077" y="4909319"/>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cxnSp>
        <p:nvCxnSpPr>
          <p:cNvPr id="14" name="AutoShape 22"/>
          <p:cNvCxnSpPr>
            <a:cxnSpLocks noChangeShapeType="1"/>
            <a:stCxn id="7" idx="5"/>
            <a:endCxn id="10" idx="1"/>
          </p:cNvCxnSpPr>
          <p:nvPr/>
        </p:nvCxnSpPr>
        <p:spPr bwMode="auto">
          <a:xfrm>
            <a:off x="3449452" y="3837757"/>
            <a:ext cx="1266825" cy="46037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 Box 27"/>
          <p:cNvSpPr txBox="1">
            <a:spLocks noChangeArrowheads="1"/>
          </p:cNvSpPr>
          <p:nvPr/>
        </p:nvSpPr>
        <p:spPr bwMode="auto">
          <a:xfrm>
            <a:off x="2525527" y="5287144"/>
            <a:ext cx="404813"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U</a:t>
            </a:r>
            <a:endParaRPr lang="en-US" sz="2400" b="0">
              <a:latin typeface="Times New Roman" charset="0"/>
            </a:endParaRPr>
          </a:p>
        </p:txBody>
      </p:sp>
      <p:sp>
        <p:nvSpPr>
          <p:cNvPr id="16" name="Text Box 28"/>
          <p:cNvSpPr txBox="1">
            <a:spLocks noChangeArrowheads="1"/>
          </p:cNvSpPr>
          <p:nvPr/>
        </p:nvSpPr>
        <p:spPr bwMode="auto">
          <a:xfrm>
            <a:off x="2525527" y="2924944"/>
            <a:ext cx="404813"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G</a:t>
            </a:r>
            <a:endParaRPr lang="en-US" sz="2400" b="0">
              <a:latin typeface="Times New Roman" charset="0"/>
            </a:endParaRPr>
          </a:p>
        </p:txBody>
      </p:sp>
      <p:cxnSp>
        <p:nvCxnSpPr>
          <p:cNvPr id="17" name="AutoShape 54"/>
          <p:cNvCxnSpPr>
            <a:cxnSpLocks noChangeShapeType="1"/>
            <a:stCxn id="13" idx="0"/>
            <a:endCxn id="10" idx="2"/>
          </p:cNvCxnSpPr>
          <p:nvPr/>
        </p:nvCxnSpPr>
        <p:spPr bwMode="auto">
          <a:xfrm rot="16200000">
            <a:off x="3191483" y="3484538"/>
            <a:ext cx="422275" cy="24272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55"/>
          <p:cNvCxnSpPr>
            <a:cxnSpLocks noChangeShapeType="1"/>
            <a:stCxn id="13" idx="0"/>
            <a:endCxn id="7" idx="2"/>
          </p:cNvCxnSpPr>
          <p:nvPr/>
        </p:nvCxnSpPr>
        <p:spPr bwMode="auto">
          <a:xfrm rot="16200000">
            <a:off x="1896083" y="3941738"/>
            <a:ext cx="1260475" cy="6746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58"/>
          <p:cNvCxnSpPr>
            <a:cxnSpLocks noChangeShapeType="1"/>
            <a:stCxn id="13" idx="2"/>
            <a:endCxn id="8" idx="2"/>
          </p:cNvCxnSpPr>
          <p:nvPr/>
        </p:nvCxnSpPr>
        <p:spPr bwMode="auto">
          <a:xfrm rot="16200000" flipH="1">
            <a:off x="2223108" y="5256188"/>
            <a:ext cx="606425" cy="6746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AutoShape 59"/>
          <p:cNvCxnSpPr>
            <a:cxnSpLocks noChangeShapeType="1"/>
            <a:stCxn id="13" idx="3"/>
            <a:endCxn id="11" idx="1"/>
          </p:cNvCxnSpPr>
          <p:nvPr/>
        </p:nvCxnSpPr>
        <p:spPr bwMode="auto">
          <a:xfrm>
            <a:off x="2531877" y="5099819"/>
            <a:ext cx="2184400" cy="6080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p:cNvSpPr txBox="1"/>
          <p:nvPr/>
        </p:nvSpPr>
        <p:spPr>
          <a:xfrm>
            <a:off x="3522825" y="3284984"/>
            <a:ext cx="1313581" cy="369332"/>
          </a:xfrm>
          <a:prstGeom prst="rect">
            <a:avLst/>
          </a:prstGeom>
          <a:noFill/>
        </p:spPr>
        <p:txBody>
          <a:bodyPr wrap="none" rtlCol="0">
            <a:spAutoFit/>
          </a:bodyPr>
          <a:lstStyle/>
          <a:p>
            <a:r>
              <a:rPr lang="en-US" dirty="0" smtClean="0">
                <a:solidFill>
                  <a:srgbClr val="008000"/>
                </a:solidFill>
              </a:rPr>
              <a:t>restaurant</a:t>
            </a:r>
            <a:endParaRPr lang="en-US" dirty="0">
              <a:solidFill>
                <a:srgbClr val="008000"/>
              </a:solidFill>
            </a:endParaRPr>
          </a:p>
        </p:txBody>
      </p:sp>
      <p:sp>
        <p:nvSpPr>
          <p:cNvPr id="22" name="TextBox 21"/>
          <p:cNvSpPr txBox="1"/>
          <p:nvPr/>
        </p:nvSpPr>
        <p:spPr>
          <a:xfrm>
            <a:off x="5323025" y="4221088"/>
            <a:ext cx="1082636" cy="369332"/>
          </a:xfrm>
          <a:prstGeom prst="rect">
            <a:avLst/>
          </a:prstGeom>
          <a:noFill/>
        </p:spPr>
        <p:txBody>
          <a:bodyPr wrap="none" rtlCol="0">
            <a:spAutoFit/>
          </a:bodyPr>
          <a:lstStyle/>
          <a:p>
            <a:r>
              <a:rPr lang="en-US" dirty="0" smtClean="0">
                <a:solidFill>
                  <a:srgbClr val="008000"/>
                </a:solidFill>
              </a:rPr>
              <a:t>Chinese</a:t>
            </a:r>
            <a:endParaRPr lang="en-US" dirty="0">
              <a:solidFill>
                <a:srgbClr val="008000"/>
              </a:solidFill>
            </a:endParaRPr>
          </a:p>
        </p:txBody>
      </p:sp>
      <p:sp>
        <p:nvSpPr>
          <p:cNvPr id="23" name="TextBox 22"/>
          <p:cNvSpPr txBox="1"/>
          <p:nvPr/>
        </p:nvSpPr>
        <p:spPr>
          <a:xfrm>
            <a:off x="2226681" y="6200157"/>
            <a:ext cx="2794831" cy="369332"/>
          </a:xfrm>
          <a:prstGeom prst="rect">
            <a:avLst/>
          </a:prstGeom>
          <a:noFill/>
        </p:spPr>
        <p:txBody>
          <a:bodyPr wrap="none" rtlCol="0">
            <a:spAutoFit/>
          </a:bodyPr>
          <a:lstStyle/>
          <a:p>
            <a:r>
              <a:rPr lang="en-US" dirty="0" smtClean="0">
                <a:solidFill>
                  <a:srgbClr val="008000"/>
                </a:solidFill>
              </a:rPr>
              <a:t>inform(type=restaurant)</a:t>
            </a:r>
            <a:endParaRPr lang="en-US" dirty="0">
              <a:solidFill>
                <a:srgbClr val="008000"/>
              </a:solidFill>
            </a:endParaRPr>
          </a:p>
        </p:txBody>
      </p:sp>
      <p:sp>
        <p:nvSpPr>
          <p:cNvPr id="24" name="TextBox 23"/>
          <p:cNvSpPr txBox="1"/>
          <p:nvPr/>
        </p:nvSpPr>
        <p:spPr>
          <a:xfrm>
            <a:off x="5323025" y="5805264"/>
            <a:ext cx="1121183" cy="369332"/>
          </a:xfrm>
          <a:prstGeom prst="rect">
            <a:avLst/>
          </a:prstGeom>
          <a:noFill/>
        </p:spPr>
        <p:txBody>
          <a:bodyPr wrap="none" rtlCol="0">
            <a:spAutoFit/>
          </a:bodyPr>
          <a:lstStyle/>
          <a:p>
            <a:r>
              <a:rPr lang="en-US" dirty="0" smtClean="0">
                <a:solidFill>
                  <a:srgbClr val="008000"/>
                </a:solidFill>
              </a:rPr>
              <a:t>silence()</a:t>
            </a:r>
            <a:endParaRPr lang="en-US" dirty="0">
              <a:solidFill>
                <a:srgbClr val="008000"/>
              </a:solidFill>
            </a:endParaRPr>
          </a:p>
        </p:txBody>
      </p:sp>
    </p:spTree>
    <p:extLst>
      <p:ext uri="{BB962C8B-B14F-4D97-AF65-F5344CB8AC3E}">
        <p14:creationId xmlns:p14="http://schemas.microsoft.com/office/powerpoint/2010/main" val="3108565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 voicemail</a:t>
            </a:r>
            <a:endParaRPr lang="en-US" dirty="0"/>
          </a:p>
        </p:txBody>
      </p:sp>
      <p:sp>
        <p:nvSpPr>
          <p:cNvPr id="3" name="Content Placeholder 2"/>
          <p:cNvSpPr>
            <a:spLocks noGrp="1"/>
          </p:cNvSpPr>
          <p:nvPr>
            <p:ph idx="1"/>
          </p:nvPr>
        </p:nvSpPr>
        <p:spPr/>
        <p:txBody>
          <a:bodyPr/>
          <a:lstStyle/>
          <a:p>
            <a:r>
              <a:rPr lang="en-US" dirty="0" smtClean="0"/>
              <a:t>We have a voicemail system with 2 possible user goals:</a:t>
            </a:r>
          </a:p>
          <a:p>
            <a:pPr marL="0" indent="0">
              <a:buNone/>
            </a:pPr>
            <a:r>
              <a:rPr lang="en-US" dirty="0"/>
              <a:t>	</a:t>
            </a:r>
            <a:r>
              <a:rPr lang="en-US" dirty="0" smtClean="0"/>
              <a:t>g = SAVE: The user wants to save</a:t>
            </a:r>
          </a:p>
          <a:p>
            <a:pPr marL="457200" lvl="1" indent="0">
              <a:buNone/>
            </a:pPr>
            <a:r>
              <a:rPr lang="en-US" dirty="0"/>
              <a:t> </a:t>
            </a:r>
            <a:r>
              <a:rPr lang="en-US" dirty="0" smtClean="0"/>
              <a:t> 	g = DEL: The user wants to delete</a:t>
            </a:r>
          </a:p>
          <a:p>
            <a:pPr marL="457200" lvl="1" indent="0">
              <a:buNone/>
            </a:pPr>
            <a:endParaRPr lang="en-US" dirty="0"/>
          </a:p>
          <a:p>
            <a:r>
              <a:rPr lang="en-US" dirty="0" smtClean="0"/>
              <a:t>In each turn until we save/delete we observe one of two things</a:t>
            </a:r>
          </a:p>
          <a:p>
            <a:pPr marL="457200" lvl="1" indent="0">
              <a:buNone/>
            </a:pPr>
            <a:r>
              <a:rPr lang="en-US" dirty="0" smtClean="0"/>
              <a:t>	o = USAVE: The user said save</a:t>
            </a:r>
          </a:p>
          <a:p>
            <a:pPr marL="457200" lvl="1" indent="0">
              <a:buNone/>
            </a:pPr>
            <a:r>
              <a:rPr lang="en-US" dirty="0"/>
              <a:t>	</a:t>
            </a:r>
            <a:r>
              <a:rPr lang="en-US" dirty="0" smtClean="0"/>
              <a:t>o = UDEL: The user said delete</a:t>
            </a:r>
          </a:p>
          <a:p>
            <a:endParaRPr lang="en-US" dirty="0" smtClean="0"/>
          </a:p>
          <a:p>
            <a:r>
              <a:rPr lang="en-US" dirty="0" smtClean="0"/>
              <a:t>We assume that the goal changes between each turn, and for the moment we only look at two turns</a:t>
            </a:r>
          </a:p>
          <a:p>
            <a:endParaRPr lang="en-US" dirty="0"/>
          </a:p>
          <a:p>
            <a:r>
              <a:rPr lang="en-US" dirty="0" smtClean="0"/>
              <a:t>We start by being completely unsure what the user wants</a:t>
            </a:r>
          </a:p>
        </p:txBody>
      </p:sp>
    </p:spTree>
    <p:extLst>
      <p:ext uri="{BB962C8B-B14F-4D97-AF65-F5344CB8AC3E}">
        <p14:creationId xmlns:p14="http://schemas.microsoft.com/office/powerpoint/2010/main" val="262393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 exercise </a:t>
            </a:r>
            <a:endParaRPr lang="en-US" dirty="0"/>
          </a:p>
        </p:txBody>
      </p:sp>
      <p:sp>
        <p:nvSpPr>
          <p:cNvPr id="3" name="Content Placeholder 2"/>
          <p:cNvSpPr>
            <a:spLocks noGrp="1"/>
          </p:cNvSpPr>
          <p:nvPr>
            <p:ph idx="1"/>
          </p:nvPr>
        </p:nvSpPr>
        <p:spPr>
          <a:xfrm>
            <a:off x="323850" y="980728"/>
            <a:ext cx="8424863" cy="4967287"/>
          </a:xfrm>
        </p:spPr>
        <p:txBody>
          <a:bodyPr/>
          <a:lstStyle/>
          <a:p>
            <a:r>
              <a:rPr lang="en-US" dirty="0" smtClean="0"/>
              <a:t>Observation probability: P(o | g)</a:t>
            </a:r>
          </a:p>
          <a:p>
            <a:endParaRPr lang="en-US" dirty="0"/>
          </a:p>
          <a:p>
            <a:endParaRPr lang="en-US" dirty="0" smtClean="0"/>
          </a:p>
          <a:p>
            <a:endParaRPr lang="en-US" dirty="0"/>
          </a:p>
          <a:p>
            <a:endParaRPr lang="en-US" dirty="0" smtClean="0"/>
          </a:p>
          <a:p>
            <a:endParaRPr lang="en-US" dirty="0"/>
          </a:p>
          <a:p>
            <a:endParaRPr lang="en-US" dirty="0"/>
          </a:p>
          <a:p>
            <a:r>
              <a:rPr lang="en-US" dirty="0" smtClean="0"/>
              <a:t>If we observe the user saying they want to save and then what is the probability they want to save.</a:t>
            </a:r>
          </a:p>
          <a:p>
            <a:endParaRPr lang="en-US" dirty="0" smtClean="0"/>
          </a:p>
          <a:p>
            <a:pPr marL="0" indent="0">
              <a:buNone/>
            </a:pPr>
            <a:r>
              <a:rPr lang="en-US" dirty="0"/>
              <a:t>	</a:t>
            </a:r>
            <a:r>
              <a:rPr lang="en-US" dirty="0" smtClean="0"/>
              <a:t>	P(g</a:t>
            </a:r>
            <a:r>
              <a:rPr lang="en-US" baseline="-25000" dirty="0" smtClean="0"/>
              <a:t>1</a:t>
            </a:r>
            <a:r>
              <a:rPr lang="en-US" dirty="0" smtClean="0"/>
              <a:t> | o</a:t>
            </a:r>
            <a:r>
              <a:rPr lang="en-US" baseline="-25000" dirty="0" smtClean="0"/>
              <a:t>1</a:t>
            </a:r>
            <a:r>
              <a:rPr lang="en-US" dirty="0" smtClean="0"/>
              <a:t> = OSAVE)</a:t>
            </a:r>
          </a:p>
          <a:p>
            <a:endParaRPr lang="en-US" dirty="0" smtClean="0"/>
          </a:p>
          <a:p>
            <a:r>
              <a:rPr lang="en-US" dirty="0" smtClean="0"/>
              <a:t>Use Bayes Theorem – P(A|B) = P(B|A) P(A) / P(B)</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51627922"/>
              </p:ext>
            </p:extLst>
          </p:nvPr>
        </p:nvGraphicFramePr>
        <p:xfrm>
          <a:off x="1115616" y="1628800"/>
          <a:ext cx="6096000" cy="1112520"/>
        </p:xfrm>
        <a:graphic>
          <a:graphicData uri="http://schemas.openxmlformats.org/drawingml/2006/table">
            <a:tbl>
              <a:tblPr firstRow="1" bandRow="1">
                <a:tableStyleId>{9DCAF9ED-07DC-4A11-8D7F-57B35C25682E}</a:tableStyleId>
              </a:tblPr>
              <a:tblGrid>
                <a:gridCol w="2032000"/>
                <a:gridCol w="2032000"/>
                <a:gridCol w="2032000"/>
              </a:tblGrid>
              <a:tr h="370840">
                <a:tc>
                  <a:txBody>
                    <a:bodyPr/>
                    <a:lstStyle/>
                    <a:p>
                      <a:r>
                        <a:rPr lang="en-US" dirty="0" smtClean="0"/>
                        <a:t>g \ o</a:t>
                      </a:r>
                      <a:endParaRPr lang="en-US" dirty="0"/>
                    </a:p>
                  </a:txBody>
                  <a:tcPr/>
                </a:tc>
                <a:tc>
                  <a:txBody>
                    <a:bodyPr/>
                    <a:lstStyle/>
                    <a:p>
                      <a:r>
                        <a:rPr lang="en-US" dirty="0" smtClean="0"/>
                        <a:t>OSAVE</a:t>
                      </a:r>
                      <a:endParaRPr lang="en-US" dirty="0"/>
                    </a:p>
                  </a:txBody>
                  <a:tcPr/>
                </a:tc>
                <a:tc>
                  <a:txBody>
                    <a:bodyPr/>
                    <a:lstStyle/>
                    <a:p>
                      <a:r>
                        <a:rPr lang="en-US" dirty="0" smtClean="0"/>
                        <a:t>ODEL</a:t>
                      </a:r>
                      <a:endParaRPr lang="en-US" dirty="0"/>
                    </a:p>
                  </a:txBody>
                  <a:tcPr/>
                </a:tc>
              </a:tr>
              <a:tr h="370840">
                <a:tc>
                  <a:txBody>
                    <a:bodyPr/>
                    <a:lstStyle/>
                    <a:p>
                      <a:r>
                        <a:rPr lang="en-US" dirty="0" smtClean="0"/>
                        <a:t>SAVE</a:t>
                      </a:r>
                      <a:endParaRPr lang="en-US" dirty="0"/>
                    </a:p>
                  </a:txBody>
                  <a:tcPr/>
                </a:tc>
                <a:tc>
                  <a:txBody>
                    <a:bodyPr/>
                    <a:lstStyle/>
                    <a:p>
                      <a:r>
                        <a:rPr lang="en-US" dirty="0" smtClean="0"/>
                        <a:t>0.8</a:t>
                      </a:r>
                      <a:endParaRPr lang="en-US" dirty="0"/>
                    </a:p>
                  </a:txBody>
                  <a:tcPr/>
                </a:tc>
                <a:tc>
                  <a:txBody>
                    <a:bodyPr/>
                    <a:lstStyle/>
                    <a:p>
                      <a:r>
                        <a:rPr lang="en-US" dirty="0" smtClean="0"/>
                        <a:t>0.2</a:t>
                      </a:r>
                      <a:endParaRPr lang="en-US" dirty="0"/>
                    </a:p>
                  </a:txBody>
                  <a:tcPr/>
                </a:tc>
              </a:tr>
              <a:tr h="370840">
                <a:tc>
                  <a:txBody>
                    <a:bodyPr/>
                    <a:lstStyle/>
                    <a:p>
                      <a:r>
                        <a:rPr lang="en-US" dirty="0" smtClean="0"/>
                        <a:t>DEL</a:t>
                      </a:r>
                      <a:endParaRPr lang="en-US" dirty="0"/>
                    </a:p>
                  </a:txBody>
                  <a:tcPr/>
                </a:tc>
                <a:tc>
                  <a:txBody>
                    <a:bodyPr/>
                    <a:lstStyle/>
                    <a:p>
                      <a:r>
                        <a:rPr lang="en-US" dirty="0" smtClean="0"/>
                        <a:t>0.2</a:t>
                      </a:r>
                      <a:endParaRPr lang="en-US" dirty="0"/>
                    </a:p>
                  </a:txBody>
                  <a:tcPr/>
                </a:tc>
                <a:tc>
                  <a:txBody>
                    <a:bodyPr/>
                    <a:lstStyle/>
                    <a:p>
                      <a:r>
                        <a:rPr lang="en-US" dirty="0" smtClean="0"/>
                        <a:t>0.8</a:t>
                      </a:r>
                      <a:endParaRPr lang="en-US" dirty="0"/>
                    </a:p>
                  </a:txBody>
                  <a:tcPr/>
                </a:tc>
              </a:tr>
            </a:tbl>
          </a:graphicData>
        </a:graphic>
      </p:graphicFrame>
    </p:spTree>
    <p:extLst>
      <p:ext uri="{BB962C8B-B14F-4D97-AF65-F5344CB8AC3E}">
        <p14:creationId xmlns:p14="http://schemas.microsoft.com/office/powerpoint/2010/main" val="4003719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 exercise </a:t>
            </a:r>
            <a:endParaRPr lang="en-US" dirty="0"/>
          </a:p>
        </p:txBody>
      </p:sp>
      <p:sp>
        <p:nvSpPr>
          <p:cNvPr id="3" name="Content Placeholder 2"/>
          <p:cNvSpPr>
            <a:spLocks noGrp="1"/>
          </p:cNvSpPr>
          <p:nvPr>
            <p:ph idx="1"/>
          </p:nvPr>
        </p:nvSpPr>
        <p:spPr>
          <a:xfrm>
            <a:off x="323850" y="980728"/>
            <a:ext cx="8424863" cy="4967287"/>
          </a:xfrm>
        </p:spPr>
        <p:txBody>
          <a:bodyPr/>
          <a:lstStyle/>
          <a:p>
            <a:r>
              <a:rPr lang="en-US" dirty="0" smtClean="0"/>
              <a:t>Observation probability: P(o | g)</a:t>
            </a:r>
          </a:p>
          <a:p>
            <a:endParaRPr lang="en-US" dirty="0"/>
          </a:p>
          <a:p>
            <a:endParaRPr lang="en-US" dirty="0" smtClean="0"/>
          </a:p>
          <a:p>
            <a:endParaRPr lang="en-US" dirty="0"/>
          </a:p>
          <a:p>
            <a:endParaRPr lang="en-US" dirty="0" smtClean="0"/>
          </a:p>
          <a:p>
            <a:endParaRPr lang="en-US" dirty="0"/>
          </a:p>
          <a:p>
            <a:r>
              <a:rPr lang="en-US" dirty="0" smtClean="0"/>
              <a:t>Transition probability: P(g’ | g)</a:t>
            </a:r>
          </a:p>
          <a:p>
            <a:endParaRPr lang="en-US" dirty="0"/>
          </a:p>
          <a:p>
            <a:endParaRPr lang="en-US" dirty="0" smtClean="0"/>
          </a:p>
          <a:p>
            <a:endParaRPr lang="en-US" dirty="0"/>
          </a:p>
          <a:p>
            <a:endParaRPr lang="en-US" dirty="0" smtClean="0"/>
          </a:p>
          <a:p>
            <a:endParaRPr lang="en-US" dirty="0"/>
          </a:p>
          <a:p>
            <a:r>
              <a:rPr lang="en-US" dirty="0" smtClean="0"/>
              <a:t>If we observe the user saying they want to save and then saying they want to delete, what is the probability they want to save in the second turn. i.e. what is:</a:t>
            </a:r>
          </a:p>
          <a:p>
            <a:pPr marL="0" indent="0">
              <a:buNone/>
            </a:pPr>
            <a:r>
              <a:rPr lang="en-US" dirty="0"/>
              <a:t>	</a:t>
            </a:r>
            <a:r>
              <a:rPr lang="en-US" dirty="0" smtClean="0"/>
              <a:t>	P(g</a:t>
            </a:r>
            <a:r>
              <a:rPr lang="en-US" baseline="-25000" dirty="0" smtClean="0"/>
              <a:t>2</a:t>
            </a:r>
            <a:r>
              <a:rPr lang="en-US" dirty="0" smtClean="0"/>
              <a:t> | o</a:t>
            </a:r>
            <a:r>
              <a:rPr lang="en-US" baseline="-25000" dirty="0" smtClean="0"/>
              <a:t>1</a:t>
            </a:r>
            <a:r>
              <a:rPr lang="en-US" dirty="0" smtClean="0"/>
              <a:t> = OSAVE, o</a:t>
            </a:r>
            <a:r>
              <a:rPr lang="en-US" baseline="-25000" dirty="0" smtClean="0"/>
              <a:t>2</a:t>
            </a:r>
            <a:r>
              <a:rPr lang="en-US" dirty="0" smtClean="0"/>
              <a:t> = ODEL)</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212139"/>
              </p:ext>
            </p:extLst>
          </p:nvPr>
        </p:nvGraphicFramePr>
        <p:xfrm>
          <a:off x="1115616" y="1628800"/>
          <a:ext cx="6096000" cy="1112520"/>
        </p:xfrm>
        <a:graphic>
          <a:graphicData uri="http://schemas.openxmlformats.org/drawingml/2006/table">
            <a:tbl>
              <a:tblPr firstRow="1" bandRow="1">
                <a:tableStyleId>{9DCAF9ED-07DC-4A11-8D7F-57B35C25682E}</a:tableStyleId>
              </a:tblPr>
              <a:tblGrid>
                <a:gridCol w="2032000"/>
                <a:gridCol w="2032000"/>
                <a:gridCol w="2032000"/>
              </a:tblGrid>
              <a:tr h="370840">
                <a:tc>
                  <a:txBody>
                    <a:bodyPr/>
                    <a:lstStyle/>
                    <a:p>
                      <a:r>
                        <a:rPr lang="en-US" dirty="0" smtClean="0"/>
                        <a:t>g \ o</a:t>
                      </a:r>
                      <a:endParaRPr lang="en-US" dirty="0"/>
                    </a:p>
                  </a:txBody>
                  <a:tcPr/>
                </a:tc>
                <a:tc>
                  <a:txBody>
                    <a:bodyPr/>
                    <a:lstStyle/>
                    <a:p>
                      <a:r>
                        <a:rPr lang="en-US" dirty="0" smtClean="0"/>
                        <a:t>OSAVE</a:t>
                      </a:r>
                      <a:endParaRPr lang="en-US" dirty="0"/>
                    </a:p>
                  </a:txBody>
                  <a:tcPr/>
                </a:tc>
                <a:tc>
                  <a:txBody>
                    <a:bodyPr/>
                    <a:lstStyle/>
                    <a:p>
                      <a:r>
                        <a:rPr lang="en-US" dirty="0" smtClean="0"/>
                        <a:t>ODEL</a:t>
                      </a:r>
                      <a:endParaRPr lang="en-US" dirty="0"/>
                    </a:p>
                  </a:txBody>
                  <a:tcPr/>
                </a:tc>
              </a:tr>
              <a:tr h="370840">
                <a:tc>
                  <a:txBody>
                    <a:bodyPr/>
                    <a:lstStyle/>
                    <a:p>
                      <a:r>
                        <a:rPr lang="en-US" dirty="0" smtClean="0"/>
                        <a:t>SAVE</a:t>
                      </a:r>
                      <a:endParaRPr lang="en-US" dirty="0"/>
                    </a:p>
                  </a:txBody>
                  <a:tcPr/>
                </a:tc>
                <a:tc>
                  <a:txBody>
                    <a:bodyPr/>
                    <a:lstStyle/>
                    <a:p>
                      <a:r>
                        <a:rPr lang="en-US" dirty="0" smtClean="0"/>
                        <a:t>0.8</a:t>
                      </a:r>
                      <a:endParaRPr lang="en-US" dirty="0"/>
                    </a:p>
                  </a:txBody>
                  <a:tcPr/>
                </a:tc>
                <a:tc>
                  <a:txBody>
                    <a:bodyPr/>
                    <a:lstStyle/>
                    <a:p>
                      <a:r>
                        <a:rPr lang="en-US" dirty="0" smtClean="0"/>
                        <a:t>0.2</a:t>
                      </a:r>
                      <a:endParaRPr lang="en-US" dirty="0"/>
                    </a:p>
                  </a:txBody>
                  <a:tcPr/>
                </a:tc>
              </a:tr>
              <a:tr h="370840">
                <a:tc>
                  <a:txBody>
                    <a:bodyPr/>
                    <a:lstStyle/>
                    <a:p>
                      <a:r>
                        <a:rPr lang="en-US" dirty="0" smtClean="0"/>
                        <a:t>DEL</a:t>
                      </a:r>
                      <a:endParaRPr lang="en-US" dirty="0"/>
                    </a:p>
                  </a:txBody>
                  <a:tcPr/>
                </a:tc>
                <a:tc>
                  <a:txBody>
                    <a:bodyPr/>
                    <a:lstStyle/>
                    <a:p>
                      <a:r>
                        <a:rPr lang="en-US" dirty="0" smtClean="0"/>
                        <a:t>0.2</a:t>
                      </a:r>
                      <a:endParaRPr lang="en-US" dirty="0"/>
                    </a:p>
                  </a:txBody>
                  <a:tcPr/>
                </a:tc>
                <a:tc>
                  <a:txBody>
                    <a:bodyPr/>
                    <a:lstStyle/>
                    <a:p>
                      <a:r>
                        <a:rPr lang="en-US" dirty="0" smtClean="0"/>
                        <a:t>0.8</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26363227"/>
              </p:ext>
            </p:extLst>
          </p:nvPr>
        </p:nvGraphicFramePr>
        <p:xfrm>
          <a:off x="1115616" y="3861048"/>
          <a:ext cx="6096000" cy="1112520"/>
        </p:xfrm>
        <a:graphic>
          <a:graphicData uri="http://schemas.openxmlformats.org/drawingml/2006/table">
            <a:tbl>
              <a:tblPr firstRow="1" bandRow="1">
                <a:tableStyleId>{9DCAF9ED-07DC-4A11-8D7F-57B35C25682E}</a:tableStyleId>
              </a:tblPr>
              <a:tblGrid>
                <a:gridCol w="1935832"/>
                <a:gridCol w="2128168"/>
                <a:gridCol w="2032000"/>
              </a:tblGrid>
              <a:tr h="370840">
                <a:tc>
                  <a:txBody>
                    <a:bodyPr/>
                    <a:lstStyle/>
                    <a:p>
                      <a:r>
                        <a:rPr lang="en-US" dirty="0" smtClean="0"/>
                        <a:t>g \ g’</a:t>
                      </a:r>
                      <a:endParaRPr lang="en-US" dirty="0"/>
                    </a:p>
                  </a:txBody>
                  <a:tcPr/>
                </a:tc>
                <a:tc>
                  <a:txBody>
                    <a:bodyPr/>
                    <a:lstStyle/>
                    <a:p>
                      <a:r>
                        <a:rPr lang="en-US" dirty="0" smtClean="0"/>
                        <a:t>SAVE</a:t>
                      </a:r>
                      <a:endParaRPr lang="en-US" dirty="0"/>
                    </a:p>
                  </a:txBody>
                  <a:tcPr/>
                </a:tc>
                <a:tc>
                  <a:txBody>
                    <a:bodyPr/>
                    <a:lstStyle/>
                    <a:p>
                      <a:r>
                        <a:rPr lang="en-US" dirty="0" smtClean="0"/>
                        <a:t>DEL</a:t>
                      </a:r>
                      <a:endParaRPr lang="en-US" dirty="0"/>
                    </a:p>
                  </a:txBody>
                  <a:tcPr/>
                </a:tc>
              </a:tr>
              <a:tr h="370840">
                <a:tc>
                  <a:txBody>
                    <a:bodyPr/>
                    <a:lstStyle/>
                    <a:p>
                      <a:r>
                        <a:rPr lang="en-US" dirty="0" smtClean="0"/>
                        <a:t>SAVE</a:t>
                      </a:r>
                      <a:endParaRPr lang="en-US" dirty="0"/>
                    </a:p>
                  </a:txBody>
                  <a:tcPr/>
                </a:tc>
                <a:tc>
                  <a:txBody>
                    <a:bodyPr/>
                    <a:lstStyle/>
                    <a:p>
                      <a:r>
                        <a:rPr lang="en-US" dirty="0" smtClean="0"/>
                        <a:t>0.9</a:t>
                      </a:r>
                      <a:endParaRPr lang="en-US" dirty="0"/>
                    </a:p>
                  </a:txBody>
                  <a:tcPr/>
                </a:tc>
                <a:tc>
                  <a:txBody>
                    <a:bodyPr/>
                    <a:lstStyle/>
                    <a:p>
                      <a:r>
                        <a:rPr lang="en-US" dirty="0" smtClean="0"/>
                        <a:t>0.1</a:t>
                      </a:r>
                      <a:endParaRPr lang="en-US" dirty="0"/>
                    </a:p>
                  </a:txBody>
                  <a:tcPr/>
                </a:tc>
              </a:tr>
              <a:tr h="370840">
                <a:tc>
                  <a:txBody>
                    <a:bodyPr/>
                    <a:lstStyle/>
                    <a:p>
                      <a:r>
                        <a:rPr lang="en-US" dirty="0" smtClean="0"/>
                        <a:t>DEL</a:t>
                      </a:r>
                      <a:endParaRPr lang="en-US" dirty="0"/>
                    </a:p>
                  </a:txBody>
                  <a:tcPr/>
                </a:tc>
                <a:tc>
                  <a:txBody>
                    <a:bodyPr/>
                    <a:lstStyle/>
                    <a:p>
                      <a:r>
                        <a:rPr lang="en-US" dirty="0" smtClean="0"/>
                        <a:t>0.0</a:t>
                      </a:r>
                      <a:endParaRPr lang="en-US" dirty="0"/>
                    </a:p>
                  </a:txBody>
                  <a:tcPr/>
                </a:tc>
                <a:tc>
                  <a:txBody>
                    <a:bodyPr/>
                    <a:lstStyle/>
                    <a:p>
                      <a:r>
                        <a:rPr lang="en-US" dirty="0" smtClean="0"/>
                        <a:t>1.0</a:t>
                      </a:r>
                      <a:endParaRPr lang="en-US" dirty="0"/>
                    </a:p>
                  </a:txBody>
                  <a:tcPr/>
                </a:tc>
              </a:tr>
            </a:tbl>
          </a:graphicData>
        </a:graphic>
      </p:graphicFrame>
    </p:spTree>
    <p:extLst>
      <p:ext uri="{BB962C8B-B14F-4D97-AF65-F5344CB8AC3E}">
        <p14:creationId xmlns:p14="http://schemas.microsoft.com/office/powerpoint/2010/main" val="3157407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 answer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5103983"/>
              </p:ext>
            </p:extLst>
          </p:nvPr>
        </p:nvGraphicFramePr>
        <p:xfrm>
          <a:off x="683568" y="1052736"/>
          <a:ext cx="5008040" cy="1008112"/>
        </p:xfrm>
        <a:graphic>
          <a:graphicData uri="http://schemas.openxmlformats.org/presentationml/2006/ole">
            <mc:AlternateContent xmlns:mc="http://schemas.openxmlformats.org/markup-compatibility/2006">
              <mc:Choice xmlns:v="urn:schemas-microsoft-com:vml" Requires="v">
                <p:oleObj spid="_x0000_s166998" name="Equation" r:id="rId3" imgW="1955800" imgH="393700" progId="Equation.3">
                  <p:embed/>
                </p:oleObj>
              </mc:Choice>
              <mc:Fallback>
                <p:oleObj name="Equation" r:id="rId3" imgW="1955800" imgH="393700" progId="Equation.3">
                  <p:embed/>
                  <p:pic>
                    <p:nvPicPr>
                      <p:cNvPr id="0" name=""/>
                      <p:cNvPicPr/>
                      <p:nvPr/>
                    </p:nvPicPr>
                    <p:blipFill>
                      <a:blip r:embed="rId4"/>
                      <a:stretch>
                        <a:fillRect/>
                      </a:stretch>
                    </p:blipFill>
                    <p:spPr>
                      <a:xfrm>
                        <a:off x="683568" y="1052736"/>
                        <a:ext cx="5008040" cy="10081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6488234"/>
              </p:ext>
            </p:extLst>
          </p:nvPr>
        </p:nvGraphicFramePr>
        <p:xfrm>
          <a:off x="1907704" y="1988890"/>
          <a:ext cx="3022600" cy="1008062"/>
        </p:xfrm>
        <a:graphic>
          <a:graphicData uri="http://schemas.openxmlformats.org/presentationml/2006/ole">
            <mc:AlternateContent xmlns:mc="http://schemas.openxmlformats.org/markup-compatibility/2006">
              <mc:Choice xmlns:v="urn:schemas-microsoft-com:vml" Requires="v">
                <p:oleObj spid="_x0000_s166999" name="Equation" r:id="rId5" imgW="1181100" imgH="393700" progId="Equation.3">
                  <p:embed/>
                </p:oleObj>
              </mc:Choice>
              <mc:Fallback>
                <p:oleObj name="Equation" r:id="rId5" imgW="1181100" imgH="393700" progId="Equation.3">
                  <p:embed/>
                  <p:pic>
                    <p:nvPicPr>
                      <p:cNvPr id="0" name=""/>
                      <p:cNvPicPr/>
                      <p:nvPr/>
                    </p:nvPicPr>
                    <p:blipFill>
                      <a:blip r:embed="rId6"/>
                      <a:stretch>
                        <a:fillRect/>
                      </a:stretch>
                    </p:blipFill>
                    <p:spPr>
                      <a:xfrm>
                        <a:off x="1907704" y="1988890"/>
                        <a:ext cx="3022600" cy="10080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22177618"/>
              </p:ext>
            </p:extLst>
          </p:nvPr>
        </p:nvGraphicFramePr>
        <p:xfrm>
          <a:off x="1908324" y="2997200"/>
          <a:ext cx="5688012" cy="1008063"/>
        </p:xfrm>
        <a:graphic>
          <a:graphicData uri="http://schemas.openxmlformats.org/presentationml/2006/ole">
            <mc:AlternateContent xmlns:mc="http://schemas.openxmlformats.org/markup-compatibility/2006">
              <mc:Choice xmlns:v="urn:schemas-microsoft-com:vml" Requires="v">
                <p:oleObj spid="_x0000_s167000" name="Equation" r:id="rId7" imgW="2222500" imgH="393700" progId="Equation.3">
                  <p:embed/>
                </p:oleObj>
              </mc:Choice>
              <mc:Fallback>
                <p:oleObj name="Equation" r:id="rId7" imgW="2222500" imgH="393700" progId="Equation.3">
                  <p:embed/>
                  <p:pic>
                    <p:nvPicPr>
                      <p:cNvPr id="0" name=""/>
                      <p:cNvPicPr/>
                      <p:nvPr/>
                    </p:nvPicPr>
                    <p:blipFill>
                      <a:blip r:embed="rId8"/>
                      <a:stretch>
                        <a:fillRect/>
                      </a:stretch>
                    </p:blipFill>
                    <p:spPr>
                      <a:xfrm>
                        <a:off x="1908324" y="2997200"/>
                        <a:ext cx="5688012" cy="1008063"/>
                      </a:xfrm>
                      <a:prstGeom prst="rect">
                        <a:avLst/>
                      </a:prstGeom>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15305850"/>
              </p:ext>
            </p:extLst>
          </p:nvPr>
        </p:nvGraphicFramePr>
        <p:xfrm>
          <a:off x="323528" y="4365104"/>
          <a:ext cx="8424936" cy="1374108"/>
        </p:xfrm>
        <a:graphic>
          <a:graphicData uri="http://schemas.openxmlformats.org/drawingml/2006/table">
            <a:tbl>
              <a:tblPr firstRow="1" bandRow="1">
                <a:tableStyleId>{85BE263C-DBD7-4A20-BB59-AAB30ACAA65A}</a:tableStyleId>
              </a:tblPr>
              <a:tblGrid>
                <a:gridCol w="792088"/>
                <a:gridCol w="2304256"/>
                <a:gridCol w="2016224"/>
                <a:gridCol w="1584176"/>
                <a:gridCol w="1728192"/>
              </a:tblGrid>
              <a:tr h="504056">
                <a:tc>
                  <a:txBody>
                    <a:bodyPr/>
                    <a:lstStyle/>
                    <a:p>
                      <a:r>
                        <a:rPr lang="en-US" dirty="0" smtClean="0"/>
                        <a:t>g</a:t>
                      </a:r>
                      <a:r>
                        <a:rPr lang="en-US" baseline="-25000" dirty="0" smtClean="0"/>
                        <a:t>2</a:t>
                      </a:r>
                      <a:endParaRPr lang="en-US" baseline="-25000" dirty="0"/>
                    </a:p>
                  </a:txBody>
                  <a:tcPr/>
                </a:tc>
                <a:tc>
                  <a:txBody>
                    <a:bodyPr/>
                    <a:lstStyle/>
                    <a:p>
                      <a:r>
                        <a:rPr lang="en-US" dirty="0" smtClean="0"/>
                        <a:t>g1=SAVE</a:t>
                      </a:r>
                      <a:endParaRPr lang="en-US" dirty="0"/>
                    </a:p>
                  </a:txBody>
                  <a:tcPr/>
                </a:tc>
                <a:tc>
                  <a:txBody>
                    <a:bodyPr/>
                    <a:lstStyle/>
                    <a:p>
                      <a:r>
                        <a:rPr lang="en-US" dirty="0" smtClean="0"/>
                        <a:t>g1=DEL</a:t>
                      </a:r>
                      <a:endParaRPr lang="en-US" dirty="0"/>
                    </a:p>
                  </a:txBody>
                  <a:tcPr/>
                </a:tc>
                <a:tc>
                  <a:txBody>
                    <a:bodyPr/>
                    <a:lstStyle/>
                    <a:p>
                      <a:r>
                        <a:rPr lang="en-US" dirty="0" smtClean="0"/>
                        <a:t>TOTAL</a:t>
                      </a:r>
                      <a:endParaRPr lang="en-US" dirty="0"/>
                    </a:p>
                  </a:txBody>
                  <a:tcPr/>
                </a:tc>
                <a:tc>
                  <a:txBody>
                    <a:bodyPr/>
                    <a:lstStyle/>
                    <a:p>
                      <a:r>
                        <a:rPr lang="en-US" dirty="0" smtClean="0"/>
                        <a:t>PROB</a:t>
                      </a:r>
                      <a:endParaRPr lang="en-US" dirty="0"/>
                    </a:p>
                  </a:txBody>
                  <a:tcPr/>
                </a:tc>
              </a:tr>
              <a:tr h="435026">
                <a:tc>
                  <a:txBody>
                    <a:bodyPr/>
                    <a:lstStyle/>
                    <a:p>
                      <a:r>
                        <a:rPr lang="en-US" dirty="0" smtClean="0"/>
                        <a:t>SAVE</a:t>
                      </a:r>
                      <a:endParaRPr lang="en-US" dirty="0"/>
                    </a:p>
                  </a:txBody>
                  <a:tcPr/>
                </a:tc>
                <a:tc>
                  <a:txBody>
                    <a:bodyPr/>
                    <a:lstStyle/>
                    <a:p>
                      <a:r>
                        <a:rPr lang="en-US" dirty="0" smtClean="0"/>
                        <a:t>0.5*0.8*0.9*0.2</a:t>
                      </a:r>
                      <a:endParaRPr lang="en-US" dirty="0"/>
                    </a:p>
                  </a:txBody>
                  <a:tcPr/>
                </a:tc>
                <a:tc>
                  <a:txBody>
                    <a:bodyPr/>
                    <a:lstStyle/>
                    <a:p>
                      <a:r>
                        <a:rPr lang="en-US" dirty="0" smtClean="0"/>
                        <a:t>0.5*0.2*0*0.2</a:t>
                      </a:r>
                      <a:endParaRPr lang="en-US" dirty="0"/>
                    </a:p>
                  </a:txBody>
                  <a:tcPr/>
                </a:tc>
                <a:tc>
                  <a:txBody>
                    <a:bodyPr/>
                    <a:lstStyle/>
                    <a:p>
                      <a:r>
                        <a:rPr lang="en-US" dirty="0" smtClean="0"/>
                        <a:t>0.072</a:t>
                      </a:r>
                      <a:endParaRPr lang="en-US" dirty="0"/>
                    </a:p>
                  </a:txBody>
                  <a:tcPr/>
                </a:tc>
                <a:tc>
                  <a:txBody>
                    <a:bodyPr/>
                    <a:lstStyle/>
                    <a:p>
                      <a:r>
                        <a:rPr lang="en-US" dirty="0" smtClean="0"/>
                        <a:t>0.39</a:t>
                      </a:r>
                      <a:endParaRPr lang="en-US" dirty="0"/>
                    </a:p>
                  </a:txBody>
                  <a:tcPr/>
                </a:tc>
              </a:tr>
              <a:tr h="435026">
                <a:tc>
                  <a:txBody>
                    <a:bodyPr/>
                    <a:lstStyle/>
                    <a:p>
                      <a:r>
                        <a:rPr lang="en-US" dirty="0" smtClean="0"/>
                        <a:t>DEL</a:t>
                      </a:r>
                      <a:endParaRPr lang="en-US" dirty="0"/>
                    </a:p>
                  </a:txBody>
                  <a:tcPr/>
                </a:tc>
                <a:tc>
                  <a:txBody>
                    <a:bodyPr/>
                    <a:lstStyle/>
                    <a:p>
                      <a:r>
                        <a:rPr lang="en-US" dirty="0" smtClean="0"/>
                        <a:t>0.5*0.8*0.1*0.8</a:t>
                      </a:r>
                      <a:endParaRPr lang="en-US" dirty="0"/>
                    </a:p>
                  </a:txBody>
                  <a:tcPr/>
                </a:tc>
                <a:tc>
                  <a:txBody>
                    <a:bodyPr/>
                    <a:lstStyle/>
                    <a:p>
                      <a:r>
                        <a:rPr lang="en-US" dirty="0" smtClean="0"/>
                        <a:t>0.5*0.2*1*0.8</a:t>
                      </a:r>
                      <a:endParaRPr lang="en-US" dirty="0"/>
                    </a:p>
                  </a:txBody>
                  <a:tcPr/>
                </a:tc>
                <a:tc>
                  <a:txBody>
                    <a:bodyPr/>
                    <a:lstStyle/>
                    <a:p>
                      <a:r>
                        <a:rPr lang="en-US" dirty="0" smtClean="0"/>
                        <a:t>0.112</a:t>
                      </a:r>
                      <a:endParaRPr lang="en-US" dirty="0"/>
                    </a:p>
                  </a:txBody>
                  <a:tcPr/>
                </a:tc>
                <a:tc>
                  <a:txBody>
                    <a:bodyPr/>
                    <a:lstStyle/>
                    <a:p>
                      <a:r>
                        <a:rPr lang="en-US" dirty="0" smtClean="0"/>
                        <a:t>0.61</a:t>
                      </a:r>
                      <a:endParaRPr lang="en-US" dirty="0"/>
                    </a:p>
                  </a:txBody>
                  <a:tcPr/>
                </a:tc>
              </a:tr>
            </a:tbl>
          </a:graphicData>
        </a:graphic>
      </p:graphicFrame>
    </p:spTree>
    <p:extLst>
      <p:ext uri="{BB962C8B-B14F-4D97-AF65-F5344CB8AC3E}">
        <p14:creationId xmlns:p14="http://schemas.microsoft.com/office/powerpoint/2010/main" val="21154398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 expanding further</a:t>
            </a:r>
            <a:endParaRPr lang="en-US" dirty="0"/>
          </a:p>
        </p:txBody>
      </p:sp>
      <p:sp>
        <p:nvSpPr>
          <p:cNvPr id="3" name="Content Placeholder 2"/>
          <p:cNvSpPr>
            <a:spLocks noGrp="1"/>
          </p:cNvSpPr>
          <p:nvPr>
            <p:ph idx="1"/>
          </p:nvPr>
        </p:nvSpPr>
        <p:spPr/>
        <p:txBody>
          <a:bodyPr/>
          <a:lstStyle/>
          <a:p>
            <a:r>
              <a:rPr lang="en-US" dirty="0" smtClean="0"/>
              <a:t>In general we will want to compute probabilities conditional on the observations (we will call this the data D).</a:t>
            </a:r>
          </a:p>
          <a:p>
            <a:endParaRPr lang="en-US" dirty="0"/>
          </a:p>
          <a:p>
            <a:r>
              <a:rPr lang="en-US" dirty="0" smtClean="0"/>
              <a:t>This always becomes a marginal on the joint distribution with the observation probabilities fixed. e.g.</a:t>
            </a:r>
          </a:p>
          <a:p>
            <a:endParaRPr lang="en-US" dirty="0"/>
          </a:p>
          <a:p>
            <a:endParaRPr lang="en-US" dirty="0" smtClean="0"/>
          </a:p>
          <a:p>
            <a:endParaRPr lang="en-US" dirty="0"/>
          </a:p>
          <a:p>
            <a:endParaRPr lang="en-US" dirty="0" smtClean="0"/>
          </a:p>
          <a:p>
            <a:endParaRPr lang="en-US" dirty="0"/>
          </a:p>
          <a:p>
            <a:r>
              <a:rPr lang="en-US" dirty="0" smtClean="0"/>
              <a:t>These sums can be computed much more cleverly using dynamic programming</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25674133"/>
              </p:ext>
            </p:extLst>
          </p:nvPr>
        </p:nvGraphicFramePr>
        <p:xfrm>
          <a:off x="1547664" y="3501008"/>
          <a:ext cx="5364163" cy="1008062"/>
        </p:xfrm>
        <a:graphic>
          <a:graphicData uri="http://schemas.openxmlformats.org/presentationml/2006/ole">
            <mc:AlternateContent xmlns:mc="http://schemas.openxmlformats.org/markup-compatibility/2006">
              <mc:Choice xmlns:v="urn:schemas-microsoft-com:vml" Requires="v">
                <p:oleObj spid="_x0000_s167964" name="Equation" r:id="rId3" imgW="2095500" imgH="393700" progId="Equation.3">
                  <p:embed/>
                </p:oleObj>
              </mc:Choice>
              <mc:Fallback>
                <p:oleObj name="Equation" r:id="rId3" imgW="2095500" imgH="393700" progId="Equation.3">
                  <p:embed/>
                  <p:pic>
                    <p:nvPicPr>
                      <p:cNvPr id="0" name=""/>
                      <p:cNvPicPr/>
                      <p:nvPr/>
                    </p:nvPicPr>
                    <p:blipFill>
                      <a:blip r:embed="rId4"/>
                      <a:stretch>
                        <a:fillRect/>
                      </a:stretch>
                    </p:blipFill>
                    <p:spPr>
                      <a:xfrm>
                        <a:off x="1547664" y="3501008"/>
                        <a:ext cx="5364163" cy="1008062"/>
                      </a:xfrm>
                      <a:prstGeom prst="rect">
                        <a:avLst/>
                      </a:prstGeom>
                    </p:spPr>
                  </p:pic>
                </p:oleObj>
              </mc:Fallback>
            </mc:AlternateContent>
          </a:graphicData>
        </a:graphic>
      </p:graphicFrame>
    </p:spTree>
    <p:extLst>
      <p:ext uri="{BB962C8B-B14F-4D97-AF65-F5344CB8AC3E}">
        <p14:creationId xmlns:p14="http://schemas.microsoft.com/office/powerpoint/2010/main" val="2299663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p:txBody>
          <a:bodyPr/>
          <a:lstStyle/>
          <a:p>
            <a:r>
              <a:rPr lang="en-US" dirty="0" smtClean="0"/>
              <a:t>Human-machine spoken dialogue</a:t>
            </a:r>
            <a:endParaRPr lang="en-US" dirty="0"/>
          </a:p>
        </p:txBody>
      </p:sp>
      <p:sp>
        <p:nvSpPr>
          <p:cNvPr id="9" name="Rectangle 8"/>
          <p:cNvSpPr/>
          <p:nvPr/>
        </p:nvSpPr>
        <p:spPr bwMode="auto">
          <a:xfrm>
            <a:off x="2500313" y="2627313"/>
            <a:ext cx="1270000" cy="774700"/>
          </a:xfrm>
          <a:prstGeom prst="rect">
            <a:avLst/>
          </a:prstGeom>
          <a:solidFill>
            <a:schemeClr val="bg2">
              <a:lumMod val="20000"/>
              <a:lumOff val="80000"/>
            </a:schemeClr>
          </a:solidFill>
          <a:ln w="12700" cap="flat" cmpd="sng" algn="ctr">
            <a:solidFill>
              <a:schemeClr val="bg2">
                <a:lumMod val="75000"/>
              </a:schemeClr>
            </a:solidFill>
            <a:prstDash val="solid"/>
            <a:round/>
            <a:headEnd type="none" w="med" len="med"/>
            <a:tailEnd type="none" w="med" len="med"/>
          </a:ln>
          <a:effectLst/>
        </p:spPr>
        <p:txBody>
          <a:bodyPr anchor="ctr" anchorCtr="1"/>
          <a:lstStyle/>
          <a:p>
            <a:pPr>
              <a:tabLst>
                <a:tab pos="623888" algn="l"/>
              </a:tabLst>
              <a:defRPr/>
            </a:pPr>
            <a:r>
              <a:rPr lang="en-GB" sz="1600" b="0">
                <a:ea typeface="Arial" charset="0"/>
                <a:cs typeface="Arial" charset="0"/>
              </a:rPr>
              <a:t>Recognizer</a:t>
            </a:r>
          </a:p>
        </p:txBody>
      </p:sp>
      <p:sp>
        <p:nvSpPr>
          <p:cNvPr id="10" name="Rectangle 9"/>
          <p:cNvSpPr/>
          <p:nvPr/>
        </p:nvSpPr>
        <p:spPr bwMode="auto">
          <a:xfrm>
            <a:off x="4464050" y="2627313"/>
            <a:ext cx="1270000" cy="774700"/>
          </a:xfrm>
          <a:prstGeom prst="rect">
            <a:avLst/>
          </a:prstGeom>
          <a:solidFill>
            <a:schemeClr val="bg2">
              <a:lumMod val="20000"/>
              <a:lumOff val="80000"/>
            </a:schemeClr>
          </a:solidFill>
          <a:ln w="12700" cap="flat" cmpd="sng" algn="ctr">
            <a:solidFill>
              <a:schemeClr val="bg2">
                <a:lumMod val="75000"/>
              </a:schemeClr>
            </a:solidFill>
            <a:prstDash val="solid"/>
            <a:round/>
            <a:headEnd type="none" w="med" len="med"/>
            <a:tailEnd type="none" w="med" len="med"/>
          </a:ln>
          <a:effectLst/>
        </p:spPr>
        <p:txBody>
          <a:bodyPr anchor="ctr" anchorCtr="1"/>
          <a:lstStyle/>
          <a:p>
            <a:pPr algn="ctr">
              <a:tabLst>
                <a:tab pos="623888" algn="l"/>
              </a:tabLst>
              <a:defRPr/>
            </a:pPr>
            <a:r>
              <a:rPr lang="en-GB" sz="1600" b="0">
                <a:ea typeface="Arial" charset="0"/>
                <a:cs typeface="Arial" charset="0"/>
              </a:rPr>
              <a:t>Semantic</a:t>
            </a:r>
          </a:p>
          <a:p>
            <a:pPr algn="ctr">
              <a:tabLst>
                <a:tab pos="623888" algn="l"/>
              </a:tabLst>
              <a:defRPr/>
            </a:pPr>
            <a:r>
              <a:rPr lang="en-GB" sz="1600" b="0">
                <a:ea typeface="Arial" charset="0"/>
                <a:cs typeface="Arial" charset="0"/>
              </a:rPr>
              <a:t>Decoder</a:t>
            </a:r>
          </a:p>
        </p:txBody>
      </p:sp>
      <p:sp>
        <p:nvSpPr>
          <p:cNvPr id="11" name="Rectangle 10"/>
          <p:cNvSpPr/>
          <p:nvPr/>
        </p:nvSpPr>
        <p:spPr bwMode="auto">
          <a:xfrm>
            <a:off x="6467475" y="2627313"/>
            <a:ext cx="1128713" cy="2170112"/>
          </a:xfrm>
          <a:prstGeom prst="rect">
            <a:avLst/>
          </a:prstGeom>
          <a:solidFill>
            <a:schemeClr val="bg2">
              <a:lumMod val="20000"/>
              <a:lumOff val="80000"/>
            </a:schemeClr>
          </a:solidFill>
          <a:ln w="12700" cap="flat" cmpd="sng" algn="ctr">
            <a:solidFill>
              <a:schemeClr val="bg2">
                <a:lumMod val="75000"/>
              </a:schemeClr>
            </a:solidFill>
            <a:prstDash val="solid"/>
            <a:round/>
            <a:headEnd type="none" w="med" len="med"/>
            <a:tailEnd type="none" w="med" len="med"/>
          </a:ln>
          <a:effectLst/>
        </p:spPr>
        <p:txBody>
          <a:bodyPr anchor="ctr" anchorCtr="1"/>
          <a:lstStyle/>
          <a:p>
            <a:pPr algn="ctr">
              <a:tabLst>
                <a:tab pos="623888" algn="l"/>
              </a:tabLst>
            </a:pPr>
            <a:r>
              <a:rPr lang="en-GB" sz="1600" b="0">
                <a:cs typeface="Arial" charset="0"/>
              </a:rPr>
              <a:t>Dialog</a:t>
            </a:r>
          </a:p>
          <a:p>
            <a:pPr algn="ctr">
              <a:tabLst>
                <a:tab pos="623888" algn="l"/>
              </a:tabLst>
            </a:pPr>
            <a:r>
              <a:rPr lang="en-GB" sz="1600" b="0">
                <a:cs typeface="Arial" charset="0"/>
              </a:rPr>
              <a:t>Manager</a:t>
            </a:r>
          </a:p>
        </p:txBody>
      </p:sp>
      <p:sp>
        <p:nvSpPr>
          <p:cNvPr id="12" name="Rectangle 11"/>
          <p:cNvSpPr/>
          <p:nvPr/>
        </p:nvSpPr>
        <p:spPr bwMode="auto">
          <a:xfrm>
            <a:off x="2500313" y="3949700"/>
            <a:ext cx="1270000" cy="774700"/>
          </a:xfrm>
          <a:prstGeom prst="rect">
            <a:avLst/>
          </a:prstGeom>
          <a:solidFill>
            <a:schemeClr val="bg2">
              <a:lumMod val="20000"/>
              <a:lumOff val="80000"/>
            </a:schemeClr>
          </a:solidFill>
          <a:ln w="12700" cap="flat" cmpd="sng" algn="ctr">
            <a:solidFill>
              <a:schemeClr val="bg2">
                <a:lumMod val="75000"/>
              </a:schemeClr>
            </a:solidFill>
            <a:prstDash val="solid"/>
            <a:round/>
            <a:headEnd type="none" w="med" len="med"/>
            <a:tailEnd type="none" w="med" len="med"/>
          </a:ln>
          <a:effectLst/>
        </p:spPr>
        <p:txBody>
          <a:bodyPr anchor="ctr" anchorCtr="1"/>
          <a:lstStyle/>
          <a:p>
            <a:pPr>
              <a:tabLst>
                <a:tab pos="623888" algn="l"/>
              </a:tabLst>
              <a:defRPr/>
            </a:pPr>
            <a:r>
              <a:rPr lang="en-GB" sz="1600" b="0">
                <a:ea typeface="Arial" charset="0"/>
                <a:cs typeface="Arial" charset="0"/>
              </a:rPr>
              <a:t>Synthesizer</a:t>
            </a:r>
          </a:p>
        </p:txBody>
      </p:sp>
      <p:sp>
        <p:nvSpPr>
          <p:cNvPr id="13" name="Rectangle 12"/>
          <p:cNvSpPr/>
          <p:nvPr/>
        </p:nvSpPr>
        <p:spPr bwMode="auto">
          <a:xfrm>
            <a:off x="4464050" y="3949700"/>
            <a:ext cx="1270000" cy="774700"/>
          </a:xfrm>
          <a:prstGeom prst="rect">
            <a:avLst/>
          </a:prstGeom>
          <a:solidFill>
            <a:schemeClr val="bg2">
              <a:lumMod val="20000"/>
              <a:lumOff val="80000"/>
            </a:schemeClr>
          </a:solidFill>
          <a:ln w="12700" cap="flat" cmpd="sng" algn="ctr">
            <a:solidFill>
              <a:schemeClr val="bg2">
                <a:lumMod val="75000"/>
              </a:schemeClr>
            </a:solidFill>
            <a:prstDash val="solid"/>
            <a:round/>
            <a:headEnd type="none" w="med" len="med"/>
            <a:tailEnd type="none" w="med" len="med"/>
          </a:ln>
          <a:effectLst/>
        </p:spPr>
        <p:txBody>
          <a:bodyPr anchor="ctr" anchorCtr="1"/>
          <a:lstStyle/>
          <a:p>
            <a:pPr algn="ctr">
              <a:tabLst>
                <a:tab pos="623888" algn="l"/>
              </a:tabLst>
              <a:defRPr/>
            </a:pPr>
            <a:r>
              <a:rPr lang="en-GB" sz="1600" b="0">
                <a:ea typeface="Arial" charset="0"/>
                <a:cs typeface="Arial" charset="0"/>
              </a:rPr>
              <a:t>Message</a:t>
            </a:r>
          </a:p>
          <a:p>
            <a:pPr algn="ctr">
              <a:tabLst>
                <a:tab pos="623888" algn="l"/>
              </a:tabLst>
              <a:defRPr/>
            </a:pPr>
            <a:r>
              <a:rPr lang="en-GB" sz="1600" b="0">
                <a:ea typeface="Arial" charset="0"/>
                <a:cs typeface="Arial" charset="0"/>
              </a:rPr>
              <a:t>Generator</a:t>
            </a:r>
          </a:p>
        </p:txBody>
      </p:sp>
      <p:cxnSp>
        <p:nvCxnSpPr>
          <p:cNvPr id="16460" name="Straight Arrow Connector 22"/>
          <p:cNvCxnSpPr>
            <a:cxnSpLocks noChangeShapeType="1"/>
            <a:endCxn id="9" idx="1"/>
          </p:cNvCxnSpPr>
          <p:nvPr/>
        </p:nvCxnSpPr>
        <p:spPr bwMode="auto">
          <a:xfrm flipV="1">
            <a:off x="1920875" y="3014663"/>
            <a:ext cx="579438" cy="309562"/>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stCxn id="9" idx="3"/>
            <a:endCxn id="10" idx="1"/>
          </p:cNvCxnSpPr>
          <p:nvPr/>
        </p:nvCxnSpPr>
        <p:spPr bwMode="auto">
          <a:xfrm>
            <a:off x="3770313" y="3014663"/>
            <a:ext cx="693737" cy="1587"/>
          </a:xfrm>
          <a:prstGeom prst="straightConnector1">
            <a:avLst/>
          </a:prstGeom>
          <a:noFill/>
          <a:ln w="38100" cap="flat" cmpd="sng" algn="ctr">
            <a:solidFill>
              <a:schemeClr val="accent5">
                <a:lumMod val="50000"/>
              </a:schemeClr>
            </a:solidFill>
            <a:prstDash val="solid"/>
            <a:round/>
            <a:headEnd type="none" w="med" len="med"/>
            <a:tailEnd type="arrow"/>
          </a:ln>
          <a:effectLst/>
        </p:spPr>
      </p:cxnSp>
      <p:cxnSp>
        <p:nvCxnSpPr>
          <p:cNvPr id="16" name="Straight Arrow Connector 15"/>
          <p:cNvCxnSpPr>
            <a:stCxn id="10" idx="3"/>
          </p:cNvCxnSpPr>
          <p:nvPr/>
        </p:nvCxnSpPr>
        <p:spPr bwMode="auto">
          <a:xfrm>
            <a:off x="5734050" y="3014663"/>
            <a:ext cx="717550" cy="1587"/>
          </a:xfrm>
          <a:prstGeom prst="straightConnector1">
            <a:avLst/>
          </a:prstGeom>
          <a:noFill/>
          <a:ln w="38100" cap="flat" cmpd="sng" algn="ctr">
            <a:solidFill>
              <a:schemeClr val="accent2">
                <a:lumMod val="75000"/>
              </a:schemeClr>
            </a:solidFill>
            <a:prstDash val="solid"/>
            <a:round/>
            <a:headEnd type="none" w="med" len="med"/>
            <a:tailEnd type="arrow"/>
          </a:ln>
          <a:effectLst/>
        </p:spPr>
      </p:cxnSp>
      <p:cxnSp>
        <p:nvCxnSpPr>
          <p:cNvPr id="17" name="Straight Arrow Connector 16"/>
          <p:cNvCxnSpPr>
            <a:endCxn id="13" idx="3"/>
          </p:cNvCxnSpPr>
          <p:nvPr/>
        </p:nvCxnSpPr>
        <p:spPr bwMode="auto">
          <a:xfrm rot="10800000">
            <a:off x="5734050" y="4337050"/>
            <a:ext cx="717550" cy="1588"/>
          </a:xfrm>
          <a:prstGeom prst="straightConnector1">
            <a:avLst/>
          </a:prstGeom>
          <a:noFill/>
          <a:ln w="38100" cap="flat" cmpd="sng" algn="ctr">
            <a:solidFill>
              <a:schemeClr val="accent2">
                <a:lumMod val="75000"/>
              </a:schemeClr>
            </a:solidFill>
            <a:prstDash val="solid"/>
            <a:round/>
            <a:headEnd type="none" w="med" len="med"/>
            <a:tailEnd type="arrow"/>
          </a:ln>
          <a:effectLst/>
        </p:spPr>
      </p:cxnSp>
      <p:cxnSp>
        <p:nvCxnSpPr>
          <p:cNvPr id="16464" name="Straight Arrow Connector 26"/>
          <p:cNvCxnSpPr>
            <a:cxnSpLocks noChangeShapeType="1"/>
          </p:cNvCxnSpPr>
          <p:nvPr/>
        </p:nvCxnSpPr>
        <p:spPr bwMode="auto">
          <a:xfrm rot="10800000">
            <a:off x="1920875" y="3930650"/>
            <a:ext cx="579438" cy="4064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stCxn id="13" idx="1"/>
            <a:endCxn id="12" idx="3"/>
          </p:cNvCxnSpPr>
          <p:nvPr/>
        </p:nvCxnSpPr>
        <p:spPr bwMode="auto">
          <a:xfrm rot="10800000">
            <a:off x="3770313" y="4337050"/>
            <a:ext cx="693737" cy="1588"/>
          </a:xfrm>
          <a:prstGeom prst="straightConnector1">
            <a:avLst/>
          </a:prstGeom>
          <a:noFill/>
          <a:ln w="38100" cap="flat" cmpd="sng" algn="ctr">
            <a:solidFill>
              <a:schemeClr val="accent5">
                <a:lumMod val="50000"/>
              </a:schemeClr>
            </a:solidFill>
            <a:prstDash val="solid"/>
            <a:round/>
            <a:headEnd type="none" w="med" len="med"/>
            <a:tailEnd type="arrow"/>
          </a:ln>
          <a:effectLst/>
        </p:spPr>
      </p:cxnSp>
      <p:pic>
        <p:nvPicPr>
          <p:cNvPr id="16466" name="Picture 3" descr="C:\Users\Steve\AppData\Local\Microsoft\Windows\Temporary Internet Files\Content.IE5\1PKS1S7E\MCj043164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084513"/>
            <a:ext cx="9096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7" name="Text Box 55"/>
          <p:cNvSpPr txBox="1">
            <a:spLocks noChangeArrowheads="1"/>
          </p:cNvSpPr>
          <p:nvPr/>
        </p:nvSpPr>
        <p:spPr bwMode="auto">
          <a:xfrm>
            <a:off x="1239838" y="2668588"/>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GB" sz="1600" b="0">
                <a:cs typeface="Arial" charset="0"/>
              </a:rPr>
              <a:t>User</a:t>
            </a:r>
          </a:p>
        </p:txBody>
      </p:sp>
      <p:sp>
        <p:nvSpPr>
          <p:cNvPr id="16468" name="TextBox 36"/>
          <p:cNvSpPr txBox="1">
            <a:spLocks noChangeArrowheads="1"/>
          </p:cNvSpPr>
          <p:nvPr/>
        </p:nvSpPr>
        <p:spPr bwMode="auto">
          <a:xfrm>
            <a:off x="1857375" y="3497263"/>
            <a:ext cx="1279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GB" sz="1600">
                <a:solidFill>
                  <a:srgbClr val="C00000"/>
                </a:solidFill>
                <a:cs typeface="Arial" charset="0"/>
              </a:rPr>
              <a:t>Waveforms</a:t>
            </a:r>
          </a:p>
        </p:txBody>
      </p:sp>
      <p:sp>
        <p:nvSpPr>
          <p:cNvPr id="16469" name="TextBox 23"/>
          <p:cNvSpPr txBox="1">
            <a:spLocks noChangeArrowheads="1"/>
          </p:cNvSpPr>
          <p:nvPr/>
        </p:nvSpPr>
        <p:spPr bwMode="auto">
          <a:xfrm>
            <a:off x="3652838" y="3497263"/>
            <a:ext cx="81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GB" sz="1600">
                <a:solidFill>
                  <a:srgbClr val="215968"/>
                </a:solidFill>
                <a:cs typeface="Arial" charset="0"/>
              </a:rPr>
              <a:t>Words</a:t>
            </a:r>
          </a:p>
        </p:txBody>
      </p:sp>
      <p:sp>
        <p:nvSpPr>
          <p:cNvPr id="16470" name="TextBox 24"/>
          <p:cNvSpPr txBox="1">
            <a:spLocks noChangeArrowheads="1"/>
          </p:cNvSpPr>
          <p:nvPr/>
        </p:nvSpPr>
        <p:spPr bwMode="auto">
          <a:xfrm>
            <a:off x="5684838" y="3363913"/>
            <a:ext cx="804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r>
              <a:rPr lang="en-GB" sz="1600" dirty="0">
                <a:solidFill>
                  <a:srgbClr val="953735"/>
                </a:solidFill>
                <a:cs typeface="Arial" charset="0"/>
              </a:rPr>
              <a:t>Dialog</a:t>
            </a:r>
          </a:p>
          <a:p>
            <a:pPr algn="ctr"/>
            <a:r>
              <a:rPr lang="en-GB" sz="1600" dirty="0">
                <a:solidFill>
                  <a:srgbClr val="953735"/>
                </a:solidFill>
                <a:cs typeface="Arial" charset="0"/>
              </a:rPr>
              <a:t>Acts</a:t>
            </a:r>
          </a:p>
        </p:txBody>
      </p:sp>
      <p:sp>
        <p:nvSpPr>
          <p:cNvPr id="20" name="TextBox 23"/>
          <p:cNvSpPr txBox="1">
            <a:spLocks noChangeArrowheads="1"/>
          </p:cNvSpPr>
          <p:nvPr/>
        </p:nvSpPr>
        <p:spPr bwMode="auto">
          <a:xfrm>
            <a:off x="2915816" y="2060848"/>
            <a:ext cx="1997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GB" sz="1600" dirty="0" smtClean="0">
                <a:solidFill>
                  <a:srgbClr val="215968"/>
                </a:solidFill>
                <a:cs typeface="Arial" charset="0"/>
              </a:rPr>
              <a:t>I want a restaurant</a:t>
            </a:r>
            <a:endParaRPr lang="en-GB" sz="1600" dirty="0">
              <a:solidFill>
                <a:srgbClr val="215968"/>
              </a:solidFill>
              <a:cs typeface="Arial" charset="0"/>
            </a:endParaRPr>
          </a:p>
        </p:txBody>
      </p:sp>
      <p:sp>
        <p:nvSpPr>
          <p:cNvPr id="21" name="TextBox 24"/>
          <p:cNvSpPr txBox="1">
            <a:spLocks noChangeArrowheads="1"/>
          </p:cNvSpPr>
          <p:nvPr/>
        </p:nvSpPr>
        <p:spPr bwMode="auto">
          <a:xfrm>
            <a:off x="4860032" y="1772816"/>
            <a:ext cx="2504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r>
              <a:rPr lang="en-GB" sz="1600" dirty="0" smtClean="0">
                <a:solidFill>
                  <a:srgbClr val="953735"/>
                </a:solidFill>
                <a:cs typeface="Arial" charset="0"/>
              </a:rPr>
              <a:t>inform(type=restaurant)</a:t>
            </a:r>
            <a:endParaRPr lang="en-GB" sz="1600" dirty="0">
              <a:solidFill>
                <a:srgbClr val="953735"/>
              </a:solidFill>
              <a:cs typeface="Arial" charset="0"/>
            </a:endParaRPr>
          </a:p>
        </p:txBody>
      </p:sp>
      <p:sp>
        <p:nvSpPr>
          <p:cNvPr id="22" name="TextBox 23"/>
          <p:cNvSpPr txBox="1">
            <a:spLocks noChangeArrowheads="1"/>
          </p:cNvSpPr>
          <p:nvPr/>
        </p:nvSpPr>
        <p:spPr bwMode="auto">
          <a:xfrm>
            <a:off x="2771800" y="4869160"/>
            <a:ext cx="222458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GB" sz="1600" dirty="0" smtClean="0">
                <a:solidFill>
                  <a:srgbClr val="215968"/>
                </a:solidFill>
                <a:cs typeface="Arial" charset="0"/>
              </a:rPr>
              <a:t>What kind of food do</a:t>
            </a:r>
          </a:p>
          <a:p>
            <a:r>
              <a:rPr lang="en-GB" sz="1600" dirty="0" smtClean="0">
                <a:solidFill>
                  <a:srgbClr val="215968"/>
                </a:solidFill>
                <a:cs typeface="Arial" charset="0"/>
              </a:rPr>
              <a:t>you want.?</a:t>
            </a:r>
            <a:endParaRPr lang="en-GB" sz="1600" dirty="0">
              <a:solidFill>
                <a:srgbClr val="215968"/>
              </a:solidFill>
              <a:cs typeface="Arial" charset="0"/>
            </a:endParaRPr>
          </a:p>
        </p:txBody>
      </p:sp>
      <p:sp>
        <p:nvSpPr>
          <p:cNvPr id="23" name="TextBox 24"/>
          <p:cNvSpPr txBox="1">
            <a:spLocks noChangeArrowheads="1"/>
          </p:cNvSpPr>
          <p:nvPr/>
        </p:nvSpPr>
        <p:spPr bwMode="auto">
          <a:xfrm>
            <a:off x="5215004" y="5157192"/>
            <a:ext cx="15068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r>
              <a:rPr lang="en-GB" sz="1600" dirty="0" smtClean="0">
                <a:solidFill>
                  <a:srgbClr val="953735"/>
                </a:solidFill>
                <a:cs typeface="Arial" charset="0"/>
              </a:rPr>
              <a:t>request(food)</a:t>
            </a:r>
            <a:endParaRPr lang="en-GB" sz="1600" dirty="0">
              <a:solidFill>
                <a:srgbClr val="953735"/>
              </a:solidFill>
              <a:cs typeface="Arial" charset="0"/>
            </a:endParaRPr>
          </a:p>
        </p:txBody>
      </p:sp>
      <p:sp>
        <p:nvSpPr>
          <p:cNvPr id="2" name="TextBox 1"/>
          <p:cNvSpPr txBox="1"/>
          <p:nvPr/>
        </p:nvSpPr>
        <p:spPr>
          <a:xfrm>
            <a:off x="616562" y="6002124"/>
            <a:ext cx="8059894" cy="523220"/>
          </a:xfrm>
          <a:prstGeom prst="rect">
            <a:avLst/>
          </a:prstGeom>
          <a:noFill/>
        </p:spPr>
        <p:txBody>
          <a:bodyPr wrap="none" rtlCol="0">
            <a:spAutoFit/>
          </a:bodyPr>
          <a:lstStyle/>
          <a:p>
            <a:r>
              <a:rPr lang="en-US" sz="2800" dirty="0" smtClean="0"/>
              <a:t>Typical structure of a spoken </a:t>
            </a:r>
            <a:r>
              <a:rPr lang="en-US" sz="2800" dirty="0"/>
              <a:t>d</a:t>
            </a:r>
            <a:r>
              <a:rPr lang="en-US" sz="2800" dirty="0" smtClean="0"/>
              <a:t>ialogue </a:t>
            </a:r>
            <a:r>
              <a:rPr lang="en-US" sz="2800" dirty="0"/>
              <a:t>s</a:t>
            </a:r>
            <a:r>
              <a:rPr lang="en-US" sz="2800" dirty="0" smtClean="0"/>
              <a:t>ystem</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Propagation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Interested in the </a:t>
            </a:r>
            <a:r>
              <a:rPr lang="en-US" dirty="0" err="1" smtClean="0"/>
              <a:t>marginals</a:t>
            </a:r>
            <a:r>
              <a:rPr lang="en-US" dirty="0" smtClean="0"/>
              <a:t> p(</a:t>
            </a:r>
            <a:r>
              <a:rPr lang="en-US" dirty="0" err="1" smtClean="0"/>
              <a:t>x|D</a:t>
            </a:r>
            <a:r>
              <a:rPr lang="en-US" dirty="0" smtClean="0"/>
              <a:t>)</a:t>
            </a:r>
          </a:p>
          <a:p>
            <a:r>
              <a:rPr lang="en-US" dirty="0" smtClean="0"/>
              <a:t>Assume network is a tree with observations above and below D = {D</a:t>
            </a:r>
            <a:r>
              <a:rPr lang="en-US" baseline="-25000" dirty="0" smtClean="0"/>
              <a:t>a</a:t>
            </a:r>
            <a:r>
              <a:rPr lang="en-US" dirty="0" smtClean="0"/>
              <a:t>, </a:t>
            </a:r>
            <a:r>
              <a:rPr lang="en-US" dirty="0" err="1" smtClean="0"/>
              <a:t>D</a:t>
            </a:r>
            <a:r>
              <a:rPr lang="en-US" baseline="-25000" dirty="0" err="1" smtClean="0"/>
              <a:t>b</a:t>
            </a:r>
            <a:r>
              <a:rPr lang="en-US" dirty="0" smtClean="0"/>
              <a:t>}</a:t>
            </a:r>
            <a:endParaRPr lang="en-US" dirty="0"/>
          </a:p>
        </p:txBody>
      </p:sp>
      <p:sp>
        <p:nvSpPr>
          <p:cNvPr id="4" name="Oval 14"/>
          <p:cNvSpPr>
            <a:spLocks noChangeArrowheads="1"/>
          </p:cNvSpPr>
          <p:nvPr/>
        </p:nvSpPr>
        <p:spPr bwMode="auto">
          <a:xfrm>
            <a:off x="3923928" y="184482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a:latin typeface="Times New Roman" charset="0"/>
              </a:rPr>
              <a:t>x</a:t>
            </a:r>
            <a:endParaRPr lang="en-US" sz="2400" b="0" dirty="0">
              <a:latin typeface="Times New Roman" charset="0"/>
            </a:endParaRPr>
          </a:p>
        </p:txBody>
      </p:sp>
      <p:cxnSp>
        <p:nvCxnSpPr>
          <p:cNvPr id="9" name="AutoShape 50"/>
          <p:cNvCxnSpPr>
            <a:cxnSpLocks noChangeShapeType="1"/>
            <a:endCxn id="4" idx="1"/>
          </p:cNvCxnSpPr>
          <p:nvPr/>
        </p:nvCxnSpPr>
        <p:spPr bwMode="auto">
          <a:xfrm>
            <a:off x="3131840" y="1556792"/>
            <a:ext cx="892521" cy="36614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50"/>
          <p:cNvCxnSpPr>
            <a:cxnSpLocks noChangeShapeType="1"/>
            <a:stCxn id="4" idx="5"/>
          </p:cNvCxnSpPr>
          <p:nvPr/>
        </p:nvCxnSpPr>
        <p:spPr bwMode="auto">
          <a:xfrm>
            <a:off x="4509295" y="2300109"/>
            <a:ext cx="926801" cy="120779"/>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50"/>
          <p:cNvCxnSpPr>
            <a:cxnSpLocks noChangeShapeType="1"/>
            <a:stCxn id="4" idx="7"/>
          </p:cNvCxnSpPr>
          <p:nvPr/>
        </p:nvCxnSpPr>
        <p:spPr bwMode="auto">
          <a:xfrm flipV="1">
            <a:off x="4509295" y="1340769"/>
            <a:ext cx="566761" cy="58217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9" name="Content Placeholder 6"/>
          <p:cNvGraphicFramePr>
            <a:graphicFrameLocks noChangeAspect="1"/>
          </p:cNvGraphicFramePr>
          <p:nvPr>
            <p:extLst>
              <p:ext uri="{D42A27DB-BD31-4B8C-83A1-F6EECF244321}">
                <p14:modId xmlns:p14="http://schemas.microsoft.com/office/powerpoint/2010/main" val="3438100553"/>
              </p:ext>
            </p:extLst>
          </p:nvPr>
        </p:nvGraphicFramePr>
        <p:xfrm>
          <a:off x="1331640" y="4333502"/>
          <a:ext cx="5157787" cy="679450"/>
        </p:xfrm>
        <a:graphic>
          <a:graphicData uri="http://schemas.openxmlformats.org/presentationml/2006/ole">
            <mc:AlternateContent xmlns:mc="http://schemas.openxmlformats.org/markup-compatibility/2006">
              <mc:Choice xmlns:v="urn:schemas-microsoft-com:vml" Requires="v">
                <p:oleObj spid="_x0000_s144556" name="Equation" r:id="rId3" imgW="1638300" imgH="215900" progId="Equation.3">
                  <p:embed/>
                </p:oleObj>
              </mc:Choice>
              <mc:Fallback>
                <p:oleObj name="Equation" r:id="rId3" imgW="1638300" imgH="215900" progId="Equation.3">
                  <p:embed/>
                  <p:pic>
                    <p:nvPicPr>
                      <p:cNvPr id="0" name=""/>
                      <p:cNvPicPr/>
                      <p:nvPr/>
                    </p:nvPicPr>
                    <p:blipFill>
                      <a:blip r:embed="rId4"/>
                      <a:stretch>
                        <a:fillRect/>
                      </a:stretch>
                    </p:blipFill>
                    <p:spPr>
                      <a:xfrm>
                        <a:off x="1331640" y="4333502"/>
                        <a:ext cx="5157787" cy="679450"/>
                      </a:xfrm>
                      <a:prstGeom prst="rect">
                        <a:avLst/>
                      </a:prstGeom>
                    </p:spPr>
                  </p:pic>
                </p:oleObj>
              </mc:Fallback>
            </mc:AlternateContent>
          </a:graphicData>
        </a:graphic>
      </p:graphicFrame>
      <p:graphicFrame>
        <p:nvGraphicFramePr>
          <p:cNvPr id="30" name="Content Placeholder 6"/>
          <p:cNvGraphicFramePr>
            <a:graphicFrameLocks noChangeAspect="1"/>
          </p:cNvGraphicFramePr>
          <p:nvPr>
            <p:extLst>
              <p:ext uri="{D42A27DB-BD31-4B8C-83A1-F6EECF244321}">
                <p14:modId xmlns:p14="http://schemas.microsoft.com/office/powerpoint/2010/main" val="3778033353"/>
              </p:ext>
            </p:extLst>
          </p:nvPr>
        </p:nvGraphicFramePr>
        <p:xfrm>
          <a:off x="1908175" y="5125739"/>
          <a:ext cx="4476750" cy="679450"/>
        </p:xfrm>
        <a:graphic>
          <a:graphicData uri="http://schemas.openxmlformats.org/presentationml/2006/ole">
            <mc:AlternateContent xmlns:mc="http://schemas.openxmlformats.org/markup-compatibility/2006">
              <mc:Choice xmlns:v="urn:schemas-microsoft-com:vml" Requires="v">
                <p:oleObj spid="_x0000_s144557" name="Equation" r:id="rId5" imgW="1422400" imgH="215900" progId="Equation.3">
                  <p:embed/>
                </p:oleObj>
              </mc:Choice>
              <mc:Fallback>
                <p:oleObj name="Equation" r:id="rId5" imgW="1422400" imgH="215900" progId="Equation.3">
                  <p:embed/>
                  <p:pic>
                    <p:nvPicPr>
                      <p:cNvPr id="0" name=""/>
                      <p:cNvPicPr/>
                      <p:nvPr/>
                    </p:nvPicPr>
                    <p:blipFill>
                      <a:blip r:embed="rId6"/>
                      <a:stretch>
                        <a:fillRect/>
                      </a:stretch>
                    </p:blipFill>
                    <p:spPr>
                      <a:xfrm>
                        <a:off x="1908175" y="5125739"/>
                        <a:ext cx="4476750" cy="679450"/>
                      </a:xfrm>
                      <a:prstGeom prst="rect">
                        <a:avLst/>
                      </a:prstGeom>
                    </p:spPr>
                  </p:pic>
                </p:oleObj>
              </mc:Fallback>
            </mc:AlternateContent>
          </a:graphicData>
        </a:graphic>
      </p:graphicFrame>
      <p:graphicFrame>
        <p:nvGraphicFramePr>
          <p:cNvPr id="31" name="Content Placeholder 6"/>
          <p:cNvGraphicFramePr>
            <a:graphicFrameLocks noChangeAspect="1"/>
          </p:cNvGraphicFramePr>
          <p:nvPr>
            <p:extLst>
              <p:ext uri="{D42A27DB-BD31-4B8C-83A1-F6EECF244321}">
                <p14:modId xmlns:p14="http://schemas.microsoft.com/office/powerpoint/2010/main" val="481750157"/>
              </p:ext>
            </p:extLst>
          </p:nvPr>
        </p:nvGraphicFramePr>
        <p:xfrm>
          <a:off x="2254250" y="5917902"/>
          <a:ext cx="3757613" cy="679450"/>
        </p:xfrm>
        <a:graphic>
          <a:graphicData uri="http://schemas.openxmlformats.org/presentationml/2006/ole">
            <mc:AlternateContent xmlns:mc="http://schemas.openxmlformats.org/markup-compatibility/2006">
              <mc:Choice xmlns:v="urn:schemas-microsoft-com:vml" Requires="v">
                <p:oleObj spid="_x0000_s144558" name="Equation" r:id="rId7" imgW="1193800" imgH="215900" progId="Equation.3">
                  <p:embed/>
                </p:oleObj>
              </mc:Choice>
              <mc:Fallback>
                <p:oleObj name="Equation" r:id="rId7" imgW="1193800" imgH="215900" progId="Equation.3">
                  <p:embed/>
                  <p:pic>
                    <p:nvPicPr>
                      <p:cNvPr id="0" name=""/>
                      <p:cNvPicPr/>
                      <p:nvPr/>
                    </p:nvPicPr>
                    <p:blipFill>
                      <a:blip r:embed="rId8"/>
                      <a:stretch>
                        <a:fillRect/>
                      </a:stretch>
                    </p:blipFill>
                    <p:spPr>
                      <a:xfrm>
                        <a:off x="2254250" y="5917902"/>
                        <a:ext cx="3757613" cy="679450"/>
                      </a:xfrm>
                      <a:prstGeom prst="rect">
                        <a:avLst/>
                      </a:prstGeom>
                    </p:spPr>
                  </p:pic>
                </p:oleObj>
              </mc:Fallback>
            </mc:AlternateContent>
          </a:graphicData>
        </a:graphic>
      </p:graphicFrame>
      <p:sp>
        <p:nvSpPr>
          <p:cNvPr id="32" name="Cloud 31"/>
          <p:cNvSpPr/>
          <p:nvPr/>
        </p:nvSpPr>
        <p:spPr bwMode="auto">
          <a:xfrm>
            <a:off x="1353344" y="1412776"/>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a:t>D</a:t>
            </a:r>
            <a:r>
              <a:rPr lang="en-US" sz="2800" baseline="-25000" dirty="0"/>
              <a:t>a</a:t>
            </a:r>
          </a:p>
        </p:txBody>
      </p:sp>
      <p:sp>
        <p:nvSpPr>
          <p:cNvPr id="33" name="Cloud 32"/>
          <p:cNvSpPr/>
          <p:nvPr/>
        </p:nvSpPr>
        <p:spPr bwMode="auto">
          <a:xfrm>
            <a:off x="5436096" y="1340768"/>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err="1" smtClean="0"/>
              <a:t>D</a:t>
            </a:r>
            <a:r>
              <a:rPr lang="en-US" sz="2800" baseline="-25000" dirty="0" err="1" smtClean="0"/>
              <a:t>b</a:t>
            </a:r>
            <a:endParaRPr lang="en-US" sz="2800" baseline="-25000" dirty="0"/>
          </a:p>
        </p:txBody>
      </p:sp>
      <p:cxnSp>
        <p:nvCxnSpPr>
          <p:cNvPr id="37" name="AutoShape 50"/>
          <p:cNvCxnSpPr>
            <a:cxnSpLocks noChangeShapeType="1"/>
            <a:endCxn id="4" idx="3"/>
          </p:cNvCxnSpPr>
          <p:nvPr/>
        </p:nvCxnSpPr>
        <p:spPr bwMode="auto">
          <a:xfrm flipV="1">
            <a:off x="3131840" y="2300109"/>
            <a:ext cx="892521" cy="26479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012247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Propagation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When we split </a:t>
            </a:r>
            <a:r>
              <a:rPr lang="en-US" dirty="0" err="1" smtClean="0"/>
              <a:t>D</a:t>
            </a:r>
            <a:r>
              <a:rPr lang="en-US" baseline="-25000" dirty="0" err="1" smtClean="0"/>
              <a:t>b</a:t>
            </a:r>
            <a:r>
              <a:rPr lang="en-US" dirty="0" smtClean="0"/>
              <a:t> = {D</a:t>
            </a:r>
            <a:r>
              <a:rPr lang="en-US" baseline="-25000" dirty="0" smtClean="0"/>
              <a:t>c</a:t>
            </a:r>
            <a:r>
              <a:rPr lang="en-US" dirty="0" smtClean="0"/>
              <a:t>, </a:t>
            </a:r>
            <a:r>
              <a:rPr lang="en-US" dirty="0" err="1" smtClean="0"/>
              <a:t>D</a:t>
            </a:r>
            <a:r>
              <a:rPr lang="en-US" baseline="-25000" dirty="0" err="1" smtClean="0"/>
              <a:t>d</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These are called the messages </a:t>
            </a:r>
            <a:r>
              <a:rPr lang="en-US" i="1" dirty="0" smtClean="0"/>
              <a:t>into</a:t>
            </a:r>
            <a:r>
              <a:rPr lang="en-US" dirty="0" smtClean="0"/>
              <a:t> x.</a:t>
            </a:r>
          </a:p>
          <a:p>
            <a:r>
              <a:rPr lang="en-US" dirty="0" smtClean="0"/>
              <a:t>We have one message for every probability factor connected</a:t>
            </a:r>
            <a:endParaRPr lang="en-US" dirty="0"/>
          </a:p>
        </p:txBody>
      </p:sp>
      <p:sp>
        <p:nvSpPr>
          <p:cNvPr id="4" name="Oval 14"/>
          <p:cNvSpPr>
            <a:spLocks noChangeArrowheads="1"/>
          </p:cNvSpPr>
          <p:nvPr/>
        </p:nvSpPr>
        <p:spPr bwMode="auto">
          <a:xfrm>
            <a:off x="3923928" y="184482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a:latin typeface="Times New Roman" charset="0"/>
              </a:rPr>
              <a:t>x</a:t>
            </a:r>
            <a:endParaRPr lang="en-US" sz="2400" b="0" dirty="0">
              <a:latin typeface="Times New Roman" charset="0"/>
            </a:endParaRPr>
          </a:p>
        </p:txBody>
      </p:sp>
      <p:cxnSp>
        <p:nvCxnSpPr>
          <p:cNvPr id="9" name="AutoShape 50"/>
          <p:cNvCxnSpPr>
            <a:cxnSpLocks noChangeShapeType="1"/>
            <a:endCxn id="4" idx="1"/>
          </p:cNvCxnSpPr>
          <p:nvPr/>
        </p:nvCxnSpPr>
        <p:spPr bwMode="auto">
          <a:xfrm>
            <a:off x="3131840" y="1556792"/>
            <a:ext cx="892521" cy="36614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50"/>
          <p:cNvCxnSpPr>
            <a:cxnSpLocks noChangeShapeType="1"/>
            <a:stCxn id="4" idx="5"/>
          </p:cNvCxnSpPr>
          <p:nvPr/>
        </p:nvCxnSpPr>
        <p:spPr bwMode="auto">
          <a:xfrm>
            <a:off x="4509295" y="2300109"/>
            <a:ext cx="926801" cy="120779"/>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50"/>
          <p:cNvCxnSpPr>
            <a:cxnSpLocks noChangeShapeType="1"/>
            <a:stCxn id="4" idx="7"/>
          </p:cNvCxnSpPr>
          <p:nvPr/>
        </p:nvCxnSpPr>
        <p:spPr bwMode="auto">
          <a:xfrm flipV="1">
            <a:off x="4509295" y="1340769"/>
            <a:ext cx="566761" cy="58217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31" name="Content Placeholder 6"/>
          <p:cNvGraphicFramePr>
            <a:graphicFrameLocks noChangeAspect="1"/>
          </p:cNvGraphicFramePr>
          <p:nvPr>
            <p:extLst>
              <p:ext uri="{D42A27DB-BD31-4B8C-83A1-F6EECF244321}">
                <p14:modId xmlns:p14="http://schemas.microsoft.com/office/powerpoint/2010/main" val="3517375540"/>
              </p:ext>
            </p:extLst>
          </p:nvPr>
        </p:nvGraphicFramePr>
        <p:xfrm>
          <a:off x="1592263" y="3716338"/>
          <a:ext cx="5395912" cy="679450"/>
        </p:xfrm>
        <a:graphic>
          <a:graphicData uri="http://schemas.openxmlformats.org/presentationml/2006/ole">
            <mc:AlternateContent xmlns:mc="http://schemas.openxmlformats.org/markup-compatibility/2006">
              <mc:Choice xmlns:v="urn:schemas-microsoft-com:vml" Requires="v">
                <p:oleObj spid="_x0000_s155752" name="Equation" r:id="rId3" imgW="1714500" imgH="215900" progId="Equation.3">
                  <p:embed/>
                </p:oleObj>
              </mc:Choice>
              <mc:Fallback>
                <p:oleObj name="Equation" r:id="rId3" imgW="1714500" imgH="215900" progId="Equation.3">
                  <p:embed/>
                  <p:pic>
                    <p:nvPicPr>
                      <p:cNvPr id="0" name=""/>
                      <p:cNvPicPr/>
                      <p:nvPr/>
                    </p:nvPicPr>
                    <p:blipFill>
                      <a:blip r:embed="rId4"/>
                      <a:stretch>
                        <a:fillRect/>
                      </a:stretch>
                    </p:blipFill>
                    <p:spPr>
                      <a:xfrm>
                        <a:off x="1592263" y="3716338"/>
                        <a:ext cx="5395912" cy="679450"/>
                      </a:xfrm>
                      <a:prstGeom prst="rect">
                        <a:avLst/>
                      </a:prstGeom>
                    </p:spPr>
                  </p:pic>
                </p:oleObj>
              </mc:Fallback>
            </mc:AlternateContent>
          </a:graphicData>
        </a:graphic>
      </p:graphicFrame>
      <p:sp>
        <p:nvSpPr>
          <p:cNvPr id="32" name="Cloud 31"/>
          <p:cNvSpPr/>
          <p:nvPr/>
        </p:nvSpPr>
        <p:spPr bwMode="auto">
          <a:xfrm>
            <a:off x="1353344" y="1412776"/>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a:t>D</a:t>
            </a:r>
            <a:r>
              <a:rPr lang="en-US" sz="2800" baseline="-25000" dirty="0"/>
              <a:t>a</a:t>
            </a:r>
          </a:p>
        </p:txBody>
      </p:sp>
      <p:sp>
        <p:nvSpPr>
          <p:cNvPr id="33" name="Cloud 32"/>
          <p:cNvSpPr/>
          <p:nvPr/>
        </p:nvSpPr>
        <p:spPr bwMode="auto">
          <a:xfrm>
            <a:off x="5436096" y="836712"/>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smtClean="0"/>
              <a:t>D</a:t>
            </a:r>
            <a:r>
              <a:rPr lang="en-US" sz="2800" baseline="-25000" dirty="0"/>
              <a:t>c</a:t>
            </a:r>
          </a:p>
        </p:txBody>
      </p:sp>
      <p:cxnSp>
        <p:nvCxnSpPr>
          <p:cNvPr id="37" name="AutoShape 50"/>
          <p:cNvCxnSpPr>
            <a:cxnSpLocks noChangeShapeType="1"/>
            <a:endCxn id="4" idx="3"/>
          </p:cNvCxnSpPr>
          <p:nvPr/>
        </p:nvCxnSpPr>
        <p:spPr bwMode="auto">
          <a:xfrm flipV="1">
            <a:off x="3131840" y="2300109"/>
            <a:ext cx="892521" cy="26479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Cloud 13"/>
          <p:cNvSpPr/>
          <p:nvPr/>
        </p:nvSpPr>
        <p:spPr bwMode="auto">
          <a:xfrm>
            <a:off x="5580112" y="2132856"/>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err="1" smtClean="0"/>
              <a:t>D</a:t>
            </a:r>
            <a:r>
              <a:rPr lang="en-US" sz="2800" baseline="-25000" dirty="0" err="1" smtClean="0"/>
              <a:t>d</a:t>
            </a:r>
            <a:endParaRPr lang="en-US" sz="2800" baseline="-25000" dirty="0"/>
          </a:p>
        </p:txBody>
      </p:sp>
      <p:graphicFrame>
        <p:nvGraphicFramePr>
          <p:cNvPr id="15" name="Content Placeholder 6"/>
          <p:cNvGraphicFramePr>
            <a:graphicFrameLocks noChangeAspect="1"/>
          </p:cNvGraphicFramePr>
          <p:nvPr>
            <p:extLst>
              <p:ext uri="{D42A27DB-BD31-4B8C-83A1-F6EECF244321}">
                <p14:modId xmlns:p14="http://schemas.microsoft.com/office/powerpoint/2010/main" val="3475243538"/>
              </p:ext>
            </p:extLst>
          </p:nvPr>
        </p:nvGraphicFramePr>
        <p:xfrm>
          <a:off x="2267744" y="4797152"/>
          <a:ext cx="5395912" cy="679450"/>
        </p:xfrm>
        <a:graphic>
          <a:graphicData uri="http://schemas.openxmlformats.org/presentationml/2006/ole">
            <mc:AlternateContent xmlns:mc="http://schemas.openxmlformats.org/markup-compatibility/2006">
              <mc:Choice xmlns:v="urn:schemas-microsoft-com:vml" Requires="v">
                <p:oleObj spid="_x0000_s155753" name="Equation" r:id="rId5" imgW="1714500" imgH="215900" progId="Equation.3">
                  <p:embed/>
                </p:oleObj>
              </mc:Choice>
              <mc:Fallback>
                <p:oleObj name="Equation" r:id="rId5" imgW="1714500" imgH="215900" progId="Equation.3">
                  <p:embed/>
                  <p:pic>
                    <p:nvPicPr>
                      <p:cNvPr id="0" name=""/>
                      <p:cNvPicPr/>
                      <p:nvPr/>
                    </p:nvPicPr>
                    <p:blipFill>
                      <a:blip r:embed="rId6"/>
                      <a:stretch>
                        <a:fillRect/>
                      </a:stretch>
                    </p:blipFill>
                    <p:spPr>
                      <a:xfrm>
                        <a:off x="2267744" y="4797152"/>
                        <a:ext cx="5395912" cy="679450"/>
                      </a:xfrm>
                      <a:prstGeom prst="rect">
                        <a:avLst/>
                      </a:prstGeom>
                    </p:spPr>
                  </p:pic>
                </p:oleObj>
              </mc:Fallback>
            </mc:AlternateContent>
          </a:graphicData>
        </a:graphic>
      </p:graphicFrame>
    </p:spTree>
    <p:extLst>
      <p:ext uri="{BB962C8B-B14F-4D97-AF65-F5344CB8AC3E}">
        <p14:creationId xmlns:p14="http://schemas.microsoft.com/office/powerpoint/2010/main" val="4804779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Propagation -  message passing</a:t>
            </a:r>
            <a:endParaRPr lang="en-US" dirty="0"/>
          </a:p>
        </p:txBody>
      </p:sp>
      <p:graphicFrame>
        <p:nvGraphicFramePr>
          <p:cNvPr id="4" name="Content Placeholder 6"/>
          <p:cNvGraphicFramePr>
            <a:graphicFrameLocks noChangeAspect="1"/>
          </p:cNvGraphicFramePr>
          <p:nvPr>
            <p:extLst>
              <p:ext uri="{D42A27DB-BD31-4B8C-83A1-F6EECF244321}">
                <p14:modId xmlns:p14="http://schemas.microsoft.com/office/powerpoint/2010/main" val="591940540"/>
              </p:ext>
            </p:extLst>
          </p:nvPr>
        </p:nvGraphicFramePr>
        <p:xfrm>
          <a:off x="1311275" y="3085902"/>
          <a:ext cx="5837238" cy="919162"/>
        </p:xfrm>
        <a:graphic>
          <a:graphicData uri="http://schemas.openxmlformats.org/presentationml/2006/ole">
            <mc:AlternateContent xmlns:mc="http://schemas.openxmlformats.org/markup-compatibility/2006">
              <mc:Choice xmlns:v="urn:schemas-microsoft-com:vml" Requires="v">
                <p:oleObj spid="_x0000_s145527" name="Equation" r:id="rId3" imgW="1854200" imgH="292100" progId="Equation.3">
                  <p:embed/>
                </p:oleObj>
              </mc:Choice>
              <mc:Fallback>
                <p:oleObj name="Equation" r:id="rId3" imgW="1854200" imgH="292100" progId="Equation.3">
                  <p:embed/>
                  <p:pic>
                    <p:nvPicPr>
                      <p:cNvPr id="0" name=""/>
                      <p:cNvPicPr/>
                      <p:nvPr/>
                    </p:nvPicPr>
                    <p:blipFill>
                      <a:blip r:embed="rId4"/>
                      <a:stretch>
                        <a:fillRect/>
                      </a:stretch>
                    </p:blipFill>
                    <p:spPr>
                      <a:xfrm>
                        <a:off x="1311275" y="3085902"/>
                        <a:ext cx="5837238" cy="919162"/>
                      </a:xfrm>
                      <a:prstGeom prst="rect">
                        <a:avLst/>
                      </a:prstGeom>
                    </p:spPr>
                  </p:pic>
                </p:oleObj>
              </mc:Fallback>
            </mc:AlternateContent>
          </a:graphicData>
        </a:graphic>
      </p:graphicFrame>
      <p:graphicFrame>
        <p:nvGraphicFramePr>
          <p:cNvPr id="5" name="Content Placeholder 6"/>
          <p:cNvGraphicFramePr>
            <a:graphicFrameLocks noChangeAspect="1"/>
          </p:cNvGraphicFramePr>
          <p:nvPr>
            <p:extLst>
              <p:ext uri="{D42A27DB-BD31-4B8C-83A1-F6EECF244321}">
                <p14:modId xmlns:p14="http://schemas.microsoft.com/office/powerpoint/2010/main" val="2233882388"/>
              </p:ext>
            </p:extLst>
          </p:nvPr>
        </p:nvGraphicFramePr>
        <p:xfrm>
          <a:off x="1292225" y="4886625"/>
          <a:ext cx="5876925" cy="917575"/>
        </p:xfrm>
        <a:graphic>
          <a:graphicData uri="http://schemas.openxmlformats.org/presentationml/2006/ole">
            <mc:AlternateContent xmlns:mc="http://schemas.openxmlformats.org/markup-compatibility/2006">
              <mc:Choice xmlns:v="urn:schemas-microsoft-com:vml" Requires="v">
                <p:oleObj spid="_x0000_s145528" name="Equation" r:id="rId5" imgW="1866900" imgH="292100" progId="Equation.3">
                  <p:embed/>
                </p:oleObj>
              </mc:Choice>
              <mc:Fallback>
                <p:oleObj name="Equation" r:id="rId5" imgW="1866900" imgH="292100" progId="Equation.3">
                  <p:embed/>
                  <p:pic>
                    <p:nvPicPr>
                      <p:cNvPr id="0" name=""/>
                      <p:cNvPicPr/>
                      <p:nvPr/>
                    </p:nvPicPr>
                    <p:blipFill>
                      <a:blip r:embed="rId6"/>
                      <a:stretch>
                        <a:fillRect/>
                      </a:stretch>
                    </p:blipFill>
                    <p:spPr>
                      <a:xfrm>
                        <a:off x="1292225" y="4886625"/>
                        <a:ext cx="5876925" cy="917575"/>
                      </a:xfrm>
                      <a:prstGeom prst="rect">
                        <a:avLst/>
                      </a:prstGeom>
                    </p:spPr>
                  </p:pic>
                </p:oleObj>
              </mc:Fallback>
            </mc:AlternateContent>
          </a:graphicData>
        </a:graphic>
      </p:graphicFrame>
      <p:sp>
        <p:nvSpPr>
          <p:cNvPr id="6" name="Oval 14"/>
          <p:cNvSpPr>
            <a:spLocks noChangeArrowheads="1"/>
          </p:cNvSpPr>
          <p:nvPr/>
        </p:nvSpPr>
        <p:spPr bwMode="auto">
          <a:xfrm>
            <a:off x="2555776" y="1916832"/>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a:latin typeface="Times New Roman" charset="0"/>
              </a:rPr>
              <a:t>a</a:t>
            </a:r>
            <a:endParaRPr lang="en-US" sz="2400" b="0" dirty="0">
              <a:latin typeface="Times New Roman" charset="0"/>
            </a:endParaRPr>
          </a:p>
        </p:txBody>
      </p:sp>
      <p:sp>
        <p:nvSpPr>
          <p:cNvPr id="7" name="Oval 34"/>
          <p:cNvSpPr>
            <a:spLocks noChangeArrowheads="1"/>
          </p:cNvSpPr>
          <p:nvPr/>
        </p:nvSpPr>
        <p:spPr bwMode="auto">
          <a:xfrm>
            <a:off x="4716016" y="1916832"/>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b</a:t>
            </a:r>
            <a:endParaRPr lang="en-US" sz="2400" b="0" dirty="0">
              <a:latin typeface="Times New Roman" charset="0"/>
            </a:endParaRPr>
          </a:p>
        </p:txBody>
      </p:sp>
      <p:cxnSp>
        <p:nvCxnSpPr>
          <p:cNvPr id="8" name="AutoShape 50"/>
          <p:cNvCxnSpPr>
            <a:cxnSpLocks noChangeShapeType="1"/>
            <a:stCxn id="6" idx="6"/>
            <a:endCxn id="7" idx="2"/>
          </p:cNvCxnSpPr>
          <p:nvPr/>
        </p:nvCxnSpPr>
        <p:spPr bwMode="auto">
          <a:xfrm>
            <a:off x="3241576" y="2183532"/>
            <a:ext cx="1474440" cy="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AutoShape 50"/>
          <p:cNvCxnSpPr>
            <a:cxnSpLocks noChangeShapeType="1"/>
            <a:endCxn id="6" idx="1"/>
          </p:cNvCxnSpPr>
          <p:nvPr/>
        </p:nvCxnSpPr>
        <p:spPr bwMode="auto">
          <a:xfrm>
            <a:off x="2195736" y="1628800"/>
            <a:ext cx="460473" cy="36614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AutoShape 50"/>
          <p:cNvCxnSpPr>
            <a:cxnSpLocks noChangeShapeType="1"/>
            <a:stCxn id="6" idx="3"/>
          </p:cNvCxnSpPr>
          <p:nvPr/>
        </p:nvCxnSpPr>
        <p:spPr bwMode="auto">
          <a:xfrm flipH="1">
            <a:off x="1619672" y="2372117"/>
            <a:ext cx="1036537" cy="1927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AutoShape 50"/>
          <p:cNvCxnSpPr>
            <a:cxnSpLocks noChangeShapeType="1"/>
            <a:stCxn id="7" idx="5"/>
          </p:cNvCxnSpPr>
          <p:nvPr/>
        </p:nvCxnSpPr>
        <p:spPr bwMode="auto">
          <a:xfrm>
            <a:off x="5366424" y="2372117"/>
            <a:ext cx="861760" cy="120779"/>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AutoShape 50"/>
          <p:cNvCxnSpPr>
            <a:cxnSpLocks noChangeShapeType="1"/>
            <a:stCxn id="7" idx="7"/>
          </p:cNvCxnSpPr>
          <p:nvPr/>
        </p:nvCxnSpPr>
        <p:spPr bwMode="auto">
          <a:xfrm flipV="1">
            <a:off x="5366424" y="1412776"/>
            <a:ext cx="501720" cy="582171"/>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Cloud 12"/>
          <p:cNvSpPr/>
          <p:nvPr/>
        </p:nvSpPr>
        <p:spPr bwMode="auto">
          <a:xfrm>
            <a:off x="539552" y="1412776"/>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a:t>D</a:t>
            </a:r>
            <a:r>
              <a:rPr lang="en-US" sz="2800" baseline="-25000" dirty="0"/>
              <a:t>a</a:t>
            </a:r>
          </a:p>
        </p:txBody>
      </p:sp>
      <p:sp>
        <p:nvSpPr>
          <p:cNvPr id="14" name="Cloud 13"/>
          <p:cNvSpPr/>
          <p:nvPr/>
        </p:nvSpPr>
        <p:spPr bwMode="auto">
          <a:xfrm>
            <a:off x="6321896" y="1340768"/>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err="1" smtClean="0"/>
              <a:t>D</a:t>
            </a:r>
            <a:r>
              <a:rPr lang="en-US" sz="2800" baseline="-25000" dirty="0" err="1" smtClean="0"/>
              <a:t>b</a:t>
            </a:r>
            <a:endParaRPr lang="en-US" sz="2800" baseline="-25000" dirty="0"/>
          </a:p>
        </p:txBody>
      </p:sp>
    </p:spTree>
    <p:extLst>
      <p:ext uri="{BB962C8B-B14F-4D97-AF65-F5344CB8AC3E}">
        <p14:creationId xmlns:p14="http://schemas.microsoft.com/office/powerpoint/2010/main" val="14984621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Propagation -  message passing</a:t>
            </a:r>
            <a:endParaRPr lang="en-US" dirty="0"/>
          </a:p>
        </p:txBody>
      </p:sp>
      <p:graphicFrame>
        <p:nvGraphicFramePr>
          <p:cNvPr id="4" name="Content Placeholder 6"/>
          <p:cNvGraphicFramePr>
            <a:graphicFrameLocks noChangeAspect="1"/>
          </p:cNvGraphicFramePr>
          <p:nvPr>
            <p:extLst>
              <p:ext uri="{D42A27DB-BD31-4B8C-83A1-F6EECF244321}">
                <p14:modId xmlns:p14="http://schemas.microsoft.com/office/powerpoint/2010/main" val="424569827"/>
              </p:ext>
            </p:extLst>
          </p:nvPr>
        </p:nvGraphicFramePr>
        <p:xfrm>
          <a:off x="177105" y="3933056"/>
          <a:ext cx="8715375" cy="958850"/>
        </p:xfrm>
        <a:graphic>
          <a:graphicData uri="http://schemas.openxmlformats.org/presentationml/2006/ole">
            <mc:AlternateContent xmlns:mc="http://schemas.openxmlformats.org/markup-compatibility/2006">
              <mc:Choice xmlns:v="urn:schemas-microsoft-com:vml" Requires="v">
                <p:oleObj spid="_x0000_s170006" name="Equation" r:id="rId3" imgW="2768600" imgH="304800" progId="Equation.3">
                  <p:embed/>
                </p:oleObj>
              </mc:Choice>
              <mc:Fallback>
                <p:oleObj name="Equation" r:id="rId3" imgW="2768600" imgH="304800" progId="Equation.3">
                  <p:embed/>
                  <p:pic>
                    <p:nvPicPr>
                      <p:cNvPr id="0" name=""/>
                      <p:cNvPicPr/>
                      <p:nvPr/>
                    </p:nvPicPr>
                    <p:blipFill>
                      <a:blip r:embed="rId4"/>
                      <a:stretch>
                        <a:fillRect/>
                      </a:stretch>
                    </p:blipFill>
                    <p:spPr>
                      <a:xfrm>
                        <a:off x="177105" y="3933056"/>
                        <a:ext cx="8715375" cy="958850"/>
                      </a:xfrm>
                      <a:prstGeom prst="rect">
                        <a:avLst/>
                      </a:prstGeom>
                    </p:spPr>
                  </p:pic>
                </p:oleObj>
              </mc:Fallback>
            </mc:AlternateContent>
          </a:graphicData>
        </a:graphic>
      </p:graphicFrame>
      <p:graphicFrame>
        <p:nvGraphicFramePr>
          <p:cNvPr id="5" name="Content Placeholder 6"/>
          <p:cNvGraphicFramePr>
            <a:graphicFrameLocks noChangeAspect="1"/>
          </p:cNvGraphicFramePr>
          <p:nvPr>
            <p:extLst>
              <p:ext uri="{D42A27DB-BD31-4B8C-83A1-F6EECF244321}">
                <p14:modId xmlns:p14="http://schemas.microsoft.com/office/powerpoint/2010/main" val="3085527507"/>
              </p:ext>
            </p:extLst>
          </p:nvPr>
        </p:nvGraphicFramePr>
        <p:xfrm>
          <a:off x="200025" y="5301208"/>
          <a:ext cx="8715375" cy="957262"/>
        </p:xfrm>
        <a:graphic>
          <a:graphicData uri="http://schemas.openxmlformats.org/presentationml/2006/ole">
            <mc:AlternateContent xmlns:mc="http://schemas.openxmlformats.org/markup-compatibility/2006">
              <mc:Choice xmlns:v="urn:schemas-microsoft-com:vml" Requires="v">
                <p:oleObj spid="_x0000_s170007" name="Equation" r:id="rId5" imgW="2768600" imgH="304800" progId="Equation.3">
                  <p:embed/>
                </p:oleObj>
              </mc:Choice>
              <mc:Fallback>
                <p:oleObj name="Equation" r:id="rId5" imgW="2768600" imgH="304800" progId="Equation.3">
                  <p:embed/>
                  <p:pic>
                    <p:nvPicPr>
                      <p:cNvPr id="0" name=""/>
                      <p:cNvPicPr/>
                      <p:nvPr/>
                    </p:nvPicPr>
                    <p:blipFill>
                      <a:blip r:embed="rId6"/>
                      <a:stretch>
                        <a:fillRect/>
                      </a:stretch>
                    </p:blipFill>
                    <p:spPr>
                      <a:xfrm>
                        <a:off x="200025" y="5301208"/>
                        <a:ext cx="8715375" cy="957262"/>
                      </a:xfrm>
                      <a:prstGeom prst="rect">
                        <a:avLst/>
                      </a:prstGeom>
                    </p:spPr>
                  </p:pic>
                </p:oleObj>
              </mc:Fallback>
            </mc:AlternateContent>
          </a:graphicData>
        </a:graphic>
      </p:graphicFrame>
      <p:sp>
        <p:nvSpPr>
          <p:cNvPr id="6" name="Oval 14"/>
          <p:cNvSpPr>
            <a:spLocks noChangeArrowheads="1"/>
          </p:cNvSpPr>
          <p:nvPr/>
        </p:nvSpPr>
        <p:spPr bwMode="auto">
          <a:xfrm>
            <a:off x="2555776" y="2996952"/>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a:latin typeface="Times New Roman" charset="0"/>
              </a:rPr>
              <a:t>a</a:t>
            </a:r>
            <a:endParaRPr lang="en-US" sz="2400" b="0" dirty="0">
              <a:latin typeface="Times New Roman" charset="0"/>
            </a:endParaRPr>
          </a:p>
        </p:txBody>
      </p:sp>
      <p:sp>
        <p:nvSpPr>
          <p:cNvPr id="7" name="Oval 34"/>
          <p:cNvSpPr>
            <a:spLocks noChangeArrowheads="1"/>
          </p:cNvSpPr>
          <p:nvPr/>
        </p:nvSpPr>
        <p:spPr bwMode="auto">
          <a:xfrm>
            <a:off x="3347864" y="1700808"/>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b</a:t>
            </a:r>
            <a:endParaRPr lang="en-US" sz="2400" b="0" dirty="0">
              <a:latin typeface="Times New Roman" charset="0"/>
            </a:endParaRPr>
          </a:p>
        </p:txBody>
      </p:sp>
      <p:cxnSp>
        <p:nvCxnSpPr>
          <p:cNvPr id="8" name="AutoShape 50"/>
          <p:cNvCxnSpPr>
            <a:cxnSpLocks noChangeShapeType="1"/>
            <a:stCxn id="6" idx="6"/>
            <a:endCxn id="15" idx="2"/>
          </p:cNvCxnSpPr>
          <p:nvPr/>
        </p:nvCxnSpPr>
        <p:spPr bwMode="auto">
          <a:xfrm flipV="1">
            <a:off x="3241576" y="2903612"/>
            <a:ext cx="1596752" cy="36004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AutoShape 50"/>
          <p:cNvCxnSpPr>
            <a:cxnSpLocks noChangeShapeType="1"/>
            <a:endCxn id="6" idx="1"/>
          </p:cNvCxnSpPr>
          <p:nvPr/>
        </p:nvCxnSpPr>
        <p:spPr bwMode="auto">
          <a:xfrm>
            <a:off x="2195736" y="2708920"/>
            <a:ext cx="460473" cy="36614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AutoShape 50"/>
          <p:cNvCxnSpPr>
            <a:cxnSpLocks noChangeShapeType="1"/>
            <a:stCxn id="6" idx="3"/>
          </p:cNvCxnSpPr>
          <p:nvPr/>
        </p:nvCxnSpPr>
        <p:spPr bwMode="auto">
          <a:xfrm flipH="1">
            <a:off x="1619672" y="3452237"/>
            <a:ext cx="1036537" cy="1927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AutoShape 50"/>
          <p:cNvCxnSpPr>
            <a:cxnSpLocks noChangeShapeType="1"/>
            <a:endCxn id="7" idx="2"/>
          </p:cNvCxnSpPr>
          <p:nvPr/>
        </p:nvCxnSpPr>
        <p:spPr bwMode="auto">
          <a:xfrm>
            <a:off x="2195736" y="1916832"/>
            <a:ext cx="1152128" cy="50676"/>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AutoShape 50"/>
          <p:cNvCxnSpPr>
            <a:cxnSpLocks noChangeShapeType="1"/>
            <a:endCxn id="7" idx="1"/>
          </p:cNvCxnSpPr>
          <p:nvPr/>
        </p:nvCxnSpPr>
        <p:spPr bwMode="auto">
          <a:xfrm>
            <a:off x="2483768" y="1418884"/>
            <a:ext cx="975688" cy="360039"/>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Cloud 12"/>
          <p:cNvSpPr/>
          <p:nvPr/>
        </p:nvSpPr>
        <p:spPr bwMode="auto">
          <a:xfrm>
            <a:off x="539552" y="2492896"/>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a:t>D</a:t>
            </a:r>
            <a:r>
              <a:rPr lang="en-US" sz="2800" baseline="-25000" dirty="0"/>
              <a:t>a</a:t>
            </a:r>
          </a:p>
        </p:txBody>
      </p:sp>
      <p:sp>
        <p:nvSpPr>
          <p:cNvPr id="14" name="Cloud 13"/>
          <p:cNvSpPr/>
          <p:nvPr/>
        </p:nvSpPr>
        <p:spPr bwMode="auto">
          <a:xfrm>
            <a:off x="899592" y="1052736"/>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err="1" smtClean="0"/>
              <a:t>D</a:t>
            </a:r>
            <a:r>
              <a:rPr lang="en-US" sz="2800" baseline="-25000" dirty="0" err="1" smtClean="0"/>
              <a:t>b</a:t>
            </a:r>
            <a:endParaRPr lang="en-US" sz="2800" baseline="-25000" dirty="0"/>
          </a:p>
        </p:txBody>
      </p:sp>
      <p:sp>
        <p:nvSpPr>
          <p:cNvPr id="15" name="Oval 34"/>
          <p:cNvSpPr>
            <a:spLocks noChangeArrowheads="1"/>
          </p:cNvSpPr>
          <p:nvPr/>
        </p:nvSpPr>
        <p:spPr bwMode="auto">
          <a:xfrm>
            <a:off x="4838328" y="2636912"/>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c</a:t>
            </a:r>
            <a:endParaRPr lang="en-US" sz="2400" b="0" dirty="0">
              <a:latin typeface="Times New Roman" charset="0"/>
            </a:endParaRPr>
          </a:p>
        </p:txBody>
      </p:sp>
      <p:cxnSp>
        <p:nvCxnSpPr>
          <p:cNvPr id="16" name="AutoShape 50"/>
          <p:cNvCxnSpPr>
            <a:cxnSpLocks noChangeShapeType="1"/>
            <a:stCxn id="15" idx="5"/>
          </p:cNvCxnSpPr>
          <p:nvPr/>
        </p:nvCxnSpPr>
        <p:spPr bwMode="auto">
          <a:xfrm>
            <a:off x="5488736" y="3092197"/>
            <a:ext cx="861760" cy="120779"/>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AutoShape 50"/>
          <p:cNvCxnSpPr>
            <a:cxnSpLocks noChangeShapeType="1"/>
            <a:stCxn id="15" idx="7"/>
          </p:cNvCxnSpPr>
          <p:nvPr/>
        </p:nvCxnSpPr>
        <p:spPr bwMode="auto">
          <a:xfrm flipV="1">
            <a:off x="5488736" y="2132856"/>
            <a:ext cx="501720" cy="582171"/>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Cloud 17"/>
          <p:cNvSpPr/>
          <p:nvPr/>
        </p:nvSpPr>
        <p:spPr bwMode="auto">
          <a:xfrm>
            <a:off x="6444208" y="2060848"/>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smtClean="0"/>
              <a:t>D</a:t>
            </a:r>
            <a:r>
              <a:rPr lang="en-US" sz="2800" baseline="-25000" dirty="0" smtClean="0"/>
              <a:t>c</a:t>
            </a:r>
            <a:endParaRPr lang="en-US" sz="2800" baseline="-25000" dirty="0"/>
          </a:p>
        </p:txBody>
      </p:sp>
      <p:cxnSp>
        <p:nvCxnSpPr>
          <p:cNvPr id="22" name="AutoShape 50"/>
          <p:cNvCxnSpPr>
            <a:cxnSpLocks noChangeShapeType="1"/>
            <a:stCxn id="7" idx="5"/>
            <a:endCxn id="15" idx="1"/>
          </p:cNvCxnSpPr>
          <p:nvPr/>
        </p:nvCxnSpPr>
        <p:spPr bwMode="auto">
          <a:xfrm>
            <a:off x="3998272" y="2156093"/>
            <a:ext cx="951648" cy="558934"/>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52815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Propagation</a:t>
            </a:r>
            <a:endParaRPr lang="en-US" dirty="0"/>
          </a:p>
        </p:txBody>
      </p:sp>
      <p:sp>
        <p:nvSpPr>
          <p:cNvPr id="3" name="Content Placeholder 2"/>
          <p:cNvSpPr>
            <a:spLocks noGrp="1"/>
          </p:cNvSpPr>
          <p:nvPr>
            <p:ph idx="1"/>
          </p:nvPr>
        </p:nvSpPr>
        <p:spPr/>
        <p:txBody>
          <a:bodyPr/>
          <a:lstStyle/>
          <a:p>
            <a:r>
              <a:rPr lang="en-US" dirty="0" smtClean="0"/>
              <a:t>We can do the same thing repeatedly.</a:t>
            </a:r>
          </a:p>
          <a:p>
            <a:endParaRPr lang="en-US" dirty="0"/>
          </a:p>
          <a:p>
            <a:r>
              <a:rPr lang="en-US" dirty="0" smtClean="0"/>
              <a:t>Start on one side, and keep getting p(</a:t>
            </a:r>
            <a:r>
              <a:rPr lang="en-US" dirty="0" err="1" smtClean="0"/>
              <a:t>x|D</a:t>
            </a:r>
            <a:r>
              <a:rPr lang="en-US" baseline="-25000" dirty="0" err="1" smtClean="0"/>
              <a:t>a</a:t>
            </a:r>
            <a:r>
              <a:rPr lang="en-US" dirty="0" smtClean="0"/>
              <a:t>)</a:t>
            </a:r>
          </a:p>
          <a:p>
            <a:endParaRPr lang="en-US" dirty="0"/>
          </a:p>
          <a:p>
            <a:r>
              <a:rPr lang="en-US" dirty="0" smtClean="0"/>
              <a:t>Then start on the other ends and keep getting p(</a:t>
            </a:r>
            <a:r>
              <a:rPr lang="en-US" dirty="0" err="1" smtClean="0"/>
              <a:t>D</a:t>
            </a:r>
            <a:r>
              <a:rPr lang="en-US" baseline="-25000" dirty="0" err="1" smtClean="0"/>
              <a:t>b</a:t>
            </a:r>
            <a:r>
              <a:rPr lang="en-US" dirty="0" err="1" smtClean="0"/>
              <a:t>|x</a:t>
            </a:r>
            <a:r>
              <a:rPr lang="en-US" dirty="0" smtClean="0"/>
              <a:t>)</a:t>
            </a:r>
          </a:p>
          <a:p>
            <a:endParaRPr lang="en-US" dirty="0"/>
          </a:p>
          <a:p>
            <a:r>
              <a:rPr lang="en-US" dirty="0" smtClean="0"/>
              <a:t>To get a </a:t>
            </a:r>
            <a:r>
              <a:rPr lang="en-US" smtClean="0"/>
              <a:t>marginal simply </a:t>
            </a:r>
            <a:r>
              <a:rPr lang="en-US" dirty="0" smtClean="0"/>
              <a:t>multiply these</a:t>
            </a:r>
          </a:p>
          <a:p>
            <a:endParaRPr lang="en-US" dirty="0"/>
          </a:p>
        </p:txBody>
      </p:sp>
    </p:spTree>
    <p:extLst>
      <p:ext uri="{BB962C8B-B14F-4D97-AF65-F5344CB8AC3E}">
        <p14:creationId xmlns:p14="http://schemas.microsoft.com/office/powerpoint/2010/main" val="8644654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a:t>
            </a:r>
            <a:r>
              <a:rPr lang="en-US" dirty="0"/>
              <a:t>P</a:t>
            </a:r>
            <a:r>
              <a:rPr lang="en-US" dirty="0" smtClean="0"/>
              <a:t>ropagation – our example</a:t>
            </a:r>
            <a:endParaRPr lang="en-US" dirty="0"/>
          </a:p>
        </p:txBody>
      </p:sp>
      <p:cxnSp>
        <p:nvCxnSpPr>
          <p:cNvPr id="4" name="AutoShape 11"/>
          <p:cNvCxnSpPr>
            <a:cxnSpLocks noChangeShapeType="1"/>
            <a:stCxn id="5" idx="4"/>
            <a:endCxn id="6" idx="0"/>
          </p:cNvCxnSpPr>
          <p:nvPr/>
        </p:nvCxnSpPr>
        <p:spPr bwMode="auto">
          <a:xfrm>
            <a:off x="1962572" y="3386336"/>
            <a:ext cx="372" cy="12668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Oval 18"/>
          <p:cNvSpPr>
            <a:spLocks noChangeArrowheads="1"/>
          </p:cNvSpPr>
          <p:nvPr/>
        </p:nvSpPr>
        <p:spPr bwMode="auto">
          <a:xfrm>
            <a:off x="1619672" y="285293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g</a:t>
            </a:r>
            <a:r>
              <a:rPr lang="en-GB" sz="2400" b="0" baseline="-25000" dirty="0" smtClean="0">
                <a:latin typeface="Times New Roman" charset="0"/>
              </a:rPr>
              <a:t>1</a:t>
            </a:r>
            <a:endParaRPr lang="en-US" sz="2400" b="0" baseline="-25000" dirty="0">
              <a:latin typeface="Times New Roman" charset="0"/>
            </a:endParaRPr>
          </a:p>
        </p:txBody>
      </p:sp>
      <p:sp>
        <p:nvSpPr>
          <p:cNvPr id="6" name="Oval 20"/>
          <p:cNvSpPr>
            <a:spLocks noChangeArrowheads="1"/>
          </p:cNvSpPr>
          <p:nvPr/>
        </p:nvSpPr>
        <p:spPr bwMode="auto">
          <a:xfrm>
            <a:off x="1658144" y="465313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r>
              <a:rPr lang="en-GB" sz="2400" b="0" baseline="-25000" dirty="0" smtClean="0">
                <a:latin typeface="Times New Roman" charset="0"/>
              </a:rPr>
              <a:t>1</a:t>
            </a:r>
            <a:endParaRPr lang="en-US" sz="2400" b="0" baseline="-25000" dirty="0">
              <a:latin typeface="Times New Roman" charset="0"/>
            </a:endParaRPr>
          </a:p>
        </p:txBody>
      </p:sp>
      <p:cxnSp>
        <p:nvCxnSpPr>
          <p:cNvPr id="7" name="AutoShape 33"/>
          <p:cNvCxnSpPr>
            <a:cxnSpLocks noChangeShapeType="1"/>
            <a:stCxn id="8" idx="4"/>
            <a:endCxn id="9" idx="0"/>
          </p:cNvCxnSpPr>
          <p:nvPr/>
        </p:nvCxnSpPr>
        <p:spPr bwMode="auto">
          <a:xfrm flipH="1">
            <a:off x="5884912" y="3386336"/>
            <a:ext cx="4192" cy="12668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Oval 35"/>
          <p:cNvSpPr>
            <a:spLocks noChangeArrowheads="1"/>
          </p:cNvSpPr>
          <p:nvPr/>
        </p:nvSpPr>
        <p:spPr bwMode="auto">
          <a:xfrm>
            <a:off x="5508104" y="285293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g</a:t>
            </a:r>
            <a:r>
              <a:rPr lang="en-GB" sz="2400" b="0" baseline="-25000" dirty="0" smtClean="0">
                <a:latin typeface="Times New Roman" charset="0"/>
              </a:rPr>
              <a:t>2</a:t>
            </a:r>
            <a:endParaRPr lang="en-US" sz="2400" b="0" baseline="-25000" dirty="0">
              <a:latin typeface="Times New Roman" charset="0"/>
            </a:endParaRPr>
          </a:p>
        </p:txBody>
      </p:sp>
      <p:sp>
        <p:nvSpPr>
          <p:cNvPr id="9" name="Oval 40"/>
          <p:cNvSpPr>
            <a:spLocks noChangeArrowheads="1"/>
          </p:cNvSpPr>
          <p:nvPr/>
        </p:nvSpPr>
        <p:spPr bwMode="auto">
          <a:xfrm>
            <a:off x="5580112" y="465313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r>
              <a:rPr lang="en-GB" sz="2400" b="0" baseline="-25000" dirty="0" smtClean="0">
                <a:latin typeface="Times New Roman" charset="0"/>
              </a:rPr>
              <a:t>2</a:t>
            </a:r>
            <a:endParaRPr lang="en-US" sz="2400" b="0" baseline="-25000" dirty="0">
              <a:latin typeface="Times New Roman" charset="0"/>
            </a:endParaRPr>
          </a:p>
        </p:txBody>
      </p:sp>
      <p:cxnSp>
        <p:nvCxnSpPr>
          <p:cNvPr id="10" name="AutoShape 50"/>
          <p:cNvCxnSpPr>
            <a:cxnSpLocks noChangeShapeType="1"/>
            <a:stCxn id="5" idx="6"/>
            <a:endCxn id="8" idx="2"/>
          </p:cNvCxnSpPr>
          <p:nvPr/>
        </p:nvCxnSpPr>
        <p:spPr bwMode="auto">
          <a:xfrm>
            <a:off x="2305472" y="3119636"/>
            <a:ext cx="3202632" cy="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ontent Placeholder 2"/>
          <p:cNvSpPr>
            <a:spLocks noGrp="1"/>
          </p:cNvSpPr>
          <p:nvPr>
            <p:ph idx="1"/>
          </p:nvPr>
        </p:nvSpPr>
        <p:spPr>
          <a:xfrm>
            <a:off x="323850" y="1341438"/>
            <a:ext cx="8424863" cy="4967287"/>
          </a:xfrm>
        </p:spPr>
        <p:txBody>
          <a:bodyPr/>
          <a:lstStyle/>
          <a:p>
            <a:r>
              <a:rPr lang="en-US" dirty="0" smtClean="0"/>
              <a:t>Write probabilities as vectors with SAVE on top</a:t>
            </a:r>
            <a:endParaRPr lang="en-US" dirty="0"/>
          </a:p>
        </p:txBody>
      </p:sp>
      <p:graphicFrame>
        <p:nvGraphicFramePr>
          <p:cNvPr id="35" name="Object 34"/>
          <p:cNvGraphicFramePr>
            <a:graphicFrameLocks noChangeAspect="1"/>
          </p:cNvGraphicFramePr>
          <p:nvPr>
            <p:extLst>
              <p:ext uri="{D42A27DB-BD31-4B8C-83A1-F6EECF244321}">
                <p14:modId xmlns:p14="http://schemas.microsoft.com/office/powerpoint/2010/main" val="494142768"/>
              </p:ext>
            </p:extLst>
          </p:nvPr>
        </p:nvGraphicFramePr>
        <p:xfrm>
          <a:off x="1619672" y="5301208"/>
          <a:ext cx="709002" cy="864096"/>
        </p:xfrm>
        <a:graphic>
          <a:graphicData uri="http://schemas.openxmlformats.org/presentationml/2006/ole">
            <mc:AlternateContent xmlns:mc="http://schemas.openxmlformats.org/markup-compatibility/2006">
              <mc:Choice xmlns:v="urn:schemas-microsoft-com:vml" Requires="v">
                <p:oleObj spid="_x0000_s169067" name="Equation" r:id="rId3" imgW="406400" imgH="495300" progId="Equation.3">
                  <p:embed/>
                </p:oleObj>
              </mc:Choice>
              <mc:Fallback>
                <p:oleObj name="Equation" r:id="rId3" imgW="406400" imgH="495300" progId="Equation.3">
                  <p:embed/>
                  <p:pic>
                    <p:nvPicPr>
                      <p:cNvPr id="0" name=""/>
                      <p:cNvPicPr/>
                      <p:nvPr/>
                    </p:nvPicPr>
                    <p:blipFill>
                      <a:blip r:embed="rId4"/>
                      <a:stretch>
                        <a:fillRect/>
                      </a:stretch>
                    </p:blipFill>
                    <p:spPr>
                      <a:xfrm>
                        <a:off x="1619672" y="5301208"/>
                        <a:ext cx="709002" cy="864096"/>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242671056"/>
              </p:ext>
            </p:extLst>
          </p:nvPr>
        </p:nvGraphicFramePr>
        <p:xfrm>
          <a:off x="5580112" y="5373216"/>
          <a:ext cx="709002" cy="864096"/>
        </p:xfrm>
        <a:graphic>
          <a:graphicData uri="http://schemas.openxmlformats.org/presentationml/2006/ole">
            <mc:AlternateContent xmlns:mc="http://schemas.openxmlformats.org/markup-compatibility/2006">
              <mc:Choice xmlns:v="urn:schemas-microsoft-com:vml" Requires="v">
                <p:oleObj spid="_x0000_s169068" name="Equation" r:id="rId5" imgW="406400" imgH="495300" progId="Equation.3">
                  <p:embed/>
                </p:oleObj>
              </mc:Choice>
              <mc:Fallback>
                <p:oleObj name="Equation" r:id="rId5" imgW="406400" imgH="495300" progId="Equation.3">
                  <p:embed/>
                  <p:pic>
                    <p:nvPicPr>
                      <p:cNvPr id="0" name=""/>
                      <p:cNvPicPr/>
                      <p:nvPr/>
                    </p:nvPicPr>
                    <p:blipFill>
                      <a:blip r:embed="rId6"/>
                      <a:stretch>
                        <a:fillRect/>
                      </a:stretch>
                    </p:blipFill>
                    <p:spPr>
                      <a:xfrm>
                        <a:off x="5580112" y="5373216"/>
                        <a:ext cx="709002" cy="864096"/>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064320252"/>
              </p:ext>
            </p:extLst>
          </p:nvPr>
        </p:nvGraphicFramePr>
        <p:xfrm>
          <a:off x="683568" y="3356992"/>
          <a:ext cx="908050" cy="865187"/>
        </p:xfrm>
        <a:graphic>
          <a:graphicData uri="http://schemas.openxmlformats.org/presentationml/2006/ole">
            <mc:AlternateContent xmlns:mc="http://schemas.openxmlformats.org/markup-compatibility/2006">
              <mc:Choice xmlns:v="urn:schemas-microsoft-com:vml" Requires="v">
                <p:oleObj spid="_x0000_s169069" name="Equation" r:id="rId7" imgW="520700" imgH="495300" progId="Equation.3">
                  <p:embed/>
                </p:oleObj>
              </mc:Choice>
              <mc:Fallback>
                <p:oleObj name="Equation" r:id="rId7" imgW="520700" imgH="495300" progId="Equation.3">
                  <p:embed/>
                  <p:pic>
                    <p:nvPicPr>
                      <p:cNvPr id="0" name=""/>
                      <p:cNvPicPr/>
                      <p:nvPr/>
                    </p:nvPicPr>
                    <p:blipFill>
                      <a:blip r:embed="rId8"/>
                      <a:stretch>
                        <a:fillRect/>
                      </a:stretch>
                    </p:blipFill>
                    <p:spPr>
                      <a:xfrm>
                        <a:off x="683568" y="3356992"/>
                        <a:ext cx="908050" cy="865187"/>
                      </a:xfrm>
                      <a:prstGeom prst="rect">
                        <a:avLst/>
                      </a:prstGeom>
                    </p:spPr>
                  </p:pic>
                </p:oleObj>
              </mc:Fallback>
            </mc:AlternateContent>
          </a:graphicData>
        </a:graphic>
      </p:graphicFrame>
      <p:cxnSp>
        <p:nvCxnSpPr>
          <p:cNvPr id="40" name="Straight Arrow Connector 39"/>
          <p:cNvCxnSpPr/>
          <p:nvPr/>
        </p:nvCxnSpPr>
        <p:spPr bwMode="auto">
          <a:xfrm flipV="1">
            <a:off x="1691680" y="3573016"/>
            <a:ext cx="0" cy="432048"/>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p:cNvCxnSpPr/>
          <p:nvPr/>
        </p:nvCxnSpPr>
        <p:spPr bwMode="auto">
          <a:xfrm>
            <a:off x="2555776" y="2924944"/>
            <a:ext cx="504056"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43" name="Object 42"/>
          <p:cNvGraphicFramePr>
            <a:graphicFrameLocks noChangeAspect="1"/>
          </p:cNvGraphicFramePr>
          <p:nvPr>
            <p:extLst>
              <p:ext uri="{D42A27DB-BD31-4B8C-83A1-F6EECF244321}">
                <p14:modId xmlns:p14="http://schemas.microsoft.com/office/powerpoint/2010/main" val="1005838003"/>
              </p:ext>
            </p:extLst>
          </p:nvPr>
        </p:nvGraphicFramePr>
        <p:xfrm>
          <a:off x="2295798" y="1916832"/>
          <a:ext cx="908050" cy="865187"/>
        </p:xfrm>
        <a:graphic>
          <a:graphicData uri="http://schemas.openxmlformats.org/presentationml/2006/ole">
            <mc:AlternateContent xmlns:mc="http://schemas.openxmlformats.org/markup-compatibility/2006">
              <mc:Choice xmlns:v="urn:schemas-microsoft-com:vml" Requires="v">
                <p:oleObj spid="_x0000_s169070" name="Equation" r:id="rId9" imgW="520700" imgH="495300" progId="Equation.3">
                  <p:embed/>
                </p:oleObj>
              </mc:Choice>
              <mc:Fallback>
                <p:oleObj name="Equation" r:id="rId9" imgW="520700" imgH="495300" progId="Equation.3">
                  <p:embed/>
                  <p:pic>
                    <p:nvPicPr>
                      <p:cNvPr id="0" name=""/>
                      <p:cNvPicPr/>
                      <p:nvPr/>
                    </p:nvPicPr>
                    <p:blipFill>
                      <a:blip r:embed="rId8"/>
                      <a:stretch>
                        <a:fillRect/>
                      </a:stretch>
                    </p:blipFill>
                    <p:spPr>
                      <a:xfrm>
                        <a:off x="2295798" y="1916832"/>
                        <a:ext cx="908050" cy="865187"/>
                      </a:xfrm>
                      <a:prstGeom prst="rect">
                        <a:avLst/>
                      </a:prstGeom>
                    </p:spPr>
                  </p:pic>
                </p:oleObj>
              </mc:Fallback>
            </mc:AlternateContent>
          </a:graphicData>
        </a:graphic>
      </p:graphicFrame>
      <p:cxnSp>
        <p:nvCxnSpPr>
          <p:cNvPr id="44" name="Straight Arrow Connector 43"/>
          <p:cNvCxnSpPr/>
          <p:nvPr/>
        </p:nvCxnSpPr>
        <p:spPr bwMode="auto">
          <a:xfrm>
            <a:off x="4716016" y="2924944"/>
            <a:ext cx="504056"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45" name="Object 44"/>
          <p:cNvGraphicFramePr>
            <a:graphicFrameLocks noChangeAspect="1"/>
          </p:cNvGraphicFramePr>
          <p:nvPr>
            <p:extLst>
              <p:ext uri="{D42A27DB-BD31-4B8C-83A1-F6EECF244321}">
                <p14:modId xmlns:p14="http://schemas.microsoft.com/office/powerpoint/2010/main" val="1027376403"/>
              </p:ext>
            </p:extLst>
          </p:nvPr>
        </p:nvGraphicFramePr>
        <p:xfrm>
          <a:off x="3781425" y="1916113"/>
          <a:ext cx="2259013" cy="865187"/>
        </p:xfrm>
        <a:graphic>
          <a:graphicData uri="http://schemas.openxmlformats.org/presentationml/2006/ole">
            <mc:AlternateContent xmlns:mc="http://schemas.openxmlformats.org/markup-compatibility/2006">
              <mc:Choice xmlns:v="urn:schemas-microsoft-com:vml" Requires="v">
                <p:oleObj spid="_x0000_s169071" name="Equation" r:id="rId10" imgW="1295400" imgH="495300" progId="Equation.3">
                  <p:embed/>
                </p:oleObj>
              </mc:Choice>
              <mc:Fallback>
                <p:oleObj name="Equation" r:id="rId10" imgW="1295400" imgH="495300" progId="Equation.3">
                  <p:embed/>
                  <p:pic>
                    <p:nvPicPr>
                      <p:cNvPr id="0" name=""/>
                      <p:cNvPicPr/>
                      <p:nvPr/>
                    </p:nvPicPr>
                    <p:blipFill>
                      <a:blip r:embed="rId11"/>
                      <a:stretch>
                        <a:fillRect/>
                      </a:stretch>
                    </p:blipFill>
                    <p:spPr>
                      <a:xfrm>
                        <a:off x="3781425" y="1916113"/>
                        <a:ext cx="2259013" cy="865187"/>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391061014"/>
              </p:ext>
            </p:extLst>
          </p:nvPr>
        </p:nvGraphicFramePr>
        <p:xfrm>
          <a:off x="6444208" y="3356992"/>
          <a:ext cx="908050" cy="865187"/>
        </p:xfrm>
        <a:graphic>
          <a:graphicData uri="http://schemas.openxmlformats.org/presentationml/2006/ole">
            <mc:AlternateContent xmlns:mc="http://schemas.openxmlformats.org/markup-compatibility/2006">
              <mc:Choice xmlns:v="urn:schemas-microsoft-com:vml" Requires="v">
                <p:oleObj spid="_x0000_s169072" name="Equation" r:id="rId12" imgW="520700" imgH="495300" progId="Equation.3">
                  <p:embed/>
                </p:oleObj>
              </mc:Choice>
              <mc:Fallback>
                <p:oleObj name="Equation" r:id="rId12" imgW="520700" imgH="495300" progId="Equation.3">
                  <p:embed/>
                  <p:pic>
                    <p:nvPicPr>
                      <p:cNvPr id="0" name=""/>
                      <p:cNvPicPr/>
                      <p:nvPr/>
                    </p:nvPicPr>
                    <p:blipFill>
                      <a:blip r:embed="rId13"/>
                      <a:stretch>
                        <a:fillRect/>
                      </a:stretch>
                    </p:blipFill>
                    <p:spPr>
                      <a:xfrm>
                        <a:off x="6444208" y="3356992"/>
                        <a:ext cx="908050" cy="865187"/>
                      </a:xfrm>
                      <a:prstGeom prst="rect">
                        <a:avLst/>
                      </a:prstGeom>
                    </p:spPr>
                  </p:pic>
                </p:oleObj>
              </mc:Fallback>
            </mc:AlternateContent>
          </a:graphicData>
        </a:graphic>
      </p:graphicFrame>
      <p:cxnSp>
        <p:nvCxnSpPr>
          <p:cNvPr id="47" name="Straight Arrow Connector 46"/>
          <p:cNvCxnSpPr/>
          <p:nvPr/>
        </p:nvCxnSpPr>
        <p:spPr bwMode="auto">
          <a:xfrm flipV="1">
            <a:off x="6156176" y="3573016"/>
            <a:ext cx="0" cy="432048"/>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670850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Learning – The problem</a:t>
            </a:r>
            <a:endParaRPr lang="en-US" dirty="0"/>
          </a:p>
        </p:txBody>
      </p:sp>
      <p:sp>
        <p:nvSpPr>
          <p:cNvPr id="102" name="Rectangle 4"/>
          <p:cNvSpPr>
            <a:spLocks noChangeArrowheads="1"/>
          </p:cNvSpPr>
          <p:nvPr/>
        </p:nvSpPr>
        <p:spPr bwMode="auto">
          <a:xfrm>
            <a:off x="744538" y="1444625"/>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 name="Rectangle 5"/>
          <p:cNvSpPr>
            <a:spLocks noChangeArrowheads="1"/>
          </p:cNvSpPr>
          <p:nvPr/>
        </p:nvSpPr>
        <p:spPr bwMode="auto">
          <a:xfrm>
            <a:off x="744538" y="3883025"/>
            <a:ext cx="3200400" cy="9906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 name="Rectangle 7"/>
          <p:cNvSpPr>
            <a:spLocks noChangeArrowheads="1"/>
          </p:cNvSpPr>
          <p:nvPr/>
        </p:nvSpPr>
        <p:spPr bwMode="auto">
          <a:xfrm>
            <a:off x="5011738" y="1444625"/>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 name="Rectangle 8"/>
          <p:cNvSpPr>
            <a:spLocks noChangeArrowheads="1"/>
          </p:cNvSpPr>
          <p:nvPr/>
        </p:nvSpPr>
        <p:spPr bwMode="auto">
          <a:xfrm>
            <a:off x="5011738" y="3883025"/>
            <a:ext cx="3200400" cy="9906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06" name="AutoShape 11"/>
          <p:cNvCxnSpPr>
            <a:cxnSpLocks noChangeShapeType="1"/>
            <a:stCxn id="112" idx="5"/>
            <a:endCxn id="114" idx="2"/>
          </p:cNvCxnSpPr>
          <p:nvPr/>
        </p:nvCxnSpPr>
        <p:spPr bwMode="auto">
          <a:xfrm>
            <a:off x="3463925" y="4605338"/>
            <a:ext cx="754063" cy="9159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AutoShape 13"/>
          <p:cNvCxnSpPr>
            <a:cxnSpLocks noChangeShapeType="1"/>
            <a:stCxn id="109" idx="5"/>
            <a:endCxn id="114" idx="2"/>
          </p:cNvCxnSpPr>
          <p:nvPr/>
        </p:nvCxnSpPr>
        <p:spPr bwMode="auto">
          <a:xfrm>
            <a:off x="1711325" y="4605338"/>
            <a:ext cx="2506663" cy="9159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8" name="Oval 14"/>
          <p:cNvSpPr>
            <a:spLocks noChangeArrowheads="1"/>
          </p:cNvSpPr>
          <p:nvPr/>
        </p:nvSpPr>
        <p:spPr bwMode="auto">
          <a:xfrm>
            <a:off x="1125538" y="1901825"/>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type</a:t>
            </a:r>
            <a:endParaRPr lang="en-US" sz="2400" b="0">
              <a:latin typeface="Times New Roman" charset="0"/>
            </a:endParaRPr>
          </a:p>
        </p:txBody>
      </p:sp>
      <p:sp>
        <p:nvSpPr>
          <p:cNvPr id="109" name="Oval 15"/>
          <p:cNvSpPr>
            <a:spLocks noChangeArrowheads="1"/>
          </p:cNvSpPr>
          <p:nvPr/>
        </p:nvSpPr>
        <p:spPr bwMode="auto">
          <a:xfrm>
            <a:off x="1125538" y="4149725"/>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type</a:t>
            </a:r>
            <a:endParaRPr lang="en-US" sz="2400" b="0">
              <a:latin typeface="Times New Roman" charset="0"/>
            </a:endParaRPr>
          </a:p>
        </p:txBody>
      </p:sp>
      <p:cxnSp>
        <p:nvCxnSpPr>
          <p:cNvPr id="110" name="AutoShape 16"/>
          <p:cNvCxnSpPr>
            <a:cxnSpLocks noChangeShapeType="1"/>
            <a:stCxn id="108" idx="4"/>
            <a:endCxn id="109" idx="0"/>
          </p:cNvCxnSpPr>
          <p:nvPr/>
        </p:nvCxnSpPr>
        <p:spPr bwMode="auto">
          <a:xfrm>
            <a:off x="1468438" y="2435225"/>
            <a:ext cx="0" cy="17145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1" name="Oval 17"/>
          <p:cNvSpPr>
            <a:spLocks noChangeArrowheads="1"/>
          </p:cNvSpPr>
          <p:nvPr/>
        </p:nvSpPr>
        <p:spPr bwMode="auto">
          <a:xfrm>
            <a:off x="2878138" y="2740025"/>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food</a:t>
            </a:r>
            <a:endParaRPr lang="en-US" sz="2400" b="0">
              <a:latin typeface="Times New Roman" charset="0"/>
            </a:endParaRPr>
          </a:p>
        </p:txBody>
      </p:sp>
      <p:sp>
        <p:nvSpPr>
          <p:cNvPr id="112" name="Oval 18"/>
          <p:cNvSpPr>
            <a:spLocks noChangeArrowheads="1"/>
          </p:cNvSpPr>
          <p:nvPr/>
        </p:nvSpPr>
        <p:spPr bwMode="auto">
          <a:xfrm>
            <a:off x="2878138" y="4149725"/>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food</a:t>
            </a:r>
            <a:endParaRPr lang="en-US" sz="2400" b="0">
              <a:latin typeface="Times New Roman" charset="0"/>
            </a:endParaRPr>
          </a:p>
        </p:txBody>
      </p:sp>
      <p:cxnSp>
        <p:nvCxnSpPr>
          <p:cNvPr id="113" name="AutoShape 19"/>
          <p:cNvCxnSpPr>
            <a:cxnSpLocks noChangeShapeType="1"/>
            <a:stCxn id="111" idx="4"/>
            <a:endCxn id="112" idx="0"/>
          </p:cNvCxnSpPr>
          <p:nvPr/>
        </p:nvCxnSpPr>
        <p:spPr bwMode="auto">
          <a:xfrm>
            <a:off x="3221038" y="3273425"/>
            <a:ext cx="0" cy="8763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4" name="Oval 20"/>
          <p:cNvSpPr>
            <a:spLocks noChangeArrowheads="1"/>
          </p:cNvSpPr>
          <p:nvPr/>
        </p:nvSpPr>
        <p:spPr bwMode="auto">
          <a:xfrm>
            <a:off x="4217988" y="5254625"/>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15" name="Rectangle 21"/>
          <p:cNvSpPr>
            <a:spLocks noChangeArrowheads="1"/>
          </p:cNvSpPr>
          <p:nvPr/>
        </p:nvSpPr>
        <p:spPr bwMode="auto">
          <a:xfrm>
            <a:off x="107950" y="3429000"/>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cxnSp>
        <p:nvCxnSpPr>
          <p:cNvPr id="116" name="AutoShape 22"/>
          <p:cNvCxnSpPr>
            <a:cxnSpLocks noChangeShapeType="1"/>
            <a:stCxn id="108" idx="5"/>
            <a:endCxn id="111" idx="1"/>
          </p:cNvCxnSpPr>
          <p:nvPr/>
        </p:nvCxnSpPr>
        <p:spPr bwMode="auto">
          <a:xfrm>
            <a:off x="1711325" y="2357438"/>
            <a:ext cx="1266825" cy="46037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9" name="Text Box 27"/>
          <p:cNvSpPr txBox="1">
            <a:spLocks noChangeArrowheads="1"/>
          </p:cNvSpPr>
          <p:nvPr/>
        </p:nvSpPr>
        <p:spPr bwMode="auto">
          <a:xfrm>
            <a:off x="787400" y="3806825"/>
            <a:ext cx="404813"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U</a:t>
            </a:r>
            <a:endParaRPr lang="en-US" sz="2400" b="0">
              <a:latin typeface="Times New Roman" charset="0"/>
            </a:endParaRPr>
          </a:p>
        </p:txBody>
      </p:sp>
      <p:sp>
        <p:nvSpPr>
          <p:cNvPr id="120" name="Text Box 28"/>
          <p:cNvSpPr txBox="1">
            <a:spLocks noChangeArrowheads="1"/>
          </p:cNvSpPr>
          <p:nvPr/>
        </p:nvSpPr>
        <p:spPr bwMode="auto">
          <a:xfrm>
            <a:off x="787400" y="1444625"/>
            <a:ext cx="404813"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G</a:t>
            </a:r>
            <a:endParaRPr lang="en-US" sz="2400" b="0">
              <a:latin typeface="Times New Roman" charset="0"/>
            </a:endParaRPr>
          </a:p>
        </p:txBody>
      </p:sp>
      <p:cxnSp>
        <p:nvCxnSpPr>
          <p:cNvPr id="122" name="AutoShape 31"/>
          <p:cNvCxnSpPr>
            <a:cxnSpLocks noChangeShapeType="1"/>
            <a:stCxn id="128" idx="5"/>
            <a:endCxn id="130" idx="2"/>
          </p:cNvCxnSpPr>
          <p:nvPr/>
        </p:nvCxnSpPr>
        <p:spPr bwMode="auto">
          <a:xfrm>
            <a:off x="7796213" y="4605338"/>
            <a:ext cx="592137" cy="9159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AutoShape 33"/>
          <p:cNvCxnSpPr>
            <a:cxnSpLocks noChangeShapeType="1"/>
            <a:stCxn id="125" idx="5"/>
            <a:endCxn id="130" idx="2"/>
          </p:cNvCxnSpPr>
          <p:nvPr/>
        </p:nvCxnSpPr>
        <p:spPr bwMode="auto">
          <a:xfrm>
            <a:off x="6043613" y="4605338"/>
            <a:ext cx="2344737" cy="9159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4" name="Oval 34"/>
          <p:cNvSpPr>
            <a:spLocks noChangeArrowheads="1"/>
          </p:cNvSpPr>
          <p:nvPr/>
        </p:nvSpPr>
        <p:spPr bwMode="auto">
          <a:xfrm>
            <a:off x="5392738" y="1901825"/>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type</a:t>
            </a:r>
            <a:endParaRPr lang="en-US" sz="2400" b="0">
              <a:latin typeface="Times New Roman" charset="0"/>
            </a:endParaRPr>
          </a:p>
        </p:txBody>
      </p:sp>
      <p:sp>
        <p:nvSpPr>
          <p:cNvPr id="125" name="Oval 35"/>
          <p:cNvSpPr>
            <a:spLocks noChangeArrowheads="1"/>
          </p:cNvSpPr>
          <p:nvPr/>
        </p:nvSpPr>
        <p:spPr bwMode="auto">
          <a:xfrm>
            <a:off x="5392738" y="4149725"/>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type</a:t>
            </a:r>
            <a:endParaRPr lang="en-US" sz="2400" b="0">
              <a:latin typeface="Times New Roman" charset="0"/>
            </a:endParaRPr>
          </a:p>
        </p:txBody>
      </p:sp>
      <p:cxnSp>
        <p:nvCxnSpPr>
          <p:cNvPr id="126" name="AutoShape 36"/>
          <p:cNvCxnSpPr>
            <a:cxnSpLocks noChangeShapeType="1"/>
            <a:stCxn id="124" idx="4"/>
            <a:endCxn id="125" idx="0"/>
          </p:cNvCxnSpPr>
          <p:nvPr/>
        </p:nvCxnSpPr>
        <p:spPr bwMode="auto">
          <a:xfrm>
            <a:off x="5773738" y="2435225"/>
            <a:ext cx="0" cy="17145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7" name="Oval 37"/>
          <p:cNvSpPr>
            <a:spLocks noChangeArrowheads="1"/>
          </p:cNvSpPr>
          <p:nvPr/>
        </p:nvSpPr>
        <p:spPr bwMode="auto">
          <a:xfrm>
            <a:off x="7145338" y="2740025"/>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food</a:t>
            </a:r>
            <a:endParaRPr lang="en-US" sz="2400" b="0">
              <a:latin typeface="Times New Roman" charset="0"/>
            </a:endParaRPr>
          </a:p>
        </p:txBody>
      </p:sp>
      <p:sp>
        <p:nvSpPr>
          <p:cNvPr id="128" name="Oval 38"/>
          <p:cNvSpPr>
            <a:spLocks noChangeArrowheads="1"/>
          </p:cNvSpPr>
          <p:nvPr/>
        </p:nvSpPr>
        <p:spPr bwMode="auto">
          <a:xfrm>
            <a:off x="7145338" y="4149725"/>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food</a:t>
            </a:r>
            <a:endParaRPr lang="en-US" sz="2400" b="0">
              <a:latin typeface="Times New Roman" charset="0"/>
            </a:endParaRPr>
          </a:p>
        </p:txBody>
      </p:sp>
      <p:cxnSp>
        <p:nvCxnSpPr>
          <p:cNvPr id="129" name="AutoShape 39"/>
          <p:cNvCxnSpPr>
            <a:cxnSpLocks noChangeShapeType="1"/>
            <a:stCxn id="127" idx="4"/>
            <a:endCxn id="128" idx="0"/>
          </p:cNvCxnSpPr>
          <p:nvPr/>
        </p:nvCxnSpPr>
        <p:spPr bwMode="auto">
          <a:xfrm>
            <a:off x="7526338" y="3273425"/>
            <a:ext cx="0" cy="8763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0" name="Oval 40"/>
          <p:cNvSpPr>
            <a:spLocks noChangeArrowheads="1"/>
          </p:cNvSpPr>
          <p:nvPr/>
        </p:nvSpPr>
        <p:spPr bwMode="auto">
          <a:xfrm>
            <a:off x="8388350" y="5254625"/>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1" name="Rectangle 41"/>
          <p:cNvSpPr>
            <a:spLocks noChangeArrowheads="1"/>
          </p:cNvSpPr>
          <p:nvPr/>
        </p:nvSpPr>
        <p:spPr bwMode="auto">
          <a:xfrm>
            <a:off x="4391025" y="3429000"/>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cxnSp>
        <p:nvCxnSpPr>
          <p:cNvPr id="132" name="AutoShape 42"/>
          <p:cNvCxnSpPr>
            <a:cxnSpLocks noChangeShapeType="1"/>
            <a:stCxn id="124" idx="5"/>
            <a:endCxn id="127" idx="1"/>
          </p:cNvCxnSpPr>
          <p:nvPr/>
        </p:nvCxnSpPr>
        <p:spPr bwMode="auto">
          <a:xfrm>
            <a:off x="6043613" y="2357438"/>
            <a:ext cx="1212850" cy="46037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5" name="Text Box 47"/>
          <p:cNvSpPr txBox="1">
            <a:spLocks noChangeArrowheads="1"/>
          </p:cNvSpPr>
          <p:nvPr/>
        </p:nvSpPr>
        <p:spPr bwMode="auto">
          <a:xfrm>
            <a:off x="5005388" y="3806825"/>
            <a:ext cx="506412"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U’</a:t>
            </a:r>
            <a:endParaRPr lang="en-US" sz="2400" b="0">
              <a:latin typeface="Times New Roman" charset="0"/>
            </a:endParaRPr>
          </a:p>
        </p:txBody>
      </p:sp>
      <p:sp>
        <p:nvSpPr>
          <p:cNvPr id="136" name="Text Box 48"/>
          <p:cNvSpPr txBox="1">
            <a:spLocks noChangeArrowheads="1"/>
          </p:cNvSpPr>
          <p:nvPr/>
        </p:nvSpPr>
        <p:spPr bwMode="auto">
          <a:xfrm>
            <a:off x="5005388" y="1444625"/>
            <a:ext cx="506412"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G’</a:t>
            </a:r>
            <a:endParaRPr lang="en-US" sz="2400" b="0">
              <a:latin typeface="Times New Roman" charset="0"/>
            </a:endParaRPr>
          </a:p>
        </p:txBody>
      </p:sp>
      <p:cxnSp>
        <p:nvCxnSpPr>
          <p:cNvPr id="138" name="AutoShape 50"/>
          <p:cNvCxnSpPr>
            <a:cxnSpLocks noChangeShapeType="1"/>
            <a:stCxn id="108" idx="6"/>
            <a:endCxn id="124" idx="2"/>
          </p:cNvCxnSpPr>
          <p:nvPr/>
        </p:nvCxnSpPr>
        <p:spPr bwMode="auto">
          <a:xfrm>
            <a:off x="1811338" y="2168525"/>
            <a:ext cx="3581400" cy="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9" name="AutoShape 51"/>
          <p:cNvCxnSpPr>
            <a:cxnSpLocks noChangeShapeType="1"/>
            <a:stCxn id="111" idx="6"/>
            <a:endCxn id="127" idx="2"/>
          </p:cNvCxnSpPr>
          <p:nvPr/>
        </p:nvCxnSpPr>
        <p:spPr bwMode="auto">
          <a:xfrm>
            <a:off x="3563938" y="3006725"/>
            <a:ext cx="3581400" cy="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0" name="AutoShape 54"/>
          <p:cNvCxnSpPr>
            <a:cxnSpLocks noChangeShapeType="1"/>
            <a:stCxn id="115" idx="0"/>
            <a:endCxn id="111" idx="2"/>
          </p:cNvCxnSpPr>
          <p:nvPr/>
        </p:nvCxnSpPr>
        <p:spPr bwMode="auto">
          <a:xfrm rot="16200000">
            <a:off x="1453356" y="2004219"/>
            <a:ext cx="422275" cy="24272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1" name="AutoShape 55"/>
          <p:cNvCxnSpPr>
            <a:cxnSpLocks noChangeShapeType="1"/>
            <a:stCxn id="115" idx="0"/>
            <a:endCxn id="108" idx="2"/>
          </p:cNvCxnSpPr>
          <p:nvPr/>
        </p:nvCxnSpPr>
        <p:spPr bwMode="auto">
          <a:xfrm rot="16200000">
            <a:off x="157956" y="2461419"/>
            <a:ext cx="1260475" cy="6746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2" name="AutoShape 56"/>
          <p:cNvCxnSpPr>
            <a:cxnSpLocks noChangeShapeType="1"/>
            <a:stCxn id="131" idx="0"/>
            <a:endCxn id="127" idx="2"/>
          </p:cNvCxnSpPr>
          <p:nvPr/>
        </p:nvCxnSpPr>
        <p:spPr bwMode="auto">
          <a:xfrm rot="16200000">
            <a:off x="5728494" y="2012156"/>
            <a:ext cx="422275" cy="24114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3" name="AutoShape 57"/>
          <p:cNvCxnSpPr>
            <a:cxnSpLocks noChangeShapeType="1"/>
            <a:stCxn id="131" idx="0"/>
            <a:endCxn id="124" idx="2"/>
          </p:cNvCxnSpPr>
          <p:nvPr/>
        </p:nvCxnSpPr>
        <p:spPr bwMode="auto">
          <a:xfrm rot="16200000">
            <a:off x="4433094" y="2469356"/>
            <a:ext cx="1260475" cy="6588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4" name="AutoShape 58"/>
          <p:cNvCxnSpPr>
            <a:cxnSpLocks noChangeShapeType="1"/>
            <a:stCxn id="115" idx="2"/>
            <a:endCxn id="109" idx="2"/>
          </p:cNvCxnSpPr>
          <p:nvPr/>
        </p:nvCxnSpPr>
        <p:spPr bwMode="auto">
          <a:xfrm rot="16200000" flipH="1">
            <a:off x="484981" y="3775869"/>
            <a:ext cx="606425" cy="6746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5" name="AutoShape 59"/>
          <p:cNvCxnSpPr>
            <a:cxnSpLocks noChangeShapeType="1"/>
            <a:stCxn id="115" idx="3"/>
            <a:endCxn id="112" idx="1"/>
          </p:cNvCxnSpPr>
          <p:nvPr/>
        </p:nvCxnSpPr>
        <p:spPr bwMode="auto">
          <a:xfrm>
            <a:off x="793750" y="3619500"/>
            <a:ext cx="2184400" cy="6080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 name="AutoShape 60"/>
          <p:cNvCxnSpPr>
            <a:cxnSpLocks noChangeShapeType="1"/>
            <a:stCxn id="131" idx="2"/>
            <a:endCxn id="125" idx="2"/>
          </p:cNvCxnSpPr>
          <p:nvPr/>
        </p:nvCxnSpPr>
        <p:spPr bwMode="auto">
          <a:xfrm rot="16200000" flipH="1">
            <a:off x="4760119" y="3783806"/>
            <a:ext cx="606425" cy="6588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 name="AutoShape 61"/>
          <p:cNvCxnSpPr>
            <a:cxnSpLocks noChangeShapeType="1"/>
            <a:stCxn id="131" idx="3"/>
            <a:endCxn id="128" idx="1"/>
          </p:cNvCxnSpPr>
          <p:nvPr/>
        </p:nvCxnSpPr>
        <p:spPr bwMode="auto">
          <a:xfrm>
            <a:off x="5076825" y="3619500"/>
            <a:ext cx="2179638" cy="6080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4488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4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4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2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30" grpId="0" animBg="1"/>
      <p:bldP spid="1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Learning – The problem</a:t>
            </a:r>
            <a:endParaRPr lang="en-US" dirty="0"/>
          </a:p>
        </p:txBody>
      </p:sp>
      <p:sp>
        <p:nvSpPr>
          <p:cNvPr id="3" name="Content Placeholder 2"/>
          <p:cNvSpPr>
            <a:spLocks noGrp="1"/>
          </p:cNvSpPr>
          <p:nvPr>
            <p:ph idx="1"/>
          </p:nvPr>
        </p:nvSpPr>
        <p:spPr/>
        <p:txBody>
          <a:bodyPr/>
          <a:lstStyle/>
          <a:p>
            <a:r>
              <a:rPr lang="en-US" dirty="0" smtClean="0"/>
              <a:t>For every (action, goal, goal) triple there is a parameter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The parameters are a probability table of P(</a:t>
            </a:r>
            <a:r>
              <a:rPr lang="en-US" dirty="0" err="1" smtClean="0"/>
              <a:t>g|g,a</a:t>
            </a:r>
            <a:r>
              <a:rPr lang="en-US" dirty="0" smtClean="0"/>
              <a:t>)</a:t>
            </a:r>
          </a:p>
          <a:p>
            <a:endParaRPr lang="en-US" dirty="0" smtClean="0"/>
          </a:p>
          <a:p>
            <a:r>
              <a:rPr lang="en-US" dirty="0" smtClean="0"/>
              <a:t>The goals are all hidden and factorized and there are many of them</a:t>
            </a:r>
            <a:endParaRPr lang="en-US" dirty="0"/>
          </a:p>
        </p:txBody>
      </p:sp>
      <p:sp>
        <p:nvSpPr>
          <p:cNvPr id="4" name="Oval 4"/>
          <p:cNvSpPr>
            <a:spLocks noChangeArrowheads="1"/>
          </p:cNvSpPr>
          <p:nvPr/>
        </p:nvSpPr>
        <p:spPr bwMode="auto">
          <a:xfrm>
            <a:off x="971600" y="3213944"/>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g</a:t>
            </a:r>
            <a:r>
              <a:rPr lang="en-GB" sz="2600" b="0" i="1" baseline="-33000" dirty="0" smtClean="0">
                <a:solidFill>
                  <a:srgbClr val="000000"/>
                </a:solidFill>
                <a:latin typeface="Calibri" charset="0"/>
              </a:rPr>
              <a:t>t-1</a:t>
            </a:r>
            <a:endParaRPr lang="en-GB" sz="2600" b="0" i="1" baseline="-33000" dirty="0">
              <a:solidFill>
                <a:srgbClr val="000000"/>
              </a:solidFill>
              <a:latin typeface="Calibri" charset="0"/>
            </a:endParaRPr>
          </a:p>
        </p:txBody>
      </p:sp>
      <p:sp>
        <p:nvSpPr>
          <p:cNvPr id="5" name="Oval 5"/>
          <p:cNvSpPr>
            <a:spLocks noChangeArrowheads="1"/>
          </p:cNvSpPr>
          <p:nvPr/>
        </p:nvSpPr>
        <p:spPr bwMode="auto">
          <a:xfrm>
            <a:off x="2733725" y="3213944"/>
            <a:ext cx="865187"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g</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cxnSp>
        <p:nvCxnSpPr>
          <p:cNvPr id="6" name="AutoShape 6"/>
          <p:cNvCxnSpPr>
            <a:cxnSpLocks noChangeShapeType="1"/>
            <a:stCxn id="4" idx="6"/>
            <a:endCxn id="5" idx="2"/>
          </p:cNvCxnSpPr>
          <p:nvPr/>
        </p:nvCxnSpPr>
        <p:spPr bwMode="auto">
          <a:xfrm>
            <a:off x="1871712" y="3574306"/>
            <a:ext cx="863600"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7" name="Oval 19"/>
          <p:cNvSpPr>
            <a:spLocks noChangeArrowheads="1"/>
          </p:cNvSpPr>
          <p:nvPr/>
        </p:nvSpPr>
        <p:spPr bwMode="auto">
          <a:xfrm>
            <a:off x="2735312" y="2132856"/>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a</a:t>
            </a:r>
            <a:r>
              <a:rPr lang="en-GB" sz="2600" b="0" i="1" baseline="-33000" dirty="0" smtClean="0">
                <a:solidFill>
                  <a:srgbClr val="000000"/>
                </a:solidFill>
                <a:latin typeface="Calibri" charset="0"/>
              </a:rPr>
              <a:t>t</a:t>
            </a:r>
            <a:endParaRPr lang="en-GB" sz="2600" b="0" i="1" baseline="-33000" dirty="0">
              <a:solidFill>
                <a:srgbClr val="000000"/>
              </a:solidFill>
              <a:latin typeface="Calibri" charset="0"/>
            </a:endParaRPr>
          </a:p>
        </p:txBody>
      </p:sp>
      <p:cxnSp>
        <p:nvCxnSpPr>
          <p:cNvPr id="8" name="AutoShape 22"/>
          <p:cNvCxnSpPr>
            <a:cxnSpLocks noChangeShapeType="1"/>
            <a:stCxn id="7" idx="4"/>
            <a:endCxn id="5" idx="0"/>
          </p:cNvCxnSpPr>
          <p:nvPr/>
        </p:nvCxnSpPr>
        <p:spPr bwMode="auto">
          <a:xfrm flipH="1">
            <a:off x="3167112" y="2853581"/>
            <a:ext cx="1588" cy="360363"/>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9" name="Rectangle 8"/>
          <p:cNvSpPr/>
          <p:nvPr/>
        </p:nvSpPr>
        <p:spPr>
          <a:xfrm>
            <a:off x="5025796" y="2132856"/>
            <a:ext cx="2950598" cy="1323439"/>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GB" sz="4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Need to tie</a:t>
            </a:r>
          </a:p>
          <a:p>
            <a:pPr algn="ctr"/>
            <a:r>
              <a:rPr lang="en-GB" sz="4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parameters</a:t>
            </a:r>
            <a:endParaRPr lang="en-GB" sz="40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1" name="Rectangle 10"/>
          <p:cNvSpPr/>
          <p:nvPr/>
        </p:nvSpPr>
        <p:spPr>
          <a:xfrm>
            <a:off x="2046227" y="5417929"/>
            <a:ext cx="6198181" cy="1323439"/>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GB" sz="4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Must allow for factorized</a:t>
            </a:r>
          </a:p>
          <a:p>
            <a:pPr algn="ctr"/>
            <a:r>
              <a:rPr lang="en-GB" sz="4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hidden variables</a:t>
            </a:r>
          </a:p>
        </p:txBody>
      </p:sp>
    </p:spTree>
    <p:extLst>
      <p:ext uri="{BB962C8B-B14F-4D97-AF65-F5344CB8AC3E}">
        <p14:creationId xmlns:p14="http://schemas.microsoft.com/office/powerpoint/2010/main" val="28913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GB" dirty="0"/>
              <a:t>Parameter Learning – </a:t>
            </a:r>
            <a:r>
              <a:rPr lang="en-GB" dirty="0" smtClean="0"/>
              <a:t>Some options</a:t>
            </a:r>
            <a:endParaRPr lang="en-US" dirty="0"/>
          </a:p>
        </p:txBody>
      </p:sp>
      <p:sp>
        <p:nvSpPr>
          <p:cNvPr id="150531" name="Rectangle 3"/>
          <p:cNvSpPr>
            <a:spLocks noGrp="1" noChangeArrowheads="1"/>
          </p:cNvSpPr>
          <p:nvPr>
            <p:ph type="body" idx="1"/>
          </p:nvPr>
        </p:nvSpPr>
        <p:spPr>
          <a:xfrm>
            <a:off x="323850" y="1052736"/>
            <a:ext cx="8424863" cy="5399930"/>
          </a:xfrm>
        </p:spPr>
        <p:txBody>
          <a:bodyPr/>
          <a:lstStyle/>
          <a:p>
            <a:pPr marL="381000" indent="-381000">
              <a:buFont typeface="Arial" charset="0"/>
              <a:buAutoNum type="arabicPeriod"/>
            </a:pPr>
            <a:r>
              <a:rPr lang="en-GB" dirty="0"/>
              <a:t>Hand-craft</a:t>
            </a:r>
          </a:p>
          <a:p>
            <a:pPr marL="1295400" lvl="2" indent="-381000"/>
            <a:r>
              <a:rPr lang="en-GB" dirty="0"/>
              <a:t>Roy et al, Zhang et al, Young et al, Thomson et al, Bui et al</a:t>
            </a:r>
          </a:p>
          <a:p>
            <a:pPr marL="381000" indent="-381000">
              <a:buFont typeface="Arial" charset="0"/>
              <a:buAutoNum type="arabicPeriod"/>
            </a:pPr>
            <a:r>
              <a:rPr lang="en-GB" dirty="0"/>
              <a:t>Annotate user goal and use Maximum Likelihood</a:t>
            </a:r>
          </a:p>
          <a:p>
            <a:pPr marL="1295400" lvl="2" indent="-381000"/>
            <a:r>
              <a:rPr lang="en-GB" dirty="0"/>
              <a:t>Williams et al, Kim et al, Henderson &amp; Lemon</a:t>
            </a:r>
          </a:p>
          <a:p>
            <a:pPr marL="1295400" lvl="2" indent="-381000"/>
            <a:r>
              <a:rPr lang="en-GB" dirty="0"/>
              <a:t>Isn’t always possible</a:t>
            </a:r>
          </a:p>
          <a:p>
            <a:pPr marL="381000" indent="-381000">
              <a:buFont typeface="Arial" charset="0"/>
              <a:buAutoNum type="arabicPeriod"/>
            </a:pPr>
            <a:r>
              <a:rPr lang="en-GB" dirty="0"/>
              <a:t>Expectation Maximisation</a:t>
            </a:r>
          </a:p>
          <a:p>
            <a:pPr marL="1295400" lvl="2" indent="-381000"/>
            <a:r>
              <a:rPr lang="en-GB" dirty="0" err="1"/>
              <a:t>Doshi</a:t>
            </a:r>
            <a:r>
              <a:rPr lang="en-GB" dirty="0"/>
              <a:t> &amp; Roy (7 states</a:t>
            </a:r>
            <a:r>
              <a:rPr lang="en-GB" dirty="0" smtClean="0"/>
              <a:t>), Syed et al (no goal changes) </a:t>
            </a:r>
            <a:endParaRPr lang="en-GB" dirty="0"/>
          </a:p>
          <a:p>
            <a:pPr marL="1295400" lvl="2" indent="-381000"/>
            <a:r>
              <a:rPr lang="en-GB" dirty="0"/>
              <a:t>Uses an </a:t>
            </a:r>
            <a:r>
              <a:rPr lang="en-GB" dirty="0" err="1"/>
              <a:t>unfactorised</a:t>
            </a:r>
            <a:r>
              <a:rPr lang="en-GB" dirty="0"/>
              <a:t> </a:t>
            </a:r>
            <a:r>
              <a:rPr lang="en-GB" dirty="0" smtClean="0"/>
              <a:t>state</a:t>
            </a:r>
            <a:endParaRPr lang="en-GB" dirty="0"/>
          </a:p>
          <a:p>
            <a:pPr marL="1295400" lvl="2" indent="-381000"/>
            <a:r>
              <a:rPr lang="en-GB" dirty="0" smtClean="0"/>
              <a:t>Intractable</a:t>
            </a:r>
            <a:endParaRPr lang="en-GB" dirty="0"/>
          </a:p>
          <a:p>
            <a:pPr marL="381000" indent="-381000">
              <a:buFont typeface="Arial" charset="0"/>
              <a:buAutoNum type="arabicPeriod"/>
            </a:pPr>
            <a:r>
              <a:rPr lang="en-GB" dirty="0" smtClean="0"/>
              <a:t>Expectation Propagation (EP)</a:t>
            </a:r>
          </a:p>
          <a:p>
            <a:pPr marL="1295400" lvl="2" indent="-381000"/>
            <a:r>
              <a:rPr lang="en-GB" dirty="0" smtClean="0"/>
              <a:t>Allows parameter tying (details in paper)</a:t>
            </a:r>
          </a:p>
          <a:p>
            <a:pPr marL="1295400" lvl="2" indent="-381000"/>
            <a:r>
              <a:rPr lang="en-GB" dirty="0" smtClean="0"/>
              <a:t>Handles factorized hidden variables</a:t>
            </a:r>
          </a:p>
          <a:p>
            <a:pPr marL="1295400" lvl="2" indent="-381000"/>
            <a:r>
              <a:rPr lang="en-GB" dirty="0" smtClean="0"/>
              <a:t>Handles large state spaces</a:t>
            </a:r>
          </a:p>
          <a:p>
            <a:pPr marL="1295400" lvl="2" indent="-381000"/>
            <a:r>
              <a:rPr lang="en-GB" dirty="0" smtClean="0"/>
              <a:t>Doesn’t require any annotations (</a:t>
            </a:r>
            <a:r>
              <a:rPr lang="en-GB" dirty="0" err="1" smtClean="0"/>
              <a:t>incl</a:t>
            </a:r>
            <a:r>
              <a:rPr lang="en-GB" dirty="0" smtClean="0"/>
              <a:t> of user act) – though it does use the semantic decoder output</a:t>
            </a:r>
          </a:p>
          <a:p>
            <a:pPr marL="381000" indent="-381000">
              <a:buFont typeface="Arial" charset="0"/>
              <a:buAutoNum type="arabicPeriod"/>
            </a:pPr>
            <a:endParaRPr lang="en-GB" dirty="0" smtClean="0"/>
          </a:p>
          <a:p>
            <a:pPr marL="1181100" lvl="2" indent="-381000">
              <a:buFont typeface="Arial" charset="0"/>
              <a:buAutoNum type="arabicPeriod"/>
            </a:pPr>
            <a:endParaRPr lang="en-US" dirty="0"/>
          </a:p>
          <a:p>
            <a:pPr marL="838200" lvl="1" indent="-381000"/>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0531">
                                            <p:txEl>
                                              <p:pRg st="9" end="9"/>
                                            </p:txEl>
                                          </p:spTgt>
                                        </p:tgtEl>
                                        <p:attrNameLst>
                                          <p:attrName>style.visibility</p:attrName>
                                        </p:attrNameLst>
                                      </p:cBhvr>
                                      <p:to>
                                        <p:strVal val="visible"/>
                                      </p:to>
                                    </p:set>
                                    <p:animEffect transition="in" filter="fade">
                                      <p:cBhvr>
                                        <p:cTn id="7" dur="500"/>
                                        <p:tgtEl>
                                          <p:spTgt spid="150531">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0531">
                                            <p:txEl>
                                              <p:pRg st="10" end="10"/>
                                            </p:txEl>
                                          </p:spTgt>
                                        </p:tgtEl>
                                        <p:attrNameLst>
                                          <p:attrName>style.visibility</p:attrName>
                                        </p:attrNameLst>
                                      </p:cBhvr>
                                      <p:to>
                                        <p:strVal val="visible"/>
                                      </p:to>
                                    </p:set>
                                    <p:animEffect transition="in" filter="fade">
                                      <p:cBhvr>
                                        <p:cTn id="10" dur="500"/>
                                        <p:tgtEl>
                                          <p:spTgt spid="150531">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0531">
                                            <p:txEl>
                                              <p:pRg st="11" end="11"/>
                                            </p:txEl>
                                          </p:spTgt>
                                        </p:tgtEl>
                                        <p:attrNameLst>
                                          <p:attrName>style.visibility</p:attrName>
                                        </p:attrNameLst>
                                      </p:cBhvr>
                                      <p:to>
                                        <p:strVal val="visible"/>
                                      </p:to>
                                    </p:set>
                                    <p:animEffect transition="in" filter="fade">
                                      <p:cBhvr>
                                        <p:cTn id="13" dur="500"/>
                                        <p:tgtEl>
                                          <p:spTgt spid="150531">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0531">
                                            <p:txEl>
                                              <p:pRg st="12" end="12"/>
                                            </p:txEl>
                                          </p:spTgt>
                                        </p:tgtEl>
                                        <p:attrNameLst>
                                          <p:attrName>style.visibility</p:attrName>
                                        </p:attrNameLst>
                                      </p:cBhvr>
                                      <p:to>
                                        <p:strVal val="visible"/>
                                      </p:to>
                                    </p:set>
                                    <p:animEffect transition="in" filter="fade">
                                      <p:cBhvr>
                                        <p:cTn id="16" dur="500"/>
                                        <p:tgtEl>
                                          <p:spTgt spid="150531">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0531">
                                            <p:txEl>
                                              <p:pRg st="13" end="13"/>
                                            </p:txEl>
                                          </p:spTgt>
                                        </p:tgtEl>
                                        <p:attrNameLst>
                                          <p:attrName>style.visibility</p:attrName>
                                        </p:attrNameLst>
                                      </p:cBhvr>
                                      <p:to>
                                        <p:strVal val="visible"/>
                                      </p:to>
                                    </p:set>
                                    <p:animEffect transition="in" filter="fade">
                                      <p:cBhvr>
                                        <p:cTn id="19" dur="500"/>
                                        <p:tgtEl>
                                          <p:spTgt spid="1505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Propagation as message passing</a:t>
            </a:r>
            <a:endParaRPr lang="en-US" dirty="0"/>
          </a:p>
        </p:txBody>
      </p:sp>
      <p:graphicFrame>
        <p:nvGraphicFramePr>
          <p:cNvPr id="4" name="Content Placeholder 6"/>
          <p:cNvGraphicFramePr>
            <a:graphicFrameLocks noChangeAspect="1"/>
          </p:cNvGraphicFramePr>
          <p:nvPr>
            <p:extLst>
              <p:ext uri="{D42A27DB-BD31-4B8C-83A1-F6EECF244321}">
                <p14:modId xmlns:p14="http://schemas.microsoft.com/office/powerpoint/2010/main" val="2772162517"/>
              </p:ext>
            </p:extLst>
          </p:nvPr>
        </p:nvGraphicFramePr>
        <p:xfrm>
          <a:off x="1311275" y="2797870"/>
          <a:ext cx="5837238" cy="919162"/>
        </p:xfrm>
        <a:graphic>
          <a:graphicData uri="http://schemas.openxmlformats.org/presentationml/2006/ole">
            <mc:AlternateContent xmlns:mc="http://schemas.openxmlformats.org/markup-compatibility/2006">
              <mc:Choice xmlns:v="urn:schemas-microsoft-com:vml" Requires="v">
                <p:oleObj spid="_x0000_s1050" name="Equation" r:id="rId3" imgW="1854200" imgH="292100" progId="Equation.3">
                  <p:embed/>
                </p:oleObj>
              </mc:Choice>
              <mc:Fallback>
                <p:oleObj name="Equation" r:id="rId3" imgW="1854200" imgH="292100" progId="Equation.3">
                  <p:embed/>
                  <p:pic>
                    <p:nvPicPr>
                      <p:cNvPr id="0" name=""/>
                      <p:cNvPicPr/>
                      <p:nvPr/>
                    </p:nvPicPr>
                    <p:blipFill>
                      <a:blip r:embed="rId4"/>
                      <a:stretch>
                        <a:fillRect/>
                      </a:stretch>
                    </p:blipFill>
                    <p:spPr>
                      <a:xfrm>
                        <a:off x="1311275" y="2797870"/>
                        <a:ext cx="5837238" cy="919162"/>
                      </a:xfrm>
                      <a:prstGeom prst="rect">
                        <a:avLst/>
                      </a:prstGeom>
                    </p:spPr>
                  </p:pic>
                </p:oleObj>
              </mc:Fallback>
            </mc:AlternateContent>
          </a:graphicData>
        </a:graphic>
      </p:graphicFrame>
      <p:graphicFrame>
        <p:nvGraphicFramePr>
          <p:cNvPr id="5" name="Content Placeholder 6"/>
          <p:cNvGraphicFramePr>
            <a:graphicFrameLocks noChangeAspect="1"/>
          </p:cNvGraphicFramePr>
          <p:nvPr>
            <p:extLst>
              <p:ext uri="{D42A27DB-BD31-4B8C-83A1-F6EECF244321}">
                <p14:modId xmlns:p14="http://schemas.microsoft.com/office/powerpoint/2010/main" val="2749239681"/>
              </p:ext>
            </p:extLst>
          </p:nvPr>
        </p:nvGraphicFramePr>
        <p:xfrm>
          <a:off x="1292225" y="4886625"/>
          <a:ext cx="5876925" cy="917575"/>
        </p:xfrm>
        <a:graphic>
          <a:graphicData uri="http://schemas.openxmlformats.org/presentationml/2006/ole">
            <mc:AlternateContent xmlns:mc="http://schemas.openxmlformats.org/markup-compatibility/2006">
              <mc:Choice xmlns:v="urn:schemas-microsoft-com:vml" Requires="v">
                <p:oleObj spid="_x0000_s1051" name="Equation" r:id="rId5" imgW="1866900" imgH="292100" progId="Equation.3">
                  <p:embed/>
                </p:oleObj>
              </mc:Choice>
              <mc:Fallback>
                <p:oleObj name="Equation" r:id="rId5" imgW="1866900" imgH="292100" progId="Equation.3">
                  <p:embed/>
                  <p:pic>
                    <p:nvPicPr>
                      <p:cNvPr id="0" name=""/>
                      <p:cNvPicPr/>
                      <p:nvPr/>
                    </p:nvPicPr>
                    <p:blipFill>
                      <a:blip r:embed="rId6"/>
                      <a:stretch>
                        <a:fillRect/>
                      </a:stretch>
                    </p:blipFill>
                    <p:spPr>
                      <a:xfrm>
                        <a:off x="1292225" y="4886625"/>
                        <a:ext cx="5876925" cy="917575"/>
                      </a:xfrm>
                      <a:prstGeom prst="rect">
                        <a:avLst/>
                      </a:prstGeom>
                    </p:spPr>
                  </p:pic>
                </p:oleObj>
              </mc:Fallback>
            </mc:AlternateContent>
          </a:graphicData>
        </a:graphic>
      </p:graphicFrame>
      <p:sp>
        <p:nvSpPr>
          <p:cNvPr id="6" name="Oval 14"/>
          <p:cNvSpPr>
            <a:spLocks noChangeArrowheads="1"/>
          </p:cNvSpPr>
          <p:nvPr/>
        </p:nvSpPr>
        <p:spPr bwMode="auto">
          <a:xfrm>
            <a:off x="2555776" y="1916832"/>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a:latin typeface="Times New Roman" charset="0"/>
              </a:rPr>
              <a:t>a</a:t>
            </a:r>
            <a:endParaRPr lang="en-US" sz="2400" b="0" dirty="0">
              <a:latin typeface="Times New Roman" charset="0"/>
            </a:endParaRPr>
          </a:p>
        </p:txBody>
      </p:sp>
      <p:sp>
        <p:nvSpPr>
          <p:cNvPr id="7" name="Oval 34"/>
          <p:cNvSpPr>
            <a:spLocks noChangeArrowheads="1"/>
          </p:cNvSpPr>
          <p:nvPr/>
        </p:nvSpPr>
        <p:spPr bwMode="auto">
          <a:xfrm>
            <a:off x="4716016" y="1916832"/>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b</a:t>
            </a:r>
            <a:endParaRPr lang="en-US" sz="2400" b="0" dirty="0">
              <a:latin typeface="Times New Roman" charset="0"/>
            </a:endParaRPr>
          </a:p>
        </p:txBody>
      </p:sp>
      <p:cxnSp>
        <p:nvCxnSpPr>
          <p:cNvPr id="8" name="AutoShape 50"/>
          <p:cNvCxnSpPr>
            <a:cxnSpLocks noChangeShapeType="1"/>
            <a:stCxn id="6" idx="6"/>
            <a:endCxn id="7" idx="2"/>
          </p:cNvCxnSpPr>
          <p:nvPr/>
        </p:nvCxnSpPr>
        <p:spPr bwMode="auto">
          <a:xfrm>
            <a:off x="3241576" y="2183532"/>
            <a:ext cx="1474440" cy="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AutoShape 50"/>
          <p:cNvCxnSpPr>
            <a:cxnSpLocks noChangeShapeType="1"/>
            <a:endCxn id="6" idx="1"/>
          </p:cNvCxnSpPr>
          <p:nvPr/>
        </p:nvCxnSpPr>
        <p:spPr bwMode="auto">
          <a:xfrm>
            <a:off x="2195736" y="1628800"/>
            <a:ext cx="460473" cy="36614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AutoShape 50"/>
          <p:cNvCxnSpPr>
            <a:cxnSpLocks noChangeShapeType="1"/>
            <a:stCxn id="6" idx="3"/>
          </p:cNvCxnSpPr>
          <p:nvPr/>
        </p:nvCxnSpPr>
        <p:spPr bwMode="auto">
          <a:xfrm flipH="1">
            <a:off x="1619672" y="2372117"/>
            <a:ext cx="1036537" cy="1927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AutoShape 50"/>
          <p:cNvCxnSpPr>
            <a:cxnSpLocks noChangeShapeType="1"/>
            <a:stCxn id="7" idx="5"/>
          </p:cNvCxnSpPr>
          <p:nvPr/>
        </p:nvCxnSpPr>
        <p:spPr bwMode="auto">
          <a:xfrm>
            <a:off x="5366424" y="2372117"/>
            <a:ext cx="861760" cy="120779"/>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AutoShape 50"/>
          <p:cNvCxnSpPr>
            <a:cxnSpLocks noChangeShapeType="1"/>
            <a:stCxn id="7" idx="7"/>
          </p:cNvCxnSpPr>
          <p:nvPr/>
        </p:nvCxnSpPr>
        <p:spPr bwMode="auto">
          <a:xfrm flipV="1">
            <a:off x="5366424" y="1412776"/>
            <a:ext cx="501720" cy="582171"/>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Cloud 12"/>
          <p:cNvSpPr/>
          <p:nvPr/>
        </p:nvSpPr>
        <p:spPr bwMode="auto">
          <a:xfrm>
            <a:off x="539552" y="1412776"/>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a:t>D</a:t>
            </a:r>
            <a:r>
              <a:rPr lang="en-US" sz="2800" baseline="-25000" dirty="0"/>
              <a:t>a</a:t>
            </a:r>
          </a:p>
        </p:txBody>
      </p:sp>
      <p:sp>
        <p:nvSpPr>
          <p:cNvPr id="14" name="Cloud 13"/>
          <p:cNvSpPr/>
          <p:nvPr/>
        </p:nvSpPr>
        <p:spPr bwMode="auto">
          <a:xfrm>
            <a:off x="6321896" y="1340768"/>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err="1" smtClean="0"/>
              <a:t>D</a:t>
            </a:r>
            <a:r>
              <a:rPr lang="en-US" sz="2800" baseline="-25000" dirty="0" err="1" smtClean="0"/>
              <a:t>b</a:t>
            </a:r>
            <a:endParaRPr lang="en-US" sz="2800" baseline="-25000" dirty="0"/>
          </a:p>
        </p:txBody>
      </p:sp>
      <p:sp>
        <p:nvSpPr>
          <p:cNvPr id="18" name="Left Brace 17"/>
          <p:cNvSpPr/>
          <p:nvPr/>
        </p:nvSpPr>
        <p:spPr bwMode="auto">
          <a:xfrm rot="16200000">
            <a:off x="4762871" y="2899793"/>
            <a:ext cx="360041" cy="1562472"/>
          </a:xfrm>
          <a:prstGeom prst="leftBrace">
            <a:avLst/>
          </a:prstGeom>
          <a:no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a typeface="ＭＳ Ｐゴシック" charset="0"/>
            </a:endParaRPr>
          </a:p>
        </p:txBody>
      </p:sp>
      <p:sp>
        <p:nvSpPr>
          <p:cNvPr id="19" name="TextBox 18"/>
          <p:cNvSpPr txBox="1"/>
          <p:nvPr/>
        </p:nvSpPr>
        <p:spPr>
          <a:xfrm>
            <a:off x="3419872" y="3789043"/>
            <a:ext cx="4609931" cy="646331"/>
          </a:xfrm>
          <a:prstGeom prst="rect">
            <a:avLst/>
          </a:prstGeom>
          <a:noFill/>
        </p:spPr>
        <p:txBody>
          <a:bodyPr wrap="none" rtlCol="0">
            <a:spAutoFit/>
          </a:bodyPr>
          <a:lstStyle/>
          <a:p>
            <a:r>
              <a:rPr lang="en-US" dirty="0" smtClean="0">
                <a:solidFill>
                  <a:srgbClr val="0000FF"/>
                </a:solidFill>
              </a:rPr>
              <a:t>Message from outside the factor – q</a:t>
            </a:r>
            <a:r>
              <a:rPr lang="en-US" baseline="30000" dirty="0" smtClean="0">
                <a:solidFill>
                  <a:srgbClr val="0000FF"/>
                </a:solidFill>
              </a:rPr>
              <a:t>\</a:t>
            </a:r>
            <a:r>
              <a:rPr lang="en-US" dirty="0" smtClean="0">
                <a:solidFill>
                  <a:srgbClr val="0000FF"/>
                </a:solidFill>
              </a:rPr>
              <a:t>(a) </a:t>
            </a:r>
          </a:p>
          <a:p>
            <a:r>
              <a:rPr lang="en-US" dirty="0">
                <a:solidFill>
                  <a:srgbClr val="0000FF"/>
                </a:solidFill>
              </a:rPr>
              <a:t>	 </a:t>
            </a:r>
            <a:r>
              <a:rPr lang="en-US" dirty="0" smtClean="0">
                <a:solidFill>
                  <a:srgbClr val="0000FF"/>
                </a:solidFill>
              </a:rPr>
              <a:t>     input message from above a </a:t>
            </a:r>
            <a:endParaRPr lang="en-US" dirty="0">
              <a:solidFill>
                <a:srgbClr val="0000FF"/>
              </a:solidFill>
            </a:endParaRPr>
          </a:p>
        </p:txBody>
      </p:sp>
      <p:sp>
        <p:nvSpPr>
          <p:cNvPr id="20" name="Left Brace 19"/>
          <p:cNvSpPr/>
          <p:nvPr/>
        </p:nvSpPr>
        <p:spPr bwMode="auto">
          <a:xfrm rot="16200000">
            <a:off x="4762871" y="4986958"/>
            <a:ext cx="360041" cy="1562472"/>
          </a:xfrm>
          <a:prstGeom prst="leftBrace">
            <a:avLst/>
          </a:prstGeom>
          <a:no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a typeface="ＭＳ Ｐゴシック" charset="0"/>
            </a:endParaRPr>
          </a:p>
        </p:txBody>
      </p:sp>
      <p:sp>
        <p:nvSpPr>
          <p:cNvPr id="21" name="TextBox 20"/>
          <p:cNvSpPr txBox="1"/>
          <p:nvPr/>
        </p:nvSpPr>
        <p:spPr>
          <a:xfrm>
            <a:off x="3419872" y="5876208"/>
            <a:ext cx="5365997" cy="646331"/>
          </a:xfrm>
          <a:prstGeom prst="rect">
            <a:avLst/>
          </a:prstGeom>
          <a:noFill/>
        </p:spPr>
        <p:txBody>
          <a:bodyPr wrap="none" rtlCol="0">
            <a:spAutoFit/>
          </a:bodyPr>
          <a:lstStyle/>
          <a:p>
            <a:r>
              <a:rPr lang="en-US" dirty="0" smtClean="0">
                <a:solidFill>
                  <a:srgbClr val="0000FF"/>
                </a:solidFill>
              </a:rPr>
              <a:t>Message from outside the factor – q</a:t>
            </a:r>
            <a:r>
              <a:rPr lang="en-US" baseline="30000" dirty="0" smtClean="0">
                <a:solidFill>
                  <a:srgbClr val="0000FF"/>
                </a:solidFill>
              </a:rPr>
              <a:t>\</a:t>
            </a:r>
            <a:r>
              <a:rPr lang="en-US" dirty="0" smtClean="0">
                <a:solidFill>
                  <a:srgbClr val="0000FF"/>
                </a:solidFill>
              </a:rPr>
              <a:t>(b) </a:t>
            </a:r>
          </a:p>
          <a:p>
            <a:r>
              <a:rPr lang="en-US" dirty="0" smtClean="0">
                <a:solidFill>
                  <a:srgbClr val="0000FF"/>
                </a:solidFill>
              </a:rPr>
              <a:t>	      product of input messages below b </a:t>
            </a:r>
            <a:endParaRPr lang="en-US" dirty="0">
              <a:solidFill>
                <a:srgbClr val="0000FF"/>
              </a:solidFill>
            </a:endParaRPr>
          </a:p>
        </p:txBody>
      </p:sp>
      <p:sp>
        <p:nvSpPr>
          <p:cNvPr id="22" name="Left Brace 21"/>
          <p:cNvSpPr/>
          <p:nvPr/>
        </p:nvSpPr>
        <p:spPr bwMode="auto">
          <a:xfrm rot="16200000">
            <a:off x="1896854" y="3097277"/>
            <a:ext cx="576062" cy="1562472"/>
          </a:xfrm>
          <a:prstGeom prst="leftBrace">
            <a:avLst/>
          </a:prstGeom>
          <a:noFill/>
          <a:ln w="9525" cap="flat" cmpd="sng" algn="ctr">
            <a:solidFill>
              <a:srgbClr val="008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a typeface="ＭＳ Ｐゴシック" charset="0"/>
            </a:endParaRPr>
          </a:p>
        </p:txBody>
      </p:sp>
      <p:sp>
        <p:nvSpPr>
          <p:cNvPr id="23" name="TextBox 22"/>
          <p:cNvSpPr txBox="1"/>
          <p:nvPr/>
        </p:nvSpPr>
        <p:spPr>
          <a:xfrm>
            <a:off x="467544" y="4229261"/>
            <a:ext cx="4156306" cy="369332"/>
          </a:xfrm>
          <a:prstGeom prst="rect">
            <a:avLst/>
          </a:prstGeom>
          <a:noFill/>
        </p:spPr>
        <p:txBody>
          <a:bodyPr wrap="none" rtlCol="0">
            <a:spAutoFit/>
          </a:bodyPr>
          <a:lstStyle/>
          <a:p>
            <a:r>
              <a:rPr lang="en-US" dirty="0" smtClean="0">
                <a:solidFill>
                  <a:srgbClr val="008000"/>
                </a:solidFill>
              </a:rPr>
              <a:t>Message from this factor to b – q</a:t>
            </a:r>
            <a:r>
              <a:rPr lang="en-US" baseline="30000" dirty="0" smtClean="0">
                <a:solidFill>
                  <a:srgbClr val="008000"/>
                </a:solidFill>
              </a:rPr>
              <a:t>*</a:t>
            </a:r>
            <a:r>
              <a:rPr lang="en-US" dirty="0" smtClean="0">
                <a:solidFill>
                  <a:srgbClr val="008000"/>
                </a:solidFill>
              </a:rPr>
              <a:t>(b)</a:t>
            </a:r>
            <a:endParaRPr lang="en-US" dirty="0">
              <a:solidFill>
                <a:srgbClr val="008000"/>
              </a:solidFill>
            </a:endParaRPr>
          </a:p>
        </p:txBody>
      </p:sp>
      <p:sp>
        <p:nvSpPr>
          <p:cNvPr id="24" name="Left Brace 23"/>
          <p:cNvSpPr/>
          <p:nvPr/>
        </p:nvSpPr>
        <p:spPr bwMode="auto">
          <a:xfrm rot="16200000">
            <a:off x="1896854" y="5096036"/>
            <a:ext cx="576062" cy="1562472"/>
          </a:xfrm>
          <a:prstGeom prst="leftBrace">
            <a:avLst/>
          </a:prstGeom>
          <a:noFill/>
          <a:ln w="9525" cap="flat" cmpd="sng" algn="ctr">
            <a:solidFill>
              <a:srgbClr val="008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a typeface="ＭＳ Ｐゴシック" charset="0"/>
            </a:endParaRPr>
          </a:p>
        </p:txBody>
      </p:sp>
      <p:sp>
        <p:nvSpPr>
          <p:cNvPr id="25" name="TextBox 24"/>
          <p:cNvSpPr txBox="1"/>
          <p:nvPr/>
        </p:nvSpPr>
        <p:spPr>
          <a:xfrm>
            <a:off x="467544" y="6228020"/>
            <a:ext cx="4131059" cy="369332"/>
          </a:xfrm>
          <a:prstGeom prst="rect">
            <a:avLst/>
          </a:prstGeom>
          <a:noFill/>
        </p:spPr>
        <p:txBody>
          <a:bodyPr wrap="none" rtlCol="0">
            <a:spAutoFit/>
          </a:bodyPr>
          <a:lstStyle/>
          <a:p>
            <a:r>
              <a:rPr lang="en-US" dirty="0" smtClean="0">
                <a:solidFill>
                  <a:srgbClr val="008000"/>
                </a:solidFill>
              </a:rPr>
              <a:t>Message from this factor to a – q</a:t>
            </a:r>
            <a:r>
              <a:rPr lang="en-US" baseline="30000" dirty="0" smtClean="0">
                <a:solidFill>
                  <a:srgbClr val="008000"/>
                </a:solidFill>
              </a:rPr>
              <a:t>*</a:t>
            </a:r>
            <a:r>
              <a:rPr lang="en-US" dirty="0" smtClean="0">
                <a:solidFill>
                  <a:srgbClr val="008000"/>
                </a:solidFill>
              </a:rPr>
              <a:t>(a)</a:t>
            </a:r>
            <a:endParaRPr lang="en-US" dirty="0">
              <a:solidFill>
                <a:srgbClr val="008000"/>
              </a:solidFill>
            </a:endParaRPr>
          </a:p>
        </p:txBody>
      </p:sp>
    </p:spTree>
    <p:extLst>
      <p:ext uri="{BB962C8B-B14F-4D97-AF65-F5344CB8AC3E}">
        <p14:creationId xmlns:p14="http://schemas.microsoft.com/office/powerpoint/2010/main" val="1201589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2" grpId="0" animBg="1"/>
      <p:bldP spid="23"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640638" cy="565150"/>
          </a:xfrm>
        </p:spPr>
        <p:txBody>
          <a:bodyPr/>
          <a:lstStyle/>
          <a:p>
            <a:r>
              <a:rPr lang="en-US" dirty="0" smtClean="0"/>
              <a:t>Spoken Dialogue Systems – State of the art</a:t>
            </a:r>
            <a:endParaRPr lang="en-US" dirty="0"/>
          </a:p>
        </p:txBody>
      </p:sp>
      <p:pic>
        <p:nvPicPr>
          <p:cNvPr id="4" name="InCarFail.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31900" y="1341438"/>
            <a:ext cx="6608763" cy="4967287"/>
          </a:xfrm>
        </p:spPr>
      </p:pic>
    </p:spTree>
    <p:extLst>
      <p:ext uri="{BB962C8B-B14F-4D97-AF65-F5344CB8AC3E}">
        <p14:creationId xmlns:p14="http://schemas.microsoft.com/office/powerpoint/2010/main" val="161392038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Propagation as message passing</a:t>
            </a:r>
            <a:endParaRPr lang="en-US" dirty="0"/>
          </a:p>
        </p:txBody>
      </p:sp>
      <p:graphicFrame>
        <p:nvGraphicFramePr>
          <p:cNvPr id="4" name="Content Placeholder 6"/>
          <p:cNvGraphicFramePr>
            <a:graphicFrameLocks noChangeAspect="1"/>
          </p:cNvGraphicFramePr>
          <p:nvPr>
            <p:extLst>
              <p:ext uri="{D42A27DB-BD31-4B8C-83A1-F6EECF244321}">
                <p14:modId xmlns:p14="http://schemas.microsoft.com/office/powerpoint/2010/main" val="4104783831"/>
              </p:ext>
            </p:extLst>
          </p:nvPr>
        </p:nvGraphicFramePr>
        <p:xfrm>
          <a:off x="2309813" y="2797175"/>
          <a:ext cx="3838575" cy="919163"/>
        </p:xfrm>
        <a:graphic>
          <a:graphicData uri="http://schemas.openxmlformats.org/presentationml/2006/ole">
            <mc:AlternateContent xmlns:mc="http://schemas.openxmlformats.org/markup-compatibility/2006">
              <mc:Choice xmlns:v="urn:schemas-microsoft-com:vml" Requires="v">
                <p:oleObj spid="_x0000_s147573" name="Equation" r:id="rId3" imgW="1219200" imgH="292100" progId="Equation.3">
                  <p:embed/>
                </p:oleObj>
              </mc:Choice>
              <mc:Fallback>
                <p:oleObj name="Equation" r:id="rId3" imgW="1219200" imgH="292100" progId="Equation.3">
                  <p:embed/>
                  <p:pic>
                    <p:nvPicPr>
                      <p:cNvPr id="0" name=""/>
                      <p:cNvPicPr/>
                      <p:nvPr/>
                    </p:nvPicPr>
                    <p:blipFill>
                      <a:blip r:embed="rId4"/>
                      <a:stretch>
                        <a:fillRect/>
                      </a:stretch>
                    </p:blipFill>
                    <p:spPr>
                      <a:xfrm>
                        <a:off x="2309813" y="2797175"/>
                        <a:ext cx="3838575" cy="919163"/>
                      </a:xfrm>
                      <a:prstGeom prst="rect">
                        <a:avLst/>
                      </a:prstGeom>
                    </p:spPr>
                  </p:pic>
                </p:oleObj>
              </mc:Fallback>
            </mc:AlternateContent>
          </a:graphicData>
        </a:graphic>
      </p:graphicFrame>
      <p:sp>
        <p:nvSpPr>
          <p:cNvPr id="6" name="Oval 14"/>
          <p:cNvSpPr>
            <a:spLocks noChangeArrowheads="1"/>
          </p:cNvSpPr>
          <p:nvPr/>
        </p:nvSpPr>
        <p:spPr bwMode="auto">
          <a:xfrm>
            <a:off x="2555776" y="1916832"/>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a:latin typeface="Times New Roman" charset="0"/>
              </a:rPr>
              <a:t>a</a:t>
            </a:r>
            <a:endParaRPr lang="en-US" sz="2400" b="0" dirty="0">
              <a:latin typeface="Times New Roman" charset="0"/>
            </a:endParaRPr>
          </a:p>
        </p:txBody>
      </p:sp>
      <p:sp>
        <p:nvSpPr>
          <p:cNvPr id="7" name="Oval 34"/>
          <p:cNvSpPr>
            <a:spLocks noChangeArrowheads="1"/>
          </p:cNvSpPr>
          <p:nvPr/>
        </p:nvSpPr>
        <p:spPr bwMode="auto">
          <a:xfrm>
            <a:off x="4716016" y="1916832"/>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b</a:t>
            </a:r>
            <a:endParaRPr lang="en-US" sz="2400" b="0" dirty="0">
              <a:latin typeface="Times New Roman" charset="0"/>
            </a:endParaRPr>
          </a:p>
        </p:txBody>
      </p:sp>
      <p:sp>
        <p:nvSpPr>
          <p:cNvPr id="13" name="Cloud 12"/>
          <p:cNvSpPr/>
          <p:nvPr/>
        </p:nvSpPr>
        <p:spPr bwMode="auto">
          <a:xfrm>
            <a:off x="539552" y="1412776"/>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a:t>D</a:t>
            </a:r>
            <a:r>
              <a:rPr lang="en-US" sz="2800" baseline="-25000" dirty="0"/>
              <a:t>a</a:t>
            </a:r>
          </a:p>
        </p:txBody>
      </p:sp>
      <p:sp>
        <p:nvSpPr>
          <p:cNvPr id="14" name="Cloud 13"/>
          <p:cNvSpPr/>
          <p:nvPr/>
        </p:nvSpPr>
        <p:spPr bwMode="auto">
          <a:xfrm>
            <a:off x="6321896" y="1340768"/>
            <a:ext cx="1346448" cy="914400"/>
          </a:xfrm>
          <a:prstGeom prst="cloud">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800" b="1" i="0" u="none" strike="noStrike" cap="none" normalizeH="0" baseline="0" dirty="0" smtClean="0">
                <a:ln>
                  <a:noFill/>
                </a:ln>
                <a:solidFill>
                  <a:schemeClr val="tx1"/>
                </a:solidFill>
                <a:effectLst/>
                <a:latin typeface="Arial" charset="0"/>
                <a:ea typeface="ＭＳ Ｐゴシック" charset="0"/>
              </a:rPr>
              <a:t>   </a:t>
            </a:r>
            <a:r>
              <a:rPr lang="en-US" sz="2800" dirty="0" err="1" smtClean="0"/>
              <a:t>D</a:t>
            </a:r>
            <a:r>
              <a:rPr lang="en-US" sz="2800" baseline="-25000" dirty="0" err="1" smtClean="0"/>
              <a:t>b</a:t>
            </a:r>
            <a:endParaRPr lang="en-US" sz="2800" baseline="-25000" dirty="0"/>
          </a:p>
        </p:txBody>
      </p:sp>
      <p:sp>
        <p:nvSpPr>
          <p:cNvPr id="19" name="TextBox 18"/>
          <p:cNvSpPr txBox="1"/>
          <p:nvPr/>
        </p:nvSpPr>
        <p:spPr>
          <a:xfrm>
            <a:off x="3203848" y="3789043"/>
            <a:ext cx="5296530" cy="369332"/>
          </a:xfrm>
          <a:prstGeom prst="rect">
            <a:avLst/>
          </a:prstGeom>
          <a:noFill/>
        </p:spPr>
        <p:txBody>
          <a:bodyPr wrap="none" rtlCol="0">
            <a:spAutoFit/>
          </a:bodyPr>
          <a:lstStyle/>
          <a:p>
            <a:r>
              <a:rPr lang="en-US" dirty="0" smtClean="0">
                <a:solidFill>
                  <a:srgbClr val="0000FF"/>
                </a:solidFill>
              </a:rPr>
              <a:t>Message from outside network – q</a:t>
            </a:r>
            <a:r>
              <a:rPr lang="en-US" baseline="30000" dirty="0" smtClean="0">
                <a:solidFill>
                  <a:srgbClr val="0000FF"/>
                </a:solidFill>
              </a:rPr>
              <a:t>\</a:t>
            </a:r>
            <a:r>
              <a:rPr lang="en-US" dirty="0" smtClean="0">
                <a:solidFill>
                  <a:srgbClr val="0000FF"/>
                </a:solidFill>
              </a:rPr>
              <a:t>(a) = p(</a:t>
            </a:r>
            <a:r>
              <a:rPr lang="en-US" dirty="0" err="1" smtClean="0">
                <a:solidFill>
                  <a:srgbClr val="0000FF"/>
                </a:solidFill>
              </a:rPr>
              <a:t>a|D</a:t>
            </a:r>
            <a:r>
              <a:rPr lang="en-US" baseline="-25000" dirty="0" err="1" smtClean="0">
                <a:solidFill>
                  <a:srgbClr val="0000FF"/>
                </a:solidFill>
              </a:rPr>
              <a:t>a</a:t>
            </a:r>
            <a:r>
              <a:rPr lang="en-US" dirty="0" smtClean="0">
                <a:solidFill>
                  <a:srgbClr val="0000FF"/>
                </a:solidFill>
              </a:rPr>
              <a:t>)</a:t>
            </a:r>
            <a:endParaRPr lang="en-US" dirty="0">
              <a:solidFill>
                <a:srgbClr val="0000FF"/>
              </a:solidFill>
            </a:endParaRPr>
          </a:p>
        </p:txBody>
      </p:sp>
      <p:sp>
        <p:nvSpPr>
          <p:cNvPr id="21" name="TextBox 20"/>
          <p:cNvSpPr txBox="1"/>
          <p:nvPr/>
        </p:nvSpPr>
        <p:spPr>
          <a:xfrm>
            <a:off x="3203848" y="5876208"/>
            <a:ext cx="5317569" cy="369332"/>
          </a:xfrm>
          <a:prstGeom prst="rect">
            <a:avLst/>
          </a:prstGeom>
          <a:noFill/>
        </p:spPr>
        <p:txBody>
          <a:bodyPr wrap="none" rtlCol="0">
            <a:spAutoFit/>
          </a:bodyPr>
          <a:lstStyle/>
          <a:p>
            <a:r>
              <a:rPr lang="en-US" dirty="0" smtClean="0">
                <a:solidFill>
                  <a:srgbClr val="0000FF"/>
                </a:solidFill>
              </a:rPr>
              <a:t>Message from outside network – q</a:t>
            </a:r>
            <a:r>
              <a:rPr lang="en-US" baseline="30000" dirty="0" smtClean="0">
                <a:solidFill>
                  <a:srgbClr val="0000FF"/>
                </a:solidFill>
              </a:rPr>
              <a:t>\</a:t>
            </a:r>
            <a:r>
              <a:rPr lang="en-US" dirty="0" smtClean="0">
                <a:solidFill>
                  <a:srgbClr val="0000FF"/>
                </a:solidFill>
              </a:rPr>
              <a:t>(b) = p(</a:t>
            </a:r>
            <a:r>
              <a:rPr lang="en-US" dirty="0" err="1" smtClean="0">
                <a:solidFill>
                  <a:srgbClr val="0000FF"/>
                </a:solidFill>
              </a:rPr>
              <a:t>D</a:t>
            </a:r>
            <a:r>
              <a:rPr lang="en-US" baseline="-25000" dirty="0" err="1" smtClean="0">
                <a:solidFill>
                  <a:srgbClr val="0000FF"/>
                </a:solidFill>
              </a:rPr>
              <a:t>b</a:t>
            </a:r>
            <a:r>
              <a:rPr lang="en-US" dirty="0" err="1" smtClean="0">
                <a:solidFill>
                  <a:srgbClr val="0000FF"/>
                </a:solidFill>
              </a:rPr>
              <a:t>|a</a:t>
            </a:r>
            <a:r>
              <a:rPr lang="en-US" dirty="0" smtClean="0">
                <a:solidFill>
                  <a:srgbClr val="0000FF"/>
                </a:solidFill>
              </a:rPr>
              <a:t>)</a:t>
            </a:r>
            <a:endParaRPr lang="en-US" dirty="0">
              <a:solidFill>
                <a:srgbClr val="0000FF"/>
              </a:solidFill>
            </a:endParaRPr>
          </a:p>
        </p:txBody>
      </p:sp>
      <p:sp>
        <p:nvSpPr>
          <p:cNvPr id="23" name="TextBox 22"/>
          <p:cNvSpPr txBox="1"/>
          <p:nvPr/>
        </p:nvSpPr>
        <p:spPr>
          <a:xfrm>
            <a:off x="467544" y="4229261"/>
            <a:ext cx="4693262" cy="369332"/>
          </a:xfrm>
          <a:prstGeom prst="rect">
            <a:avLst/>
          </a:prstGeom>
          <a:noFill/>
        </p:spPr>
        <p:txBody>
          <a:bodyPr wrap="none" rtlCol="0">
            <a:spAutoFit/>
          </a:bodyPr>
          <a:lstStyle/>
          <a:p>
            <a:r>
              <a:rPr lang="en-US" dirty="0" smtClean="0">
                <a:solidFill>
                  <a:srgbClr val="008000"/>
                </a:solidFill>
              </a:rPr>
              <a:t>Message from this factor – </a:t>
            </a:r>
            <a:r>
              <a:rPr lang="en-US" dirty="0">
                <a:solidFill>
                  <a:srgbClr val="008000"/>
                </a:solidFill>
              </a:rPr>
              <a:t>q</a:t>
            </a:r>
            <a:r>
              <a:rPr lang="en-US" baseline="30000" dirty="0">
                <a:solidFill>
                  <a:srgbClr val="008000"/>
                </a:solidFill>
              </a:rPr>
              <a:t>*</a:t>
            </a:r>
            <a:r>
              <a:rPr lang="en-US" dirty="0">
                <a:solidFill>
                  <a:srgbClr val="008000"/>
                </a:solidFill>
              </a:rPr>
              <a:t>(b)</a:t>
            </a:r>
            <a:r>
              <a:rPr lang="en-US" dirty="0" smtClean="0">
                <a:solidFill>
                  <a:srgbClr val="008000"/>
                </a:solidFill>
              </a:rPr>
              <a:t> = p(</a:t>
            </a:r>
            <a:r>
              <a:rPr lang="en-US" dirty="0" err="1" smtClean="0">
                <a:solidFill>
                  <a:srgbClr val="008000"/>
                </a:solidFill>
              </a:rPr>
              <a:t>b|D</a:t>
            </a:r>
            <a:r>
              <a:rPr lang="en-US" baseline="-25000" dirty="0" err="1" smtClean="0">
                <a:solidFill>
                  <a:srgbClr val="008000"/>
                </a:solidFill>
              </a:rPr>
              <a:t>b</a:t>
            </a:r>
            <a:r>
              <a:rPr lang="en-US" dirty="0" smtClean="0">
                <a:solidFill>
                  <a:srgbClr val="008000"/>
                </a:solidFill>
              </a:rPr>
              <a:t>)</a:t>
            </a:r>
            <a:endParaRPr lang="en-US" dirty="0">
              <a:solidFill>
                <a:srgbClr val="008000"/>
              </a:solidFill>
            </a:endParaRPr>
          </a:p>
        </p:txBody>
      </p:sp>
      <p:sp>
        <p:nvSpPr>
          <p:cNvPr id="25" name="TextBox 24"/>
          <p:cNvSpPr txBox="1"/>
          <p:nvPr/>
        </p:nvSpPr>
        <p:spPr>
          <a:xfrm>
            <a:off x="467544" y="6228020"/>
            <a:ext cx="4668015" cy="369332"/>
          </a:xfrm>
          <a:prstGeom prst="rect">
            <a:avLst/>
          </a:prstGeom>
          <a:noFill/>
        </p:spPr>
        <p:txBody>
          <a:bodyPr wrap="none" rtlCol="0">
            <a:spAutoFit/>
          </a:bodyPr>
          <a:lstStyle/>
          <a:p>
            <a:r>
              <a:rPr lang="en-US" dirty="0" smtClean="0">
                <a:solidFill>
                  <a:srgbClr val="008000"/>
                </a:solidFill>
              </a:rPr>
              <a:t>Message from this factor – q</a:t>
            </a:r>
            <a:r>
              <a:rPr lang="en-US" baseline="30000" dirty="0" smtClean="0">
                <a:solidFill>
                  <a:srgbClr val="008000"/>
                </a:solidFill>
              </a:rPr>
              <a:t>*</a:t>
            </a:r>
            <a:r>
              <a:rPr lang="en-US" dirty="0" smtClean="0">
                <a:solidFill>
                  <a:srgbClr val="008000"/>
                </a:solidFill>
              </a:rPr>
              <a:t>(a) = p(</a:t>
            </a:r>
            <a:r>
              <a:rPr lang="en-US" dirty="0" err="1" smtClean="0">
                <a:solidFill>
                  <a:srgbClr val="008000"/>
                </a:solidFill>
              </a:rPr>
              <a:t>D</a:t>
            </a:r>
            <a:r>
              <a:rPr lang="en-US" baseline="-25000" dirty="0" err="1" smtClean="0">
                <a:solidFill>
                  <a:srgbClr val="008000"/>
                </a:solidFill>
              </a:rPr>
              <a:t>b</a:t>
            </a:r>
            <a:r>
              <a:rPr lang="en-US" dirty="0" err="1" smtClean="0">
                <a:solidFill>
                  <a:srgbClr val="008000"/>
                </a:solidFill>
              </a:rPr>
              <a:t>|a</a:t>
            </a:r>
            <a:r>
              <a:rPr lang="en-US" dirty="0" smtClean="0">
                <a:solidFill>
                  <a:srgbClr val="008000"/>
                </a:solidFill>
              </a:rPr>
              <a:t>)</a:t>
            </a:r>
            <a:endParaRPr lang="en-US" dirty="0">
              <a:solidFill>
                <a:srgbClr val="008000"/>
              </a:solidFill>
            </a:endParaRPr>
          </a:p>
        </p:txBody>
      </p:sp>
      <p:graphicFrame>
        <p:nvGraphicFramePr>
          <p:cNvPr id="26" name="Content Placeholder 6"/>
          <p:cNvGraphicFramePr>
            <a:graphicFrameLocks noChangeAspect="1"/>
          </p:cNvGraphicFramePr>
          <p:nvPr>
            <p:extLst>
              <p:ext uri="{D42A27DB-BD31-4B8C-83A1-F6EECF244321}">
                <p14:modId xmlns:p14="http://schemas.microsoft.com/office/powerpoint/2010/main" val="2119552779"/>
              </p:ext>
            </p:extLst>
          </p:nvPr>
        </p:nvGraphicFramePr>
        <p:xfrm>
          <a:off x="2339752" y="4869160"/>
          <a:ext cx="3838575" cy="919163"/>
        </p:xfrm>
        <a:graphic>
          <a:graphicData uri="http://schemas.openxmlformats.org/presentationml/2006/ole">
            <mc:AlternateContent xmlns:mc="http://schemas.openxmlformats.org/markup-compatibility/2006">
              <mc:Choice xmlns:v="urn:schemas-microsoft-com:vml" Requires="v">
                <p:oleObj spid="_x0000_s147574" name="Equation" r:id="rId5" imgW="1219200" imgH="292100" progId="Equation.3">
                  <p:embed/>
                </p:oleObj>
              </mc:Choice>
              <mc:Fallback>
                <p:oleObj name="Equation" r:id="rId5" imgW="1219200" imgH="292100" progId="Equation.3">
                  <p:embed/>
                  <p:pic>
                    <p:nvPicPr>
                      <p:cNvPr id="0" name=""/>
                      <p:cNvPicPr/>
                      <p:nvPr/>
                    </p:nvPicPr>
                    <p:blipFill>
                      <a:blip r:embed="rId6"/>
                      <a:stretch>
                        <a:fillRect/>
                      </a:stretch>
                    </p:blipFill>
                    <p:spPr>
                      <a:xfrm>
                        <a:off x="2339752" y="4869160"/>
                        <a:ext cx="3838575" cy="919163"/>
                      </a:xfrm>
                      <a:prstGeom prst="rect">
                        <a:avLst/>
                      </a:prstGeom>
                    </p:spPr>
                  </p:pic>
                </p:oleObj>
              </mc:Fallback>
            </mc:AlternateContent>
          </a:graphicData>
        </a:graphic>
      </p:graphicFrame>
      <p:sp>
        <p:nvSpPr>
          <p:cNvPr id="27" name="Rectangle 48"/>
          <p:cNvSpPr>
            <a:spLocks noChangeArrowheads="1"/>
          </p:cNvSpPr>
          <p:nvPr/>
        </p:nvSpPr>
        <p:spPr bwMode="auto">
          <a:xfrm>
            <a:off x="3491880" y="214913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28" name="AutoShape 49"/>
          <p:cNvCxnSpPr>
            <a:cxnSpLocks noChangeShapeType="1"/>
            <a:stCxn id="6" idx="6"/>
            <a:endCxn id="27" idx="1"/>
          </p:cNvCxnSpPr>
          <p:nvPr/>
        </p:nvCxnSpPr>
        <p:spPr bwMode="auto">
          <a:xfrm>
            <a:off x="3241576" y="2183532"/>
            <a:ext cx="250304" cy="132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Rectangle 48"/>
          <p:cNvSpPr>
            <a:spLocks noChangeArrowheads="1"/>
          </p:cNvSpPr>
          <p:nvPr/>
        </p:nvSpPr>
        <p:spPr bwMode="auto">
          <a:xfrm>
            <a:off x="4247455" y="214913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0" name="AutoShape 49"/>
          <p:cNvCxnSpPr>
            <a:cxnSpLocks noChangeShapeType="1"/>
            <a:stCxn id="7" idx="2"/>
            <a:endCxn id="29" idx="3"/>
          </p:cNvCxnSpPr>
          <p:nvPr/>
        </p:nvCxnSpPr>
        <p:spPr bwMode="auto">
          <a:xfrm flipH="1">
            <a:off x="4320480" y="2183532"/>
            <a:ext cx="395536" cy="132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Rectangle 32"/>
          <p:cNvSpPr/>
          <p:nvPr/>
        </p:nvSpPr>
        <p:spPr>
          <a:xfrm>
            <a:off x="4139952" y="1691516"/>
            <a:ext cx="680294" cy="369332"/>
          </a:xfrm>
          <a:prstGeom prst="rect">
            <a:avLst/>
          </a:prstGeom>
        </p:spPr>
        <p:txBody>
          <a:bodyPr wrap="none">
            <a:spAutoFit/>
          </a:bodyPr>
          <a:lstStyle/>
          <a:p>
            <a:r>
              <a:rPr lang="en-US" dirty="0">
                <a:solidFill>
                  <a:srgbClr val="008000"/>
                </a:solidFill>
              </a:rPr>
              <a:t>q</a:t>
            </a:r>
            <a:r>
              <a:rPr lang="en-US" baseline="30000" dirty="0">
                <a:solidFill>
                  <a:srgbClr val="008000"/>
                </a:solidFill>
              </a:rPr>
              <a:t>*</a:t>
            </a:r>
            <a:r>
              <a:rPr lang="en-US" dirty="0">
                <a:solidFill>
                  <a:srgbClr val="008000"/>
                </a:solidFill>
              </a:rPr>
              <a:t>(b)</a:t>
            </a:r>
            <a:endParaRPr lang="en-US" dirty="0"/>
          </a:p>
        </p:txBody>
      </p:sp>
      <p:sp>
        <p:nvSpPr>
          <p:cNvPr id="34" name="Rectangle 33"/>
          <p:cNvSpPr/>
          <p:nvPr/>
        </p:nvSpPr>
        <p:spPr>
          <a:xfrm>
            <a:off x="3131840" y="1691516"/>
            <a:ext cx="680294" cy="369332"/>
          </a:xfrm>
          <a:prstGeom prst="rect">
            <a:avLst/>
          </a:prstGeom>
        </p:spPr>
        <p:txBody>
          <a:bodyPr wrap="none">
            <a:spAutoFit/>
          </a:bodyPr>
          <a:lstStyle/>
          <a:p>
            <a:r>
              <a:rPr lang="en-US" dirty="0">
                <a:solidFill>
                  <a:srgbClr val="008000"/>
                </a:solidFill>
              </a:rPr>
              <a:t>q</a:t>
            </a:r>
            <a:r>
              <a:rPr lang="en-US" baseline="30000" dirty="0">
                <a:solidFill>
                  <a:srgbClr val="008000"/>
                </a:solidFill>
              </a:rPr>
              <a:t>*</a:t>
            </a:r>
            <a:r>
              <a:rPr lang="en-US" dirty="0" smtClean="0">
                <a:solidFill>
                  <a:srgbClr val="008000"/>
                </a:solidFill>
              </a:rPr>
              <a:t>(a)</a:t>
            </a:r>
            <a:endParaRPr lang="en-US" dirty="0"/>
          </a:p>
        </p:txBody>
      </p:sp>
      <p:sp>
        <p:nvSpPr>
          <p:cNvPr id="35" name="Rectangle 34"/>
          <p:cNvSpPr/>
          <p:nvPr/>
        </p:nvSpPr>
        <p:spPr>
          <a:xfrm>
            <a:off x="1905237" y="1691516"/>
            <a:ext cx="650539" cy="369332"/>
          </a:xfrm>
          <a:prstGeom prst="rect">
            <a:avLst/>
          </a:prstGeom>
        </p:spPr>
        <p:txBody>
          <a:bodyPr wrap="none">
            <a:spAutoFit/>
          </a:bodyPr>
          <a:lstStyle/>
          <a:p>
            <a:r>
              <a:rPr lang="en-US" dirty="0">
                <a:solidFill>
                  <a:srgbClr val="0000FF"/>
                </a:solidFill>
              </a:rPr>
              <a:t>q</a:t>
            </a:r>
            <a:r>
              <a:rPr lang="en-US" baseline="30000" dirty="0">
                <a:solidFill>
                  <a:srgbClr val="0000FF"/>
                </a:solidFill>
              </a:rPr>
              <a:t>\</a:t>
            </a:r>
            <a:r>
              <a:rPr lang="en-US" dirty="0">
                <a:solidFill>
                  <a:srgbClr val="0000FF"/>
                </a:solidFill>
              </a:rPr>
              <a:t>(a)</a:t>
            </a:r>
            <a:endParaRPr lang="en-US" dirty="0"/>
          </a:p>
        </p:txBody>
      </p:sp>
      <p:sp>
        <p:nvSpPr>
          <p:cNvPr id="36" name="Rectangle 35"/>
          <p:cNvSpPr/>
          <p:nvPr/>
        </p:nvSpPr>
        <p:spPr>
          <a:xfrm>
            <a:off x="5580112" y="1700808"/>
            <a:ext cx="663162" cy="369332"/>
          </a:xfrm>
          <a:prstGeom prst="rect">
            <a:avLst/>
          </a:prstGeom>
        </p:spPr>
        <p:txBody>
          <a:bodyPr wrap="none">
            <a:spAutoFit/>
          </a:bodyPr>
          <a:lstStyle/>
          <a:p>
            <a:r>
              <a:rPr lang="en-US" dirty="0">
                <a:solidFill>
                  <a:srgbClr val="0000FF"/>
                </a:solidFill>
              </a:rPr>
              <a:t>q</a:t>
            </a:r>
            <a:r>
              <a:rPr lang="en-US" baseline="30000" dirty="0">
                <a:solidFill>
                  <a:srgbClr val="0000FF"/>
                </a:solidFill>
              </a:rPr>
              <a:t>\</a:t>
            </a:r>
            <a:r>
              <a:rPr lang="en-US" dirty="0" smtClean="0">
                <a:solidFill>
                  <a:srgbClr val="0000FF"/>
                </a:solidFill>
              </a:rPr>
              <a:t>(b)</a:t>
            </a:r>
            <a:endParaRPr lang="en-US" dirty="0"/>
          </a:p>
        </p:txBody>
      </p:sp>
      <p:sp>
        <p:nvSpPr>
          <p:cNvPr id="37" name="TextBox 36"/>
          <p:cNvSpPr txBox="1"/>
          <p:nvPr/>
        </p:nvSpPr>
        <p:spPr>
          <a:xfrm>
            <a:off x="668133" y="908720"/>
            <a:ext cx="7072219" cy="369332"/>
          </a:xfrm>
          <a:prstGeom prst="rect">
            <a:avLst/>
          </a:prstGeom>
          <a:noFill/>
        </p:spPr>
        <p:txBody>
          <a:bodyPr wrap="none" rtlCol="0">
            <a:spAutoFit/>
          </a:bodyPr>
          <a:lstStyle/>
          <a:p>
            <a:r>
              <a:rPr lang="en-US" dirty="0"/>
              <a:t> </a:t>
            </a:r>
            <a:r>
              <a:rPr lang="en-US" dirty="0" smtClean="0"/>
              <a:t>Think in terms of approximations from each probability factor</a:t>
            </a:r>
            <a:endParaRPr lang="en-US" dirty="0"/>
          </a:p>
        </p:txBody>
      </p:sp>
    </p:spTree>
    <p:extLst>
      <p:ext uri="{BB962C8B-B14F-4D97-AF65-F5344CB8AC3E}">
        <p14:creationId xmlns:p14="http://schemas.microsoft.com/office/powerpoint/2010/main" val="4005844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568630" cy="565150"/>
          </a:xfrm>
        </p:spPr>
        <p:txBody>
          <a:bodyPr/>
          <a:lstStyle/>
          <a:p>
            <a:r>
              <a:rPr lang="en-US" dirty="0" smtClean="0"/>
              <a:t>Belief Propagation – Unknown parameters?</a:t>
            </a:r>
            <a:endParaRPr lang="en-US" dirty="0"/>
          </a:p>
        </p:txBody>
      </p:sp>
      <p:sp>
        <p:nvSpPr>
          <p:cNvPr id="22" name="Content Placeholder 2"/>
          <p:cNvSpPr>
            <a:spLocks noGrp="1"/>
          </p:cNvSpPr>
          <p:nvPr>
            <p:ph idx="1"/>
          </p:nvPr>
        </p:nvSpPr>
        <p:spPr>
          <a:xfrm>
            <a:off x="323850" y="1341438"/>
            <a:ext cx="8424863" cy="4967287"/>
          </a:xfrm>
        </p:spPr>
        <p:txBody>
          <a:bodyPr/>
          <a:lstStyle/>
          <a:p>
            <a:r>
              <a:rPr lang="en-US" dirty="0" smtClean="0"/>
              <a:t>Imagine we have a discrete choice for the parameters</a:t>
            </a:r>
          </a:p>
          <a:p>
            <a:endParaRPr lang="en-US" dirty="0"/>
          </a:p>
          <a:p>
            <a:endParaRPr lang="en-US" dirty="0" smtClean="0"/>
          </a:p>
          <a:p>
            <a:r>
              <a:rPr lang="en-US" dirty="0" smtClean="0"/>
              <a:t>Integrate over our estimate from the rest of the network:</a:t>
            </a:r>
          </a:p>
          <a:p>
            <a:endParaRPr lang="en-US" dirty="0"/>
          </a:p>
          <a:p>
            <a:endParaRPr lang="en-US" dirty="0" smtClean="0"/>
          </a:p>
          <a:p>
            <a:endParaRPr lang="en-US" dirty="0"/>
          </a:p>
          <a:p>
            <a:endParaRPr lang="en-US" dirty="0" smtClean="0"/>
          </a:p>
          <a:p>
            <a:r>
              <a:rPr lang="en-US" dirty="0" smtClean="0"/>
              <a:t>To estimate </a:t>
            </a:r>
            <a:r>
              <a:rPr lang="en-US" dirty="0" smtClean="0">
                <a:latin typeface="Symbol" charset="2"/>
                <a:cs typeface="Symbol" charset="2"/>
              </a:rPr>
              <a:t>q</a:t>
            </a:r>
            <a:r>
              <a:rPr lang="en-US" dirty="0" smtClean="0"/>
              <a:t>, we want to sum over a and b:</a:t>
            </a:r>
            <a:endParaRPr lang="en-US" dirty="0"/>
          </a:p>
        </p:txBody>
      </p:sp>
      <p:graphicFrame>
        <p:nvGraphicFramePr>
          <p:cNvPr id="24" name="Content Placeholder 6"/>
          <p:cNvGraphicFramePr>
            <a:graphicFrameLocks noChangeAspect="1"/>
          </p:cNvGraphicFramePr>
          <p:nvPr>
            <p:extLst>
              <p:ext uri="{D42A27DB-BD31-4B8C-83A1-F6EECF244321}">
                <p14:modId xmlns:p14="http://schemas.microsoft.com/office/powerpoint/2010/main" val="1541638630"/>
              </p:ext>
            </p:extLst>
          </p:nvPr>
        </p:nvGraphicFramePr>
        <p:xfrm>
          <a:off x="1500188" y="3068638"/>
          <a:ext cx="5518150" cy="919162"/>
        </p:xfrm>
        <a:graphic>
          <a:graphicData uri="http://schemas.openxmlformats.org/presentationml/2006/ole">
            <mc:AlternateContent xmlns:mc="http://schemas.openxmlformats.org/markup-compatibility/2006">
              <mc:Choice xmlns:v="urn:schemas-microsoft-com:vml" Requires="v">
                <p:oleObj spid="_x0000_s148637" name="Equation" r:id="rId3" imgW="1752600" imgH="292100" progId="Equation.3">
                  <p:embed/>
                </p:oleObj>
              </mc:Choice>
              <mc:Fallback>
                <p:oleObj name="Equation" r:id="rId3" imgW="1752600" imgH="292100" progId="Equation.3">
                  <p:embed/>
                  <p:pic>
                    <p:nvPicPr>
                      <p:cNvPr id="0" name=""/>
                      <p:cNvPicPr/>
                      <p:nvPr/>
                    </p:nvPicPr>
                    <p:blipFill>
                      <a:blip r:embed="rId4"/>
                      <a:stretch>
                        <a:fillRect/>
                      </a:stretch>
                    </p:blipFill>
                    <p:spPr>
                      <a:xfrm>
                        <a:off x="1500188" y="3068638"/>
                        <a:ext cx="5518150" cy="919162"/>
                      </a:xfrm>
                      <a:prstGeom prst="rect">
                        <a:avLst/>
                      </a:prstGeom>
                    </p:spPr>
                  </p:pic>
                </p:oleObj>
              </mc:Fallback>
            </mc:AlternateContent>
          </a:graphicData>
        </a:graphic>
      </p:graphicFrame>
      <p:graphicFrame>
        <p:nvGraphicFramePr>
          <p:cNvPr id="31" name="Content Placeholder 6"/>
          <p:cNvGraphicFramePr>
            <a:graphicFrameLocks noChangeAspect="1"/>
          </p:cNvGraphicFramePr>
          <p:nvPr>
            <p:extLst>
              <p:ext uri="{D42A27DB-BD31-4B8C-83A1-F6EECF244321}">
                <p14:modId xmlns:p14="http://schemas.microsoft.com/office/powerpoint/2010/main" val="554171482"/>
              </p:ext>
            </p:extLst>
          </p:nvPr>
        </p:nvGraphicFramePr>
        <p:xfrm>
          <a:off x="1843088" y="4968875"/>
          <a:ext cx="5037137" cy="958850"/>
        </p:xfrm>
        <a:graphic>
          <a:graphicData uri="http://schemas.openxmlformats.org/presentationml/2006/ole">
            <mc:AlternateContent xmlns:mc="http://schemas.openxmlformats.org/markup-compatibility/2006">
              <mc:Choice xmlns:v="urn:schemas-microsoft-com:vml" Requires="v">
                <p:oleObj spid="_x0000_s148638" name="Equation" r:id="rId5" imgW="1600200" imgH="304800" progId="Equation.3">
                  <p:embed/>
                </p:oleObj>
              </mc:Choice>
              <mc:Fallback>
                <p:oleObj name="Equation" r:id="rId5" imgW="1600200" imgH="304800" progId="Equation.3">
                  <p:embed/>
                  <p:pic>
                    <p:nvPicPr>
                      <p:cNvPr id="0" name=""/>
                      <p:cNvPicPr/>
                      <p:nvPr/>
                    </p:nvPicPr>
                    <p:blipFill>
                      <a:blip r:embed="rId6"/>
                      <a:stretch>
                        <a:fillRect/>
                      </a:stretch>
                    </p:blipFill>
                    <p:spPr>
                      <a:xfrm>
                        <a:off x="1843088" y="4968875"/>
                        <a:ext cx="5037137" cy="958850"/>
                      </a:xfrm>
                      <a:prstGeom prst="rect">
                        <a:avLst/>
                      </a:prstGeom>
                    </p:spPr>
                  </p:pic>
                </p:oleObj>
              </mc:Fallback>
            </mc:AlternateContent>
          </a:graphicData>
        </a:graphic>
      </p:graphicFrame>
    </p:spTree>
    <p:extLst>
      <p:ext uri="{BB962C8B-B14F-4D97-AF65-F5344CB8AC3E}">
        <p14:creationId xmlns:p14="http://schemas.microsoft.com/office/powerpoint/2010/main" val="3628476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568630" cy="565150"/>
          </a:xfrm>
        </p:spPr>
        <p:txBody>
          <a:bodyPr/>
          <a:lstStyle/>
          <a:p>
            <a:r>
              <a:rPr lang="en-US" dirty="0" smtClean="0"/>
              <a:t>Belief Propagation – Unknown parameters?</a:t>
            </a:r>
            <a:endParaRPr lang="en-US" dirty="0"/>
          </a:p>
        </p:txBody>
      </p:sp>
      <p:sp>
        <p:nvSpPr>
          <p:cNvPr id="22" name="Content Placeholder 2"/>
          <p:cNvSpPr>
            <a:spLocks noGrp="1"/>
          </p:cNvSpPr>
          <p:nvPr>
            <p:ph idx="1"/>
          </p:nvPr>
        </p:nvSpPr>
        <p:spPr>
          <a:xfrm>
            <a:off x="323850" y="1341438"/>
            <a:ext cx="8424863" cy="4967287"/>
          </a:xfrm>
        </p:spPr>
        <p:txBody>
          <a:bodyPr/>
          <a:lstStyle/>
          <a:p>
            <a:r>
              <a:rPr lang="en-US" dirty="0" smtClean="0"/>
              <a:t>But we actually have continuous parameters</a:t>
            </a:r>
          </a:p>
          <a:p>
            <a:endParaRPr lang="en-US" dirty="0"/>
          </a:p>
          <a:p>
            <a:endParaRPr lang="en-US" dirty="0" smtClean="0"/>
          </a:p>
          <a:p>
            <a:r>
              <a:rPr lang="en-US" dirty="0" smtClean="0"/>
              <a:t>Integrate over our estimate from the rest of the network:</a:t>
            </a:r>
          </a:p>
          <a:p>
            <a:endParaRPr lang="en-US" dirty="0"/>
          </a:p>
          <a:p>
            <a:endParaRPr lang="en-US" dirty="0" smtClean="0"/>
          </a:p>
          <a:p>
            <a:endParaRPr lang="en-US" dirty="0"/>
          </a:p>
          <a:p>
            <a:endParaRPr lang="en-US" dirty="0" smtClean="0"/>
          </a:p>
          <a:p>
            <a:r>
              <a:rPr lang="en-US" dirty="0" smtClean="0"/>
              <a:t>To estimate </a:t>
            </a:r>
            <a:r>
              <a:rPr lang="en-US" dirty="0" smtClean="0">
                <a:latin typeface="Symbol" charset="2"/>
                <a:cs typeface="Symbol" charset="2"/>
              </a:rPr>
              <a:t>q</a:t>
            </a:r>
            <a:r>
              <a:rPr lang="en-US" dirty="0" smtClean="0"/>
              <a:t>, we want to sum over a and b:</a:t>
            </a:r>
            <a:endParaRPr lang="en-US" dirty="0"/>
          </a:p>
        </p:txBody>
      </p:sp>
      <p:graphicFrame>
        <p:nvGraphicFramePr>
          <p:cNvPr id="24" name="Content Placeholder 6"/>
          <p:cNvGraphicFramePr>
            <a:graphicFrameLocks noChangeAspect="1"/>
          </p:cNvGraphicFramePr>
          <p:nvPr>
            <p:extLst>
              <p:ext uri="{D42A27DB-BD31-4B8C-83A1-F6EECF244321}">
                <p14:modId xmlns:p14="http://schemas.microsoft.com/office/powerpoint/2010/main" val="2576107344"/>
              </p:ext>
            </p:extLst>
          </p:nvPr>
        </p:nvGraphicFramePr>
        <p:xfrm>
          <a:off x="1660525" y="2949575"/>
          <a:ext cx="5197475" cy="1158875"/>
        </p:xfrm>
        <a:graphic>
          <a:graphicData uri="http://schemas.openxmlformats.org/presentationml/2006/ole">
            <mc:AlternateContent xmlns:mc="http://schemas.openxmlformats.org/markup-compatibility/2006">
              <mc:Choice xmlns:v="urn:schemas-microsoft-com:vml" Requires="v">
                <p:oleObj spid="_x0000_s180238" name="Equation" r:id="rId3" imgW="1651000" imgH="368300" progId="Equation.3">
                  <p:embed/>
                </p:oleObj>
              </mc:Choice>
              <mc:Fallback>
                <p:oleObj name="Equation" r:id="rId3" imgW="1651000" imgH="368300" progId="Equation.3">
                  <p:embed/>
                  <p:pic>
                    <p:nvPicPr>
                      <p:cNvPr id="0" name=""/>
                      <p:cNvPicPr/>
                      <p:nvPr/>
                    </p:nvPicPr>
                    <p:blipFill>
                      <a:blip r:embed="rId4"/>
                      <a:stretch>
                        <a:fillRect/>
                      </a:stretch>
                    </p:blipFill>
                    <p:spPr>
                      <a:xfrm>
                        <a:off x="1660525" y="2949575"/>
                        <a:ext cx="5197475" cy="1158875"/>
                      </a:xfrm>
                      <a:prstGeom prst="rect">
                        <a:avLst/>
                      </a:prstGeom>
                    </p:spPr>
                  </p:pic>
                </p:oleObj>
              </mc:Fallback>
            </mc:AlternateContent>
          </a:graphicData>
        </a:graphic>
      </p:graphicFrame>
      <p:graphicFrame>
        <p:nvGraphicFramePr>
          <p:cNvPr id="31" name="Content Placeholder 6"/>
          <p:cNvGraphicFramePr>
            <a:graphicFrameLocks noChangeAspect="1"/>
          </p:cNvGraphicFramePr>
          <p:nvPr>
            <p:extLst>
              <p:ext uri="{D42A27DB-BD31-4B8C-83A1-F6EECF244321}">
                <p14:modId xmlns:p14="http://schemas.microsoft.com/office/powerpoint/2010/main" val="484166720"/>
              </p:ext>
            </p:extLst>
          </p:nvPr>
        </p:nvGraphicFramePr>
        <p:xfrm>
          <a:off x="1843088" y="4968875"/>
          <a:ext cx="5037137" cy="958850"/>
        </p:xfrm>
        <a:graphic>
          <a:graphicData uri="http://schemas.openxmlformats.org/presentationml/2006/ole">
            <mc:AlternateContent xmlns:mc="http://schemas.openxmlformats.org/markup-compatibility/2006">
              <mc:Choice xmlns:v="urn:schemas-microsoft-com:vml" Requires="v">
                <p:oleObj spid="_x0000_s180239" name="Equation" r:id="rId5" imgW="1600200" imgH="304800" progId="Equation.3">
                  <p:embed/>
                </p:oleObj>
              </mc:Choice>
              <mc:Fallback>
                <p:oleObj name="Equation" r:id="rId5" imgW="1600200" imgH="304800" progId="Equation.3">
                  <p:embed/>
                  <p:pic>
                    <p:nvPicPr>
                      <p:cNvPr id="0" name=""/>
                      <p:cNvPicPr/>
                      <p:nvPr/>
                    </p:nvPicPr>
                    <p:blipFill>
                      <a:blip r:embed="rId6"/>
                      <a:stretch>
                        <a:fillRect/>
                      </a:stretch>
                    </p:blipFill>
                    <p:spPr>
                      <a:xfrm>
                        <a:off x="1843088" y="4968875"/>
                        <a:ext cx="5037137" cy="958850"/>
                      </a:xfrm>
                      <a:prstGeom prst="rect">
                        <a:avLst/>
                      </a:prstGeom>
                    </p:spPr>
                  </p:pic>
                </p:oleObj>
              </mc:Fallback>
            </mc:AlternateContent>
          </a:graphicData>
        </a:graphic>
      </p:graphicFrame>
    </p:spTree>
    <p:extLst>
      <p:ext uri="{BB962C8B-B14F-4D97-AF65-F5344CB8AC3E}">
        <p14:creationId xmlns:p14="http://schemas.microsoft.com/office/powerpoint/2010/main" val="1610353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Propagation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This doesn’t make sense – </a:t>
            </a:r>
            <a:r>
              <a:rPr lang="en-US" dirty="0" smtClean="0">
                <a:latin typeface="Symbol" charset="2"/>
                <a:cs typeface="Symbol" charset="2"/>
              </a:rPr>
              <a:t>q</a:t>
            </a:r>
            <a:r>
              <a:rPr lang="en-US" dirty="0" smtClean="0"/>
              <a:t> is a probability!</a:t>
            </a:r>
          </a:p>
          <a:p>
            <a:r>
              <a:rPr lang="en-US" dirty="0" smtClean="0"/>
              <a:t>Multiplying by q</a:t>
            </a:r>
            <a:r>
              <a:rPr lang="en-US" baseline="30000" dirty="0" smtClean="0"/>
              <a:t>\</a:t>
            </a:r>
            <a:r>
              <a:rPr lang="en-US" dirty="0" smtClean="0"/>
              <a:t>(</a:t>
            </a:r>
            <a:r>
              <a:rPr lang="en-US" dirty="0" smtClean="0">
                <a:latin typeface="Symbol" charset="2"/>
                <a:cs typeface="Symbol" charset="2"/>
              </a:rPr>
              <a:t>q</a:t>
            </a:r>
            <a:r>
              <a:rPr lang="en-US" dirty="0" smtClean="0"/>
              <a:t>) gives:</a:t>
            </a:r>
          </a:p>
          <a:p>
            <a:endParaRPr lang="en-US" dirty="0"/>
          </a:p>
          <a:p>
            <a:endParaRPr lang="en-US" dirty="0" smtClean="0"/>
          </a:p>
          <a:p>
            <a:endParaRPr lang="en-US" dirty="0"/>
          </a:p>
          <a:p>
            <a:endParaRPr lang="en-US" dirty="0" smtClean="0"/>
          </a:p>
          <a:p>
            <a:r>
              <a:rPr lang="en-US" dirty="0" smtClean="0"/>
              <a:t>Choose q</a:t>
            </a:r>
            <a:r>
              <a:rPr lang="en-US" baseline="30000" dirty="0" smtClean="0"/>
              <a:t>*</a:t>
            </a:r>
            <a:r>
              <a:rPr lang="en-US" dirty="0" smtClean="0"/>
              <a:t>(</a:t>
            </a:r>
            <a:r>
              <a:rPr lang="en-US" dirty="0">
                <a:latin typeface="Symbol" charset="2"/>
                <a:cs typeface="Symbol" charset="2"/>
              </a:rPr>
              <a:t>q</a:t>
            </a:r>
            <a:r>
              <a:rPr lang="en-US" dirty="0" smtClean="0"/>
              <a:t>) to minimize KL divergence with this</a:t>
            </a:r>
          </a:p>
          <a:p>
            <a:r>
              <a:rPr lang="en-US" dirty="0" smtClean="0"/>
              <a:t>If we restrict ourselves to </a:t>
            </a:r>
            <a:r>
              <a:rPr lang="en-US" dirty="0" err="1" smtClean="0"/>
              <a:t>Dirichlet</a:t>
            </a:r>
            <a:r>
              <a:rPr lang="en-US" dirty="0" smtClean="0"/>
              <a:t> distributions, we need to find the </a:t>
            </a:r>
            <a:r>
              <a:rPr lang="en-US" dirty="0" err="1" smtClean="0"/>
              <a:t>Dirichlet</a:t>
            </a:r>
            <a:r>
              <a:rPr lang="en-US" dirty="0" smtClean="0"/>
              <a:t> that best matches a mixture of </a:t>
            </a:r>
            <a:r>
              <a:rPr lang="en-US" dirty="0" err="1" smtClean="0"/>
              <a:t>Dirichlets</a:t>
            </a:r>
            <a:endParaRPr lang="en-US" dirty="0"/>
          </a:p>
          <a:p>
            <a:endParaRPr lang="en-US" dirty="0"/>
          </a:p>
          <a:p>
            <a:endParaRPr lang="en-US" dirty="0"/>
          </a:p>
        </p:txBody>
      </p:sp>
      <p:graphicFrame>
        <p:nvGraphicFramePr>
          <p:cNvPr id="4" name="Content Placeholder 6"/>
          <p:cNvGraphicFramePr>
            <a:graphicFrameLocks noChangeAspect="1"/>
          </p:cNvGraphicFramePr>
          <p:nvPr>
            <p:extLst>
              <p:ext uri="{D42A27DB-BD31-4B8C-83A1-F6EECF244321}">
                <p14:modId xmlns:p14="http://schemas.microsoft.com/office/powerpoint/2010/main" val="2060342402"/>
              </p:ext>
            </p:extLst>
          </p:nvPr>
        </p:nvGraphicFramePr>
        <p:xfrm>
          <a:off x="785813" y="3406775"/>
          <a:ext cx="6996112" cy="958850"/>
        </p:xfrm>
        <a:graphic>
          <a:graphicData uri="http://schemas.openxmlformats.org/presentationml/2006/ole">
            <mc:AlternateContent xmlns:mc="http://schemas.openxmlformats.org/markup-compatibility/2006">
              <mc:Choice xmlns:v="urn:schemas-microsoft-com:vml" Requires="v">
                <p:oleObj spid="_x0000_s149615" name="Equation" r:id="rId3" imgW="2222500" imgH="304800" progId="Equation.3">
                  <p:embed/>
                </p:oleObj>
              </mc:Choice>
              <mc:Fallback>
                <p:oleObj name="Equation" r:id="rId3" imgW="2222500" imgH="304800" progId="Equation.3">
                  <p:embed/>
                  <p:pic>
                    <p:nvPicPr>
                      <p:cNvPr id="0" name=""/>
                      <p:cNvPicPr/>
                      <p:nvPr/>
                    </p:nvPicPr>
                    <p:blipFill>
                      <a:blip r:embed="rId4"/>
                      <a:stretch>
                        <a:fillRect/>
                      </a:stretch>
                    </p:blipFill>
                    <p:spPr>
                      <a:xfrm>
                        <a:off x="785813" y="3406775"/>
                        <a:ext cx="6996112" cy="958850"/>
                      </a:xfrm>
                      <a:prstGeom prst="rect">
                        <a:avLst/>
                      </a:prstGeom>
                    </p:spPr>
                  </p:pic>
                </p:oleObj>
              </mc:Fallback>
            </mc:AlternateContent>
          </a:graphicData>
        </a:graphic>
      </p:graphicFrame>
      <p:graphicFrame>
        <p:nvGraphicFramePr>
          <p:cNvPr id="5" name="Content Placeholder 6"/>
          <p:cNvGraphicFramePr>
            <a:graphicFrameLocks noChangeAspect="1"/>
          </p:cNvGraphicFramePr>
          <p:nvPr>
            <p:extLst>
              <p:ext uri="{D42A27DB-BD31-4B8C-83A1-F6EECF244321}">
                <p14:modId xmlns:p14="http://schemas.microsoft.com/office/powerpoint/2010/main" val="288343847"/>
              </p:ext>
            </p:extLst>
          </p:nvPr>
        </p:nvGraphicFramePr>
        <p:xfrm>
          <a:off x="2060104" y="1205136"/>
          <a:ext cx="5037137" cy="958850"/>
        </p:xfrm>
        <a:graphic>
          <a:graphicData uri="http://schemas.openxmlformats.org/presentationml/2006/ole">
            <mc:AlternateContent xmlns:mc="http://schemas.openxmlformats.org/markup-compatibility/2006">
              <mc:Choice xmlns:v="urn:schemas-microsoft-com:vml" Requires="v">
                <p:oleObj spid="_x0000_s149616" name="Equation" r:id="rId5" imgW="1600200" imgH="304800" progId="Equation.3">
                  <p:embed/>
                </p:oleObj>
              </mc:Choice>
              <mc:Fallback>
                <p:oleObj name="Equation" r:id="rId5" imgW="1600200" imgH="304800" progId="Equation.3">
                  <p:embed/>
                  <p:pic>
                    <p:nvPicPr>
                      <p:cNvPr id="0" name=""/>
                      <p:cNvPicPr/>
                      <p:nvPr/>
                    </p:nvPicPr>
                    <p:blipFill>
                      <a:blip r:embed="rId6"/>
                      <a:stretch>
                        <a:fillRect/>
                      </a:stretch>
                    </p:blipFill>
                    <p:spPr>
                      <a:xfrm>
                        <a:off x="2060104" y="1205136"/>
                        <a:ext cx="5037137" cy="958850"/>
                      </a:xfrm>
                      <a:prstGeom prst="rect">
                        <a:avLst/>
                      </a:prstGeom>
                    </p:spPr>
                  </p:pic>
                </p:oleObj>
              </mc:Fallback>
            </mc:AlternateContent>
          </a:graphicData>
        </a:graphic>
      </p:graphicFrame>
    </p:spTree>
    <p:extLst>
      <p:ext uri="{BB962C8B-B14F-4D97-AF65-F5344CB8AC3E}">
        <p14:creationId xmlns:p14="http://schemas.microsoft.com/office/powerpoint/2010/main" val="3315308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Propagation – Example</a:t>
            </a:r>
            <a:endParaRPr lang="en-US" dirty="0"/>
          </a:p>
        </p:txBody>
      </p:sp>
      <p:sp>
        <p:nvSpPr>
          <p:cNvPr id="4" name="Rectangle 3"/>
          <p:cNvSpPr>
            <a:spLocks noChangeArrowheads="1"/>
          </p:cNvSpPr>
          <p:nvPr/>
        </p:nvSpPr>
        <p:spPr bwMode="auto">
          <a:xfrm>
            <a:off x="899592"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6"/>
          <p:cNvSpPr>
            <a:spLocks noChangeArrowheads="1"/>
          </p:cNvSpPr>
          <p:nvPr/>
        </p:nvSpPr>
        <p:spPr bwMode="auto">
          <a:xfrm>
            <a:off x="5480745"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6" name="AutoShape 10"/>
          <p:cNvCxnSpPr>
            <a:cxnSpLocks noChangeShapeType="1"/>
            <a:stCxn id="8" idx="6"/>
            <a:endCxn id="12" idx="2"/>
          </p:cNvCxnSpPr>
          <p:nvPr/>
        </p:nvCxnSpPr>
        <p:spPr bwMode="auto">
          <a:xfrm>
            <a:off x="1966392" y="5466556"/>
            <a:ext cx="1104900" cy="36004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Oval 11"/>
          <p:cNvSpPr>
            <a:spLocks noChangeArrowheads="1"/>
          </p:cNvSpPr>
          <p:nvPr/>
        </p:nvSpPr>
        <p:spPr bwMode="auto">
          <a:xfrm>
            <a:off x="1280592" y="29519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2"/>
          <p:cNvSpPr>
            <a:spLocks noChangeArrowheads="1"/>
          </p:cNvSpPr>
          <p:nvPr/>
        </p:nvSpPr>
        <p:spPr bwMode="auto">
          <a:xfrm>
            <a:off x="1280592" y="51998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cxnSp>
        <p:nvCxnSpPr>
          <p:cNvPr id="9" name="AutoShape 13"/>
          <p:cNvCxnSpPr>
            <a:cxnSpLocks noChangeShapeType="1"/>
            <a:stCxn id="7" idx="4"/>
            <a:endCxn id="8" idx="0"/>
          </p:cNvCxnSpPr>
          <p:nvPr/>
        </p:nvCxnSpPr>
        <p:spPr bwMode="auto">
          <a:xfrm>
            <a:off x="1623492" y="3485356"/>
            <a:ext cx="0" cy="17145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Oval 17"/>
          <p:cNvSpPr>
            <a:spLocks noChangeArrowheads="1"/>
          </p:cNvSpPr>
          <p:nvPr/>
        </p:nvSpPr>
        <p:spPr bwMode="auto">
          <a:xfrm>
            <a:off x="307129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 name="Rectangle 18"/>
          <p:cNvSpPr>
            <a:spLocks noChangeArrowheads="1"/>
          </p:cNvSpPr>
          <p:nvPr/>
        </p:nvSpPr>
        <p:spPr bwMode="auto">
          <a:xfrm>
            <a:off x="263004"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15" name="Text Box 25"/>
          <p:cNvSpPr txBox="1">
            <a:spLocks noChangeArrowheads="1"/>
          </p:cNvSpPr>
          <p:nvPr/>
        </p:nvSpPr>
        <p:spPr bwMode="auto">
          <a:xfrm>
            <a:off x="975583" y="2494756"/>
            <a:ext cx="33855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endParaRPr lang="en-US" sz="2400" b="0" dirty="0">
              <a:latin typeface="Times New Roman" charset="0"/>
            </a:endParaRPr>
          </a:p>
        </p:txBody>
      </p:sp>
      <p:cxnSp>
        <p:nvCxnSpPr>
          <p:cNvPr id="16" name="AutoShape 28"/>
          <p:cNvCxnSpPr>
            <a:cxnSpLocks noChangeShapeType="1"/>
            <a:stCxn id="18" idx="6"/>
            <a:endCxn id="22" idx="2"/>
          </p:cNvCxnSpPr>
          <p:nvPr/>
        </p:nvCxnSpPr>
        <p:spPr bwMode="auto">
          <a:xfrm>
            <a:off x="6623745" y="5466556"/>
            <a:ext cx="1081087" cy="36004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29"/>
          <p:cNvSpPr>
            <a:spLocks noChangeArrowheads="1"/>
          </p:cNvSpPr>
          <p:nvPr/>
        </p:nvSpPr>
        <p:spPr bwMode="auto">
          <a:xfrm>
            <a:off x="5861745" y="29519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8" name="Oval 30"/>
          <p:cNvSpPr>
            <a:spLocks noChangeArrowheads="1"/>
          </p:cNvSpPr>
          <p:nvPr/>
        </p:nvSpPr>
        <p:spPr bwMode="auto">
          <a:xfrm>
            <a:off x="5861745" y="51998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cxnSp>
        <p:nvCxnSpPr>
          <p:cNvPr id="19" name="AutoShape 31"/>
          <p:cNvCxnSpPr>
            <a:cxnSpLocks noChangeShapeType="1"/>
            <a:stCxn id="17" idx="4"/>
            <a:endCxn id="18" idx="0"/>
          </p:cNvCxnSpPr>
          <p:nvPr/>
        </p:nvCxnSpPr>
        <p:spPr bwMode="auto">
          <a:xfrm>
            <a:off x="6242745" y="3485356"/>
            <a:ext cx="0" cy="17145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Oval 35"/>
          <p:cNvSpPr>
            <a:spLocks noChangeArrowheads="1"/>
          </p:cNvSpPr>
          <p:nvPr/>
        </p:nvSpPr>
        <p:spPr bwMode="auto">
          <a:xfrm>
            <a:off x="770483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23" name="Rectangle 36"/>
          <p:cNvSpPr>
            <a:spLocks noChangeArrowheads="1"/>
          </p:cNvSpPr>
          <p:nvPr/>
        </p:nvSpPr>
        <p:spPr bwMode="auto">
          <a:xfrm>
            <a:off x="4860032"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25" name="Text Box 43"/>
          <p:cNvSpPr txBox="1">
            <a:spLocks noChangeArrowheads="1"/>
          </p:cNvSpPr>
          <p:nvPr/>
        </p:nvSpPr>
        <p:spPr bwMode="auto">
          <a:xfrm>
            <a:off x="5518499" y="2494756"/>
            <a:ext cx="41820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r>
              <a:rPr lang="en-GB" sz="2400" b="0" dirty="0" smtClean="0">
                <a:latin typeface="Times New Roman" charset="0"/>
              </a:rPr>
              <a:t>’</a:t>
            </a:r>
            <a:endParaRPr lang="en-US" sz="2400" b="0" dirty="0">
              <a:latin typeface="Times New Roman" charset="0"/>
            </a:endParaRPr>
          </a:p>
        </p:txBody>
      </p:sp>
      <p:cxnSp>
        <p:nvCxnSpPr>
          <p:cNvPr id="26" name="AutoShape 45"/>
          <p:cNvCxnSpPr>
            <a:cxnSpLocks noChangeShapeType="1"/>
            <a:stCxn id="7" idx="6"/>
            <a:endCxn id="17" idx="2"/>
          </p:cNvCxnSpPr>
          <p:nvPr/>
        </p:nvCxnSpPr>
        <p:spPr bwMode="auto">
          <a:xfrm>
            <a:off x="1966392" y="3218656"/>
            <a:ext cx="3895353" cy="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AutoShape 50"/>
          <p:cNvCxnSpPr>
            <a:cxnSpLocks noChangeShapeType="1"/>
            <a:stCxn id="13" idx="0"/>
            <a:endCxn id="7" idx="2"/>
          </p:cNvCxnSpPr>
          <p:nvPr/>
        </p:nvCxnSpPr>
        <p:spPr bwMode="auto">
          <a:xfrm rot="16200000">
            <a:off x="251098" y="3573462"/>
            <a:ext cx="1384300" cy="6746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AutoShape 52"/>
          <p:cNvCxnSpPr>
            <a:cxnSpLocks noChangeShapeType="1"/>
            <a:stCxn id="23" idx="0"/>
            <a:endCxn id="17" idx="2"/>
          </p:cNvCxnSpPr>
          <p:nvPr/>
        </p:nvCxnSpPr>
        <p:spPr bwMode="auto">
          <a:xfrm rot="16200000">
            <a:off x="4840189" y="3581399"/>
            <a:ext cx="1384300" cy="6588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AutoShape 53"/>
          <p:cNvCxnSpPr>
            <a:cxnSpLocks noChangeShapeType="1"/>
            <a:stCxn id="13" idx="2"/>
            <a:endCxn id="8" idx="2"/>
          </p:cNvCxnSpPr>
          <p:nvPr/>
        </p:nvCxnSpPr>
        <p:spPr bwMode="auto">
          <a:xfrm rot="16200000" flipH="1">
            <a:off x="701948" y="4887912"/>
            <a:ext cx="482600" cy="6746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AutoShape 55"/>
          <p:cNvCxnSpPr>
            <a:cxnSpLocks noChangeShapeType="1"/>
            <a:stCxn id="23" idx="2"/>
            <a:endCxn id="18" idx="2"/>
          </p:cNvCxnSpPr>
          <p:nvPr/>
        </p:nvCxnSpPr>
        <p:spPr bwMode="auto">
          <a:xfrm rot="16200000" flipH="1">
            <a:off x="5291039" y="4895849"/>
            <a:ext cx="482600" cy="6588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Oval 11"/>
          <p:cNvSpPr>
            <a:spLocks noChangeArrowheads="1"/>
          </p:cNvSpPr>
          <p:nvPr/>
        </p:nvSpPr>
        <p:spPr bwMode="auto">
          <a:xfrm>
            <a:off x="3563888" y="177281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Symbol" charset="2"/>
                <a:cs typeface="Symbol" charset="2"/>
              </a:rPr>
              <a:t>q</a:t>
            </a:r>
            <a:endParaRPr lang="en-US" sz="2400" b="0" dirty="0">
              <a:latin typeface="Symbol" charset="2"/>
              <a:cs typeface="Symbol" charset="2"/>
            </a:endParaRPr>
          </a:p>
        </p:txBody>
      </p:sp>
      <p:cxnSp>
        <p:nvCxnSpPr>
          <p:cNvPr id="35" name="AutoShape 45"/>
          <p:cNvCxnSpPr>
            <a:cxnSpLocks noChangeShapeType="1"/>
            <a:stCxn id="34" idx="2"/>
            <a:endCxn id="7" idx="7"/>
          </p:cNvCxnSpPr>
          <p:nvPr/>
        </p:nvCxnSpPr>
        <p:spPr bwMode="auto">
          <a:xfrm flipH="1">
            <a:off x="1865959" y="2039516"/>
            <a:ext cx="1697929" cy="99055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AutoShape 45"/>
          <p:cNvCxnSpPr>
            <a:cxnSpLocks noChangeShapeType="1"/>
            <a:stCxn id="34" idx="2"/>
            <a:endCxn id="8" idx="0"/>
          </p:cNvCxnSpPr>
          <p:nvPr/>
        </p:nvCxnSpPr>
        <p:spPr bwMode="auto">
          <a:xfrm flipH="1">
            <a:off x="1623492" y="2039516"/>
            <a:ext cx="1940396" cy="316034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AutoShape 45"/>
          <p:cNvCxnSpPr>
            <a:cxnSpLocks noChangeShapeType="1"/>
            <a:stCxn id="34" idx="6"/>
            <a:endCxn id="17" idx="2"/>
          </p:cNvCxnSpPr>
          <p:nvPr/>
        </p:nvCxnSpPr>
        <p:spPr bwMode="auto">
          <a:xfrm>
            <a:off x="4249688" y="2039516"/>
            <a:ext cx="1612057" cy="117914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AutoShape 45"/>
          <p:cNvCxnSpPr>
            <a:cxnSpLocks noChangeShapeType="1"/>
            <a:endCxn id="18" idx="1"/>
          </p:cNvCxnSpPr>
          <p:nvPr/>
        </p:nvCxnSpPr>
        <p:spPr bwMode="auto">
          <a:xfrm>
            <a:off x="4249688" y="1988840"/>
            <a:ext cx="1723649" cy="3289131"/>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4789711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Propagation – Example</a:t>
            </a:r>
            <a:endParaRPr lang="en-US" dirty="0"/>
          </a:p>
        </p:txBody>
      </p:sp>
      <p:sp>
        <p:nvSpPr>
          <p:cNvPr id="4" name="Rectangle 3"/>
          <p:cNvSpPr>
            <a:spLocks noChangeArrowheads="1"/>
          </p:cNvSpPr>
          <p:nvPr/>
        </p:nvSpPr>
        <p:spPr bwMode="auto">
          <a:xfrm>
            <a:off x="899592"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6"/>
          <p:cNvSpPr>
            <a:spLocks noChangeArrowheads="1"/>
          </p:cNvSpPr>
          <p:nvPr/>
        </p:nvSpPr>
        <p:spPr bwMode="auto">
          <a:xfrm>
            <a:off x="5480745"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1"/>
          <p:cNvSpPr>
            <a:spLocks noChangeArrowheads="1"/>
          </p:cNvSpPr>
          <p:nvPr/>
        </p:nvSpPr>
        <p:spPr bwMode="auto">
          <a:xfrm>
            <a:off x="1280592" y="29519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2"/>
          <p:cNvSpPr>
            <a:spLocks noChangeArrowheads="1"/>
          </p:cNvSpPr>
          <p:nvPr/>
        </p:nvSpPr>
        <p:spPr bwMode="auto">
          <a:xfrm>
            <a:off x="1280592" y="51998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12" name="Oval 17"/>
          <p:cNvSpPr>
            <a:spLocks noChangeArrowheads="1"/>
          </p:cNvSpPr>
          <p:nvPr/>
        </p:nvSpPr>
        <p:spPr bwMode="auto">
          <a:xfrm>
            <a:off x="307129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 name="Rectangle 18"/>
          <p:cNvSpPr>
            <a:spLocks noChangeArrowheads="1"/>
          </p:cNvSpPr>
          <p:nvPr/>
        </p:nvSpPr>
        <p:spPr bwMode="auto">
          <a:xfrm>
            <a:off x="263004"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15" name="Text Box 25"/>
          <p:cNvSpPr txBox="1">
            <a:spLocks noChangeArrowheads="1"/>
          </p:cNvSpPr>
          <p:nvPr/>
        </p:nvSpPr>
        <p:spPr bwMode="auto">
          <a:xfrm>
            <a:off x="975583" y="2494756"/>
            <a:ext cx="33855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endParaRPr lang="en-US" sz="2400" b="0" dirty="0">
              <a:latin typeface="Times New Roman" charset="0"/>
            </a:endParaRPr>
          </a:p>
        </p:txBody>
      </p:sp>
      <p:sp>
        <p:nvSpPr>
          <p:cNvPr id="17" name="Oval 29"/>
          <p:cNvSpPr>
            <a:spLocks noChangeArrowheads="1"/>
          </p:cNvSpPr>
          <p:nvPr/>
        </p:nvSpPr>
        <p:spPr bwMode="auto">
          <a:xfrm>
            <a:off x="5861745" y="29519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8" name="Oval 30"/>
          <p:cNvSpPr>
            <a:spLocks noChangeArrowheads="1"/>
          </p:cNvSpPr>
          <p:nvPr/>
        </p:nvSpPr>
        <p:spPr bwMode="auto">
          <a:xfrm>
            <a:off x="5861745" y="51998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22" name="Oval 35"/>
          <p:cNvSpPr>
            <a:spLocks noChangeArrowheads="1"/>
          </p:cNvSpPr>
          <p:nvPr/>
        </p:nvSpPr>
        <p:spPr bwMode="auto">
          <a:xfrm>
            <a:off x="770483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23" name="Rectangle 36"/>
          <p:cNvSpPr>
            <a:spLocks noChangeArrowheads="1"/>
          </p:cNvSpPr>
          <p:nvPr/>
        </p:nvSpPr>
        <p:spPr bwMode="auto">
          <a:xfrm>
            <a:off x="4860032"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25" name="Text Box 43"/>
          <p:cNvSpPr txBox="1">
            <a:spLocks noChangeArrowheads="1"/>
          </p:cNvSpPr>
          <p:nvPr/>
        </p:nvSpPr>
        <p:spPr bwMode="auto">
          <a:xfrm>
            <a:off x="5518499" y="2494756"/>
            <a:ext cx="41820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r>
              <a:rPr lang="en-GB" sz="2400" b="0" dirty="0" smtClean="0">
                <a:latin typeface="Times New Roman" charset="0"/>
              </a:rPr>
              <a:t>’</a:t>
            </a:r>
            <a:endParaRPr lang="en-US" sz="2400" b="0" dirty="0">
              <a:latin typeface="Times New Roman" charset="0"/>
            </a:endParaRPr>
          </a:p>
        </p:txBody>
      </p:sp>
      <p:sp>
        <p:nvSpPr>
          <p:cNvPr id="34" name="Oval 11"/>
          <p:cNvSpPr>
            <a:spLocks noChangeArrowheads="1"/>
          </p:cNvSpPr>
          <p:nvPr/>
        </p:nvSpPr>
        <p:spPr bwMode="auto">
          <a:xfrm>
            <a:off x="3563888" y="177281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Symbol" charset="2"/>
                <a:cs typeface="Symbol" charset="2"/>
              </a:rPr>
              <a:t>q</a:t>
            </a:r>
            <a:endParaRPr lang="en-US" sz="2400" b="0" dirty="0">
              <a:latin typeface="Symbol" charset="2"/>
              <a:cs typeface="Symbol" charset="2"/>
            </a:endParaRPr>
          </a:p>
        </p:txBody>
      </p:sp>
      <p:sp>
        <p:nvSpPr>
          <p:cNvPr id="30" name="Rectangle 48"/>
          <p:cNvSpPr>
            <a:spLocks noChangeArrowheads="1"/>
          </p:cNvSpPr>
          <p:nvPr/>
        </p:nvSpPr>
        <p:spPr bwMode="auto">
          <a:xfrm>
            <a:off x="1578640" y="486883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6" name="AutoShape 49"/>
          <p:cNvCxnSpPr>
            <a:cxnSpLocks noChangeShapeType="1"/>
            <a:stCxn id="8" idx="0"/>
            <a:endCxn id="30" idx="2"/>
          </p:cNvCxnSpPr>
          <p:nvPr/>
        </p:nvCxnSpPr>
        <p:spPr bwMode="auto">
          <a:xfrm flipH="1" flipV="1">
            <a:off x="1615153" y="4940275"/>
            <a:ext cx="8339" cy="25958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Rectangle 48"/>
          <p:cNvSpPr>
            <a:spLocks noChangeArrowheads="1"/>
          </p:cNvSpPr>
          <p:nvPr/>
        </p:nvSpPr>
        <p:spPr bwMode="auto">
          <a:xfrm>
            <a:off x="1583159" y="3789611"/>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8" name="AutoShape 49"/>
          <p:cNvCxnSpPr>
            <a:cxnSpLocks noChangeShapeType="1"/>
            <a:stCxn id="37" idx="0"/>
            <a:endCxn id="7" idx="4"/>
          </p:cNvCxnSpPr>
          <p:nvPr/>
        </p:nvCxnSpPr>
        <p:spPr bwMode="auto">
          <a:xfrm flipV="1">
            <a:off x="1619672" y="3485356"/>
            <a:ext cx="3820" cy="304255"/>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48"/>
          <p:cNvSpPr>
            <a:spLocks noChangeArrowheads="1"/>
          </p:cNvSpPr>
          <p:nvPr/>
        </p:nvSpPr>
        <p:spPr bwMode="auto">
          <a:xfrm>
            <a:off x="2267744" y="5517232"/>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n>
                <a:solidFill>
                  <a:srgbClr val="FF0000"/>
                </a:solidFill>
              </a:ln>
              <a:solidFill>
                <a:srgbClr val="FF0000"/>
              </a:solidFill>
              <a:latin typeface="Times New Roman" charset="0"/>
            </a:endParaRPr>
          </a:p>
        </p:txBody>
      </p:sp>
      <p:cxnSp>
        <p:nvCxnSpPr>
          <p:cNvPr id="40" name="AutoShape 49"/>
          <p:cNvCxnSpPr>
            <a:cxnSpLocks noChangeShapeType="1"/>
            <a:stCxn id="8" idx="6"/>
            <a:endCxn id="39" idx="1"/>
          </p:cNvCxnSpPr>
          <p:nvPr/>
        </p:nvCxnSpPr>
        <p:spPr bwMode="auto">
          <a:xfrm>
            <a:off x="1966392" y="5466556"/>
            <a:ext cx="301352" cy="86395"/>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48"/>
          <p:cNvSpPr>
            <a:spLocks noChangeArrowheads="1"/>
          </p:cNvSpPr>
          <p:nvPr/>
        </p:nvSpPr>
        <p:spPr bwMode="auto">
          <a:xfrm>
            <a:off x="2699792" y="558924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4" name="AutoShape 49"/>
          <p:cNvCxnSpPr>
            <a:cxnSpLocks noChangeShapeType="1"/>
            <a:stCxn id="12" idx="2"/>
            <a:endCxn id="43" idx="2"/>
          </p:cNvCxnSpPr>
          <p:nvPr/>
        </p:nvCxnSpPr>
        <p:spPr bwMode="auto">
          <a:xfrm flipH="1" flipV="1">
            <a:off x="2736305" y="5660677"/>
            <a:ext cx="334987" cy="165919"/>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Rectangle 48"/>
          <p:cNvSpPr>
            <a:spLocks noChangeArrowheads="1"/>
          </p:cNvSpPr>
          <p:nvPr/>
        </p:nvSpPr>
        <p:spPr bwMode="auto">
          <a:xfrm>
            <a:off x="3095327" y="220486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9" name="AutoShape 49"/>
          <p:cNvCxnSpPr>
            <a:cxnSpLocks noChangeShapeType="1"/>
            <a:stCxn id="48" idx="3"/>
            <a:endCxn id="34" idx="2"/>
          </p:cNvCxnSpPr>
          <p:nvPr/>
        </p:nvCxnSpPr>
        <p:spPr bwMode="auto">
          <a:xfrm flipV="1">
            <a:off x="3168352" y="2039516"/>
            <a:ext cx="395536" cy="20106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Rectangle 48"/>
          <p:cNvSpPr>
            <a:spLocks noChangeArrowheads="1"/>
          </p:cNvSpPr>
          <p:nvPr/>
        </p:nvSpPr>
        <p:spPr bwMode="auto">
          <a:xfrm>
            <a:off x="3347864" y="2581127"/>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1" name="AutoShape 49"/>
          <p:cNvCxnSpPr>
            <a:cxnSpLocks noChangeShapeType="1"/>
            <a:stCxn id="50" idx="0"/>
            <a:endCxn id="34" idx="3"/>
          </p:cNvCxnSpPr>
          <p:nvPr/>
        </p:nvCxnSpPr>
        <p:spPr bwMode="auto">
          <a:xfrm flipV="1">
            <a:off x="3384377" y="2228101"/>
            <a:ext cx="279944" cy="35302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Rectangle 48"/>
          <p:cNvSpPr>
            <a:spLocks noChangeArrowheads="1"/>
          </p:cNvSpPr>
          <p:nvPr/>
        </p:nvSpPr>
        <p:spPr bwMode="auto">
          <a:xfrm>
            <a:off x="2267744" y="319164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4" name="AutoShape 49"/>
          <p:cNvCxnSpPr>
            <a:cxnSpLocks noChangeShapeType="1"/>
            <a:stCxn id="7" idx="6"/>
            <a:endCxn id="53" idx="1"/>
          </p:cNvCxnSpPr>
          <p:nvPr/>
        </p:nvCxnSpPr>
        <p:spPr bwMode="auto">
          <a:xfrm>
            <a:off x="1966392" y="3218656"/>
            <a:ext cx="301352" cy="87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Rectangle 48"/>
          <p:cNvSpPr>
            <a:spLocks noChangeArrowheads="1"/>
          </p:cNvSpPr>
          <p:nvPr/>
        </p:nvSpPr>
        <p:spPr bwMode="auto">
          <a:xfrm>
            <a:off x="4355976" y="259588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7" name="AutoShape 49"/>
          <p:cNvCxnSpPr>
            <a:cxnSpLocks noChangeShapeType="1"/>
            <a:stCxn id="34" idx="5"/>
            <a:endCxn id="56" idx="0"/>
          </p:cNvCxnSpPr>
          <p:nvPr/>
        </p:nvCxnSpPr>
        <p:spPr bwMode="auto">
          <a:xfrm>
            <a:off x="4149255" y="2228101"/>
            <a:ext cx="243234" cy="36778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Rectangle 48"/>
          <p:cNvSpPr>
            <a:spLocks noChangeArrowheads="1"/>
          </p:cNvSpPr>
          <p:nvPr/>
        </p:nvSpPr>
        <p:spPr bwMode="auto">
          <a:xfrm>
            <a:off x="4657328" y="224986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2" name="AutoShape 49"/>
          <p:cNvCxnSpPr>
            <a:cxnSpLocks noChangeShapeType="1"/>
            <a:stCxn id="34" idx="6"/>
            <a:endCxn id="60" idx="1"/>
          </p:cNvCxnSpPr>
          <p:nvPr/>
        </p:nvCxnSpPr>
        <p:spPr bwMode="auto">
          <a:xfrm>
            <a:off x="4249688" y="2039516"/>
            <a:ext cx="407640" cy="246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Rectangle 48"/>
          <p:cNvSpPr>
            <a:spLocks noChangeArrowheads="1"/>
          </p:cNvSpPr>
          <p:nvPr/>
        </p:nvSpPr>
        <p:spPr bwMode="auto">
          <a:xfrm>
            <a:off x="6207159" y="380526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5" name="AutoShape 49"/>
          <p:cNvCxnSpPr>
            <a:cxnSpLocks noChangeShapeType="1"/>
            <a:stCxn id="64" idx="0"/>
            <a:endCxn id="17" idx="4"/>
          </p:cNvCxnSpPr>
          <p:nvPr/>
        </p:nvCxnSpPr>
        <p:spPr bwMode="auto">
          <a:xfrm flipH="1" flipV="1">
            <a:off x="6242745" y="3485356"/>
            <a:ext cx="927" cy="3199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Rectangle 48"/>
          <p:cNvSpPr>
            <a:spLocks noChangeArrowheads="1"/>
          </p:cNvSpPr>
          <p:nvPr/>
        </p:nvSpPr>
        <p:spPr bwMode="auto">
          <a:xfrm>
            <a:off x="6200472" y="484750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8" name="AutoShape 49"/>
          <p:cNvCxnSpPr>
            <a:cxnSpLocks noChangeShapeType="1"/>
            <a:stCxn id="18" idx="0"/>
            <a:endCxn id="67" idx="2"/>
          </p:cNvCxnSpPr>
          <p:nvPr/>
        </p:nvCxnSpPr>
        <p:spPr bwMode="auto">
          <a:xfrm flipH="1" flipV="1">
            <a:off x="6236985" y="4918943"/>
            <a:ext cx="5760" cy="28091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48"/>
          <p:cNvSpPr>
            <a:spLocks noChangeArrowheads="1"/>
          </p:cNvSpPr>
          <p:nvPr/>
        </p:nvSpPr>
        <p:spPr bwMode="auto">
          <a:xfrm>
            <a:off x="6889576" y="549590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0" name="AutoShape 49"/>
          <p:cNvCxnSpPr>
            <a:cxnSpLocks noChangeShapeType="1"/>
            <a:stCxn id="18" idx="6"/>
            <a:endCxn id="69" idx="1"/>
          </p:cNvCxnSpPr>
          <p:nvPr/>
        </p:nvCxnSpPr>
        <p:spPr bwMode="auto">
          <a:xfrm>
            <a:off x="6623745" y="5466556"/>
            <a:ext cx="265831" cy="65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 name="Rectangle 48"/>
          <p:cNvSpPr>
            <a:spLocks noChangeArrowheads="1"/>
          </p:cNvSpPr>
          <p:nvPr/>
        </p:nvSpPr>
        <p:spPr bwMode="auto">
          <a:xfrm>
            <a:off x="7321624" y="556790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2" name="AutoShape 49"/>
          <p:cNvCxnSpPr>
            <a:cxnSpLocks noChangeShapeType="1"/>
            <a:stCxn id="22" idx="2"/>
            <a:endCxn id="71" idx="2"/>
          </p:cNvCxnSpPr>
          <p:nvPr/>
        </p:nvCxnSpPr>
        <p:spPr bwMode="auto">
          <a:xfrm flipH="1" flipV="1">
            <a:off x="7358137" y="5639345"/>
            <a:ext cx="346695" cy="18725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6" name="Rectangle 48"/>
          <p:cNvSpPr>
            <a:spLocks noChangeArrowheads="1"/>
          </p:cNvSpPr>
          <p:nvPr/>
        </p:nvSpPr>
        <p:spPr bwMode="auto">
          <a:xfrm>
            <a:off x="5292080" y="318249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7" name="AutoShape 49"/>
          <p:cNvCxnSpPr>
            <a:cxnSpLocks noChangeShapeType="1"/>
            <a:stCxn id="76" idx="3"/>
            <a:endCxn id="17" idx="2"/>
          </p:cNvCxnSpPr>
          <p:nvPr/>
        </p:nvCxnSpPr>
        <p:spPr bwMode="auto">
          <a:xfrm>
            <a:off x="5365105" y="3218215"/>
            <a:ext cx="496640" cy="44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4" name="Rectangle 48"/>
          <p:cNvSpPr>
            <a:spLocks noChangeArrowheads="1"/>
          </p:cNvSpPr>
          <p:nvPr/>
        </p:nvSpPr>
        <p:spPr bwMode="auto">
          <a:xfrm>
            <a:off x="1578640" y="263748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85" name="AutoShape 49"/>
          <p:cNvCxnSpPr>
            <a:cxnSpLocks noChangeShapeType="1"/>
            <a:stCxn id="7" idx="0"/>
            <a:endCxn id="84" idx="2"/>
          </p:cNvCxnSpPr>
          <p:nvPr/>
        </p:nvCxnSpPr>
        <p:spPr bwMode="auto">
          <a:xfrm flipH="1" flipV="1">
            <a:off x="1615153" y="2708920"/>
            <a:ext cx="8339" cy="24303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797436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Propagation – Example</a:t>
            </a:r>
            <a:endParaRPr lang="en-US" dirty="0"/>
          </a:p>
        </p:txBody>
      </p:sp>
      <p:sp>
        <p:nvSpPr>
          <p:cNvPr id="4" name="Rectangle 3"/>
          <p:cNvSpPr>
            <a:spLocks noChangeArrowheads="1"/>
          </p:cNvSpPr>
          <p:nvPr/>
        </p:nvSpPr>
        <p:spPr bwMode="auto">
          <a:xfrm>
            <a:off x="899592"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6"/>
          <p:cNvSpPr>
            <a:spLocks noChangeArrowheads="1"/>
          </p:cNvSpPr>
          <p:nvPr/>
        </p:nvSpPr>
        <p:spPr bwMode="auto">
          <a:xfrm>
            <a:off x="5480745"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1"/>
          <p:cNvSpPr>
            <a:spLocks noChangeArrowheads="1"/>
          </p:cNvSpPr>
          <p:nvPr/>
        </p:nvSpPr>
        <p:spPr bwMode="auto">
          <a:xfrm>
            <a:off x="1280592" y="29519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2"/>
          <p:cNvSpPr>
            <a:spLocks noChangeArrowheads="1"/>
          </p:cNvSpPr>
          <p:nvPr/>
        </p:nvSpPr>
        <p:spPr bwMode="auto">
          <a:xfrm>
            <a:off x="1280592" y="51998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12" name="Oval 17"/>
          <p:cNvSpPr>
            <a:spLocks noChangeArrowheads="1"/>
          </p:cNvSpPr>
          <p:nvPr/>
        </p:nvSpPr>
        <p:spPr bwMode="auto">
          <a:xfrm>
            <a:off x="307129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 name="Rectangle 18"/>
          <p:cNvSpPr>
            <a:spLocks noChangeArrowheads="1"/>
          </p:cNvSpPr>
          <p:nvPr/>
        </p:nvSpPr>
        <p:spPr bwMode="auto">
          <a:xfrm>
            <a:off x="263004"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15" name="Text Box 25"/>
          <p:cNvSpPr txBox="1">
            <a:spLocks noChangeArrowheads="1"/>
          </p:cNvSpPr>
          <p:nvPr/>
        </p:nvSpPr>
        <p:spPr bwMode="auto">
          <a:xfrm>
            <a:off x="975583" y="2494756"/>
            <a:ext cx="33855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endParaRPr lang="en-US" sz="2400" b="0" dirty="0">
              <a:latin typeface="Times New Roman" charset="0"/>
            </a:endParaRPr>
          </a:p>
        </p:txBody>
      </p:sp>
      <p:sp>
        <p:nvSpPr>
          <p:cNvPr id="17" name="Oval 29"/>
          <p:cNvSpPr>
            <a:spLocks noChangeArrowheads="1"/>
          </p:cNvSpPr>
          <p:nvPr/>
        </p:nvSpPr>
        <p:spPr bwMode="auto">
          <a:xfrm>
            <a:off x="5861745" y="29519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8" name="Oval 30"/>
          <p:cNvSpPr>
            <a:spLocks noChangeArrowheads="1"/>
          </p:cNvSpPr>
          <p:nvPr/>
        </p:nvSpPr>
        <p:spPr bwMode="auto">
          <a:xfrm>
            <a:off x="5861745" y="51998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22" name="Oval 35"/>
          <p:cNvSpPr>
            <a:spLocks noChangeArrowheads="1"/>
          </p:cNvSpPr>
          <p:nvPr/>
        </p:nvSpPr>
        <p:spPr bwMode="auto">
          <a:xfrm>
            <a:off x="770483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23" name="Rectangle 36"/>
          <p:cNvSpPr>
            <a:spLocks noChangeArrowheads="1"/>
          </p:cNvSpPr>
          <p:nvPr/>
        </p:nvSpPr>
        <p:spPr bwMode="auto">
          <a:xfrm>
            <a:off x="4860032"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25" name="Text Box 43"/>
          <p:cNvSpPr txBox="1">
            <a:spLocks noChangeArrowheads="1"/>
          </p:cNvSpPr>
          <p:nvPr/>
        </p:nvSpPr>
        <p:spPr bwMode="auto">
          <a:xfrm>
            <a:off x="5518499" y="2494756"/>
            <a:ext cx="41820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r>
              <a:rPr lang="en-GB" sz="2400" b="0" dirty="0" smtClean="0">
                <a:latin typeface="Times New Roman" charset="0"/>
              </a:rPr>
              <a:t>’</a:t>
            </a:r>
            <a:endParaRPr lang="en-US" sz="2400" b="0" dirty="0">
              <a:latin typeface="Times New Roman" charset="0"/>
            </a:endParaRPr>
          </a:p>
        </p:txBody>
      </p:sp>
      <p:sp>
        <p:nvSpPr>
          <p:cNvPr id="34" name="Oval 11"/>
          <p:cNvSpPr>
            <a:spLocks noChangeArrowheads="1"/>
          </p:cNvSpPr>
          <p:nvPr/>
        </p:nvSpPr>
        <p:spPr bwMode="auto">
          <a:xfrm>
            <a:off x="3563888" y="177281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Symbol" charset="2"/>
                <a:cs typeface="Symbol" charset="2"/>
              </a:rPr>
              <a:t>q</a:t>
            </a:r>
            <a:endParaRPr lang="en-US" sz="2400" b="0" dirty="0">
              <a:latin typeface="Symbol" charset="2"/>
              <a:cs typeface="Symbol" charset="2"/>
            </a:endParaRPr>
          </a:p>
        </p:txBody>
      </p:sp>
      <p:sp>
        <p:nvSpPr>
          <p:cNvPr id="61" name="TextBox 60"/>
          <p:cNvSpPr txBox="1"/>
          <p:nvPr/>
        </p:nvSpPr>
        <p:spPr>
          <a:xfrm>
            <a:off x="2699792" y="6167045"/>
            <a:ext cx="3256383" cy="646331"/>
          </a:xfrm>
          <a:prstGeom prst="rect">
            <a:avLst/>
          </a:prstGeom>
          <a:noFill/>
        </p:spPr>
        <p:txBody>
          <a:bodyPr wrap="none" rtlCol="0">
            <a:spAutoFit/>
          </a:bodyPr>
          <a:lstStyle/>
          <a:p>
            <a:r>
              <a:rPr lang="en-US" dirty="0" smtClean="0"/>
              <a:t>p(</a:t>
            </a:r>
            <a:r>
              <a:rPr lang="en-US" dirty="0" err="1" smtClean="0"/>
              <a:t>o|inform</a:t>
            </a:r>
            <a:r>
              <a:rPr lang="en-US" dirty="0" smtClean="0"/>
              <a:t>(type=bar)) [0.5]</a:t>
            </a:r>
          </a:p>
          <a:p>
            <a:r>
              <a:rPr lang="en-US" dirty="0" smtClean="0"/>
              <a:t>p(</a:t>
            </a:r>
            <a:r>
              <a:rPr lang="en-US" dirty="0" err="1" smtClean="0"/>
              <a:t>o|inform</a:t>
            </a:r>
            <a:r>
              <a:rPr lang="en-US" dirty="0" smtClean="0"/>
              <a:t>(type=hotel)) [0.2]</a:t>
            </a:r>
            <a:endParaRPr lang="en-US" dirty="0"/>
          </a:p>
        </p:txBody>
      </p:sp>
      <p:sp>
        <p:nvSpPr>
          <p:cNvPr id="30" name="Rectangle 48"/>
          <p:cNvSpPr>
            <a:spLocks noChangeArrowheads="1"/>
          </p:cNvSpPr>
          <p:nvPr/>
        </p:nvSpPr>
        <p:spPr bwMode="auto">
          <a:xfrm>
            <a:off x="1578640" y="486883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6" name="AutoShape 49"/>
          <p:cNvCxnSpPr>
            <a:cxnSpLocks noChangeShapeType="1"/>
            <a:stCxn id="8" idx="0"/>
            <a:endCxn id="30" idx="2"/>
          </p:cNvCxnSpPr>
          <p:nvPr/>
        </p:nvCxnSpPr>
        <p:spPr bwMode="auto">
          <a:xfrm flipH="1" flipV="1">
            <a:off x="1615153" y="4940275"/>
            <a:ext cx="8339" cy="25958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Rectangle 48"/>
          <p:cNvSpPr>
            <a:spLocks noChangeArrowheads="1"/>
          </p:cNvSpPr>
          <p:nvPr/>
        </p:nvSpPr>
        <p:spPr bwMode="auto">
          <a:xfrm>
            <a:off x="1583159" y="3789611"/>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8" name="AutoShape 49"/>
          <p:cNvCxnSpPr>
            <a:cxnSpLocks noChangeShapeType="1"/>
            <a:stCxn id="37" idx="0"/>
            <a:endCxn id="7" idx="4"/>
          </p:cNvCxnSpPr>
          <p:nvPr/>
        </p:nvCxnSpPr>
        <p:spPr bwMode="auto">
          <a:xfrm flipV="1">
            <a:off x="1619672" y="3485356"/>
            <a:ext cx="3820" cy="304255"/>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48"/>
          <p:cNvSpPr>
            <a:spLocks noChangeArrowheads="1"/>
          </p:cNvSpPr>
          <p:nvPr/>
        </p:nvSpPr>
        <p:spPr bwMode="auto">
          <a:xfrm>
            <a:off x="2267744" y="5517232"/>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n>
                <a:solidFill>
                  <a:srgbClr val="FF0000"/>
                </a:solidFill>
              </a:ln>
              <a:solidFill>
                <a:srgbClr val="FF0000"/>
              </a:solidFill>
              <a:latin typeface="Times New Roman" charset="0"/>
            </a:endParaRPr>
          </a:p>
        </p:txBody>
      </p:sp>
      <p:cxnSp>
        <p:nvCxnSpPr>
          <p:cNvPr id="40" name="AutoShape 49"/>
          <p:cNvCxnSpPr>
            <a:cxnSpLocks noChangeShapeType="1"/>
            <a:stCxn id="8" idx="6"/>
            <a:endCxn id="39" idx="1"/>
          </p:cNvCxnSpPr>
          <p:nvPr/>
        </p:nvCxnSpPr>
        <p:spPr bwMode="auto">
          <a:xfrm>
            <a:off x="1966392" y="5466556"/>
            <a:ext cx="301352" cy="86395"/>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48"/>
          <p:cNvSpPr>
            <a:spLocks noChangeArrowheads="1"/>
          </p:cNvSpPr>
          <p:nvPr/>
        </p:nvSpPr>
        <p:spPr bwMode="auto">
          <a:xfrm>
            <a:off x="2699792" y="558924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4" name="AutoShape 49"/>
          <p:cNvCxnSpPr>
            <a:cxnSpLocks noChangeShapeType="1"/>
            <a:stCxn id="12" idx="2"/>
            <a:endCxn id="43" idx="2"/>
          </p:cNvCxnSpPr>
          <p:nvPr/>
        </p:nvCxnSpPr>
        <p:spPr bwMode="auto">
          <a:xfrm flipH="1" flipV="1">
            <a:off x="2736305" y="5660677"/>
            <a:ext cx="334987" cy="165919"/>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Rectangle 48"/>
          <p:cNvSpPr>
            <a:spLocks noChangeArrowheads="1"/>
          </p:cNvSpPr>
          <p:nvPr/>
        </p:nvSpPr>
        <p:spPr bwMode="auto">
          <a:xfrm>
            <a:off x="3095327" y="220486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9" name="AutoShape 49"/>
          <p:cNvCxnSpPr>
            <a:cxnSpLocks noChangeShapeType="1"/>
            <a:stCxn id="48" idx="3"/>
            <a:endCxn id="34" idx="2"/>
          </p:cNvCxnSpPr>
          <p:nvPr/>
        </p:nvCxnSpPr>
        <p:spPr bwMode="auto">
          <a:xfrm flipV="1">
            <a:off x="3168352" y="2039516"/>
            <a:ext cx="395536" cy="20106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Rectangle 48"/>
          <p:cNvSpPr>
            <a:spLocks noChangeArrowheads="1"/>
          </p:cNvSpPr>
          <p:nvPr/>
        </p:nvSpPr>
        <p:spPr bwMode="auto">
          <a:xfrm>
            <a:off x="3347864" y="2581127"/>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1" name="AutoShape 49"/>
          <p:cNvCxnSpPr>
            <a:cxnSpLocks noChangeShapeType="1"/>
            <a:stCxn id="50" idx="0"/>
            <a:endCxn id="34" idx="3"/>
          </p:cNvCxnSpPr>
          <p:nvPr/>
        </p:nvCxnSpPr>
        <p:spPr bwMode="auto">
          <a:xfrm flipV="1">
            <a:off x="3384377" y="2228101"/>
            <a:ext cx="279944" cy="35302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Rectangle 48"/>
          <p:cNvSpPr>
            <a:spLocks noChangeArrowheads="1"/>
          </p:cNvSpPr>
          <p:nvPr/>
        </p:nvSpPr>
        <p:spPr bwMode="auto">
          <a:xfrm>
            <a:off x="2267744" y="319164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4" name="AutoShape 49"/>
          <p:cNvCxnSpPr>
            <a:cxnSpLocks noChangeShapeType="1"/>
            <a:stCxn id="7" idx="6"/>
            <a:endCxn id="53" idx="1"/>
          </p:cNvCxnSpPr>
          <p:nvPr/>
        </p:nvCxnSpPr>
        <p:spPr bwMode="auto">
          <a:xfrm>
            <a:off x="1966392" y="3218656"/>
            <a:ext cx="301352" cy="87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Rectangle 48"/>
          <p:cNvSpPr>
            <a:spLocks noChangeArrowheads="1"/>
          </p:cNvSpPr>
          <p:nvPr/>
        </p:nvSpPr>
        <p:spPr bwMode="auto">
          <a:xfrm>
            <a:off x="4355976" y="259588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7" name="AutoShape 49"/>
          <p:cNvCxnSpPr>
            <a:cxnSpLocks noChangeShapeType="1"/>
            <a:stCxn id="34" idx="5"/>
            <a:endCxn id="56" idx="0"/>
          </p:cNvCxnSpPr>
          <p:nvPr/>
        </p:nvCxnSpPr>
        <p:spPr bwMode="auto">
          <a:xfrm>
            <a:off x="4149255" y="2228101"/>
            <a:ext cx="243234" cy="36778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Rectangle 48"/>
          <p:cNvSpPr>
            <a:spLocks noChangeArrowheads="1"/>
          </p:cNvSpPr>
          <p:nvPr/>
        </p:nvSpPr>
        <p:spPr bwMode="auto">
          <a:xfrm>
            <a:off x="4657328" y="224986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2" name="AutoShape 49"/>
          <p:cNvCxnSpPr>
            <a:cxnSpLocks noChangeShapeType="1"/>
            <a:stCxn id="34" idx="6"/>
            <a:endCxn id="60" idx="1"/>
          </p:cNvCxnSpPr>
          <p:nvPr/>
        </p:nvCxnSpPr>
        <p:spPr bwMode="auto">
          <a:xfrm>
            <a:off x="4249688" y="2039516"/>
            <a:ext cx="407640" cy="246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Rectangle 48"/>
          <p:cNvSpPr>
            <a:spLocks noChangeArrowheads="1"/>
          </p:cNvSpPr>
          <p:nvPr/>
        </p:nvSpPr>
        <p:spPr bwMode="auto">
          <a:xfrm>
            <a:off x="6207159" y="380526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5" name="AutoShape 49"/>
          <p:cNvCxnSpPr>
            <a:cxnSpLocks noChangeShapeType="1"/>
            <a:stCxn id="64" idx="0"/>
            <a:endCxn id="17" idx="4"/>
          </p:cNvCxnSpPr>
          <p:nvPr/>
        </p:nvCxnSpPr>
        <p:spPr bwMode="auto">
          <a:xfrm flipH="1" flipV="1">
            <a:off x="6242745" y="3485356"/>
            <a:ext cx="927" cy="3199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Rectangle 48"/>
          <p:cNvSpPr>
            <a:spLocks noChangeArrowheads="1"/>
          </p:cNvSpPr>
          <p:nvPr/>
        </p:nvSpPr>
        <p:spPr bwMode="auto">
          <a:xfrm>
            <a:off x="6200472" y="484750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8" name="AutoShape 49"/>
          <p:cNvCxnSpPr>
            <a:cxnSpLocks noChangeShapeType="1"/>
            <a:stCxn id="18" idx="0"/>
            <a:endCxn id="67" idx="2"/>
          </p:cNvCxnSpPr>
          <p:nvPr/>
        </p:nvCxnSpPr>
        <p:spPr bwMode="auto">
          <a:xfrm flipH="1" flipV="1">
            <a:off x="6236985" y="4918943"/>
            <a:ext cx="5760" cy="28091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48"/>
          <p:cNvSpPr>
            <a:spLocks noChangeArrowheads="1"/>
          </p:cNvSpPr>
          <p:nvPr/>
        </p:nvSpPr>
        <p:spPr bwMode="auto">
          <a:xfrm>
            <a:off x="6889576" y="549590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0" name="AutoShape 49"/>
          <p:cNvCxnSpPr>
            <a:cxnSpLocks noChangeShapeType="1"/>
            <a:stCxn id="18" idx="6"/>
            <a:endCxn id="69" idx="1"/>
          </p:cNvCxnSpPr>
          <p:nvPr/>
        </p:nvCxnSpPr>
        <p:spPr bwMode="auto">
          <a:xfrm>
            <a:off x="6623745" y="5466556"/>
            <a:ext cx="265831" cy="65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 name="Rectangle 48"/>
          <p:cNvSpPr>
            <a:spLocks noChangeArrowheads="1"/>
          </p:cNvSpPr>
          <p:nvPr/>
        </p:nvSpPr>
        <p:spPr bwMode="auto">
          <a:xfrm>
            <a:off x="7321624" y="556790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2" name="AutoShape 49"/>
          <p:cNvCxnSpPr>
            <a:cxnSpLocks noChangeShapeType="1"/>
            <a:stCxn id="22" idx="2"/>
            <a:endCxn id="71" idx="2"/>
          </p:cNvCxnSpPr>
          <p:nvPr/>
        </p:nvCxnSpPr>
        <p:spPr bwMode="auto">
          <a:xfrm flipH="1" flipV="1">
            <a:off x="7358137" y="5639345"/>
            <a:ext cx="346695" cy="18725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6" name="Rectangle 48"/>
          <p:cNvSpPr>
            <a:spLocks noChangeArrowheads="1"/>
          </p:cNvSpPr>
          <p:nvPr/>
        </p:nvSpPr>
        <p:spPr bwMode="auto">
          <a:xfrm>
            <a:off x="5292080" y="318249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7" name="AutoShape 49"/>
          <p:cNvCxnSpPr>
            <a:cxnSpLocks noChangeShapeType="1"/>
            <a:stCxn id="76" idx="3"/>
            <a:endCxn id="17" idx="2"/>
          </p:cNvCxnSpPr>
          <p:nvPr/>
        </p:nvCxnSpPr>
        <p:spPr bwMode="auto">
          <a:xfrm>
            <a:off x="5365105" y="3218215"/>
            <a:ext cx="496640" cy="44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4" name="Rectangle 48"/>
          <p:cNvSpPr>
            <a:spLocks noChangeArrowheads="1"/>
          </p:cNvSpPr>
          <p:nvPr/>
        </p:nvSpPr>
        <p:spPr bwMode="auto">
          <a:xfrm>
            <a:off x="1578640" y="263748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85" name="AutoShape 49"/>
          <p:cNvCxnSpPr>
            <a:cxnSpLocks noChangeShapeType="1"/>
            <a:stCxn id="7" idx="0"/>
            <a:endCxn id="84" idx="2"/>
          </p:cNvCxnSpPr>
          <p:nvPr/>
        </p:nvCxnSpPr>
        <p:spPr bwMode="auto">
          <a:xfrm flipH="1" flipV="1">
            <a:off x="1615153" y="2708920"/>
            <a:ext cx="8339" cy="24303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10943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Propagation – Example</a:t>
            </a:r>
            <a:endParaRPr lang="en-US" dirty="0"/>
          </a:p>
        </p:txBody>
      </p:sp>
      <p:sp>
        <p:nvSpPr>
          <p:cNvPr id="4" name="Rectangle 3"/>
          <p:cNvSpPr>
            <a:spLocks noChangeArrowheads="1"/>
          </p:cNvSpPr>
          <p:nvPr/>
        </p:nvSpPr>
        <p:spPr bwMode="auto">
          <a:xfrm>
            <a:off x="899592"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6"/>
          <p:cNvSpPr>
            <a:spLocks noChangeArrowheads="1"/>
          </p:cNvSpPr>
          <p:nvPr/>
        </p:nvSpPr>
        <p:spPr bwMode="auto">
          <a:xfrm>
            <a:off x="5480745"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1"/>
          <p:cNvSpPr>
            <a:spLocks noChangeArrowheads="1"/>
          </p:cNvSpPr>
          <p:nvPr/>
        </p:nvSpPr>
        <p:spPr bwMode="auto">
          <a:xfrm>
            <a:off x="1280592" y="29519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2"/>
          <p:cNvSpPr>
            <a:spLocks noChangeArrowheads="1"/>
          </p:cNvSpPr>
          <p:nvPr/>
        </p:nvSpPr>
        <p:spPr bwMode="auto">
          <a:xfrm>
            <a:off x="1280592" y="51998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12" name="Oval 17"/>
          <p:cNvSpPr>
            <a:spLocks noChangeArrowheads="1"/>
          </p:cNvSpPr>
          <p:nvPr/>
        </p:nvSpPr>
        <p:spPr bwMode="auto">
          <a:xfrm>
            <a:off x="307129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 name="Rectangle 18"/>
          <p:cNvSpPr>
            <a:spLocks noChangeArrowheads="1"/>
          </p:cNvSpPr>
          <p:nvPr/>
        </p:nvSpPr>
        <p:spPr bwMode="auto">
          <a:xfrm>
            <a:off x="263004"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15" name="Text Box 25"/>
          <p:cNvSpPr txBox="1">
            <a:spLocks noChangeArrowheads="1"/>
          </p:cNvSpPr>
          <p:nvPr/>
        </p:nvSpPr>
        <p:spPr bwMode="auto">
          <a:xfrm>
            <a:off x="975583" y="2494756"/>
            <a:ext cx="33855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endParaRPr lang="en-US" sz="2400" b="0" dirty="0">
              <a:latin typeface="Times New Roman" charset="0"/>
            </a:endParaRPr>
          </a:p>
        </p:txBody>
      </p:sp>
      <p:sp>
        <p:nvSpPr>
          <p:cNvPr id="17" name="Oval 29"/>
          <p:cNvSpPr>
            <a:spLocks noChangeArrowheads="1"/>
          </p:cNvSpPr>
          <p:nvPr/>
        </p:nvSpPr>
        <p:spPr bwMode="auto">
          <a:xfrm>
            <a:off x="5861745" y="29519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8" name="Oval 30"/>
          <p:cNvSpPr>
            <a:spLocks noChangeArrowheads="1"/>
          </p:cNvSpPr>
          <p:nvPr/>
        </p:nvSpPr>
        <p:spPr bwMode="auto">
          <a:xfrm>
            <a:off x="5861745" y="51998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22" name="Oval 35"/>
          <p:cNvSpPr>
            <a:spLocks noChangeArrowheads="1"/>
          </p:cNvSpPr>
          <p:nvPr/>
        </p:nvSpPr>
        <p:spPr bwMode="auto">
          <a:xfrm>
            <a:off x="770483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23" name="Rectangle 36"/>
          <p:cNvSpPr>
            <a:spLocks noChangeArrowheads="1"/>
          </p:cNvSpPr>
          <p:nvPr/>
        </p:nvSpPr>
        <p:spPr bwMode="auto">
          <a:xfrm>
            <a:off x="4860032"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25" name="Text Box 43"/>
          <p:cNvSpPr txBox="1">
            <a:spLocks noChangeArrowheads="1"/>
          </p:cNvSpPr>
          <p:nvPr/>
        </p:nvSpPr>
        <p:spPr bwMode="auto">
          <a:xfrm>
            <a:off x="5518499" y="2494756"/>
            <a:ext cx="41820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r>
              <a:rPr lang="en-GB" sz="2400" b="0" dirty="0" smtClean="0">
                <a:latin typeface="Times New Roman" charset="0"/>
              </a:rPr>
              <a:t>’</a:t>
            </a:r>
            <a:endParaRPr lang="en-US" sz="2400" b="0" dirty="0">
              <a:latin typeface="Times New Roman" charset="0"/>
            </a:endParaRPr>
          </a:p>
        </p:txBody>
      </p:sp>
      <p:sp>
        <p:nvSpPr>
          <p:cNvPr id="34" name="Oval 11"/>
          <p:cNvSpPr>
            <a:spLocks noChangeArrowheads="1"/>
          </p:cNvSpPr>
          <p:nvPr/>
        </p:nvSpPr>
        <p:spPr bwMode="auto">
          <a:xfrm>
            <a:off x="3563888" y="177281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Symbol" charset="2"/>
                <a:cs typeface="Symbol" charset="2"/>
              </a:rPr>
              <a:t>q</a:t>
            </a:r>
            <a:endParaRPr lang="en-US" sz="2400" b="0" dirty="0">
              <a:latin typeface="Symbol" charset="2"/>
              <a:cs typeface="Symbol" charset="2"/>
            </a:endParaRPr>
          </a:p>
        </p:txBody>
      </p:sp>
      <p:sp>
        <p:nvSpPr>
          <p:cNvPr id="61" name="TextBox 60"/>
          <p:cNvSpPr txBox="1"/>
          <p:nvPr/>
        </p:nvSpPr>
        <p:spPr>
          <a:xfrm>
            <a:off x="2699792" y="6167045"/>
            <a:ext cx="3256383" cy="646331"/>
          </a:xfrm>
          <a:prstGeom prst="rect">
            <a:avLst/>
          </a:prstGeom>
          <a:noFill/>
        </p:spPr>
        <p:txBody>
          <a:bodyPr wrap="none" rtlCol="0">
            <a:spAutoFit/>
          </a:bodyPr>
          <a:lstStyle/>
          <a:p>
            <a:r>
              <a:rPr lang="en-US" dirty="0" smtClean="0"/>
              <a:t>p(</a:t>
            </a:r>
            <a:r>
              <a:rPr lang="en-US" dirty="0" err="1" smtClean="0"/>
              <a:t>o|inform</a:t>
            </a:r>
            <a:r>
              <a:rPr lang="en-US" dirty="0" smtClean="0"/>
              <a:t>(type=bar)) [0.5]</a:t>
            </a:r>
          </a:p>
          <a:p>
            <a:r>
              <a:rPr lang="en-US" dirty="0" smtClean="0"/>
              <a:t>p(</a:t>
            </a:r>
            <a:r>
              <a:rPr lang="en-US" dirty="0" err="1" smtClean="0"/>
              <a:t>o|inform</a:t>
            </a:r>
            <a:r>
              <a:rPr lang="en-US" dirty="0" smtClean="0"/>
              <a:t>(type=hotel)) [0.2]</a:t>
            </a:r>
            <a:endParaRPr lang="en-US" dirty="0"/>
          </a:p>
        </p:txBody>
      </p:sp>
      <p:sp>
        <p:nvSpPr>
          <p:cNvPr id="30" name="Rectangle 48"/>
          <p:cNvSpPr>
            <a:spLocks noChangeArrowheads="1"/>
          </p:cNvSpPr>
          <p:nvPr/>
        </p:nvSpPr>
        <p:spPr bwMode="auto">
          <a:xfrm>
            <a:off x="1578640" y="486883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6" name="AutoShape 49"/>
          <p:cNvCxnSpPr>
            <a:cxnSpLocks noChangeShapeType="1"/>
            <a:stCxn id="8" idx="0"/>
            <a:endCxn id="30" idx="2"/>
          </p:cNvCxnSpPr>
          <p:nvPr/>
        </p:nvCxnSpPr>
        <p:spPr bwMode="auto">
          <a:xfrm flipH="1" flipV="1">
            <a:off x="1615153" y="4940275"/>
            <a:ext cx="8339" cy="25958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Rectangle 48"/>
          <p:cNvSpPr>
            <a:spLocks noChangeArrowheads="1"/>
          </p:cNvSpPr>
          <p:nvPr/>
        </p:nvSpPr>
        <p:spPr bwMode="auto">
          <a:xfrm>
            <a:off x="1583159" y="3789611"/>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8" name="AutoShape 49"/>
          <p:cNvCxnSpPr>
            <a:cxnSpLocks noChangeShapeType="1"/>
            <a:stCxn id="37" idx="0"/>
            <a:endCxn id="7" idx="4"/>
          </p:cNvCxnSpPr>
          <p:nvPr/>
        </p:nvCxnSpPr>
        <p:spPr bwMode="auto">
          <a:xfrm flipV="1">
            <a:off x="1619672" y="3485356"/>
            <a:ext cx="3820" cy="304255"/>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48"/>
          <p:cNvSpPr>
            <a:spLocks noChangeArrowheads="1"/>
          </p:cNvSpPr>
          <p:nvPr/>
        </p:nvSpPr>
        <p:spPr bwMode="auto">
          <a:xfrm>
            <a:off x="2267744" y="5517232"/>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n>
                <a:solidFill>
                  <a:srgbClr val="FF0000"/>
                </a:solidFill>
              </a:ln>
              <a:solidFill>
                <a:srgbClr val="FF0000"/>
              </a:solidFill>
              <a:latin typeface="Times New Roman" charset="0"/>
            </a:endParaRPr>
          </a:p>
        </p:txBody>
      </p:sp>
      <p:cxnSp>
        <p:nvCxnSpPr>
          <p:cNvPr id="40" name="AutoShape 49"/>
          <p:cNvCxnSpPr>
            <a:cxnSpLocks noChangeShapeType="1"/>
            <a:stCxn id="8" idx="6"/>
            <a:endCxn id="39" idx="1"/>
          </p:cNvCxnSpPr>
          <p:nvPr/>
        </p:nvCxnSpPr>
        <p:spPr bwMode="auto">
          <a:xfrm>
            <a:off x="1966392" y="5466556"/>
            <a:ext cx="301352" cy="86395"/>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48"/>
          <p:cNvSpPr>
            <a:spLocks noChangeArrowheads="1"/>
          </p:cNvSpPr>
          <p:nvPr/>
        </p:nvSpPr>
        <p:spPr bwMode="auto">
          <a:xfrm>
            <a:off x="2699792" y="5589240"/>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4" name="AutoShape 49"/>
          <p:cNvCxnSpPr>
            <a:cxnSpLocks noChangeShapeType="1"/>
            <a:stCxn id="12" idx="2"/>
            <a:endCxn id="43" idx="2"/>
          </p:cNvCxnSpPr>
          <p:nvPr/>
        </p:nvCxnSpPr>
        <p:spPr bwMode="auto">
          <a:xfrm flipH="1" flipV="1">
            <a:off x="2736305" y="5660677"/>
            <a:ext cx="334987" cy="165919"/>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Rectangle 48"/>
          <p:cNvSpPr>
            <a:spLocks noChangeArrowheads="1"/>
          </p:cNvSpPr>
          <p:nvPr/>
        </p:nvSpPr>
        <p:spPr bwMode="auto">
          <a:xfrm>
            <a:off x="3095327" y="220486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9" name="AutoShape 49"/>
          <p:cNvCxnSpPr>
            <a:cxnSpLocks noChangeShapeType="1"/>
            <a:stCxn id="48" idx="3"/>
            <a:endCxn id="34" idx="2"/>
          </p:cNvCxnSpPr>
          <p:nvPr/>
        </p:nvCxnSpPr>
        <p:spPr bwMode="auto">
          <a:xfrm flipV="1">
            <a:off x="3168352" y="2039516"/>
            <a:ext cx="395536" cy="20106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Rectangle 48"/>
          <p:cNvSpPr>
            <a:spLocks noChangeArrowheads="1"/>
          </p:cNvSpPr>
          <p:nvPr/>
        </p:nvSpPr>
        <p:spPr bwMode="auto">
          <a:xfrm>
            <a:off x="3347864" y="2581127"/>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1" name="AutoShape 49"/>
          <p:cNvCxnSpPr>
            <a:cxnSpLocks noChangeShapeType="1"/>
            <a:stCxn id="50" idx="0"/>
            <a:endCxn id="34" idx="3"/>
          </p:cNvCxnSpPr>
          <p:nvPr/>
        </p:nvCxnSpPr>
        <p:spPr bwMode="auto">
          <a:xfrm flipV="1">
            <a:off x="3384377" y="2228101"/>
            <a:ext cx="279944" cy="35302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Rectangle 48"/>
          <p:cNvSpPr>
            <a:spLocks noChangeArrowheads="1"/>
          </p:cNvSpPr>
          <p:nvPr/>
        </p:nvSpPr>
        <p:spPr bwMode="auto">
          <a:xfrm>
            <a:off x="2267744" y="319164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4" name="AutoShape 49"/>
          <p:cNvCxnSpPr>
            <a:cxnSpLocks noChangeShapeType="1"/>
            <a:stCxn id="7" idx="6"/>
            <a:endCxn id="53" idx="1"/>
          </p:cNvCxnSpPr>
          <p:nvPr/>
        </p:nvCxnSpPr>
        <p:spPr bwMode="auto">
          <a:xfrm>
            <a:off x="1966392" y="3218656"/>
            <a:ext cx="301352" cy="87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Rectangle 48"/>
          <p:cNvSpPr>
            <a:spLocks noChangeArrowheads="1"/>
          </p:cNvSpPr>
          <p:nvPr/>
        </p:nvSpPr>
        <p:spPr bwMode="auto">
          <a:xfrm>
            <a:off x="4355976" y="259588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7" name="AutoShape 49"/>
          <p:cNvCxnSpPr>
            <a:cxnSpLocks noChangeShapeType="1"/>
            <a:stCxn id="34" idx="5"/>
            <a:endCxn id="56" idx="0"/>
          </p:cNvCxnSpPr>
          <p:nvPr/>
        </p:nvCxnSpPr>
        <p:spPr bwMode="auto">
          <a:xfrm>
            <a:off x="4149255" y="2228101"/>
            <a:ext cx="243234" cy="36778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Rectangle 48"/>
          <p:cNvSpPr>
            <a:spLocks noChangeArrowheads="1"/>
          </p:cNvSpPr>
          <p:nvPr/>
        </p:nvSpPr>
        <p:spPr bwMode="auto">
          <a:xfrm>
            <a:off x="4657328" y="224986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2" name="AutoShape 49"/>
          <p:cNvCxnSpPr>
            <a:cxnSpLocks noChangeShapeType="1"/>
            <a:stCxn id="34" idx="6"/>
            <a:endCxn id="60" idx="1"/>
          </p:cNvCxnSpPr>
          <p:nvPr/>
        </p:nvCxnSpPr>
        <p:spPr bwMode="auto">
          <a:xfrm>
            <a:off x="4249688" y="2039516"/>
            <a:ext cx="407640" cy="246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Rectangle 48"/>
          <p:cNvSpPr>
            <a:spLocks noChangeArrowheads="1"/>
          </p:cNvSpPr>
          <p:nvPr/>
        </p:nvSpPr>
        <p:spPr bwMode="auto">
          <a:xfrm>
            <a:off x="6207159" y="380526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5" name="AutoShape 49"/>
          <p:cNvCxnSpPr>
            <a:cxnSpLocks noChangeShapeType="1"/>
            <a:stCxn id="64" idx="0"/>
            <a:endCxn id="17" idx="4"/>
          </p:cNvCxnSpPr>
          <p:nvPr/>
        </p:nvCxnSpPr>
        <p:spPr bwMode="auto">
          <a:xfrm flipH="1" flipV="1">
            <a:off x="6242745" y="3485356"/>
            <a:ext cx="927" cy="3199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Rectangle 48"/>
          <p:cNvSpPr>
            <a:spLocks noChangeArrowheads="1"/>
          </p:cNvSpPr>
          <p:nvPr/>
        </p:nvSpPr>
        <p:spPr bwMode="auto">
          <a:xfrm>
            <a:off x="6200472" y="484750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8" name="AutoShape 49"/>
          <p:cNvCxnSpPr>
            <a:cxnSpLocks noChangeShapeType="1"/>
            <a:stCxn id="18" idx="0"/>
            <a:endCxn id="67" idx="2"/>
          </p:cNvCxnSpPr>
          <p:nvPr/>
        </p:nvCxnSpPr>
        <p:spPr bwMode="auto">
          <a:xfrm flipH="1" flipV="1">
            <a:off x="6236985" y="4918943"/>
            <a:ext cx="5760" cy="28091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48"/>
          <p:cNvSpPr>
            <a:spLocks noChangeArrowheads="1"/>
          </p:cNvSpPr>
          <p:nvPr/>
        </p:nvSpPr>
        <p:spPr bwMode="auto">
          <a:xfrm>
            <a:off x="6889576" y="549590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0" name="AutoShape 49"/>
          <p:cNvCxnSpPr>
            <a:cxnSpLocks noChangeShapeType="1"/>
            <a:stCxn id="18" idx="6"/>
            <a:endCxn id="69" idx="1"/>
          </p:cNvCxnSpPr>
          <p:nvPr/>
        </p:nvCxnSpPr>
        <p:spPr bwMode="auto">
          <a:xfrm>
            <a:off x="6623745" y="5466556"/>
            <a:ext cx="265831" cy="65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 name="Rectangle 48"/>
          <p:cNvSpPr>
            <a:spLocks noChangeArrowheads="1"/>
          </p:cNvSpPr>
          <p:nvPr/>
        </p:nvSpPr>
        <p:spPr bwMode="auto">
          <a:xfrm>
            <a:off x="7321624" y="556790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2" name="AutoShape 49"/>
          <p:cNvCxnSpPr>
            <a:cxnSpLocks noChangeShapeType="1"/>
            <a:stCxn id="22" idx="2"/>
            <a:endCxn id="71" idx="2"/>
          </p:cNvCxnSpPr>
          <p:nvPr/>
        </p:nvCxnSpPr>
        <p:spPr bwMode="auto">
          <a:xfrm flipH="1" flipV="1">
            <a:off x="7358137" y="5639345"/>
            <a:ext cx="346695" cy="18725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6" name="Rectangle 48"/>
          <p:cNvSpPr>
            <a:spLocks noChangeArrowheads="1"/>
          </p:cNvSpPr>
          <p:nvPr/>
        </p:nvSpPr>
        <p:spPr bwMode="auto">
          <a:xfrm>
            <a:off x="5292080" y="318249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7" name="AutoShape 49"/>
          <p:cNvCxnSpPr>
            <a:cxnSpLocks noChangeShapeType="1"/>
            <a:stCxn id="76" idx="3"/>
            <a:endCxn id="17" idx="2"/>
          </p:cNvCxnSpPr>
          <p:nvPr/>
        </p:nvCxnSpPr>
        <p:spPr bwMode="auto">
          <a:xfrm>
            <a:off x="5365105" y="3218215"/>
            <a:ext cx="496640" cy="44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4" name="Rectangle 48"/>
          <p:cNvSpPr>
            <a:spLocks noChangeArrowheads="1"/>
          </p:cNvSpPr>
          <p:nvPr/>
        </p:nvSpPr>
        <p:spPr bwMode="auto">
          <a:xfrm>
            <a:off x="1578640" y="263748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85" name="AutoShape 49"/>
          <p:cNvCxnSpPr>
            <a:cxnSpLocks noChangeShapeType="1"/>
            <a:stCxn id="7" idx="0"/>
            <a:endCxn id="84" idx="2"/>
          </p:cNvCxnSpPr>
          <p:nvPr/>
        </p:nvCxnSpPr>
        <p:spPr bwMode="auto">
          <a:xfrm flipH="1" flipV="1">
            <a:off x="1615153" y="2708920"/>
            <a:ext cx="8339" cy="24303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TextBox 86"/>
          <p:cNvSpPr txBox="1"/>
          <p:nvPr/>
        </p:nvSpPr>
        <p:spPr>
          <a:xfrm>
            <a:off x="1835696" y="4797152"/>
            <a:ext cx="2756058" cy="646331"/>
          </a:xfrm>
          <a:prstGeom prst="rect">
            <a:avLst/>
          </a:prstGeom>
          <a:noFill/>
        </p:spPr>
        <p:txBody>
          <a:bodyPr wrap="none" rtlCol="0">
            <a:spAutoFit/>
          </a:bodyPr>
          <a:lstStyle/>
          <a:p>
            <a:r>
              <a:rPr lang="en-US" dirty="0" smtClean="0"/>
              <a:t>inform(type=bar) [0.5]</a:t>
            </a:r>
          </a:p>
          <a:p>
            <a:r>
              <a:rPr lang="en-US" dirty="0" smtClean="0"/>
              <a:t>inform(type=hotel) [0.2]</a:t>
            </a:r>
            <a:endParaRPr lang="en-US" dirty="0"/>
          </a:p>
        </p:txBody>
      </p:sp>
    </p:spTree>
    <p:extLst>
      <p:ext uri="{BB962C8B-B14F-4D97-AF65-F5344CB8AC3E}">
        <p14:creationId xmlns:p14="http://schemas.microsoft.com/office/powerpoint/2010/main" val="718920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P spid="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835696" y="2348880"/>
            <a:ext cx="1986955" cy="646331"/>
          </a:xfrm>
          <a:prstGeom prst="rect">
            <a:avLst/>
          </a:prstGeom>
          <a:noFill/>
        </p:spPr>
        <p:txBody>
          <a:bodyPr wrap="none" rtlCol="0">
            <a:spAutoFit/>
          </a:bodyPr>
          <a:lstStyle/>
          <a:p>
            <a:r>
              <a:rPr lang="en-US" dirty="0"/>
              <a:t>p(u=</a:t>
            </a:r>
            <a:r>
              <a:rPr lang="en-US" dirty="0" err="1"/>
              <a:t>bar|g</a:t>
            </a:r>
            <a:r>
              <a:rPr lang="en-US" dirty="0"/>
              <a:t>)</a:t>
            </a:r>
            <a:r>
              <a:rPr lang="en-US" baseline="30000" dirty="0" smtClean="0"/>
              <a:t>0.4</a:t>
            </a:r>
            <a:endParaRPr lang="en-US" baseline="30000" dirty="0"/>
          </a:p>
          <a:p>
            <a:r>
              <a:rPr lang="en-US" dirty="0"/>
              <a:t> * p(u=</a:t>
            </a:r>
            <a:r>
              <a:rPr lang="en-US" dirty="0" err="1"/>
              <a:t>hotel|g</a:t>
            </a:r>
            <a:r>
              <a:rPr lang="en-US" dirty="0"/>
              <a:t>)</a:t>
            </a:r>
            <a:r>
              <a:rPr lang="en-US" baseline="30000" dirty="0"/>
              <a:t> </a:t>
            </a:r>
            <a:r>
              <a:rPr lang="en-US" baseline="30000" dirty="0" smtClean="0"/>
              <a:t>0.1</a:t>
            </a:r>
            <a:r>
              <a:rPr lang="en-US" dirty="0" smtClean="0"/>
              <a:t> </a:t>
            </a:r>
            <a:endParaRPr lang="en-US" dirty="0"/>
          </a:p>
        </p:txBody>
      </p:sp>
      <p:sp>
        <p:nvSpPr>
          <p:cNvPr id="2" name="Title 1"/>
          <p:cNvSpPr>
            <a:spLocks noGrp="1"/>
          </p:cNvSpPr>
          <p:nvPr>
            <p:ph type="title"/>
          </p:nvPr>
        </p:nvSpPr>
        <p:spPr/>
        <p:txBody>
          <a:bodyPr/>
          <a:lstStyle/>
          <a:p>
            <a:r>
              <a:rPr lang="en-US" dirty="0" smtClean="0"/>
              <a:t>Expectation Propagation – Example</a:t>
            </a:r>
            <a:endParaRPr lang="en-US" dirty="0"/>
          </a:p>
        </p:txBody>
      </p:sp>
      <p:sp>
        <p:nvSpPr>
          <p:cNvPr id="4" name="Rectangle 3"/>
          <p:cNvSpPr>
            <a:spLocks noChangeArrowheads="1"/>
          </p:cNvSpPr>
          <p:nvPr/>
        </p:nvSpPr>
        <p:spPr bwMode="auto">
          <a:xfrm>
            <a:off x="899592"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6"/>
          <p:cNvSpPr>
            <a:spLocks noChangeArrowheads="1"/>
          </p:cNvSpPr>
          <p:nvPr/>
        </p:nvSpPr>
        <p:spPr bwMode="auto">
          <a:xfrm>
            <a:off x="5480745"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1"/>
          <p:cNvSpPr>
            <a:spLocks noChangeArrowheads="1"/>
          </p:cNvSpPr>
          <p:nvPr/>
        </p:nvSpPr>
        <p:spPr bwMode="auto">
          <a:xfrm>
            <a:off x="1280592" y="29519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2"/>
          <p:cNvSpPr>
            <a:spLocks noChangeArrowheads="1"/>
          </p:cNvSpPr>
          <p:nvPr/>
        </p:nvSpPr>
        <p:spPr bwMode="auto">
          <a:xfrm>
            <a:off x="1280592" y="51998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12" name="Oval 17"/>
          <p:cNvSpPr>
            <a:spLocks noChangeArrowheads="1"/>
          </p:cNvSpPr>
          <p:nvPr/>
        </p:nvSpPr>
        <p:spPr bwMode="auto">
          <a:xfrm>
            <a:off x="307129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 name="Rectangle 18"/>
          <p:cNvSpPr>
            <a:spLocks noChangeArrowheads="1"/>
          </p:cNvSpPr>
          <p:nvPr/>
        </p:nvSpPr>
        <p:spPr bwMode="auto">
          <a:xfrm>
            <a:off x="263004"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15" name="Text Box 25"/>
          <p:cNvSpPr txBox="1">
            <a:spLocks noChangeArrowheads="1"/>
          </p:cNvSpPr>
          <p:nvPr/>
        </p:nvSpPr>
        <p:spPr bwMode="auto">
          <a:xfrm>
            <a:off x="975583" y="2494756"/>
            <a:ext cx="33855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endParaRPr lang="en-US" sz="2400" b="0" dirty="0">
              <a:latin typeface="Times New Roman" charset="0"/>
            </a:endParaRPr>
          </a:p>
        </p:txBody>
      </p:sp>
      <p:sp>
        <p:nvSpPr>
          <p:cNvPr id="17" name="Oval 29"/>
          <p:cNvSpPr>
            <a:spLocks noChangeArrowheads="1"/>
          </p:cNvSpPr>
          <p:nvPr/>
        </p:nvSpPr>
        <p:spPr bwMode="auto">
          <a:xfrm>
            <a:off x="5861745" y="29519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8" name="Oval 30"/>
          <p:cNvSpPr>
            <a:spLocks noChangeArrowheads="1"/>
          </p:cNvSpPr>
          <p:nvPr/>
        </p:nvSpPr>
        <p:spPr bwMode="auto">
          <a:xfrm>
            <a:off x="5861745" y="51998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22" name="Oval 35"/>
          <p:cNvSpPr>
            <a:spLocks noChangeArrowheads="1"/>
          </p:cNvSpPr>
          <p:nvPr/>
        </p:nvSpPr>
        <p:spPr bwMode="auto">
          <a:xfrm>
            <a:off x="770483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23" name="Rectangle 36"/>
          <p:cNvSpPr>
            <a:spLocks noChangeArrowheads="1"/>
          </p:cNvSpPr>
          <p:nvPr/>
        </p:nvSpPr>
        <p:spPr bwMode="auto">
          <a:xfrm>
            <a:off x="4860032"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25" name="Text Box 43"/>
          <p:cNvSpPr txBox="1">
            <a:spLocks noChangeArrowheads="1"/>
          </p:cNvSpPr>
          <p:nvPr/>
        </p:nvSpPr>
        <p:spPr bwMode="auto">
          <a:xfrm>
            <a:off x="5518499" y="2494756"/>
            <a:ext cx="41820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r>
              <a:rPr lang="en-GB" sz="2400" b="0" dirty="0" smtClean="0">
                <a:latin typeface="Times New Roman" charset="0"/>
              </a:rPr>
              <a:t>’</a:t>
            </a:r>
            <a:endParaRPr lang="en-US" sz="2400" b="0" dirty="0">
              <a:latin typeface="Times New Roman" charset="0"/>
            </a:endParaRPr>
          </a:p>
        </p:txBody>
      </p:sp>
      <p:sp>
        <p:nvSpPr>
          <p:cNvPr id="34" name="Oval 11"/>
          <p:cNvSpPr>
            <a:spLocks noChangeArrowheads="1"/>
          </p:cNvSpPr>
          <p:nvPr/>
        </p:nvSpPr>
        <p:spPr bwMode="auto">
          <a:xfrm>
            <a:off x="3563888" y="177281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Symbol" charset="2"/>
                <a:cs typeface="Symbol" charset="2"/>
              </a:rPr>
              <a:t>q</a:t>
            </a:r>
            <a:endParaRPr lang="en-US" sz="2400" b="0" dirty="0">
              <a:latin typeface="Symbol" charset="2"/>
              <a:cs typeface="Symbol" charset="2"/>
            </a:endParaRPr>
          </a:p>
        </p:txBody>
      </p:sp>
      <p:sp>
        <p:nvSpPr>
          <p:cNvPr id="61" name="TextBox 60"/>
          <p:cNvSpPr txBox="1"/>
          <p:nvPr/>
        </p:nvSpPr>
        <p:spPr>
          <a:xfrm>
            <a:off x="2699792" y="6167045"/>
            <a:ext cx="3256383" cy="646331"/>
          </a:xfrm>
          <a:prstGeom prst="rect">
            <a:avLst/>
          </a:prstGeom>
          <a:noFill/>
        </p:spPr>
        <p:txBody>
          <a:bodyPr wrap="none" rtlCol="0">
            <a:spAutoFit/>
          </a:bodyPr>
          <a:lstStyle/>
          <a:p>
            <a:r>
              <a:rPr lang="en-US" dirty="0" smtClean="0"/>
              <a:t>p(</a:t>
            </a:r>
            <a:r>
              <a:rPr lang="en-US" dirty="0" err="1" smtClean="0"/>
              <a:t>o|inform</a:t>
            </a:r>
            <a:r>
              <a:rPr lang="en-US" dirty="0" smtClean="0"/>
              <a:t>(type=bar)) [0.5]</a:t>
            </a:r>
          </a:p>
          <a:p>
            <a:r>
              <a:rPr lang="en-US" dirty="0" smtClean="0"/>
              <a:t>p(</a:t>
            </a:r>
            <a:r>
              <a:rPr lang="en-US" dirty="0" err="1" smtClean="0"/>
              <a:t>o|inform</a:t>
            </a:r>
            <a:r>
              <a:rPr lang="en-US" dirty="0" smtClean="0"/>
              <a:t>(type=hotel)) [0.2]</a:t>
            </a:r>
            <a:endParaRPr lang="en-US" dirty="0"/>
          </a:p>
        </p:txBody>
      </p:sp>
      <p:sp>
        <p:nvSpPr>
          <p:cNvPr id="30" name="Rectangle 48"/>
          <p:cNvSpPr>
            <a:spLocks noChangeArrowheads="1"/>
          </p:cNvSpPr>
          <p:nvPr/>
        </p:nvSpPr>
        <p:spPr bwMode="auto">
          <a:xfrm>
            <a:off x="1578640" y="4868838"/>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6" name="AutoShape 49"/>
          <p:cNvCxnSpPr>
            <a:cxnSpLocks noChangeShapeType="1"/>
            <a:stCxn id="8" idx="0"/>
            <a:endCxn id="30" idx="2"/>
          </p:cNvCxnSpPr>
          <p:nvPr/>
        </p:nvCxnSpPr>
        <p:spPr bwMode="auto">
          <a:xfrm flipH="1" flipV="1">
            <a:off x="1615153" y="4940275"/>
            <a:ext cx="8339" cy="259581"/>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Rectangle 48"/>
          <p:cNvSpPr>
            <a:spLocks noChangeArrowheads="1"/>
          </p:cNvSpPr>
          <p:nvPr/>
        </p:nvSpPr>
        <p:spPr bwMode="auto">
          <a:xfrm>
            <a:off x="1583159" y="3789611"/>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8" name="AutoShape 49"/>
          <p:cNvCxnSpPr>
            <a:cxnSpLocks noChangeShapeType="1"/>
            <a:stCxn id="37" idx="0"/>
            <a:endCxn id="7" idx="4"/>
          </p:cNvCxnSpPr>
          <p:nvPr/>
        </p:nvCxnSpPr>
        <p:spPr bwMode="auto">
          <a:xfrm flipV="1">
            <a:off x="1619672" y="3485356"/>
            <a:ext cx="3820" cy="304255"/>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48"/>
          <p:cNvSpPr>
            <a:spLocks noChangeArrowheads="1"/>
          </p:cNvSpPr>
          <p:nvPr/>
        </p:nvSpPr>
        <p:spPr bwMode="auto">
          <a:xfrm>
            <a:off x="2267744" y="5517232"/>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n>
                <a:solidFill>
                  <a:srgbClr val="FF0000"/>
                </a:solidFill>
              </a:ln>
              <a:solidFill>
                <a:srgbClr val="FF0000"/>
              </a:solidFill>
              <a:latin typeface="Times New Roman" charset="0"/>
            </a:endParaRPr>
          </a:p>
        </p:txBody>
      </p:sp>
      <p:cxnSp>
        <p:nvCxnSpPr>
          <p:cNvPr id="40" name="AutoShape 49"/>
          <p:cNvCxnSpPr>
            <a:cxnSpLocks noChangeShapeType="1"/>
            <a:stCxn id="8" idx="6"/>
            <a:endCxn id="39" idx="1"/>
          </p:cNvCxnSpPr>
          <p:nvPr/>
        </p:nvCxnSpPr>
        <p:spPr bwMode="auto">
          <a:xfrm>
            <a:off x="1966392" y="5466556"/>
            <a:ext cx="301352" cy="86395"/>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48"/>
          <p:cNvSpPr>
            <a:spLocks noChangeArrowheads="1"/>
          </p:cNvSpPr>
          <p:nvPr/>
        </p:nvSpPr>
        <p:spPr bwMode="auto">
          <a:xfrm>
            <a:off x="2699792" y="558924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4" name="AutoShape 49"/>
          <p:cNvCxnSpPr>
            <a:cxnSpLocks noChangeShapeType="1"/>
            <a:stCxn id="12" idx="2"/>
            <a:endCxn id="43" idx="2"/>
          </p:cNvCxnSpPr>
          <p:nvPr/>
        </p:nvCxnSpPr>
        <p:spPr bwMode="auto">
          <a:xfrm flipH="1" flipV="1">
            <a:off x="2736305" y="5660677"/>
            <a:ext cx="334987" cy="165919"/>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Rectangle 48"/>
          <p:cNvSpPr>
            <a:spLocks noChangeArrowheads="1"/>
          </p:cNvSpPr>
          <p:nvPr/>
        </p:nvSpPr>
        <p:spPr bwMode="auto">
          <a:xfrm>
            <a:off x="3095327" y="220486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9" name="AutoShape 49"/>
          <p:cNvCxnSpPr>
            <a:cxnSpLocks noChangeShapeType="1"/>
            <a:stCxn id="48" idx="3"/>
            <a:endCxn id="34" idx="2"/>
          </p:cNvCxnSpPr>
          <p:nvPr/>
        </p:nvCxnSpPr>
        <p:spPr bwMode="auto">
          <a:xfrm flipV="1">
            <a:off x="3168352" y="2039516"/>
            <a:ext cx="395536" cy="20106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Rectangle 48"/>
          <p:cNvSpPr>
            <a:spLocks noChangeArrowheads="1"/>
          </p:cNvSpPr>
          <p:nvPr/>
        </p:nvSpPr>
        <p:spPr bwMode="auto">
          <a:xfrm>
            <a:off x="3347864" y="2581127"/>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1" name="AutoShape 49"/>
          <p:cNvCxnSpPr>
            <a:cxnSpLocks noChangeShapeType="1"/>
            <a:stCxn id="50" idx="0"/>
            <a:endCxn id="34" idx="3"/>
          </p:cNvCxnSpPr>
          <p:nvPr/>
        </p:nvCxnSpPr>
        <p:spPr bwMode="auto">
          <a:xfrm flipV="1">
            <a:off x="3384377" y="2228101"/>
            <a:ext cx="279944" cy="353026"/>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Rectangle 48"/>
          <p:cNvSpPr>
            <a:spLocks noChangeArrowheads="1"/>
          </p:cNvSpPr>
          <p:nvPr/>
        </p:nvSpPr>
        <p:spPr bwMode="auto">
          <a:xfrm>
            <a:off x="2267744" y="319164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4" name="AutoShape 49"/>
          <p:cNvCxnSpPr>
            <a:cxnSpLocks noChangeShapeType="1"/>
            <a:stCxn id="7" idx="6"/>
            <a:endCxn id="53" idx="1"/>
          </p:cNvCxnSpPr>
          <p:nvPr/>
        </p:nvCxnSpPr>
        <p:spPr bwMode="auto">
          <a:xfrm>
            <a:off x="1966392" y="3218656"/>
            <a:ext cx="301352" cy="87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Rectangle 48"/>
          <p:cNvSpPr>
            <a:spLocks noChangeArrowheads="1"/>
          </p:cNvSpPr>
          <p:nvPr/>
        </p:nvSpPr>
        <p:spPr bwMode="auto">
          <a:xfrm>
            <a:off x="4355976" y="259588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7" name="AutoShape 49"/>
          <p:cNvCxnSpPr>
            <a:cxnSpLocks noChangeShapeType="1"/>
            <a:stCxn id="34" idx="5"/>
            <a:endCxn id="56" idx="0"/>
          </p:cNvCxnSpPr>
          <p:nvPr/>
        </p:nvCxnSpPr>
        <p:spPr bwMode="auto">
          <a:xfrm>
            <a:off x="4149255" y="2228101"/>
            <a:ext cx="243234" cy="36778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Rectangle 48"/>
          <p:cNvSpPr>
            <a:spLocks noChangeArrowheads="1"/>
          </p:cNvSpPr>
          <p:nvPr/>
        </p:nvSpPr>
        <p:spPr bwMode="auto">
          <a:xfrm>
            <a:off x="4657328" y="224986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2" name="AutoShape 49"/>
          <p:cNvCxnSpPr>
            <a:cxnSpLocks noChangeShapeType="1"/>
            <a:stCxn id="34" idx="6"/>
            <a:endCxn id="60" idx="1"/>
          </p:cNvCxnSpPr>
          <p:nvPr/>
        </p:nvCxnSpPr>
        <p:spPr bwMode="auto">
          <a:xfrm>
            <a:off x="4249688" y="2039516"/>
            <a:ext cx="407640" cy="246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Rectangle 48"/>
          <p:cNvSpPr>
            <a:spLocks noChangeArrowheads="1"/>
          </p:cNvSpPr>
          <p:nvPr/>
        </p:nvSpPr>
        <p:spPr bwMode="auto">
          <a:xfrm>
            <a:off x="6207159" y="380526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5" name="AutoShape 49"/>
          <p:cNvCxnSpPr>
            <a:cxnSpLocks noChangeShapeType="1"/>
            <a:stCxn id="64" idx="0"/>
            <a:endCxn id="17" idx="4"/>
          </p:cNvCxnSpPr>
          <p:nvPr/>
        </p:nvCxnSpPr>
        <p:spPr bwMode="auto">
          <a:xfrm flipH="1" flipV="1">
            <a:off x="6242745" y="3485356"/>
            <a:ext cx="927" cy="3199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Rectangle 48"/>
          <p:cNvSpPr>
            <a:spLocks noChangeArrowheads="1"/>
          </p:cNvSpPr>
          <p:nvPr/>
        </p:nvSpPr>
        <p:spPr bwMode="auto">
          <a:xfrm>
            <a:off x="6200472" y="484750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8" name="AutoShape 49"/>
          <p:cNvCxnSpPr>
            <a:cxnSpLocks noChangeShapeType="1"/>
            <a:stCxn id="18" idx="0"/>
            <a:endCxn id="67" idx="2"/>
          </p:cNvCxnSpPr>
          <p:nvPr/>
        </p:nvCxnSpPr>
        <p:spPr bwMode="auto">
          <a:xfrm flipH="1" flipV="1">
            <a:off x="6236985" y="4918943"/>
            <a:ext cx="5760" cy="28091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48"/>
          <p:cNvSpPr>
            <a:spLocks noChangeArrowheads="1"/>
          </p:cNvSpPr>
          <p:nvPr/>
        </p:nvSpPr>
        <p:spPr bwMode="auto">
          <a:xfrm>
            <a:off x="6889576" y="549590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0" name="AutoShape 49"/>
          <p:cNvCxnSpPr>
            <a:cxnSpLocks noChangeShapeType="1"/>
            <a:stCxn id="18" idx="6"/>
            <a:endCxn id="69" idx="1"/>
          </p:cNvCxnSpPr>
          <p:nvPr/>
        </p:nvCxnSpPr>
        <p:spPr bwMode="auto">
          <a:xfrm>
            <a:off x="6623745" y="5466556"/>
            <a:ext cx="265831" cy="65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 name="Rectangle 48"/>
          <p:cNvSpPr>
            <a:spLocks noChangeArrowheads="1"/>
          </p:cNvSpPr>
          <p:nvPr/>
        </p:nvSpPr>
        <p:spPr bwMode="auto">
          <a:xfrm>
            <a:off x="7321624" y="556790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2" name="AutoShape 49"/>
          <p:cNvCxnSpPr>
            <a:cxnSpLocks noChangeShapeType="1"/>
            <a:stCxn id="22" idx="2"/>
            <a:endCxn id="71" idx="2"/>
          </p:cNvCxnSpPr>
          <p:nvPr/>
        </p:nvCxnSpPr>
        <p:spPr bwMode="auto">
          <a:xfrm flipH="1" flipV="1">
            <a:off x="7358137" y="5639345"/>
            <a:ext cx="346695" cy="18725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6" name="Rectangle 48"/>
          <p:cNvSpPr>
            <a:spLocks noChangeArrowheads="1"/>
          </p:cNvSpPr>
          <p:nvPr/>
        </p:nvSpPr>
        <p:spPr bwMode="auto">
          <a:xfrm>
            <a:off x="5292080" y="318249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7" name="AutoShape 49"/>
          <p:cNvCxnSpPr>
            <a:cxnSpLocks noChangeShapeType="1"/>
            <a:stCxn id="76" idx="3"/>
            <a:endCxn id="17" idx="2"/>
          </p:cNvCxnSpPr>
          <p:nvPr/>
        </p:nvCxnSpPr>
        <p:spPr bwMode="auto">
          <a:xfrm>
            <a:off x="5365105" y="3218215"/>
            <a:ext cx="496640" cy="44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4" name="Rectangle 48"/>
          <p:cNvSpPr>
            <a:spLocks noChangeArrowheads="1"/>
          </p:cNvSpPr>
          <p:nvPr/>
        </p:nvSpPr>
        <p:spPr bwMode="auto">
          <a:xfrm>
            <a:off x="1578640" y="263748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85" name="AutoShape 49"/>
          <p:cNvCxnSpPr>
            <a:cxnSpLocks noChangeShapeType="1"/>
            <a:stCxn id="7" idx="0"/>
            <a:endCxn id="84" idx="2"/>
          </p:cNvCxnSpPr>
          <p:nvPr/>
        </p:nvCxnSpPr>
        <p:spPr bwMode="auto">
          <a:xfrm flipH="1" flipV="1">
            <a:off x="1615153" y="2708920"/>
            <a:ext cx="8339" cy="24303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TextBox 86"/>
          <p:cNvSpPr txBox="1"/>
          <p:nvPr/>
        </p:nvSpPr>
        <p:spPr>
          <a:xfrm>
            <a:off x="1835696" y="4797152"/>
            <a:ext cx="2756058" cy="646331"/>
          </a:xfrm>
          <a:prstGeom prst="rect">
            <a:avLst/>
          </a:prstGeom>
          <a:noFill/>
        </p:spPr>
        <p:txBody>
          <a:bodyPr wrap="none" rtlCol="0">
            <a:spAutoFit/>
          </a:bodyPr>
          <a:lstStyle/>
          <a:p>
            <a:r>
              <a:rPr lang="en-US" dirty="0" smtClean="0"/>
              <a:t>inform(type=bar) [0.5]</a:t>
            </a:r>
          </a:p>
          <a:p>
            <a:r>
              <a:rPr lang="en-US" dirty="0" smtClean="0"/>
              <a:t>inform(type=hotel) [0.2]</a:t>
            </a:r>
            <a:endParaRPr lang="en-US" dirty="0"/>
          </a:p>
        </p:txBody>
      </p:sp>
      <p:sp>
        <p:nvSpPr>
          <p:cNvPr id="52" name="TextBox 51"/>
          <p:cNvSpPr txBox="1"/>
          <p:nvPr/>
        </p:nvSpPr>
        <p:spPr>
          <a:xfrm>
            <a:off x="1691680" y="3429000"/>
            <a:ext cx="2089484" cy="646331"/>
          </a:xfrm>
          <a:prstGeom prst="rect">
            <a:avLst/>
          </a:prstGeom>
          <a:noFill/>
        </p:spPr>
        <p:txBody>
          <a:bodyPr wrap="none" rtlCol="0">
            <a:spAutoFit/>
          </a:bodyPr>
          <a:lstStyle/>
          <a:p>
            <a:r>
              <a:rPr lang="en-US" dirty="0" smtClean="0"/>
              <a:t>type=bar [0.45]</a:t>
            </a:r>
          </a:p>
          <a:p>
            <a:r>
              <a:rPr lang="en-US" dirty="0" smtClean="0"/>
              <a:t>type=hotel [0.18]</a:t>
            </a:r>
            <a:endParaRPr lang="en-US" dirty="0"/>
          </a:p>
        </p:txBody>
      </p:sp>
    </p:spTree>
    <p:extLst>
      <p:ext uri="{BB962C8B-B14F-4D97-AF65-F5344CB8AC3E}">
        <p14:creationId xmlns:p14="http://schemas.microsoft.com/office/powerpoint/2010/main" val="3305932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0" grpId="0" animBg="1"/>
      <p:bldP spid="37" grpId="0" animBg="1"/>
      <p:bldP spid="50" grpId="0" animBg="1"/>
      <p:bldP spid="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835696" y="2348880"/>
            <a:ext cx="1986955" cy="646331"/>
          </a:xfrm>
          <a:prstGeom prst="rect">
            <a:avLst/>
          </a:prstGeom>
          <a:noFill/>
        </p:spPr>
        <p:txBody>
          <a:bodyPr wrap="none" rtlCol="0">
            <a:spAutoFit/>
          </a:bodyPr>
          <a:lstStyle/>
          <a:p>
            <a:r>
              <a:rPr lang="en-US" dirty="0"/>
              <a:t>p(u=</a:t>
            </a:r>
            <a:r>
              <a:rPr lang="en-US" dirty="0" err="1"/>
              <a:t>bar|g</a:t>
            </a:r>
            <a:r>
              <a:rPr lang="en-US" dirty="0"/>
              <a:t>)</a:t>
            </a:r>
            <a:r>
              <a:rPr lang="en-US" baseline="30000" dirty="0" smtClean="0"/>
              <a:t>0.4</a:t>
            </a:r>
            <a:endParaRPr lang="en-US" baseline="30000" dirty="0"/>
          </a:p>
          <a:p>
            <a:r>
              <a:rPr lang="en-US" dirty="0"/>
              <a:t> * p(u=</a:t>
            </a:r>
            <a:r>
              <a:rPr lang="en-US" dirty="0" err="1"/>
              <a:t>hotel|g</a:t>
            </a:r>
            <a:r>
              <a:rPr lang="en-US" dirty="0"/>
              <a:t>)</a:t>
            </a:r>
            <a:r>
              <a:rPr lang="en-US" baseline="30000" dirty="0"/>
              <a:t> </a:t>
            </a:r>
            <a:r>
              <a:rPr lang="en-US" baseline="30000" dirty="0" smtClean="0"/>
              <a:t>0.1</a:t>
            </a:r>
            <a:r>
              <a:rPr lang="en-US" dirty="0" smtClean="0"/>
              <a:t> </a:t>
            </a:r>
            <a:endParaRPr lang="en-US" dirty="0"/>
          </a:p>
        </p:txBody>
      </p:sp>
      <p:sp>
        <p:nvSpPr>
          <p:cNvPr id="2" name="Title 1"/>
          <p:cNvSpPr>
            <a:spLocks noGrp="1"/>
          </p:cNvSpPr>
          <p:nvPr>
            <p:ph type="title"/>
          </p:nvPr>
        </p:nvSpPr>
        <p:spPr/>
        <p:txBody>
          <a:bodyPr/>
          <a:lstStyle/>
          <a:p>
            <a:r>
              <a:rPr lang="en-US" dirty="0" smtClean="0"/>
              <a:t>Expectation Propagation – Example</a:t>
            </a:r>
            <a:endParaRPr lang="en-US" dirty="0"/>
          </a:p>
        </p:txBody>
      </p:sp>
      <p:sp>
        <p:nvSpPr>
          <p:cNvPr id="4" name="Rectangle 3"/>
          <p:cNvSpPr>
            <a:spLocks noChangeArrowheads="1"/>
          </p:cNvSpPr>
          <p:nvPr/>
        </p:nvSpPr>
        <p:spPr bwMode="auto">
          <a:xfrm>
            <a:off x="899592"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6"/>
          <p:cNvSpPr>
            <a:spLocks noChangeArrowheads="1"/>
          </p:cNvSpPr>
          <p:nvPr/>
        </p:nvSpPr>
        <p:spPr bwMode="auto">
          <a:xfrm>
            <a:off x="5480745"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1"/>
          <p:cNvSpPr>
            <a:spLocks noChangeArrowheads="1"/>
          </p:cNvSpPr>
          <p:nvPr/>
        </p:nvSpPr>
        <p:spPr bwMode="auto">
          <a:xfrm>
            <a:off x="1280592" y="29519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2"/>
          <p:cNvSpPr>
            <a:spLocks noChangeArrowheads="1"/>
          </p:cNvSpPr>
          <p:nvPr/>
        </p:nvSpPr>
        <p:spPr bwMode="auto">
          <a:xfrm>
            <a:off x="1280592" y="51998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12" name="Oval 17"/>
          <p:cNvSpPr>
            <a:spLocks noChangeArrowheads="1"/>
          </p:cNvSpPr>
          <p:nvPr/>
        </p:nvSpPr>
        <p:spPr bwMode="auto">
          <a:xfrm>
            <a:off x="307129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 name="Rectangle 18"/>
          <p:cNvSpPr>
            <a:spLocks noChangeArrowheads="1"/>
          </p:cNvSpPr>
          <p:nvPr/>
        </p:nvSpPr>
        <p:spPr bwMode="auto">
          <a:xfrm>
            <a:off x="263004"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15" name="Text Box 25"/>
          <p:cNvSpPr txBox="1">
            <a:spLocks noChangeArrowheads="1"/>
          </p:cNvSpPr>
          <p:nvPr/>
        </p:nvSpPr>
        <p:spPr bwMode="auto">
          <a:xfrm>
            <a:off x="975583" y="2494756"/>
            <a:ext cx="33855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endParaRPr lang="en-US" sz="2400" b="0" dirty="0">
              <a:latin typeface="Times New Roman" charset="0"/>
            </a:endParaRPr>
          </a:p>
        </p:txBody>
      </p:sp>
      <p:sp>
        <p:nvSpPr>
          <p:cNvPr id="17" name="Oval 29"/>
          <p:cNvSpPr>
            <a:spLocks noChangeArrowheads="1"/>
          </p:cNvSpPr>
          <p:nvPr/>
        </p:nvSpPr>
        <p:spPr bwMode="auto">
          <a:xfrm>
            <a:off x="5861745" y="29519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8" name="Oval 30"/>
          <p:cNvSpPr>
            <a:spLocks noChangeArrowheads="1"/>
          </p:cNvSpPr>
          <p:nvPr/>
        </p:nvSpPr>
        <p:spPr bwMode="auto">
          <a:xfrm>
            <a:off x="5861745" y="51998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22" name="Oval 35"/>
          <p:cNvSpPr>
            <a:spLocks noChangeArrowheads="1"/>
          </p:cNvSpPr>
          <p:nvPr/>
        </p:nvSpPr>
        <p:spPr bwMode="auto">
          <a:xfrm>
            <a:off x="770483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23" name="Rectangle 36"/>
          <p:cNvSpPr>
            <a:spLocks noChangeArrowheads="1"/>
          </p:cNvSpPr>
          <p:nvPr/>
        </p:nvSpPr>
        <p:spPr bwMode="auto">
          <a:xfrm>
            <a:off x="4860032"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25" name="Text Box 43"/>
          <p:cNvSpPr txBox="1">
            <a:spLocks noChangeArrowheads="1"/>
          </p:cNvSpPr>
          <p:nvPr/>
        </p:nvSpPr>
        <p:spPr bwMode="auto">
          <a:xfrm>
            <a:off x="5518499" y="2494756"/>
            <a:ext cx="41820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r>
              <a:rPr lang="en-GB" sz="2400" b="0" dirty="0" smtClean="0">
                <a:latin typeface="Times New Roman" charset="0"/>
              </a:rPr>
              <a:t>’</a:t>
            </a:r>
            <a:endParaRPr lang="en-US" sz="2400" b="0" dirty="0">
              <a:latin typeface="Times New Roman" charset="0"/>
            </a:endParaRPr>
          </a:p>
        </p:txBody>
      </p:sp>
      <p:sp>
        <p:nvSpPr>
          <p:cNvPr id="34" name="Oval 11"/>
          <p:cNvSpPr>
            <a:spLocks noChangeArrowheads="1"/>
          </p:cNvSpPr>
          <p:nvPr/>
        </p:nvSpPr>
        <p:spPr bwMode="auto">
          <a:xfrm>
            <a:off x="3563888" y="177281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Symbol" charset="2"/>
                <a:cs typeface="Symbol" charset="2"/>
              </a:rPr>
              <a:t>q</a:t>
            </a:r>
            <a:endParaRPr lang="en-US" sz="2400" b="0" dirty="0">
              <a:latin typeface="Symbol" charset="2"/>
              <a:cs typeface="Symbol" charset="2"/>
            </a:endParaRPr>
          </a:p>
        </p:txBody>
      </p:sp>
      <p:sp>
        <p:nvSpPr>
          <p:cNvPr id="61" name="TextBox 60"/>
          <p:cNvSpPr txBox="1"/>
          <p:nvPr/>
        </p:nvSpPr>
        <p:spPr>
          <a:xfrm>
            <a:off x="2699792" y="6167045"/>
            <a:ext cx="3256383" cy="646331"/>
          </a:xfrm>
          <a:prstGeom prst="rect">
            <a:avLst/>
          </a:prstGeom>
          <a:noFill/>
        </p:spPr>
        <p:txBody>
          <a:bodyPr wrap="none" rtlCol="0">
            <a:spAutoFit/>
          </a:bodyPr>
          <a:lstStyle/>
          <a:p>
            <a:r>
              <a:rPr lang="en-US" dirty="0" smtClean="0"/>
              <a:t>p(</a:t>
            </a:r>
            <a:r>
              <a:rPr lang="en-US" dirty="0" err="1" smtClean="0"/>
              <a:t>o|inform</a:t>
            </a:r>
            <a:r>
              <a:rPr lang="en-US" dirty="0" smtClean="0"/>
              <a:t>(type=bar)) [0.5]</a:t>
            </a:r>
          </a:p>
          <a:p>
            <a:r>
              <a:rPr lang="en-US" dirty="0" smtClean="0"/>
              <a:t>p(</a:t>
            </a:r>
            <a:r>
              <a:rPr lang="en-US" dirty="0" err="1" smtClean="0"/>
              <a:t>o|inform</a:t>
            </a:r>
            <a:r>
              <a:rPr lang="en-US" dirty="0" smtClean="0"/>
              <a:t>(type=hotel)) [0.2]</a:t>
            </a:r>
            <a:endParaRPr lang="en-US" dirty="0"/>
          </a:p>
        </p:txBody>
      </p:sp>
      <p:sp>
        <p:nvSpPr>
          <p:cNvPr id="30" name="Rectangle 48"/>
          <p:cNvSpPr>
            <a:spLocks noChangeArrowheads="1"/>
          </p:cNvSpPr>
          <p:nvPr/>
        </p:nvSpPr>
        <p:spPr bwMode="auto">
          <a:xfrm>
            <a:off x="1578640" y="4868838"/>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6" name="AutoShape 49"/>
          <p:cNvCxnSpPr>
            <a:cxnSpLocks noChangeShapeType="1"/>
            <a:stCxn id="8" idx="0"/>
            <a:endCxn id="30" idx="2"/>
          </p:cNvCxnSpPr>
          <p:nvPr/>
        </p:nvCxnSpPr>
        <p:spPr bwMode="auto">
          <a:xfrm flipH="1" flipV="1">
            <a:off x="1615153" y="4940275"/>
            <a:ext cx="8339" cy="259581"/>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Rectangle 48"/>
          <p:cNvSpPr>
            <a:spLocks noChangeArrowheads="1"/>
          </p:cNvSpPr>
          <p:nvPr/>
        </p:nvSpPr>
        <p:spPr bwMode="auto">
          <a:xfrm>
            <a:off x="1583159" y="3789611"/>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8" name="AutoShape 49"/>
          <p:cNvCxnSpPr>
            <a:cxnSpLocks noChangeShapeType="1"/>
            <a:stCxn id="37" idx="0"/>
            <a:endCxn id="7" idx="4"/>
          </p:cNvCxnSpPr>
          <p:nvPr/>
        </p:nvCxnSpPr>
        <p:spPr bwMode="auto">
          <a:xfrm flipV="1">
            <a:off x="1619672" y="3485356"/>
            <a:ext cx="3820" cy="304255"/>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48"/>
          <p:cNvSpPr>
            <a:spLocks noChangeArrowheads="1"/>
          </p:cNvSpPr>
          <p:nvPr/>
        </p:nvSpPr>
        <p:spPr bwMode="auto">
          <a:xfrm>
            <a:off x="2267744" y="5517232"/>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n>
                <a:solidFill>
                  <a:srgbClr val="FF0000"/>
                </a:solidFill>
              </a:ln>
              <a:solidFill>
                <a:srgbClr val="FF0000"/>
              </a:solidFill>
              <a:latin typeface="Times New Roman" charset="0"/>
            </a:endParaRPr>
          </a:p>
        </p:txBody>
      </p:sp>
      <p:cxnSp>
        <p:nvCxnSpPr>
          <p:cNvPr id="40" name="AutoShape 49"/>
          <p:cNvCxnSpPr>
            <a:cxnSpLocks noChangeShapeType="1"/>
            <a:stCxn id="8" idx="6"/>
            <a:endCxn id="39" idx="1"/>
          </p:cNvCxnSpPr>
          <p:nvPr/>
        </p:nvCxnSpPr>
        <p:spPr bwMode="auto">
          <a:xfrm>
            <a:off x="1966392" y="5466556"/>
            <a:ext cx="301352" cy="86395"/>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48"/>
          <p:cNvSpPr>
            <a:spLocks noChangeArrowheads="1"/>
          </p:cNvSpPr>
          <p:nvPr/>
        </p:nvSpPr>
        <p:spPr bwMode="auto">
          <a:xfrm>
            <a:off x="2699792" y="558924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4" name="AutoShape 49"/>
          <p:cNvCxnSpPr>
            <a:cxnSpLocks noChangeShapeType="1"/>
            <a:stCxn id="12" idx="2"/>
            <a:endCxn id="43" idx="2"/>
          </p:cNvCxnSpPr>
          <p:nvPr/>
        </p:nvCxnSpPr>
        <p:spPr bwMode="auto">
          <a:xfrm flipH="1" flipV="1">
            <a:off x="2736305" y="5660677"/>
            <a:ext cx="334987" cy="165919"/>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Rectangle 48"/>
          <p:cNvSpPr>
            <a:spLocks noChangeArrowheads="1"/>
          </p:cNvSpPr>
          <p:nvPr/>
        </p:nvSpPr>
        <p:spPr bwMode="auto">
          <a:xfrm>
            <a:off x="3095327" y="220486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9" name="AutoShape 49"/>
          <p:cNvCxnSpPr>
            <a:cxnSpLocks noChangeShapeType="1"/>
            <a:stCxn id="48" idx="3"/>
            <a:endCxn id="34" idx="2"/>
          </p:cNvCxnSpPr>
          <p:nvPr/>
        </p:nvCxnSpPr>
        <p:spPr bwMode="auto">
          <a:xfrm flipV="1">
            <a:off x="3168352" y="2039516"/>
            <a:ext cx="395536" cy="20106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Rectangle 48"/>
          <p:cNvSpPr>
            <a:spLocks noChangeArrowheads="1"/>
          </p:cNvSpPr>
          <p:nvPr/>
        </p:nvSpPr>
        <p:spPr bwMode="auto">
          <a:xfrm>
            <a:off x="3347864" y="2581127"/>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1" name="AutoShape 49"/>
          <p:cNvCxnSpPr>
            <a:cxnSpLocks noChangeShapeType="1"/>
            <a:stCxn id="50" idx="0"/>
            <a:endCxn id="34" idx="3"/>
          </p:cNvCxnSpPr>
          <p:nvPr/>
        </p:nvCxnSpPr>
        <p:spPr bwMode="auto">
          <a:xfrm flipV="1">
            <a:off x="3384377" y="2228101"/>
            <a:ext cx="279944" cy="353026"/>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Rectangle 48"/>
          <p:cNvSpPr>
            <a:spLocks noChangeArrowheads="1"/>
          </p:cNvSpPr>
          <p:nvPr/>
        </p:nvSpPr>
        <p:spPr bwMode="auto">
          <a:xfrm>
            <a:off x="2267744" y="3191644"/>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4" name="AutoShape 49"/>
          <p:cNvCxnSpPr>
            <a:cxnSpLocks noChangeShapeType="1"/>
            <a:stCxn id="7" idx="6"/>
            <a:endCxn id="53" idx="1"/>
          </p:cNvCxnSpPr>
          <p:nvPr/>
        </p:nvCxnSpPr>
        <p:spPr bwMode="auto">
          <a:xfrm>
            <a:off x="1966392" y="3218656"/>
            <a:ext cx="301352" cy="8707"/>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Rectangle 48"/>
          <p:cNvSpPr>
            <a:spLocks noChangeArrowheads="1"/>
          </p:cNvSpPr>
          <p:nvPr/>
        </p:nvSpPr>
        <p:spPr bwMode="auto">
          <a:xfrm>
            <a:off x="4355976" y="2595884"/>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7" name="AutoShape 49"/>
          <p:cNvCxnSpPr>
            <a:cxnSpLocks noChangeShapeType="1"/>
            <a:stCxn id="34" idx="5"/>
            <a:endCxn id="56" idx="0"/>
          </p:cNvCxnSpPr>
          <p:nvPr/>
        </p:nvCxnSpPr>
        <p:spPr bwMode="auto">
          <a:xfrm>
            <a:off x="4149255" y="2228101"/>
            <a:ext cx="243234" cy="367783"/>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Rectangle 48"/>
          <p:cNvSpPr>
            <a:spLocks noChangeArrowheads="1"/>
          </p:cNvSpPr>
          <p:nvPr/>
        </p:nvSpPr>
        <p:spPr bwMode="auto">
          <a:xfrm>
            <a:off x="4657328" y="224986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2" name="AutoShape 49"/>
          <p:cNvCxnSpPr>
            <a:cxnSpLocks noChangeShapeType="1"/>
            <a:stCxn id="34" idx="6"/>
            <a:endCxn id="60" idx="1"/>
          </p:cNvCxnSpPr>
          <p:nvPr/>
        </p:nvCxnSpPr>
        <p:spPr bwMode="auto">
          <a:xfrm>
            <a:off x="4249688" y="2039516"/>
            <a:ext cx="407640" cy="246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Rectangle 48"/>
          <p:cNvSpPr>
            <a:spLocks noChangeArrowheads="1"/>
          </p:cNvSpPr>
          <p:nvPr/>
        </p:nvSpPr>
        <p:spPr bwMode="auto">
          <a:xfrm>
            <a:off x="6207159" y="380526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5" name="AutoShape 49"/>
          <p:cNvCxnSpPr>
            <a:cxnSpLocks noChangeShapeType="1"/>
            <a:stCxn id="64" idx="0"/>
            <a:endCxn id="17" idx="4"/>
          </p:cNvCxnSpPr>
          <p:nvPr/>
        </p:nvCxnSpPr>
        <p:spPr bwMode="auto">
          <a:xfrm flipH="1" flipV="1">
            <a:off x="6242745" y="3485356"/>
            <a:ext cx="927" cy="31990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Rectangle 48"/>
          <p:cNvSpPr>
            <a:spLocks noChangeArrowheads="1"/>
          </p:cNvSpPr>
          <p:nvPr/>
        </p:nvSpPr>
        <p:spPr bwMode="auto">
          <a:xfrm>
            <a:off x="6200472" y="4847506"/>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8" name="AutoShape 49"/>
          <p:cNvCxnSpPr>
            <a:cxnSpLocks noChangeShapeType="1"/>
            <a:stCxn id="18" idx="0"/>
            <a:endCxn id="67" idx="2"/>
          </p:cNvCxnSpPr>
          <p:nvPr/>
        </p:nvCxnSpPr>
        <p:spPr bwMode="auto">
          <a:xfrm flipH="1" flipV="1">
            <a:off x="6236985" y="4918943"/>
            <a:ext cx="5760" cy="28091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48"/>
          <p:cNvSpPr>
            <a:spLocks noChangeArrowheads="1"/>
          </p:cNvSpPr>
          <p:nvPr/>
        </p:nvSpPr>
        <p:spPr bwMode="auto">
          <a:xfrm>
            <a:off x="6889576" y="549590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0" name="AutoShape 49"/>
          <p:cNvCxnSpPr>
            <a:cxnSpLocks noChangeShapeType="1"/>
            <a:stCxn id="18" idx="6"/>
            <a:endCxn id="69" idx="1"/>
          </p:cNvCxnSpPr>
          <p:nvPr/>
        </p:nvCxnSpPr>
        <p:spPr bwMode="auto">
          <a:xfrm>
            <a:off x="6623745" y="5466556"/>
            <a:ext cx="265831" cy="65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 name="Rectangle 48"/>
          <p:cNvSpPr>
            <a:spLocks noChangeArrowheads="1"/>
          </p:cNvSpPr>
          <p:nvPr/>
        </p:nvSpPr>
        <p:spPr bwMode="auto">
          <a:xfrm>
            <a:off x="7321624" y="556790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2" name="AutoShape 49"/>
          <p:cNvCxnSpPr>
            <a:cxnSpLocks noChangeShapeType="1"/>
            <a:stCxn id="22" idx="2"/>
            <a:endCxn id="71" idx="2"/>
          </p:cNvCxnSpPr>
          <p:nvPr/>
        </p:nvCxnSpPr>
        <p:spPr bwMode="auto">
          <a:xfrm flipH="1" flipV="1">
            <a:off x="7358137" y="5639345"/>
            <a:ext cx="346695" cy="18725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6" name="Rectangle 48"/>
          <p:cNvSpPr>
            <a:spLocks noChangeArrowheads="1"/>
          </p:cNvSpPr>
          <p:nvPr/>
        </p:nvSpPr>
        <p:spPr bwMode="auto">
          <a:xfrm>
            <a:off x="5292080" y="3182496"/>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7" name="AutoShape 49"/>
          <p:cNvCxnSpPr>
            <a:cxnSpLocks noChangeShapeType="1"/>
            <a:stCxn id="76" idx="3"/>
            <a:endCxn id="17" idx="2"/>
          </p:cNvCxnSpPr>
          <p:nvPr/>
        </p:nvCxnSpPr>
        <p:spPr bwMode="auto">
          <a:xfrm>
            <a:off x="5365105" y="3218215"/>
            <a:ext cx="496640" cy="441"/>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4" name="Rectangle 48"/>
          <p:cNvSpPr>
            <a:spLocks noChangeArrowheads="1"/>
          </p:cNvSpPr>
          <p:nvPr/>
        </p:nvSpPr>
        <p:spPr bwMode="auto">
          <a:xfrm>
            <a:off x="1578640" y="263748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85" name="AutoShape 49"/>
          <p:cNvCxnSpPr>
            <a:cxnSpLocks noChangeShapeType="1"/>
            <a:stCxn id="7" idx="0"/>
            <a:endCxn id="84" idx="2"/>
          </p:cNvCxnSpPr>
          <p:nvPr/>
        </p:nvCxnSpPr>
        <p:spPr bwMode="auto">
          <a:xfrm flipH="1" flipV="1">
            <a:off x="1615153" y="2708920"/>
            <a:ext cx="8339" cy="24303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TextBox 86"/>
          <p:cNvSpPr txBox="1"/>
          <p:nvPr/>
        </p:nvSpPr>
        <p:spPr>
          <a:xfrm>
            <a:off x="1835696" y="4797152"/>
            <a:ext cx="2756058" cy="646331"/>
          </a:xfrm>
          <a:prstGeom prst="rect">
            <a:avLst/>
          </a:prstGeom>
          <a:noFill/>
        </p:spPr>
        <p:txBody>
          <a:bodyPr wrap="none" rtlCol="0">
            <a:spAutoFit/>
          </a:bodyPr>
          <a:lstStyle/>
          <a:p>
            <a:r>
              <a:rPr lang="en-US" dirty="0" smtClean="0"/>
              <a:t>inform(type=bar) [0.5]</a:t>
            </a:r>
          </a:p>
          <a:p>
            <a:r>
              <a:rPr lang="en-US" dirty="0" smtClean="0"/>
              <a:t>inform(type=hotel) [0.2]</a:t>
            </a:r>
            <a:endParaRPr lang="en-US" dirty="0"/>
          </a:p>
        </p:txBody>
      </p:sp>
      <p:sp>
        <p:nvSpPr>
          <p:cNvPr id="52" name="TextBox 51"/>
          <p:cNvSpPr txBox="1"/>
          <p:nvPr/>
        </p:nvSpPr>
        <p:spPr>
          <a:xfrm>
            <a:off x="1691680" y="3429000"/>
            <a:ext cx="2089484" cy="646331"/>
          </a:xfrm>
          <a:prstGeom prst="rect">
            <a:avLst/>
          </a:prstGeom>
          <a:noFill/>
        </p:spPr>
        <p:txBody>
          <a:bodyPr wrap="none" rtlCol="0">
            <a:spAutoFit/>
          </a:bodyPr>
          <a:lstStyle/>
          <a:p>
            <a:r>
              <a:rPr lang="en-US" dirty="0" smtClean="0"/>
              <a:t>type=bar [0.45]</a:t>
            </a:r>
          </a:p>
          <a:p>
            <a:r>
              <a:rPr lang="en-US" dirty="0" smtClean="0"/>
              <a:t>type=hotel [0.18]</a:t>
            </a:r>
            <a:endParaRPr lang="en-US" dirty="0"/>
          </a:p>
        </p:txBody>
      </p:sp>
      <p:sp>
        <p:nvSpPr>
          <p:cNvPr id="58" name="TextBox 57"/>
          <p:cNvSpPr txBox="1"/>
          <p:nvPr/>
        </p:nvSpPr>
        <p:spPr>
          <a:xfrm>
            <a:off x="5220072" y="1916832"/>
            <a:ext cx="2012615" cy="646331"/>
          </a:xfrm>
          <a:prstGeom prst="rect">
            <a:avLst/>
          </a:prstGeom>
          <a:noFill/>
        </p:spPr>
        <p:txBody>
          <a:bodyPr wrap="none" rtlCol="0">
            <a:spAutoFit/>
          </a:bodyPr>
          <a:lstStyle/>
          <a:p>
            <a:r>
              <a:rPr lang="en-US" dirty="0" smtClean="0"/>
              <a:t>type=bar [0.44]</a:t>
            </a:r>
          </a:p>
          <a:p>
            <a:r>
              <a:rPr lang="en-US" dirty="0" smtClean="0"/>
              <a:t>type=hotel [0.17]</a:t>
            </a:r>
            <a:endParaRPr lang="en-US" dirty="0"/>
          </a:p>
        </p:txBody>
      </p:sp>
    </p:spTree>
    <p:extLst>
      <p:ext uri="{BB962C8B-B14F-4D97-AF65-F5344CB8AC3E}">
        <p14:creationId xmlns:p14="http://schemas.microsoft.com/office/powerpoint/2010/main" val="2497000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76" grpId="0" animBg="1"/>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a:t>Outline</a:t>
            </a:r>
            <a:endParaRPr lang="en-US"/>
          </a:p>
        </p:txBody>
      </p:sp>
      <p:sp>
        <p:nvSpPr>
          <p:cNvPr id="145411" name="Rectangle 3"/>
          <p:cNvSpPr>
            <a:spLocks noGrp="1" noChangeArrowheads="1"/>
          </p:cNvSpPr>
          <p:nvPr>
            <p:ph type="body" idx="1"/>
          </p:nvPr>
        </p:nvSpPr>
        <p:spPr>
          <a:xfrm>
            <a:off x="323850" y="1124744"/>
            <a:ext cx="8424863" cy="4967287"/>
          </a:xfrm>
        </p:spPr>
        <p:txBody>
          <a:bodyPr/>
          <a:lstStyle/>
          <a:p>
            <a:r>
              <a:rPr lang="en-GB" dirty="0"/>
              <a:t>Introduction</a:t>
            </a:r>
          </a:p>
          <a:p>
            <a:pPr lvl="1"/>
            <a:r>
              <a:rPr lang="en-GB" dirty="0" smtClean="0"/>
              <a:t>An example user model (spoken dialogue model)</a:t>
            </a:r>
          </a:p>
          <a:p>
            <a:pPr lvl="2"/>
            <a:r>
              <a:rPr lang="en-GB" dirty="0" smtClean="0"/>
              <a:t>The Partially Observable Markov Decision Process (POMDP) </a:t>
            </a:r>
            <a:endParaRPr lang="en-GB" dirty="0"/>
          </a:p>
          <a:p>
            <a:pPr lvl="1"/>
            <a:r>
              <a:rPr lang="en-GB" dirty="0" smtClean="0"/>
              <a:t>POMDP models </a:t>
            </a:r>
            <a:r>
              <a:rPr lang="en-GB" dirty="0"/>
              <a:t>for dialogue systems</a:t>
            </a:r>
          </a:p>
          <a:p>
            <a:pPr lvl="1"/>
            <a:r>
              <a:rPr lang="en-GB" dirty="0"/>
              <a:t>POMDP models for off-line </a:t>
            </a:r>
            <a:r>
              <a:rPr lang="en-GB" dirty="0" smtClean="0"/>
              <a:t>experiments</a:t>
            </a:r>
          </a:p>
          <a:p>
            <a:pPr lvl="1"/>
            <a:r>
              <a:rPr lang="en-GB" dirty="0"/>
              <a:t>POMDP </a:t>
            </a:r>
            <a:r>
              <a:rPr lang="en-GB" dirty="0" smtClean="0"/>
              <a:t>models for simulating</a:t>
            </a:r>
            <a:endParaRPr lang="en-GB" dirty="0"/>
          </a:p>
          <a:p>
            <a:pPr lvl="1"/>
            <a:endParaRPr lang="en-GB" dirty="0"/>
          </a:p>
          <a:p>
            <a:r>
              <a:rPr lang="en-GB" dirty="0" smtClean="0"/>
              <a:t>Inference </a:t>
            </a:r>
          </a:p>
          <a:p>
            <a:pPr lvl="1"/>
            <a:r>
              <a:rPr lang="en-GB" dirty="0" smtClean="0"/>
              <a:t>Belief propagation (Fixed parameters)</a:t>
            </a:r>
            <a:endParaRPr lang="en-GB" dirty="0"/>
          </a:p>
          <a:p>
            <a:pPr lvl="1"/>
            <a:r>
              <a:rPr lang="en-GB" dirty="0" smtClean="0"/>
              <a:t>Expectation Propagation (Learning parameters)</a:t>
            </a:r>
          </a:p>
          <a:p>
            <a:endParaRPr lang="en-GB" dirty="0"/>
          </a:p>
          <a:p>
            <a:r>
              <a:rPr lang="en-GB" dirty="0" smtClean="0"/>
              <a:t>Optimisations</a:t>
            </a:r>
            <a:endParaRPr lang="en-GB" dirty="0"/>
          </a:p>
          <a:p>
            <a:endParaRPr lang="en-GB" dirty="0"/>
          </a:p>
          <a:p>
            <a:r>
              <a:rPr lang="en-GB" dirty="0"/>
              <a:t>Results</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835696" y="2348880"/>
            <a:ext cx="1986955" cy="646331"/>
          </a:xfrm>
          <a:prstGeom prst="rect">
            <a:avLst/>
          </a:prstGeom>
          <a:noFill/>
        </p:spPr>
        <p:txBody>
          <a:bodyPr wrap="none" rtlCol="0">
            <a:spAutoFit/>
          </a:bodyPr>
          <a:lstStyle/>
          <a:p>
            <a:r>
              <a:rPr lang="en-US" dirty="0"/>
              <a:t>p(u=</a:t>
            </a:r>
            <a:r>
              <a:rPr lang="en-US" dirty="0" err="1"/>
              <a:t>bar|g</a:t>
            </a:r>
            <a:r>
              <a:rPr lang="en-US" dirty="0"/>
              <a:t>)</a:t>
            </a:r>
            <a:r>
              <a:rPr lang="en-US" baseline="30000" dirty="0" smtClean="0"/>
              <a:t>0.4</a:t>
            </a:r>
            <a:endParaRPr lang="en-US" baseline="30000" dirty="0"/>
          </a:p>
          <a:p>
            <a:r>
              <a:rPr lang="en-US" dirty="0"/>
              <a:t> * p(u=</a:t>
            </a:r>
            <a:r>
              <a:rPr lang="en-US" dirty="0" err="1"/>
              <a:t>hotel|g</a:t>
            </a:r>
            <a:r>
              <a:rPr lang="en-US" dirty="0"/>
              <a:t>)</a:t>
            </a:r>
            <a:r>
              <a:rPr lang="en-US" baseline="30000" dirty="0"/>
              <a:t> </a:t>
            </a:r>
            <a:r>
              <a:rPr lang="en-US" baseline="30000" dirty="0" smtClean="0"/>
              <a:t>0.1</a:t>
            </a:r>
            <a:r>
              <a:rPr lang="en-US" dirty="0" smtClean="0"/>
              <a:t> </a:t>
            </a:r>
            <a:endParaRPr lang="en-US" dirty="0"/>
          </a:p>
        </p:txBody>
      </p:sp>
      <p:sp>
        <p:nvSpPr>
          <p:cNvPr id="2" name="Title 1"/>
          <p:cNvSpPr>
            <a:spLocks noGrp="1"/>
          </p:cNvSpPr>
          <p:nvPr>
            <p:ph type="title"/>
          </p:nvPr>
        </p:nvSpPr>
        <p:spPr/>
        <p:txBody>
          <a:bodyPr/>
          <a:lstStyle/>
          <a:p>
            <a:r>
              <a:rPr lang="en-US" dirty="0" smtClean="0"/>
              <a:t>Expectation Propagation – Example</a:t>
            </a:r>
            <a:endParaRPr lang="en-US" dirty="0"/>
          </a:p>
        </p:txBody>
      </p:sp>
      <p:sp>
        <p:nvSpPr>
          <p:cNvPr id="4" name="Rectangle 3"/>
          <p:cNvSpPr>
            <a:spLocks noChangeArrowheads="1"/>
          </p:cNvSpPr>
          <p:nvPr/>
        </p:nvSpPr>
        <p:spPr bwMode="auto">
          <a:xfrm>
            <a:off x="899592"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6"/>
          <p:cNvSpPr>
            <a:spLocks noChangeArrowheads="1"/>
          </p:cNvSpPr>
          <p:nvPr/>
        </p:nvSpPr>
        <p:spPr bwMode="auto">
          <a:xfrm>
            <a:off x="5480745"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1"/>
          <p:cNvSpPr>
            <a:spLocks noChangeArrowheads="1"/>
          </p:cNvSpPr>
          <p:nvPr/>
        </p:nvSpPr>
        <p:spPr bwMode="auto">
          <a:xfrm>
            <a:off x="1280592" y="29519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2"/>
          <p:cNvSpPr>
            <a:spLocks noChangeArrowheads="1"/>
          </p:cNvSpPr>
          <p:nvPr/>
        </p:nvSpPr>
        <p:spPr bwMode="auto">
          <a:xfrm>
            <a:off x="1280592" y="51998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12" name="Oval 17"/>
          <p:cNvSpPr>
            <a:spLocks noChangeArrowheads="1"/>
          </p:cNvSpPr>
          <p:nvPr/>
        </p:nvSpPr>
        <p:spPr bwMode="auto">
          <a:xfrm>
            <a:off x="307129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 name="Rectangle 18"/>
          <p:cNvSpPr>
            <a:spLocks noChangeArrowheads="1"/>
          </p:cNvSpPr>
          <p:nvPr/>
        </p:nvSpPr>
        <p:spPr bwMode="auto">
          <a:xfrm>
            <a:off x="263004"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15" name="Text Box 25"/>
          <p:cNvSpPr txBox="1">
            <a:spLocks noChangeArrowheads="1"/>
          </p:cNvSpPr>
          <p:nvPr/>
        </p:nvSpPr>
        <p:spPr bwMode="auto">
          <a:xfrm>
            <a:off x="975583" y="2494756"/>
            <a:ext cx="33855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endParaRPr lang="en-US" sz="2400" b="0" dirty="0">
              <a:latin typeface="Times New Roman" charset="0"/>
            </a:endParaRPr>
          </a:p>
        </p:txBody>
      </p:sp>
      <p:sp>
        <p:nvSpPr>
          <p:cNvPr id="17" name="Oval 29"/>
          <p:cNvSpPr>
            <a:spLocks noChangeArrowheads="1"/>
          </p:cNvSpPr>
          <p:nvPr/>
        </p:nvSpPr>
        <p:spPr bwMode="auto">
          <a:xfrm>
            <a:off x="5861745" y="29519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8" name="Oval 30"/>
          <p:cNvSpPr>
            <a:spLocks noChangeArrowheads="1"/>
          </p:cNvSpPr>
          <p:nvPr/>
        </p:nvSpPr>
        <p:spPr bwMode="auto">
          <a:xfrm>
            <a:off x="5861745" y="51998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22" name="Oval 35"/>
          <p:cNvSpPr>
            <a:spLocks noChangeArrowheads="1"/>
          </p:cNvSpPr>
          <p:nvPr/>
        </p:nvSpPr>
        <p:spPr bwMode="auto">
          <a:xfrm>
            <a:off x="770483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23" name="Rectangle 36"/>
          <p:cNvSpPr>
            <a:spLocks noChangeArrowheads="1"/>
          </p:cNvSpPr>
          <p:nvPr/>
        </p:nvSpPr>
        <p:spPr bwMode="auto">
          <a:xfrm>
            <a:off x="4860032"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25" name="Text Box 43"/>
          <p:cNvSpPr txBox="1">
            <a:spLocks noChangeArrowheads="1"/>
          </p:cNvSpPr>
          <p:nvPr/>
        </p:nvSpPr>
        <p:spPr bwMode="auto">
          <a:xfrm>
            <a:off x="5518499" y="2494756"/>
            <a:ext cx="41820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r>
              <a:rPr lang="en-GB" sz="2400" b="0" dirty="0" smtClean="0">
                <a:latin typeface="Times New Roman" charset="0"/>
              </a:rPr>
              <a:t>’</a:t>
            </a:r>
            <a:endParaRPr lang="en-US" sz="2400" b="0" dirty="0">
              <a:latin typeface="Times New Roman" charset="0"/>
            </a:endParaRPr>
          </a:p>
        </p:txBody>
      </p:sp>
      <p:sp>
        <p:nvSpPr>
          <p:cNvPr id="34" name="Oval 11"/>
          <p:cNvSpPr>
            <a:spLocks noChangeArrowheads="1"/>
          </p:cNvSpPr>
          <p:nvPr/>
        </p:nvSpPr>
        <p:spPr bwMode="auto">
          <a:xfrm>
            <a:off x="3563888" y="177281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Symbol" charset="2"/>
                <a:cs typeface="Symbol" charset="2"/>
              </a:rPr>
              <a:t>q</a:t>
            </a:r>
            <a:endParaRPr lang="en-US" sz="2400" b="0" dirty="0">
              <a:latin typeface="Symbol" charset="2"/>
              <a:cs typeface="Symbol" charset="2"/>
            </a:endParaRPr>
          </a:p>
        </p:txBody>
      </p:sp>
      <p:sp>
        <p:nvSpPr>
          <p:cNvPr id="61" name="TextBox 60"/>
          <p:cNvSpPr txBox="1"/>
          <p:nvPr/>
        </p:nvSpPr>
        <p:spPr>
          <a:xfrm>
            <a:off x="2699792" y="6167045"/>
            <a:ext cx="3256383" cy="646331"/>
          </a:xfrm>
          <a:prstGeom prst="rect">
            <a:avLst/>
          </a:prstGeom>
          <a:noFill/>
        </p:spPr>
        <p:txBody>
          <a:bodyPr wrap="none" rtlCol="0">
            <a:spAutoFit/>
          </a:bodyPr>
          <a:lstStyle/>
          <a:p>
            <a:r>
              <a:rPr lang="en-US" dirty="0" smtClean="0"/>
              <a:t>p(</a:t>
            </a:r>
            <a:r>
              <a:rPr lang="en-US" dirty="0" err="1" smtClean="0"/>
              <a:t>o|inform</a:t>
            </a:r>
            <a:r>
              <a:rPr lang="en-US" dirty="0" smtClean="0"/>
              <a:t>(type=bar)) [0.5]</a:t>
            </a:r>
          </a:p>
          <a:p>
            <a:r>
              <a:rPr lang="en-US" dirty="0" smtClean="0"/>
              <a:t>p(</a:t>
            </a:r>
            <a:r>
              <a:rPr lang="en-US" dirty="0" err="1" smtClean="0"/>
              <a:t>o|inform</a:t>
            </a:r>
            <a:r>
              <a:rPr lang="en-US" dirty="0" smtClean="0"/>
              <a:t>(type=hotel)) [0.2]</a:t>
            </a:r>
            <a:endParaRPr lang="en-US" dirty="0"/>
          </a:p>
        </p:txBody>
      </p:sp>
      <p:sp>
        <p:nvSpPr>
          <p:cNvPr id="30" name="Rectangle 48"/>
          <p:cNvSpPr>
            <a:spLocks noChangeArrowheads="1"/>
          </p:cNvSpPr>
          <p:nvPr/>
        </p:nvSpPr>
        <p:spPr bwMode="auto">
          <a:xfrm>
            <a:off x="1578640" y="4868838"/>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6" name="AutoShape 49"/>
          <p:cNvCxnSpPr>
            <a:cxnSpLocks noChangeShapeType="1"/>
            <a:stCxn id="8" idx="0"/>
            <a:endCxn id="30" idx="2"/>
          </p:cNvCxnSpPr>
          <p:nvPr/>
        </p:nvCxnSpPr>
        <p:spPr bwMode="auto">
          <a:xfrm flipH="1" flipV="1">
            <a:off x="1615153" y="4940275"/>
            <a:ext cx="8339" cy="259581"/>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Rectangle 48"/>
          <p:cNvSpPr>
            <a:spLocks noChangeArrowheads="1"/>
          </p:cNvSpPr>
          <p:nvPr/>
        </p:nvSpPr>
        <p:spPr bwMode="auto">
          <a:xfrm>
            <a:off x="1583159" y="3789611"/>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8" name="AutoShape 49"/>
          <p:cNvCxnSpPr>
            <a:cxnSpLocks noChangeShapeType="1"/>
            <a:stCxn id="37" idx="0"/>
            <a:endCxn id="7" idx="4"/>
          </p:cNvCxnSpPr>
          <p:nvPr/>
        </p:nvCxnSpPr>
        <p:spPr bwMode="auto">
          <a:xfrm flipV="1">
            <a:off x="1619672" y="3485356"/>
            <a:ext cx="3820" cy="304255"/>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48"/>
          <p:cNvSpPr>
            <a:spLocks noChangeArrowheads="1"/>
          </p:cNvSpPr>
          <p:nvPr/>
        </p:nvSpPr>
        <p:spPr bwMode="auto">
          <a:xfrm>
            <a:off x="2267744" y="5517232"/>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n>
                <a:solidFill>
                  <a:srgbClr val="FF0000"/>
                </a:solidFill>
              </a:ln>
              <a:solidFill>
                <a:srgbClr val="FF0000"/>
              </a:solidFill>
              <a:latin typeface="Times New Roman" charset="0"/>
            </a:endParaRPr>
          </a:p>
        </p:txBody>
      </p:sp>
      <p:cxnSp>
        <p:nvCxnSpPr>
          <p:cNvPr id="40" name="AutoShape 49"/>
          <p:cNvCxnSpPr>
            <a:cxnSpLocks noChangeShapeType="1"/>
            <a:stCxn id="8" idx="6"/>
            <a:endCxn id="39" idx="1"/>
          </p:cNvCxnSpPr>
          <p:nvPr/>
        </p:nvCxnSpPr>
        <p:spPr bwMode="auto">
          <a:xfrm>
            <a:off x="1966392" y="5466556"/>
            <a:ext cx="301352" cy="86395"/>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48"/>
          <p:cNvSpPr>
            <a:spLocks noChangeArrowheads="1"/>
          </p:cNvSpPr>
          <p:nvPr/>
        </p:nvSpPr>
        <p:spPr bwMode="auto">
          <a:xfrm>
            <a:off x="2699792" y="558924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4" name="AutoShape 49"/>
          <p:cNvCxnSpPr>
            <a:cxnSpLocks noChangeShapeType="1"/>
            <a:stCxn id="12" idx="2"/>
            <a:endCxn id="43" idx="2"/>
          </p:cNvCxnSpPr>
          <p:nvPr/>
        </p:nvCxnSpPr>
        <p:spPr bwMode="auto">
          <a:xfrm flipH="1" flipV="1">
            <a:off x="2736305" y="5660677"/>
            <a:ext cx="334987" cy="165919"/>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Rectangle 48"/>
          <p:cNvSpPr>
            <a:spLocks noChangeArrowheads="1"/>
          </p:cNvSpPr>
          <p:nvPr/>
        </p:nvSpPr>
        <p:spPr bwMode="auto">
          <a:xfrm>
            <a:off x="3095327" y="220486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9" name="AutoShape 49"/>
          <p:cNvCxnSpPr>
            <a:cxnSpLocks noChangeShapeType="1"/>
            <a:stCxn id="48" idx="3"/>
            <a:endCxn id="34" idx="2"/>
          </p:cNvCxnSpPr>
          <p:nvPr/>
        </p:nvCxnSpPr>
        <p:spPr bwMode="auto">
          <a:xfrm flipV="1">
            <a:off x="3168352" y="2039516"/>
            <a:ext cx="395536" cy="20106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Rectangle 48"/>
          <p:cNvSpPr>
            <a:spLocks noChangeArrowheads="1"/>
          </p:cNvSpPr>
          <p:nvPr/>
        </p:nvSpPr>
        <p:spPr bwMode="auto">
          <a:xfrm>
            <a:off x="3347864" y="2581127"/>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1" name="AutoShape 49"/>
          <p:cNvCxnSpPr>
            <a:cxnSpLocks noChangeShapeType="1"/>
            <a:stCxn id="50" idx="0"/>
            <a:endCxn id="34" idx="3"/>
          </p:cNvCxnSpPr>
          <p:nvPr/>
        </p:nvCxnSpPr>
        <p:spPr bwMode="auto">
          <a:xfrm flipV="1">
            <a:off x="3384377" y="2228101"/>
            <a:ext cx="279944" cy="353026"/>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Rectangle 48"/>
          <p:cNvSpPr>
            <a:spLocks noChangeArrowheads="1"/>
          </p:cNvSpPr>
          <p:nvPr/>
        </p:nvSpPr>
        <p:spPr bwMode="auto">
          <a:xfrm>
            <a:off x="2267744" y="3191644"/>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4" name="AutoShape 49"/>
          <p:cNvCxnSpPr>
            <a:cxnSpLocks noChangeShapeType="1"/>
            <a:stCxn id="7" idx="6"/>
            <a:endCxn id="53" idx="1"/>
          </p:cNvCxnSpPr>
          <p:nvPr/>
        </p:nvCxnSpPr>
        <p:spPr bwMode="auto">
          <a:xfrm>
            <a:off x="1966392" y="3218656"/>
            <a:ext cx="301352" cy="8707"/>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Rectangle 48"/>
          <p:cNvSpPr>
            <a:spLocks noChangeArrowheads="1"/>
          </p:cNvSpPr>
          <p:nvPr/>
        </p:nvSpPr>
        <p:spPr bwMode="auto">
          <a:xfrm>
            <a:off x="4355976" y="2595884"/>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7" name="AutoShape 49"/>
          <p:cNvCxnSpPr>
            <a:cxnSpLocks noChangeShapeType="1"/>
            <a:stCxn id="34" idx="5"/>
            <a:endCxn id="56" idx="0"/>
          </p:cNvCxnSpPr>
          <p:nvPr/>
        </p:nvCxnSpPr>
        <p:spPr bwMode="auto">
          <a:xfrm>
            <a:off x="4149255" y="2228101"/>
            <a:ext cx="243234" cy="367783"/>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Rectangle 48"/>
          <p:cNvSpPr>
            <a:spLocks noChangeArrowheads="1"/>
          </p:cNvSpPr>
          <p:nvPr/>
        </p:nvSpPr>
        <p:spPr bwMode="auto">
          <a:xfrm>
            <a:off x="4657328" y="224986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2" name="AutoShape 49"/>
          <p:cNvCxnSpPr>
            <a:cxnSpLocks noChangeShapeType="1"/>
            <a:stCxn id="34" idx="6"/>
            <a:endCxn id="60" idx="1"/>
          </p:cNvCxnSpPr>
          <p:nvPr/>
        </p:nvCxnSpPr>
        <p:spPr bwMode="auto">
          <a:xfrm>
            <a:off x="4249688" y="2039516"/>
            <a:ext cx="407640" cy="246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Rectangle 48"/>
          <p:cNvSpPr>
            <a:spLocks noChangeArrowheads="1"/>
          </p:cNvSpPr>
          <p:nvPr/>
        </p:nvSpPr>
        <p:spPr bwMode="auto">
          <a:xfrm>
            <a:off x="6207159" y="3805263"/>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5" name="AutoShape 49"/>
          <p:cNvCxnSpPr>
            <a:cxnSpLocks noChangeShapeType="1"/>
            <a:stCxn id="64" idx="0"/>
            <a:endCxn id="17" idx="4"/>
          </p:cNvCxnSpPr>
          <p:nvPr/>
        </p:nvCxnSpPr>
        <p:spPr bwMode="auto">
          <a:xfrm flipH="1" flipV="1">
            <a:off x="6242745" y="3485356"/>
            <a:ext cx="927" cy="319907"/>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Rectangle 48"/>
          <p:cNvSpPr>
            <a:spLocks noChangeArrowheads="1"/>
          </p:cNvSpPr>
          <p:nvPr/>
        </p:nvSpPr>
        <p:spPr bwMode="auto">
          <a:xfrm>
            <a:off x="6200472" y="4847506"/>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8" name="AutoShape 49"/>
          <p:cNvCxnSpPr>
            <a:cxnSpLocks noChangeShapeType="1"/>
            <a:stCxn id="18" idx="0"/>
            <a:endCxn id="67" idx="2"/>
          </p:cNvCxnSpPr>
          <p:nvPr/>
        </p:nvCxnSpPr>
        <p:spPr bwMode="auto">
          <a:xfrm flipH="1" flipV="1">
            <a:off x="6236985" y="4918943"/>
            <a:ext cx="5760" cy="280913"/>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48"/>
          <p:cNvSpPr>
            <a:spLocks noChangeArrowheads="1"/>
          </p:cNvSpPr>
          <p:nvPr/>
        </p:nvSpPr>
        <p:spPr bwMode="auto">
          <a:xfrm>
            <a:off x="6889576" y="549590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0" name="AutoShape 49"/>
          <p:cNvCxnSpPr>
            <a:cxnSpLocks noChangeShapeType="1"/>
            <a:stCxn id="18" idx="6"/>
            <a:endCxn id="69" idx="1"/>
          </p:cNvCxnSpPr>
          <p:nvPr/>
        </p:nvCxnSpPr>
        <p:spPr bwMode="auto">
          <a:xfrm>
            <a:off x="6623745" y="5466556"/>
            <a:ext cx="265831" cy="65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 name="Rectangle 48"/>
          <p:cNvSpPr>
            <a:spLocks noChangeArrowheads="1"/>
          </p:cNvSpPr>
          <p:nvPr/>
        </p:nvSpPr>
        <p:spPr bwMode="auto">
          <a:xfrm>
            <a:off x="7321624" y="556790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2" name="AutoShape 49"/>
          <p:cNvCxnSpPr>
            <a:cxnSpLocks noChangeShapeType="1"/>
            <a:stCxn id="22" idx="2"/>
            <a:endCxn id="71" idx="2"/>
          </p:cNvCxnSpPr>
          <p:nvPr/>
        </p:nvCxnSpPr>
        <p:spPr bwMode="auto">
          <a:xfrm flipH="1" flipV="1">
            <a:off x="7358137" y="5639345"/>
            <a:ext cx="346695" cy="18725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6" name="Rectangle 48"/>
          <p:cNvSpPr>
            <a:spLocks noChangeArrowheads="1"/>
          </p:cNvSpPr>
          <p:nvPr/>
        </p:nvSpPr>
        <p:spPr bwMode="auto">
          <a:xfrm>
            <a:off x="5292080" y="3182496"/>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7" name="AutoShape 49"/>
          <p:cNvCxnSpPr>
            <a:cxnSpLocks noChangeShapeType="1"/>
            <a:stCxn id="76" idx="3"/>
            <a:endCxn id="17" idx="2"/>
          </p:cNvCxnSpPr>
          <p:nvPr/>
        </p:nvCxnSpPr>
        <p:spPr bwMode="auto">
          <a:xfrm>
            <a:off x="5365105" y="3218215"/>
            <a:ext cx="496640" cy="441"/>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4" name="Rectangle 48"/>
          <p:cNvSpPr>
            <a:spLocks noChangeArrowheads="1"/>
          </p:cNvSpPr>
          <p:nvPr/>
        </p:nvSpPr>
        <p:spPr bwMode="auto">
          <a:xfrm>
            <a:off x="1578640" y="263748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85" name="AutoShape 49"/>
          <p:cNvCxnSpPr>
            <a:cxnSpLocks noChangeShapeType="1"/>
            <a:stCxn id="7" idx="0"/>
            <a:endCxn id="84" idx="2"/>
          </p:cNvCxnSpPr>
          <p:nvPr/>
        </p:nvCxnSpPr>
        <p:spPr bwMode="auto">
          <a:xfrm flipH="1" flipV="1">
            <a:off x="1615153" y="2708920"/>
            <a:ext cx="8339" cy="24303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TextBox 86"/>
          <p:cNvSpPr txBox="1"/>
          <p:nvPr/>
        </p:nvSpPr>
        <p:spPr>
          <a:xfrm>
            <a:off x="1835696" y="4797152"/>
            <a:ext cx="2756058" cy="646331"/>
          </a:xfrm>
          <a:prstGeom prst="rect">
            <a:avLst/>
          </a:prstGeom>
          <a:noFill/>
        </p:spPr>
        <p:txBody>
          <a:bodyPr wrap="none" rtlCol="0">
            <a:spAutoFit/>
          </a:bodyPr>
          <a:lstStyle/>
          <a:p>
            <a:r>
              <a:rPr lang="en-US" dirty="0" smtClean="0"/>
              <a:t>inform(type=bar) [0.5]</a:t>
            </a:r>
          </a:p>
          <a:p>
            <a:r>
              <a:rPr lang="en-US" dirty="0" smtClean="0"/>
              <a:t>inform(type=hotel) [0.2]</a:t>
            </a:r>
            <a:endParaRPr lang="en-US" dirty="0"/>
          </a:p>
        </p:txBody>
      </p:sp>
      <p:sp>
        <p:nvSpPr>
          <p:cNvPr id="52" name="TextBox 51"/>
          <p:cNvSpPr txBox="1"/>
          <p:nvPr/>
        </p:nvSpPr>
        <p:spPr>
          <a:xfrm>
            <a:off x="1691680" y="3429000"/>
            <a:ext cx="2089484" cy="646331"/>
          </a:xfrm>
          <a:prstGeom prst="rect">
            <a:avLst/>
          </a:prstGeom>
          <a:noFill/>
        </p:spPr>
        <p:txBody>
          <a:bodyPr wrap="none" rtlCol="0">
            <a:spAutoFit/>
          </a:bodyPr>
          <a:lstStyle/>
          <a:p>
            <a:r>
              <a:rPr lang="en-US" dirty="0" smtClean="0"/>
              <a:t>type=bar [0.45]</a:t>
            </a:r>
          </a:p>
          <a:p>
            <a:r>
              <a:rPr lang="en-US" dirty="0" smtClean="0"/>
              <a:t>type=hotel [0.18]</a:t>
            </a:r>
            <a:endParaRPr lang="en-US" dirty="0"/>
          </a:p>
        </p:txBody>
      </p:sp>
      <p:sp>
        <p:nvSpPr>
          <p:cNvPr id="58" name="TextBox 57"/>
          <p:cNvSpPr txBox="1"/>
          <p:nvPr/>
        </p:nvSpPr>
        <p:spPr>
          <a:xfrm>
            <a:off x="5220072" y="1916832"/>
            <a:ext cx="2089484" cy="646331"/>
          </a:xfrm>
          <a:prstGeom prst="rect">
            <a:avLst/>
          </a:prstGeom>
          <a:noFill/>
        </p:spPr>
        <p:txBody>
          <a:bodyPr wrap="none" rtlCol="0">
            <a:spAutoFit/>
          </a:bodyPr>
          <a:lstStyle/>
          <a:p>
            <a:r>
              <a:rPr lang="en-US" dirty="0" smtClean="0"/>
              <a:t>type=bar [0.44]</a:t>
            </a:r>
          </a:p>
          <a:p>
            <a:r>
              <a:rPr lang="en-US" dirty="0" smtClean="0"/>
              <a:t>type=hotel [0.17]</a:t>
            </a:r>
            <a:endParaRPr lang="en-US" dirty="0"/>
          </a:p>
        </p:txBody>
      </p:sp>
      <p:sp>
        <p:nvSpPr>
          <p:cNvPr id="59" name="TextBox 58"/>
          <p:cNvSpPr txBox="1"/>
          <p:nvPr/>
        </p:nvSpPr>
        <p:spPr>
          <a:xfrm>
            <a:off x="5996137" y="6165304"/>
            <a:ext cx="3128456" cy="646331"/>
          </a:xfrm>
          <a:prstGeom prst="rect">
            <a:avLst/>
          </a:prstGeom>
          <a:noFill/>
        </p:spPr>
        <p:txBody>
          <a:bodyPr wrap="none" rtlCol="0">
            <a:spAutoFit/>
          </a:bodyPr>
          <a:lstStyle/>
          <a:p>
            <a:r>
              <a:rPr lang="en-US" dirty="0" smtClean="0"/>
              <a:t>p(</a:t>
            </a:r>
            <a:r>
              <a:rPr lang="en-US" dirty="0" err="1" smtClean="0"/>
              <a:t>o|inform</a:t>
            </a:r>
            <a:r>
              <a:rPr lang="en-US" dirty="0" smtClean="0"/>
              <a:t>(type=bar)) [0.6]</a:t>
            </a:r>
          </a:p>
          <a:p>
            <a:r>
              <a:rPr lang="en-US" dirty="0" smtClean="0"/>
              <a:t>p(</a:t>
            </a:r>
            <a:r>
              <a:rPr lang="en-US" dirty="0" err="1" smtClean="0"/>
              <a:t>o|inform</a:t>
            </a:r>
            <a:r>
              <a:rPr lang="en-US" dirty="0" smtClean="0"/>
              <a:t>(type=rest)) [0.3]</a:t>
            </a:r>
            <a:endParaRPr lang="en-US" dirty="0"/>
          </a:p>
        </p:txBody>
      </p:sp>
    </p:spTree>
    <p:extLst>
      <p:ext uri="{BB962C8B-B14F-4D97-AF65-F5344CB8AC3E}">
        <p14:creationId xmlns:p14="http://schemas.microsoft.com/office/powerpoint/2010/main" val="18987551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835696" y="2348880"/>
            <a:ext cx="1986955" cy="646331"/>
          </a:xfrm>
          <a:prstGeom prst="rect">
            <a:avLst/>
          </a:prstGeom>
          <a:noFill/>
        </p:spPr>
        <p:txBody>
          <a:bodyPr wrap="none" rtlCol="0">
            <a:spAutoFit/>
          </a:bodyPr>
          <a:lstStyle/>
          <a:p>
            <a:r>
              <a:rPr lang="en-US" dirty="0" smtClean="0"/>
              <a:t>p(u=</a:t>
            </a:r>
            <a:r>
              <a:rPr lang="en-US" dirty="0" err="1" smtClean="0"/>
              <a:t>bar|g</a:t>
            </a:r>
            <a:r>
              <a:rPr lang="en-US" dirty="0" smtClean="0"/>
              <a:t>)</a:t>
            </a:r>
            <a:r>
              <a:rPr lang="en-US" baseline="30000" dirty="0" smtClean="0"/>
              <a:t>0.4</a:t>
            </a:r>
            <a:endParaRPr lang="en-US" baseline="30000" dirty="0"/>
          </a:p>
          <a:p>
            <a:r>
              <a:rPr lang="en-US" dirty="0" smtClean="0"/>
              <a:t> * p(u=</a:t>
            </a:r>
            <a:r>
              <a:rPr lang="en-US" dirty="0" err="1" smtClean="0"/>
              <a:t>hotel|g</a:t>
            </a:r>
            <a:r>
              <a:rPr lang="en-US" dirty="0" smtClean="0"/>
              <a:t>)</a:t>
            </a:r>
            <a:r>
              <a:rPr lang="en-US" baseline="30000" dirty="0"/>
              <a:t> </a:t>
            </a:r>
            <a:r>
              <a:rPr lang="en-US" baseline="30000" dirty="0" smtClean="0"/>
              <a:t>0.1</a:t>
            </a:r>
            <a:r>
              <a:rPr lang="en-US" dirty="0" smtClean="0"/>
              <a:t> </a:t>
            </a:r>
            <a:endParaRPr lang="en-US" dirty="0"/>
          </a:p>
        </p:txBody>
      </p:sp>
      <p:sp>
        <p:nvSpPr>
          <p:cNvPr id="2" name="Title 1"/>
          <p:cNvSpPr>
            <a:spLocks noGrp="1"/>
          </p:cNvSpPr>
          <p:nvPr>
            <p:ph type="title"/>
          </p:nvPr>
        </p:nvSpPr>
        <p:spPr/>
        <p:txBody>
          <a:bodyPr/>
          <a:lstStyle/>
          <a:p>
            <a:r>
              <a:rPr lang="en-US" dirty="0" smtClean="0"/>
              <a:t>Expectation Propagation – Example</a:t>
            </a:r>
            <a:endParaRPr lang="en-US" dirty="0"/>
          </a:p>
        </p:txBody>
      </p:sp>
      <p:sp>
        <p:nvSpPr>
          <p:cNvPr id="4" name="Rectangle 3"/>
          <p:cNvSpPr>
            <a:spLocks noChangeArrowheads="1"/>
          </p:cNvSpPr>
          <p:nvPr/>
        </p:nvSpPr>
        <p:spPr bwMode="auto">
          <a:xfrm>
            <a:off x="899592"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6"/>
          <p:cNvSpPr>
            <a:spLocks noChangeArrowheads="1"/>
          </p:cNvSpPr>
          <p:nvPr/>
        </p:nvSpPr>
        <p:spPr bwMode="auto">
          <a:xfrm>
            <a:off x="5480745" y="2494756"/>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1"/>
          <p:cNvSpPr>
            <a:spLocks noChangeArrowheads="1"/>
          </p:cNvSpPr>
          <p:nvPr/>
        </p:nvSpPr>
        <p:spPr bwMode="auto">
          <a:xfrm>
            <a:off x="1280592" y="29519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8" name="Oval 12"/>
          <p:cNvSpPr>
            <a:spLocks noChangeArrowheads="1"/>
          </p:cNvSpPr>
          <p:nvPr/>
        </p:nvSpPr>
        <p:spPr bwMode="auto">
          <a:xfrm>
            <a:off x="1280592" y="519985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12" name="Oval 17"/>
          <p:cNvSpPr>
            <a:spLocks noChangeArrowheads="1"/>
          </p:cNvSpPr>
          <p:nvPr/>
        </p:nvSpPr>
        <p:spPr bwMode="auto">
          <a:xfrm>
            <a:off x="307129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 name="Rectangle 18"/>
          <p:cNvSpPr>
            <a:spLocks noChangeArrowheads="1"/>
          </p:cNvSpPr>
          <p:nvPr/>
        </p:nvSpPr>
        <p:spPr bwMode="auto">
          <a:xfrm>
            <a:off x="263004"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15" name="Text Box 25"/>
          <p:cNvSpPr txBox="1">
            <a:spLocks noChangeArrowheads="1"/>
          </p:cNvSpPr>
          <p:nvPr/>
        </p:nvSpPr>
        <p:spPr bwMode="auto">
          <a:xfrm>
            <a:off x="975583" y="2494756"/>
            <a:ext cx="33855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endParaRPr lang="en-US" sz="2400" b="0" dirty="0">
              <a:latin typeface="Times New Roman" charset="0"/>
            </a:endParaRPr>
          </a:p>
        </p:txBody>
      </p:sp>
      <p:sp>
        <p:nvSpPr>
          <p:cNvPr id="17" name="Oval 29"/>
          <p:cNvSpPr>
            <a:spLocks noChangeArrowheads="1"/>
          </p:cNvSpPr>
          <p:nvPr/>
        </p:nvSpPr>
        <p:spPr bwMode="auto">
          <a:xfrm>
            <a:off x="5861745" y="29519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8" name="Oval 30"/>
          <p:cNvSpPr>
            <a:spLocks noChangeArrowheads="1"/>
          </p:cNvSpPr>
          <p:nvPr/>
        </p:nvSpPr>
        <p:spPr bwMode="auto">
          <a:xfrm>
            <a:off x="5861745" y="5199856"/>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sp>
        <p:nvSpPr>
          <p:cNvPr id="22" name="Oval 35"/>
          <p:cNvSpPr>
            <a:spLocks noChangeArrowheads="1"/>
          </p:cNvSpPr>
          <p:nvPr/>
        </p:nvSpPr>
        <p:spPr bwMode="auto">
          <a:xfrm>
            <a:off x="7704832" y="5559896"/>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23" name="Rectangle 36"/>
          <p:cNvSpPr>
            <a:spLocks noChangeArrowheads="1"/>
          </p:cNvSpPr>
          <p:nvPr/>
        </p:nvSpPr>
        <p:spPr bwMode="auto">
          <a:xfrm>
            <a:off x="4860032" y="4602956"/>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sp>
        <p:nvSpPr>
          <p:cNvPr id="25" name="Text Box 43"/>
          <p:cNvSpPr txBox="1">
            <a:spLocks noChangeArrowheads="1"/>
          </p:cNvSpPr>
          <p:nvPr/>
        </p:nvSpPr>
        <p:spPr bwMode="auto">
          <a:xfrm>
            <a:off x="5518499" y="2494756"/>
            <a:ext cx="41820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dirty="0">
                <a:latin typeface="Times New Roman" charset="0"/>
              </a:rPr>
              <a:t>g</a:t>
            </a:r>
            <a:r>
              <a:rPr lang="en-GB" sz="2400" b="0" dirty="0" smtClean="0">
                <a:latin typeface="Times New Roman" charset="0"/>
              </a:rPr>
              <a:t>’</a:t>
            </a:r>
            <a:endParaRPr lang="en-US" sz="2400" b="0" dirty="0">
              <a:latin typeface="Times New Roman" charset="0"/>
            </a:endParaRPr>
          </a:p>
        </p:txBody>
      </p:sp>
      <p:sp>
        <p:nvSpPr>
          <p:cNvPr id="34" name="Oval 11"/>
          <p:cNvSpPr>
            <a:spLocks noChangeArrowheads="1"/>
          </p:cNvSpPr>
          <p:nvPr/>
        </p:nvSpPr>
        <p:spPr bwMode="auto">
          <a:xfrm>
            <a:off x="3563888" y="1772816"/>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Symbol" charset="2"/>
                <a:cs typeface="Symbol" charset="2"/>
              </a:rPr>
              <a:t>q</a:t>
            </a:r>
            <a:endParaRPr lang="en-US" sz="2400" b="0" dirty="0">
              <a:latin typeface="Symbol" charset="2"/>
              <a:cs typeface="Symbol" charset="2"/>
            </a:endParaRPr>
          </a:p>
        </p:txBody>
      </p:sp>
      <p:sp>
        <p:nvSpPr>
          <p:cNvPr id="61" name="TextBox 60"/>
          <p:cNvSpPr txBox="1"/>
          <p:nvPr/>
        </p:nvSpPr>
        <p:spPr>
          <a:xfrm>
            <a:off x="2699792" y="6167045"/>
            <a:ext cx="3256383" cy="646331"/>
          </a:xfrm>
          <a:prstGeom prst="rect">
            <a:avLst/>
          </a:prstGeom>
          <a:noFill/>
        </p:spPr>
        <p:txBody>
          <a:bodyPr wrap="none" rtlCol="0">
            <a:spAutoFit/>
          </a:bodyPr>
          <a:lstStyle/>
          <a:p>
            <a:r>
              <a:rPr lang="en-US" dirty="0" smtClean="0"/>
              <a:t>p(</a:t>
            </a:r>
            <a:r>
              <a:rPr lang="en-US" dirty="0" err="1" smtClean="0"/>
              <a:t>o|inform</a:t>
            </a:r>
            <a:r>
              <a:rPr lang="en-US" dirty="0" smtClean="0"/>
              <a:t>(type=bar)) [0.5]</a:t>
            </a:r>
          </a:p>
          <a:p>
            <a:r>
              <a:rPr lang="en-US" dirty="0" smtClean="0"/>
              <a:t>p(</a:t>
            </a:r>
            <a:r>
              <a:rPr lang="en-US" dirty="0" err="1" smtClean="0"/>
              <a:t>o|inform</a:t>
            </a:r>
            <a:r>
              <a:rPr lang="en-US" dirty="0" smtClean="0"/>
              <a:t>(type=hotel)) [0.2]</a:t>
            </a:r>
            <a:endParaRPr lang="en-US" dirty="0"/>
          </a:p>
        </p:txBody>
      </p:sp>
      <p:sp>
        <p:nvSpPr>
          <p:cNvPr id="30" name="Rectangle 48"/>
          <p:cNvSpPr>
            <a:spLocks noChangeArrowheads="1"/>
          </p:cNvSpPr>
          <p:nvPr/>
        </p:nvSpPr>
        <p:spPr bwMode="auto">
          <a:xfrm>
            <a:off x="1578640" y="4868838"/>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6" name="AutoShape 49"/>
          <p:cNvCxnSpPr>
            <a:cxnSpLocks noChangeShapeType="1"/>
            <a:stCxn id="8" idx="0"/>
            <a:endCxn id="30" idx="2"/>
          </p:cNvCxnSpPr>
          <p:nvPr/>
        </p:nvCxnSpPr>
        <p:spPr bwMode="auto">
          <a:xfrm flipH="1" flipV="1">
            <a:off x="1615153" y="4940275"/>
            <a:ext cx="8339" cy="259581"/>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Rectangle 48"/>
          <p:cNvSpPr>
            <a:spLocks noChangeArrowheads="1"/>
          </p:cNvSpPr>
          <p:nvPr/>
        </p:nvSpPr>
        <p:spPr bwMode="auto">
          <a:xfrm>
            <a:off x="1583159" y="3789611"/>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38" name="AutoShape 49"/>
          <p:cNvCxnSpPr>
            <a:cxnSpLocks noChangeShapeType="1"/>
            <a:stCxn id="37" idx="0"/>
            <a:endCxn id="7" idx="4"/>
          </p:cNvCxnSpPr>
          <p:nvPr/>
        </p:nvCxnSpPr>
        <p:spPr bwMode="auto">
          <a:xfrm flipV="1">
            <a:off x="1619672" y="3485356"/>
            <a:ext cx="3820" cy="304255"/>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48"/>
          <p:cNvSpPr>
            <a:spLocks noChangeArrowheads="1"/>
          </p:cNvSpPr>
          <p:nvPr/>
        </p:nvSpPr>
        <p:spPr bwMode="auto">
          <a:xfrm>
            <a:off x="2267744" y="5517232"/>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n>
                <a:solidFill>
                  <a:srgbClr val="FF0000"/>
                </a:solidFill>
              </a:ln>
              <a:solidFill>
                <a:srgbClr val="FF0000"/>
              </a:solidFill>
              <a:latin typeface="Times New Roman" charset="0"/>
            </a:endParaRPr>
          </a:p>
        </p:txBody>
      </p:sp>
      <p:cxnSp>
        <p:nvCxnSpPr>
          <p:cNvPr id="40" name="AutoShape 49"/>
          <p:cNvCxnSpPr>
            <a:cxnSpLocks noChangeShapeType="1"/>
            <a:stCxn id="8" idx="6"/>
            <a:endCxn id="39" idx="1"/>
          </p:cNvCxnSpPr>
          <p:nvPr/>
        </p:nvCxnSpPr>
        <p:spPr bwMode="auto">
          <a:xfrm>
            <a:off x="1966392" y="5466556"/>
            <a:ext cx="301352" cy="86395"/>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48"/>
          <p:cNvSpPr>
            <a:spLocks noChangeArrowheads="1"/>
          </p:cNvSpPr>
          <p:nvPr/>
        </p:nvSpPr>
        <p:spPr bwMode="auto">
          <a:xfrm>
            <a:off x="2699792" y="558924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4" name="AutoShape 49"/>
          <p:cNvCxnSpPr>
            <a:cxnSpLocks noChangeShapeType="1"/>
            <a:stCxn id="12" idx="2"/>
            <a:endCxn id="43" idx="2"/>
          </p:cNvCxnSpPr>
          <p:nvPr/>
        </p:nvCxnSpPr>
        <p:spPr bwMode="auto">
          <a:xfrm flipH="1" flipV="1">
            <a:off x="2736305" y="5660677"/>
            <a:ext cx="334987" cy="165919"/>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Rectangle 48"/>
          <p:cNvSpPr>
            <a:spLocks noChangeArrowheads="1"/>
          </p:cNvSpPr>
          <p:nvPr/>
        </p:nvSpPr>
        <p:spPr bwMode="auto">
          <a:xfrm>
            <a:off x="3095327" y="2204864"/>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49" name="AutoShape 49"/>
          <p:cNvCxnSpPr>
            <a:cxnSpLocks noChangeShapeType="1"/>
            <a:stCxn id="48" idx="3"/>
            <a:endCxn id="34" idx="2"/>
          </p:cNvCxnSpPr>
          <p:nvPr/>
        </p:nvCxnSpPr>
        <p:spPr bwMode="auto">
          <a:xfrm flipV="1">
            <a:off x="3168352" y="2039516"/>
            <a:ext cx="395536" cy="201067"/>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Rectangle 48"/>
          <p:cNvSpPr>
            <a:spLocks noChangeArrowheads="1"/>
          </p:cNvSpPr>
          <p:nvPr/>
        </p:nvSpPr>
        <p:spPr bwMode="auto">
          <a:xfrm>
            <a:off x="3347864" y="2581127"/>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1" name="AutoShape 49"/>
          <p:cNvCxnSpPr>
            <a:cxnSpLocks noChangeShapeType="1"/>
            <a:stCxn id="50" idx="0"/>
            <a:endCxn id="34" idx="3"/>
          </p:cNvCxnSpPr>
          <p:nvPr/>
        </p:nvCxnSpPr>
        <p:spPr bwMode="auto">
          <a:xfrm flipV="1">
            <a:off x="3384377" y="2228101"/>
            <a:ext cx="279944" cy="353026"/>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Rectangle 48"/>
          <p:cNvSpPr>
            <a:spLocks noChangeArrowheads="1"/>
          </p:cNvSpPr>
          <p:nvPr/>
        </p:nvSpPr>
        <p:spPr bwMode="auto">
          <a:xfrm>
            <a:off x="2267744" y="3191644"/>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4" name="AutoShape 49"/>
          <p:cNvCxnSpPr>
            <a:cxnSpLocks noChangeShapeType="1"/>
            <a:stCxn id="7" idx="6"/>
            <a:endCxn id="53" idx="1"/>
          </p:cNvCxnSpPr>
          <p:nvPr/>
        </p:nvCxnSpPr>
        <p:spPr bwMode="auto">
          <a:xfrm>
            <a:off x="1966392" y="3218656"/>
            <a:ext cx="301352" cy="8707"/>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Rectangle 48"/>
          <p:cNvSpPr>
            <a:spLocks noChangeArrowheads="1"/>
          </p:cNvSpPr>
          <p:nvPr/>
        </p:nvSpPr>
        <p:spPr bwMode="auto">
          <a:xfrm>
            <a:off x="4355976" y="2595884"/>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57" name="AutoShape 49"/>
          <p:cNvCxnSpPr>
            <a:cxnSpLocks noChangeShapeType="1"/>
            <a:stCxn id="34" idx="5"/>
            <a:endCxn id="56" idx="0"/>
          </p:cNvCxnSpPr>
          <p:nvPr/>
        </p:nvCxnSpPr>
        <p:spPr bwMode="auto">
          <a:xfrm>
            <a:off x="4149255" y="2228101"/>
            <a:ext cx="243234" cy="367783"/>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Rectangle 48"/>
          <p:cNvSpPr>
            <a:spLocks noChangeArrowheads="1"/>
          </p:cNvSpPr>
          <p:nvPr/>
        </p:nvSpPr>
        <p:spPr bwMode="auto">
          <a:xfrm>
            <a:off x="4657328" y="2249860"/>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2" name="AutoShape 49"/>
          <p:cNvCxnSpPr>
            <a:cxnSpLocks noChangeShapeType="1"/>
            <a:stCxn id="34" idx="6"/>
            <a:endCxn id="60" idx="1"/>
          </p:cNvCxnSpPr>
          <p:nvPr/>
        </p:nvCxnSpPr>
        <p:spPr bwMode="auto">
          <a:xfrm>
            <a:off x="4249688" y="2039516"/>
            <a:ext cx="407640" cy="246063"/>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Rectangle 48"/>
          <p:cNvSpPr>
            <a:spLocks noChangeArrowheads="1"/>
          </p:cNvSpPr>
          <p:nvPr/>
        </p:nvSpPr>
        <p:spPr bwMode="auto">
          <a:xfrm>
            <a:off x="6207159" y="3805263"/>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5" name="AutoShape 49"/>
          <p:cNvCxnSpPr>
            <a:cxnSpLocks noChangeShapeType="1"/>
            <a:stCxn id="64" idx="0"/>
            <a:endCxn id="17" idx="4"/>
          </p:cNvCxnSpPr>
          <p:nvPr/>
        </p:nvCxnSpPr>
        <p:spPr bwMode="auto">
          <a:xfrm flipH="1" flipV="1">
            <a:off x="6242745" y="3485356"/>
            <a:ext cx="927" cy="319907"/>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Rectangle 48"/>
          <p:cNvSpPr>
            <a:spLocks noChangeArrowheads="1"/>
          </p:cNvSpPr>
          <p:nvPr/>
        </p:nvSpPr>
        <p:spPr bwMode="auto">
          <a:xfrm>
            <a:off x="6200472" y="4847506"/>
            <a:ext cx="73025" cy="71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68" name="AutoShape 49"/>
          <p:cNvCxnSpPr>
            <a:cxnSpLocks noChangeShapeType="1"/>
            <a:stCxn id="18" idx="0"/>
            <a:endCxn id="67" idx="2"/>
          </p:cNvCxnSpPr>
          <p:nvPr/>
        </p:nvCxnSpPr>
        <p:spPr bwMode="auto">
          <a:xfrm flipH="1" flipV="1">
            <a:off x="6236985" y="4918943"/>
            <a:ext cx="5760" cy="280913"/>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Rectangle 48"/>
          <p:cNvSpPr>
            <a:spLocks noChangeArrowheads="1"/>
          </p:cNvSpPr>
          <p:nvPr/>
        </p:nvSpPr>
        <p:spPr bwMode="auto">
          <a:xfrm>
            <a:off x="6889576" y="5495900"/>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0" name="AutoShape 49"/>
          <p:cNvCxnSpPr>
            <a:cxnSpLocks noChangeShapeType="1"/>
            <a:stCxn id="18" idx="6"/>
            <a:endCxn id="69" idx="1"/>
          </p:cNvCxnSpPr>
          <p:nvPr/>
        </p:nvCxnSpPr>
        <p:spPr bwMode="auto">
          <a:xfrm>
            <a:off x="6623745" y="5466556"/>
            <a:ext cx="265831" cy="65063"/>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 name="Rectangle 48"/>
          <p:cNvSpPr>
            <a:spLocks noChangeArrowheads="1"/>
          </p:cNvSpPr>
          <p:nvPr/>
        </p:nvSpPr>
        <p:spPr bwMode="auto">
          <a:xfrm>
            <a:off x="7321624" y="5567908"/>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2" name="AutoShape 49"/>
          <p:cNvCxnSpPr>
            <a:cxnSpLocks noChangeShapeType="1"/>
            <a:stCxn id="22" idx="2"/>
            <a:endCxn id="71" idx="2"/>
          </p:cNvCxnSpPr>
          <p:nvPr/>
        </p:nvCxnSpPr>
        <p:spPr bwMode="auto">
          <a:xfrm flipH="1" flipV="1">
            <a:off x="7358137" y="5639345"/>
            <a:ext cx="346695" cy="187251"/>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6" name="Rectangle 48"/>
          <p:cNvSpPr>
            <a:spLocks noChangeArrowheads="1"/>
          </p:cNvSpPr>
          <p:nvPr/>
        </p:nvSpPr>
        <p:spPr bwMode="auto">
          <a:xfrm>
            <a:off x="5292080" y="3182496"/>
            <a:ext cx="73025" cy="71437"/>
          </a:xfrm>
          <a:prstGeom prst="rect">
            <a:avLst/>
          </a:prstGeom>
          <a:noFill/>
          <a:ln w="9525">
            <a:solidFill>
              <a:srgbClr val="996633"/>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77" name="AutoShape 49"/>
          <p:cNvCxnSpPr>
            <a:cxnSpLocks noChangeShapeType="1"/>
            <a:stCxn id="76" idx="3"/>
            <a:endCxn id="17" idx="2"/>
          </p:cNvCxnSpPr>
          <p:nvPr/>
        </p:nvCxnSpPr>
        <p:spPr bwMode="auto">
          <a:xfrm>
            <a:off x="5365105" y="3218215"/>
            <a:ext cx="496640" cy="441"/>
          </a:xfrm>
          <a:prstGeom prst="straightConnector1">
            <a:avLst/>
          </a:prstGeom>
          <a:noFill/>
          <a:ln w="952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4" name="Rectangle 48"/>
          <p:cNvSpPr>
            <a:spLocks noChangeArrowheads="1"/>
          </p:cNvSpPr>
          <p:nvPr/>
        </p:nvSpPr>
        <p:spPr bwMode="auto">
          <a:xfrm>
            <a:off x="1578640" y="2637483"/>
            <a:ext cx="73025" cy="71437"/>
          </a:xfrm>
          <a:prstGeom prst="rect">
            <a:avLst/>
          </a:prstGeom>
          <a:noFill/>
          <a:ln w="9525">
            <a:solidFill>
              <a:srgbClr val="BF7300"/>
            </a:solidFill>
            <a:miter lim="800000"/>
            <a:headEnd/>
            <a:tailEnd/>
          </a:ln>
          <a:effectLst/>
          <a:extLst>
            <a:ext uri="{909E8E84-426E-40dd-AFC4-6F175D3DCCD1}">
              <a14:hiddenFill xmlns:a14="http://schemas.microsoft.com/office/drawing/2010/main">
                <a:solidFill>
                  <a:srgbClr val="BF7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endParaRPr lang="en-US" sz="2400" b="0" baseline="-25000">
              <a:latin typeface="Times New Roman" charset="0"/>
            </a:endParaRPr>
          </a:p>
        </p:txBody>
      </p:sp>
      <p:cxnSp>
        <p:nvCxnSpPr>
          <p:cNvPr id="85" name="AutoShape 49"/>
          <p:cNvCxnSpPr>
            <a:cxnSpLocks noChangeShapeType="1"/>
            <a:stCxn id="7" idx="0"/>
            <a:endCxn id="84" idx="2"/>
          </p:cNvCxnSpPr>
          <p:nvPr/>
        </p:nvCxnSpPr>
        <p:spPr bwMode="auto">
          <a:xfrm flipH="1" flipV="1">
            <a:off x="1615153" y="2708920"/>
            <a:ext cx="8339" cy="243036"/>
          </a:xfrm>
          <a:prstGeom prst="straightConnector1">
            <a:avLst/>
          </a:prstGeom>
          <a:noFill/>
          <a:ln w="9525">
            <a:solidFill>
              <a:srgbClr val="BF7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TextBox 86"/>
          <p:cNvSpPr txBox="1"/>
          <p:nvPr/>
        </p:nvSpPr>
        <p:spPr>
          <a:xfrm>
            <a:off x="1835696" y="4797152"/>
            <a:ext cx="2756058" cy="646331"/>
          </a:xfrm>
          <a:prstGeom prst="rect">
            <a:avLst/>
          </a:prstGeom>
          <a:noFill/>
        </p:spPr>
        <p:txBody>
          <a:bodyPr wrap="none" rtlCol="0">
            <a:spAutoFit/>
          </a:bodyPr>
          <a:lstStyle/>
          <a:p>
            <a:r>
              <a:rPr lang="en-US" dirty="0" smtClean="0"/>
              <a:t>inform(type=bar) [0.5]</a:t>
            </a:r>
          </a:p>
          <a:p>
            <a:r>
              <a:rPr lang="en-US" dirty="0" smtClean="0"/>
              <a:t>inform(type=hotel) [0.2]</a:t>
            </a:r>
            <a:endParaRPr lang="en-US" dirty="0"/>
          </a:p>
        </p:txBody>
      </p:sp>
      <p:sp>
        <p:nvSpPr>
          <p:cNvPr id="52" name="TextBox 51"/>
          <p:cNvSpPr txBox="1"/>
          <p:nvPr/>
        </p:nvSpPr>
        <p:spPr>
          <a:xfrm>
            <a:off x="1691680" y="3429000"/>
            <a:ext cx="2089484" cy="646331"/>
          </a:xfrm>
          <a:prstGeom prst="rect">
            <a:avLst/>
          </a:prstGeom>
          <a:noFill/>
        </p:spPr>
        <p:txBody>
          <a:bodyPr wrap="none" rtlCol="0">
            <a:spAutoFit/>
          </a:bodyPr>
          <a:lstStyle/>
          <a:p>
            <a:r>
              <a:rPr lang="en-US" dirty="0" smtClean="0"/>
              <a:t>type=bar [0.45]</a:t>
            </a:r>
          </a:p>
          <a:p>
            <a:r>
              <a:rPr lang="en-US" dirty="0" smtClean="0"/>
              <a:t>type=hotel [0.18]</a:t>
            </a:r>
            <a:endParaRPr lang="en-US" dirty="0"/>
          </a:p>
        </p:txBody>
      </p:sp>
      <p:sp>
        <p:nvSpPr>
          <p:cNvPr id="58" name="TextBox 57"/>
          <p:cNvSpPr txBox="1"/>
          <p:nvPr/>
        </p:nvSpPr>
        <p:spPr>
          <a:xfrm>
            <a:off x="5220072" y="1916832"/>
            <a:ext cx="2089484" cy="646331"/>
          </a:xfrm>
          <a:prstGeom prst="rect">
            <a:avLst/>
          </a:prstGeom>
          <a:noFill/>
        </p:spPr>
        <p:txBody>
          <a:bodyPr wrap="none" rtlCol="0">
            <a:spAutoFit/>
          </a:bodyPr>
          <a:lstStyle/>
          <a:p>
            <a:r>
              <a:rPr lang="en-US" dirty="0" smtClean="0"/>
              <a:t>type=bar [0.44]</a:t>
            </a:r>
          </a:p>
          <a:p>
            <a:r>
              <a:rPr lang="en-US" dirty="0" smtClean="0"/>
              <a:t>type=hotel [0.17]</a:t>
            </a:r>
            <a:endParaRPr lang="en-US" dirty="0"/>
          </a:p>
        </p:txBody>
      </p:sp>
      <p:sp>
        <p:nvSpPr>
          <p:cNvPr id="59" name="TextBox 58"/>
          <p:cNvSpPr txBox="1"/>
          <p:nvPr/>
        </p:nvSpPr>
        <p:spPr>
          <a:xfrm>
            <a:off x="5996137" y="6167045"/>
            <a:ext cx="3128456" cy="646331"/>
          </a:xfrm>
          <a:prstGeom prst="rect">
            <a:avLst/>
          </a:prstGeom>
          <a:noFill/>
        </p:spPr>
        <p:txBody>
          <a:bodyPr wrap="none" rtlCol="0">
            <a:spAutoFit/>
          </a:bodyPr>
          <a:lstStyle/>
          <a:p>
            <a:r>
              <a:rPr lang="en-US" dirty="0" smtClean="0"/>
              <a:t>p(</a:t>
            </a:r>
            <a:r>
              <a:rPr lang="en-US" dirty="0" err="1" smtClean="0"/>
              <a:t>o|inform</a:t>
            </a:r>
            <a:r>
              <a:rPr lang="en-US" dirty="0" smtClean="0"/>
              <a:t>(type=bar)) [0.6]</a:t>
            </a:r>
          </a:p>
          <a:p>
            <a:r>
              <a:rPr lang="en-US" dirty="0" smtClean="0"/>
              <a:t>p(</a:t>
            </a:r>
            <a:r>
              <a:rPr lang="en-US" dirty="0" err="1" smtClean="0"/>
              <a:t>o|inform</a:t>
            </a:r>
            <a:r>
              <a:rPr lang="en-US" dirty="0" smtClean="0"/>
              <a:t>(type=rest)) [0.3]</a:t>
            </a:r>
            <a:endParaRPr lang="en-US" dirty="0"/>
          </a:p>
        </p:txBody>
      </p:sp>
    </p:spTree>
    <p:extLst>
      <p:ext uri="{BB962C8B-B14F-4D97-AF65-F5344CB8AC3E}">
        <p14:creationId xmlns:p14="http://schemas.microsoft.com/office/powerpoint/2010/main" val="2134038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60363" y="188913"/>
            <a:ext cx="8820150" cy="565150"/>
          </a:xfrm>
        </p:spPr>
        <p:txBody>
          <a:bodyPr/>
          <a:lstStyle/>
          <a:p>
            <a:r>
              <a:rPr lang="en-GB" dirty="0" smtClean="0"/>
              <a:t>Expectation Propagation – Optimisation 1 </a:t>
            </a:r>
            <a:endParaRPr lang="en-US" dirty="0"/>
          </a:p>
        </p:txBody>
      </p:sp>
      <p:sp>
        <p:nvSpPr>
          <p:cNvPr id="138243" name="Rectangle 3"/>
          <p:cNvSpPr>
            <a:spLocks noGrp="1" noChangeArrowheads="1"/>
          </p:cNvSpPr>
          <p:nvPr>
            <p:ph type="body" idx="1"/>
          </p:nvPr>
        </p:nvSpPr>
        <p:spPr/>
        <p:txBody>
          <a:bodyPr/>
          <a:lstStyle/>
          <a:p>
            <a:r>
              <a:rPr lang="en-GB"/>
              <a:t>In dialogue systems, most of the values are equally likely</a:t>
            </a:r>
          </a:p>
          <a:p>
            <a:endParaRPr lang="en-GB"/>
          </a:p>
          <a:p>
            <a:endParaRPr lang="en-GB"/>
          </a:p>
          <a:p>
            <a:endParaRPr lang="en-GB"/>
          </a:p>
          <a:p>
            <a:endParaRPr lang="en-GB"/>
          </a:p>
          <a:p>
            <a:endParaRPr lang="en-GB"/>
          </a:p>
          <a:p>
            <a:endParaRPr lang="en-GB"/>
          </a:p>
          <a:p>
            <a:endParaRPr lang="en-GB"/>
          </a:p>
          <a:p>
            <a:endParaRPr lang="en-GB"/>
          </a:p>
          <a:p>
            <a:endParaRPr lang="en-GB"/>
          </a:p>
          <a:p>
            <a:r>
              <a:rPr lang="en-GB"/>
              <a:t>We can use this to reduce computations:</a:t>
            </a:r>
          </a:p>
          <a:p>
            <a:pPr lvl="1">
              <a:buFontTx/>
              <a:buChar char="-"/>
            </a:pPr>
            <a:r>
              <a:rPr lang="en-GB"/>
              <a:t>Compute the </a:t>
            </a:r>
            <a:r>
              <a:rPr lang="en-GB" i="1"/>
              <a:t>q</a:t>
            </a:r>
            <a:r>
              <a:rPr lang="en-GB"/>
              <a:t> distributions only once</a:t>
            </a:r>
          </a:p>
          <a:p>
            <a:pPr lvl="1">
              <a:buFontTx/>
              <a:buChar char="-"/>
            </a:pPr>
            <a:r>
              <a:rPr lang="en-GB"/>
              <a:t>Multiply instead of summing the same value repeatedly</a:t>
            </a:r>
          </a:p>
          <a:p>
            <a:endParaRPr lang="en-US"/>
          </a:p>
        </p:txBody>
      </p:sp>
      <p:sp>
        <p:nvSpPr>
          <p:cNvPr id="138244" name="Line 4"/>
          <p:cNvSpPr>
            <a:spLocks noChangeShapeType="1"/>
          </p:cNvSpPr>
          <p:nvPr/>
        </p:nvSpPr>
        <p:spPr bwMode="auto">
          <a:xfrm>
            <a:off x="5219700" y="4106863"/>
            <a:ext cx="338455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8245" name="Rectangle 5"/>
          <p:cNvSpPr>
            <a:spLocks noChangeArrowheads="1"/>
          </p:cNvSpPr>
          <p:nvPr/>
        </p:nvSpPr>
        <p:spPr bwMode="auto">
          <a:xfrm>
            <a:off x="5435600" y="3890963"/>
            <a:ext cx="503238" cy="2159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46" name="Rectangle 6"/>
          <p:cNvSpPr>
            <a:spLocks noChangeArrowheads="1"/>
          </p:cNvSpPr>
          <p:nvPr/>
        </p:nvSpPr>
        <p:spPr bwMode="auto">
          <a:xfrm>
            <a:off x="5938838" y="3500438"/>
            <a:ext cx="503237" cy="606425"/>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47" name="Rectangle 7"/>
          <p:cNvSpPr>
            <a:spLocks noChangeArrowheads="1"/>
          </p:cNvSpPr>
          <p:nvPr/>
        </p:nvSpPr>
        <p:spPr bwMode="auto">
          <a:xfrm>
            <a:off x="6443663" y="2924175"/>
            <a:ext cx="503237" cy="1182688"/>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48" name="Rectangle 8"/>
          <p:cNvSpPr>
            <a:spLocks noChangeArrowheads="1"/>
          </p:cNvSpPr>
          <p:nvPr/>
        </p:nvSpPr>
        <p:spPr bwMode="auto">
          <a:xfrm>
            <a:off x="6946900" y="3890963"/>
            <a:ext cx="503238" cy="2159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49" name="Rectangle 9"/>
          <p:cNvSpPr>
            <a:spLocks noChangeArrowheads="1"/>
          </p:cNvSpPr>
          <p:nvPr/>
        </p:nvSpPr>
        <p:spPr bwMode="auto">
          <a:xfrm>
            <a:off x="7451725" y="3890963"/>
            <a:ext cx="503238" cy="215900"/>
          </a:xfrm>
          <a:prstGeom prst="rect">
            <a:avLst/>
          </a:prstGeom>
          <a:gradFill rotWithShape="1">
            <a:gsLst>
              <a:gs pos="0">
                <a:srgbClr val="318CDE"/>
              </a:gs>
              <a:gs pos="100000">
                <a:srgbClr val="CCE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50" name="Line 10"/>
          <p:cNvSpPr>
            <a:spLocks noChangeShapeType="1"/>
          </p:cNvSpPr>
          <p:nvPr/>
        </p:nvSpPr>
        <p:spPr bwMode="auto">
          <a:xfrm flipV="1">
            <a:off x="5435600" y="2308225"/>
            <a:ext cx="0" cy="20161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8251" name="Text Box 11"/>
          <p:cNvSpPr txBox="1">
            <a:spLocks noChangeArrowheads="1"/>
          </p:cNvSpPr>
          <p:nvPr/>
        </p:nvSpPr>
        <p:spPr bwMode="auto">
          <a:xfrm>
            <a:off x="5435600" y="4106863"/>
            <a:ext cx="247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078288">
              <a:defRPr>
                <a:solidFill>
                  <a:schemeClr val="tx1"/>
                </a:solidFill>
                <a:latin typeface="Arial" charset="0"/>
                <a:ea typeface="ＭＳ Ｐゴシック" charset="0"/>
              </a:defRPr>
            </a:lvl1pPr>
            <a:lvl2pPr defTabSz="4078288">
              <a:defRPr>
                <a:solidFill>
                  <a:schemeClr val="tx1"/>
                </a:solidFill>
                <a:latin typeface="Arial" charset="0"/>
                <a:ea typeface="ＭＳ Ｐゴシック" charset="0"/>
              </a:defRPr>
            </a:lvl2pPr>
            <a:lvl3pPr defTabSz="4078288">
              <a:defRPr>
                <a:solidFill>
                  <a:schemeClr val="tx1"/>
                </a:solidFill>
                <a:latin typeface="Arial" charset="0"/>
                <a:ea typeface="ＭＳ Ｐゴシック" charset="0"/>
              </a:defRPr>
            </a:lvl3pPr>
            <a:lvl4pPr defTabSz="4078288">
              <a:defRPr>
                <a:solidFill>
                  <a:schemeClr val="tx1"/>
                </a:solidFill>
                <a:latin typeface="Arial" charset="0"/>
                <a:ea typeface="ＭＳ Ｐゴシック" charset="0"/>
              </a:defRPr>
            </a:lvl4pPr>
            <a:lvl5pPr defTabSz="4078288">
              <a:defRPr>
                <a:solidFill>
                  <a:schemeClr val="tx1"/>
                </a:solidFill>
                <a:latin typeface="Arial" charset="0"/>
                <a:ea typeface="ＭＳ Ｐゴシック" charset="0"/>
              </a:defRPr>
            </a:lvl5pPr>
            <a:lvl6pPr defTabSz="4078288" fontAlgn="base">
              <a:spcBef>
                <a:spcPct val="0"/>
              </a:spcBef>
              <a:spcAft>
                <a:spcPct val="0"/>
              </a:spcAft>
              <a:defRPr>
                <a:solidFill>
                  <a:schemeClr val="tx1"/>
                </a:solidFill>
                <a:latin typeface="Arial" charset="0"/>
                <a:ea typeface="ＭＳ Ｐゴシック" charset="0"/>
              </a:defRPr>
            </a:lvl6pPr>
            <a:lvl7pPr defTabSz="4078288" fontAlgn="base">
              <a:spcBef>
                <a:spcPct val="0"/>
              </a:spcBef>
              <a:spcAft>
                <a:spcPct val="0"/>
              </a:spcAft>
              <a:defRPr>
                <a:solidFill>
                  <a:schemeClr val="tx1"/>
                </a:solidFill>
                <a:latin typeface="Arial" charset="0"/>
                <a:ea typeface="ＭＳ Ｐゴシック" charset="0"/>
              </a:defRPr>
            </a:lvl7pPr>
            <a:lvl8pPr defTabSz="4078288" fontAlgn="base">
              <a:spcBef>
                <a:spcPct val="0"/>
              </a:spcBef>
              <a:spcAft>
                <a:spcPct val="0"/>
              </a:spcAft>
              <a:defRPr>
                <a:solidFill>
                  <a:schemeClr val="tx1"/>
                </a:solidFill>
                <a:latin typeface="Arial" charset="0"/>
                <a:ea typeface="ＭＳ Ｐゴシック" charset="0"/>
              </a:defRPr>
            </a:lvl8pPr>
            <a:lvl9pPr defTabSz="4078288" fontAlgn="base">
              <a:spcBef>
                <a:spcPct val="0"/>
              </a:spcBef>
              <a:spcAft>
                <a:spcPct val="0"/>
              </a:spcAft>
              <a:defRPr>
                <a:solidFill>
                  <a:schemeClr val="tx1"/>
                </a:solidFill>
                <a:latin typeface="Arial" charset="0"/>
                <a:ea typeface="ＭＳ Ｐゴシック" charset="0"/>
              </a:defRPr>
            </a:lvl9pPr>
          </a:lstStyle>
          <a:p>
            <a:r>
              <a:rPr lang="en-GB" b="0"/>
              <a:t>  1      2      3      4      5</a:t>
            </a:r>
            <a:endParaRPr lang="en-US" b="0"/>
          </a:p>
        </p:txBody>
      </p:sp>
      <p:sp>
        <p:nvSpPr>
          <p:cNvPr id="138252" name="Text Box 12"/>
          <p:cNvSpPr txBox="1">
            <a:spLocks noChangeArrowheads="1"/>
          </p:cNvSpPr>
          <p:nvPr/>
        </p:nvSpPr>
        <p:spPr bwMode="auto">
          <a:xfrm>
            <a:off x="5722938" y="4400550"/>
            <a:ext cx="1987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078288">
              <a:defRPr>
                <a:solidFill>
                  <a:schemeClr val="tx1"/>
                </a:solidFill>
                <a:latin typeface="Arial" charset="0"/>
                <a:ea typeface="ＭＳ Ｐゴシック" charset="0"/>
              </a:defRPr>
            </a:lvl1pPr>
            <a:lvl2pPr defTabSz="4078288">
              <a:defRPr>
                <a:solidFill>
                  <a:schemeClr val="tx1"/>
                </a:solidFill>
                <a:latin typeface="Arial" charset="0"/>
                <a:ea typeface="ＭＳ Ｐゴシック" charset="0"/>
              </a:defRPr>
            </a:lvl2pPr>
            <a:lvl3pPr defTabSz="4078288">
              <a:defRPr>
                <a:solidFill>
                  <a:schemeClr val="tx1"/>
                </a:solidFill>
                <a:latin typeface="Arial" charset="0"/>
                <a:ea typeface="ＭＳ Ｐゴシック" charset="0"/>
              </a:defRPr>
            </a:lvl3pPr>
            <a:lvl4pPr defTabSz="4078288">
              <a:defRPr>
                <a:solidFill>
                  <a:schemeClr val="tx1"/>
                </a:solidFill>
                <a:latin typeface="Arial" charset="0"/>
                <a:ea typeface="ＭＳ Ｐゴシック" charset="0"/>
              </a:defRPr>
            </a:lvl4pPr>
            <a:lvl5pPr defTabSz="4078288">
              <a:defRPr>
                <a:solidFill>
                  <a:schemeClr val="tx1"/>
                </a:solidFill>
                <a:latin typeface="Arial" charset="0"/>
                <a:ea typeface="ＭＳ Ｐゴシック" charset="0"/>
              </a:defRPr>
            </a:lvl5pPr>
            <a:lvl6pPr defTabSz="4078288" fontAlgn="base">
              <a:spcBef>
                <a:spcPct val="0"/>
              </a:spcBef>
              <a:spcAft>
                <a:spcPct val="0"/>
              </a:spcAft>
              <a:defRPr>
                <a:solidFill>
                  <a:schemeClr val="tx1"/>
                </a:solidFill>
                <a:latin typeface="Arial" charset="0"/>
                <a:ea typeface="ＭＳ Ｐゴシック" charset="0"/>
              </a:defRPr>
            </a:lvl6pPr>
            <a:lvl7pPr defTabSz="4078288" fontAlgn="base">
              <a:spcBef>
                <a:spcPct val="0"/>
              </a:spcBef>
              <a:spcAft>
                <a:spcPct val="0"/>
              </a:spcAft>
              <a:defRPr>
                <a:solidFill>
                  <a:schemeClr val="tx1"/>
                </a:solidFill>
                <a:latin typeface="Arial" charset="0"/>
                <a:ea typeface="ＭＳ Ｐゴシック" charset="0"/>
              </a:defRPr>
            </a:lvl7pPr>
            <a:lvl8pPr defTabSz="4078288" fontAlgn="base">
              <a:spcBef>
                <a:spcPct val="0"/>
              </a:spcBef>
              <a:spcAft>
                <a:spcPct val="0"/>
              </a:spcAft>
              <a:defRPr>
                <a:solidFill>
                  <a:schemeClr val="tx1"/>
                </a:solidFill>
                <a:latin typeface="Arial" charset="0"/>
                <a:ea typeface="ＭＳ Ｐゴシック" charset="0"/>
              </a:defRPr>
            </a:lvl8pPr>
            <a:lvl9pPr defTabSz="4078288" fontAlgn="base">
              <a:spcBef>
                <a:spcPct val="0"/>
              </a:spcBef>
              <a:spcAft>
                <a:spcPct val="0"/>
              </a:spcAft>
              <a:defRPr>
                <a:solidFill>
                  <a:schemeClr val="tx1"/>
                </a:solidFill>
                <a:latin typeface="Arial" charset="0"/>
                <a:ea typeface="ＭＳ Ｐゴシック" charset="0"/>
              </a:defRPr>
            </a:lvl9pPr>
          </a:lstStyle>
          <a:p>
            <a:r>
              <a:rPr lang="en-GB" sz="2000" b="0"/>
              <a:t>Number of stars</a:t>
            </a:r>
            <a:endParaRPr lang="en-US" sz="2000" b="0"/>
          </a:p>
        </p:txBody>
      </p:sp>
      <p:pic>
        <p:nvPicPr>
          <p:cNvPr id="138253" name="Picture 13" descr="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3378200"/>
            <a:ext cx="944563" cy="944563"/>
          </a:xfrm>
          <a:prstGeom prst="rect">
            <a:avLst/>
          </a:prstGeom>
          <a:noFill/>
          <a:extLst>
            <a:ext uri="{909E8E84-426E-40dd-AFC4-6F175D3DCCD1}">
              <a14:hiddenFill xmlns:a14="http://schemas.microsoft.com/office/drawing/2010/main">
                <a:solidFill>
                  <a:srgbClr val="FFFFFF"/>
                </a:solidFill>
              </a14:hiddenFill>
            </a:ext>
          </a:extLst>
        </p:spPr>
      </p:pic>
      <p:sp>
        <p:nvSpPr>
          <p:cNvPr id="138254" name="AutoShape 14"/>
          <p:cNvSpPr>
            <a:spLocks noChangeArrowheads="1"/>
          </p:cNvSpPr>
          <p:nvPr/>
        </p:nvSpPr>
        <p:spPr bwMode="auto">
          <a:xfrm>
            <a:off x="611188" y="2306638"/>
            <a:ext cx="1944687" cy="825500"/>
          </a:xfrm>
          <a:prstGeom prst="wedgeEllipseCallout">
            <a:avLst>
              <a:gd name="adj1" fmla="val 34407"/>
              <a:gd name="adj2" fmla="val 11134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GB"/>
              <a:t>Twee stars please</a:t>
            </a:r>
            <a:endParaRPr lang="en-US"/>
          </a:p>
        </p:txBody>
      </p:sp>
      <p:sp>
        <p:nvSpPr>
          <p:cNvPr id="138255" name="AutoShape 15"/>
          <p:cNvSpPr>
            <a:spLocks noChangeArrowheads="1"/>
          </p:cNvSpPr>
          <p:nvPr/>
        </p:nvSpPr>
        <p:spPr bwMode="auto">
          <a:xfrm>
            <a:off x="3419475" y="3098800"/>
            <a:ext cx="1511300" cy="5762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318CDE"/>
              </a:gs>
              <a:gs pos="100000">
                <a:srgbClr val="CCECFF"/>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Propagation – </a:t>
            </a:r>
            <a:r>
              <a:rPr lang="en-US" dirty="0" err="1" smtClean="0"/>
              <a:t>Optimisation</a:t>
            </a:r>
            <a:r>
              <a:rPr lang="en-US" dirty="0" smtClean="0"/>
              <a:t> 2 </a:t>
            </a:r>
            <a:endParaRPr lang="en-US" dirty="0"/>
          </a:p>
        </p:txBody>
      </p:sp>
      <p:sp>
        <p:nvSpPr>
          <p:cNvPr id="3" name="Content Placeholder 2"/>
          <p:cNvSpPr>
            <a:spLocks noGrp="1"/>
          </p:cNvSpPr>
          <p:nvPr>
            <p:ph idx="1"/>
          </p:nvPr>
        </p:nvSpPr>
        <p:spPr/>
        <p:txBody>
          <a:bodyPr/>
          <a:lstStyle/>
          <a:p>
            <a:r>
              <a:rPr lang="en-US" dirty="0" smtClean="0"/>
              <a:t>For each value, assume transition to most other values is the same (mostly constant factor)</a:t>
            </a:r>
          </a:p>
          <a:p>
            <a:r>
              <a:rPr lang="en-US" dirty="0" smtClean="0"/>
              <a:t>e.g. constant probability of change</a:t>
            </a:r>
            <a:endParaRPr lang="en-US" dirty="0"/>
          </a:p>
        </p:txBody>
      </p:sp>
      <p:graphicFrame>
        <p:nvGraphicFramePr>
          <p:cNvPr id="4" name="Content Placeholder 6"/>
          <p:cNvGraphicFramePr>
            <a:graphicFrameLocks noChangeAspect="1"/>
          </p:cNvGraphicFramePr>
          <p:nvPr>
            <p:extLst>
              <p:ext uri="{D42A27DB-BD31-4B8C-83A1-F6EECF244321}">
                <p14:modId xmlns:p14="http://schemas.microsoft.com/office/powerpoint/2010/main" val="4236055980"/>
              </p:ext>
            </p:extLst>
          </p:nvPr>
        </p:nvGraphicFramePr>
        <p:xfrm>
          <a:off x="611560" y="2636912"/>
          <a:ext cx="3438525" cy="1158875"/>
        </p:xfrm>
        <a:graphic>
          <a:graphicData uri="http://schemas.openxmlformats.org/presentationml/2006/ole">
            <mc:AlternateContent xmlns:mc="http://schemas.openxmlformats.org/markup-compatibility/2006">
              <mc:Choice xmlns:v="urn:schemas-microsoft-com:vml" Requires="v">
                <p:oleObj spid="_x0000_s140533" name="Equation" r:id="rId3" imgW="1092200" imgH="368300" progId="Equation.3">
                  <p:embed/>
                </p:oleObj>
              </mc:Choice>
              <mc:Fallback>
                <p:oleObj name="Equation" r:id="rId3" imgW="1092200" imgH="368300" progId="Equation.3">
                  <p:embed/>
                  <p:pic>
                    <p:nvPicPr>
                      <p:cNvPr id="0" name=""/>
                      <p:cNvPicPr/>
                      <p:nvPr/>
                    </p:nvPicPr>
                    <p:blipFill>
                      <a:blip r:embed="rId4"/>
                      <a:stretch>
                        <a:fillRect/>
                      </a:stretch>
                    </p:blipFill>
                    <p:spPr>
                      <a:xfrm>
                        <a:off x="611560" y="2636912"/>
                        <a:ext cx="3438525" cy="1158875"/>
                      </a:xfrm>
                      <a:prstGeom prst="rect">
                        <a:avLst/>
                      </a:prstGeom>
                    </p:spPr>
                  </p:pic>
                </p:oleObj>
              </mc:Fallback>
            </mc:AlternateContent>
          </a:graphicData>
        </a:graphic>
      </p:graphicFrame>
      <p:graphicFrame>
        <p:nvGraphicFramePr>
          <p:cNvPr id="5" name="Content Placeholder 6"/>
          <p:cNvGraphicFramePr>
            <a:graphicFrameLocks noChangeAspect="1"/>
          </p:cNvGraphicFramePr>
          <p:nvPr>
            <p:extLst>
              <p:ext uri="{D42A27DB-BD31-4B8C-83A1-F6EECF244321}">
                <p14:modId xmlns:p14="http://schemas.microsoft.com/office/powerpoint/2010/main" val="2869031080"/>
              </p:ext>
            </p:extLst>
          </p:nvPr>
        </p:nvGraphicFramePr>
        <p:xfrm>
          <a:off x="1475656" y="3933056"/>
          <a:ext cx="4438650" cy="1158875"/>
        </p:xfrm>
        <a:graphic>
          <a:graphicData uri="http://schemas.openxmlformats.org/presentationml/2006/ole">
            <mc:AlternateContent xmlns:mc="http://schemas.openxmlformats.org/markup-compatibility/2006">
              <mc:Choice xmlns:v="urn:schemas-microsoft-com:vml" Requires="v">
                <p:oleObj spid="_x0000_s140534" name="Equation" r:id="rId5" imgW="1409700" imgH="368300" progId="Equation.3">
                  <p:embed/>
                </p:oleObj>
              </mc:Choice>
              <mc:Fallback>
                <p:oleObj name="Equation" r:id="rId5" imgW="1409700" imgH="368300" progId="Equation.3">
                  <p:embed/>
                  <p:pic>
                    <p:nvPicPr>
                      <p:cNvPr id="0" name=""/>
                      <p:cNvPicPr/>
                      <p:nvPr/>
                    </p:nvPicPr>
                    <p:blipFill>
                      <a:blip r:embed="rId6"/>
                      <a:stretch>
                        <a:fillRect/>
                      </a:stretch>
                    </p:blipFill>
                    <p:spPr>
                      <a:xfrm>
                        <a:off x="1475656" y="3933056"/>
                        <a:ext cx="4438650" cy="1158875"/>
                      </a:xfrm>
                      <a:prstGeom prst="rect">
                        <a:avLst/>
                      </a:prstGeom>
                    </p:spPr>
                  </p:pic>
                </p:oleObj>
              </mc:Fallback>
            </mc:AlternateContent>
          </a:graphicData>
        </a:graphic>
      </p:graphicFrame>
      <p:graphicFrame>
        <p:nvGraphicFramePr>
          <p:cNvPr id="6" name="Content Placeholder 6"/>
          <p:cNvGraphicFramePr>
            <a:graphicFrameLocks noChangeAspect="1"/>
          </p:cNvGraphicFramePr>
          <p:nvPr>
            <p:extLst>
              <p:ext uri="{D42A27DB-BD31-4B8C-83A1-F6EECF244321}">
                <p14:modId xmlns:p14="http://schemas.microsoft.com/office/powerpoint/2010/main" val="101327452"/>
              </p:ext>
            </p:extLst>
          </p:nvPr>
        </p:nvGraphicFramePr>
        <p:xfrm>
          <a:off x="1397000" y="5449888"/>
          <a:ext cx="5476875" cy="719137"/>
        </p:xfrm>
        <a:graphic>
          <a:graphicData uri="http://schemas.openxmlformats.org/presentationml/2006/ole">
            <mc:AlternateContent xmlns:mc="http://schemas.openxmlformats.org/markup-compatibility/2006">
              <mc:Choice xmlns:v="urn:schemas-microsoft-com:vml" Requires="v">
                <p:oleObj spid="_x0000_s140535" name="Equation" r:id="rId7" imgW="1739900" imgH="228600" progId="Equation.3">
                  <p:embed/>
                </p:oleObj>
              </mc:Choice>
              <mc:Fallback>
                <p:oleObj name="Equation" r:id="rId7" imgW="1739900" imgH="228600" progId="Equation.3">
                  <p:embed/>
                  <p:pic>
                    <p:nvPicPr>
                      <p:cNvPr id="0" name=""/>
                      <p:cNvPicPr/>
                      <p:nvPr/>
                    </p:nvPicPr>
                    <p:blipFill>
                      <a:blip r:embed="rId8"/>
                      <a:stretch>
                        <a:fillRect/>
                      </a:stretch>
                    </p:blipFill>
                    <p:spPr>
                      <a:xfrm>
                        <a:off x="1397000" y="5449888"/>
                        <a:ext cx="5476875" cy="719137"/>
                      </a:xfrm>
                      <a:prstGeom prst="rect">
                        <a:avLst/>
                      </a:prstGeom>
                    </p:spPr>
                  </p:pic>
                </p:oleObj>
              </mc:Fallback>
            </mc:AlternateContent>
          </a:graphicData>
        </a:graphic>
      </p:graphicFrame>
      <p:sp>
        <p:nvSpPr>
          <p:cNvPr id="7" name="TextBox 6"/>
          <p:cNvSpPr txBox="1"/>
          <p:nvPr/>
        </p:nvSpPr>
        <p:spPr>
          <a:xfrm>
            <a:off x="1691680" y="6211669"/>
            <a:ext cx="4464496" cy="646331"/>
          </a:xfrm>
          <a:prstGeom prst="rect">
            <a:avLst/>
          </a:prstGeom>
          <a:noFill/>
        </p:spPr>
        <p:txBody>
          <a:bodyPr wrap="square" rtlCol="0">
            <a:spAutoFit/>
          </a:bodyPr>
          <a:lstStyle/>
          <a:p>
            <a:pPr algn="ctr"/>
            <a:r>
              <a:rPr lang="en-US" dirty="0" smtClean="0">
                <a:solidFill>
                  <a:srgbClr val="3366FF"/>
                </a:solidFill>
              </a:rPr>
              <a:t>The reduced number of parameters means we can speed up learning too!</a:t>
            </a:r>
            <a:endParaRPr lang="en-US" dirty="0">
              <a:solidFill>
                <a:srgbClr val="3366FF"/>
              </a:solidFill>
            </a:endParaRPr>
          </a:p>
        </p:txBody>
      </p:sp>
    </p:spTree>
    <p:extLst>
      <p:ext uri="{BB962C8B-B14F-4D97-AF65-F5344CB8AC3E}">
        <p14:creationId xmlns:p14="http://schemas.microsoft.com/office/powerpoint/2010/main" val="2234905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Computation times </a:t>
            </a:r>
            <a:endParaRPr lang="en-US" dirty="0"/>
          </a:p>
        </p:txBody>
      </p:sp>
      <p:pic>
        <p:nvPicPr>
          <p:cNvPr id="4" name="Content Placeholder 3" descr="AlgorithmSpeedVsNumValues.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69" b="-13632"/>
          <a:stretch/>
        </p:blipFill>
        <p:spPr>
          <a:xfrm rot="5400000">
            <a:off x="766899" y="-547503"/>
            <a:ext cx="6242053" cy="8568952"/>
          </a:xfrm>
        </p:spPr>
      </p:pic>
      <p:sp>
        <p:nvSpPr>
          <p:cNvPr id="5" name="Rectangle 4"/>
          <p:cNvSpPr/>
          <p:nvPr/>
        </p:nvSpPr>
        <p:spPr bwMode="auto">
          <a:xfrm>
            <a:off x="3275856" y="2276872"/>
            <a:ext cx="792088" cy="122413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No opt</a:t>
            </a:r>
          </a:p>
        </p:txBody>
      </p:sp>
      <p:sp>
        <p:nvSpPr>
          <p:cNvPr id="6" name="TextBox 5"/>
          <p:cNvSpPr txBox="1"/>
          <p:nvPr/>
        </p:nvSpPr>
        <p:spPr>
          <a:xfrm>
            <a:off x="3255536" y="2606417"/>
            <a:ext cx="877013" cy="276999"/>
          </a:xfrm>
          <a:prstGeom prst="rect">
            <a:avLst/>
          </a:prstGeom>
          <a:noFill/>
        </p:spPr>
        <p:txBody>
          <a:bodyPr wrap="none" rtlCol="0">
            <a:spAutoFit/>
          </a:bodyPr>
          <a:lstStyle/>
          <a:p>
            <a:r>
              <a:rPr lang="en-US" sz="1200" dirty="0" smtClean="0"/>
              <a:t>Grouping</a:t>
            </a:r>
            <a:endParaRPr lang="en-US" sz="1200" dirty="0"/>
          </a:p>
        </p:txBody>
      </p:sp>
      <p:sp>
        <p:nvSpPr>
          <p:cNvPr id="7" name="TextBox 6"/>
          <p:cNvSpPr txBox="1"/>
          <p:nvPr/>
        </p:nvSpPr>
        <p:spPr>
          <a:xfrm>
            <a:off x="3262939" y="2823319"/>
            <a:ext cx="748973" cy="461665"/>
          </a:xfrm>
          <a:prstGeom prst="rect">
            <a:avLst/>
          </a:prstGeom>
          <a:noFill/>
        </p:spPr>
        <p:txBody>
          <a:bodyPr wrap="none" rtlCol="0">
            <a:spAutoFit/>
          </a:bodyPr>
          <a:lstStyle/>
          <a:p>
            <a:r>
              <a:rPr lang="en-US" sz="1200" dirty="0" err="1" smtClean="0"/>
              <a:t>Const</a:t>
            </a:r>
            <a:endParaRPr lang="en-US" sz="1200" dirty="0"/>
          </a:p>
          <a:p>
            <a:r>
              <a:rPr lang="en-US" sz="1200" dirty="0" smtClean="0"/>
              <a:t>Change</a:t>
            </a:r>
            <a:endParaRPr lang="en-US" sz="1200" dirty="0"/>
          </a:p>
        </p:txBody>
      </p:sp>
      <p:sp>
        <p:nvSpPr>
          <p:cNvPr id="9" name="TextBox 8"/>
          <p:cNvSpPr txBox="1"/>
          <p:nvPr/>
        </p:nvSpPr>
        <p:spPr>
          <a:xfrm>
            <a:off x="3275856" y="3224009"/>
            <a:ext cx="535047" cy="276999"/>
          </a:xfrm>
          <a:prstGeom prst="rect">
            <a:avLst/>
          </a:prstGeom>
          <a:noFill/>
        </p:spPr>
        <p:txBody>
          <a:bodyPr wrap="none" rtlCol="0">
            <a:spAutoFit/>
          </a:bodyPr>
          <a:lstStyle/>
          <a:p>
            <a:r>
              <a:rPr lang="en-US" sz="1200" dirty="0" smtClean="0"/>
              <a:t>Both</a:t>
            </a:r>
            <a:endParaRPr lang="en-US" sz="1200" dirty="0"/>
          </a:p>
        </p:txBody>
      </p:sp>
    </p:spTree>
    <p:extLst>
      <p:ext uri="{BB962C8B-B14F-4D97-AF65-F5344CB8AC3E}">
        <p14:creationId xmlns:p14="http://schemas.microsoft.com/office/powerpoint/2010/main" val="42486569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GB"/>
              <a:t>Results – Simulated re-ranking</a:t>
            </a:r>
            <a:endParaRPr lang="en-US"/>
          </a:p>
        </p:txBody>
      </p:sp>
      <p:sp>
        <p:nvSpPr>
          <p:cNvPr id="152580" name="Rectangle 4"/>
          <p:cNvSpPr>
            <a:spLocks/>
          </p:cNvSpPr>
          <p:nvPr/>
        </p:nvSpPr>
        <p:spPr bwMode="auto">
          <a:xfrm>
            <a:off x="457200" y="1412875"/>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CC0000"/>
              </a:buClr>
              <a:buSzPct val="70000"/>
              <a:buFont typeface="Wingdings" charset="0"/>
              <a:buChar char="n"/>
            </a:pPr>
            <a:r>
              <a:rPr lang="en-GB" sz="2000" b="0" dirty="0">
                <a:latin typeface="Verdana" charset="0"/>
              </a:rPr>
              <a:t>Train on 1000 simulated dialogues</a:t>
            </a:r>
          </a:p>
          <a:p>
            <a:pPr marL="342900" indent="-342900">
              <a:spcBef>
                <a:spcPct val="20000"/>
              </a:spcBef>
              <a:buClr>
                <a:srgbClr val="CC0000"/>
              </a:buClr>
              <a:buSzPct val="70000"/>
              <a:buFont typeface="Wingdings" charset="0"/>
              <a:buChar char="n"/>
            </a:pPr>
            <a:r>
              <a:rPr lang="en-GB" sz="2000" b="0" dirty="0">
                <a:latin typeface="Verdana" charset="0"/>
              </a:rPr>
              <a:t>Re-rank simulated semantics on </a:t>
            </a:r>
            <a:r>
              <a:rPr lang="en-GB" sz="2000" b="0" dirty="0" smtClean="0">
                <a:latin typeface="Verdana" charset="0"/>
              </a:rPr>
              <a:t>1000 </a:t>
            </a:r>
            <a:r>
              <a:rPr lang="en-GB" sz="2000" b="0" dirty="0">
                <a:latin typeface="Verdana" charset="0"/>
              </a:rPr>
              <a:t>dialogues</a:t>
            </a:r>
          </a:p>
          <a:p>
            <a:pPr marL="342900" indent="-342900">
              <a:spcBef>
                <a:spcPct val="20000"/>
              </a:spcBef>
              <a:buClr>
                <a:srgbClr val="CC0000"/>
              </a:buClr>
              <a:buSzPct val="70000"/>
              <a:buFont typeface="Wingdings" charset="0"/>
              <a:buChar char="n"/>
            </a:pPr>
            <a:r>
              <a:rPr lang="en-GB" sz="2000" b="0" dirty="0">
                <a:latin typeface="Verdana" charset="0"/>
              </a:rPr>
              <a:t>Oracle accuracy is </a:t>
            </a:r>
            <a:r>
              <a:rPr lang="en-GB" sz="2000" b="0" dirty="0" smtClean="0">
                <a:latin typeface="Verdana" charset="0"/>
              </a:rPr>
              <a:t>93.5%</a:t>
            </a:r>
            <a:endParaRPr lang="en-GB" sz="2000" b="0" dirty="0">
              <a:latin typeface="Verdana" charset="0"/>
            </a:endParaRPr>
          </a:p>
          <a:p>
            <a:pPr marL="342900" indent="-342900">
              <a:spcBef>
                <a:spcPct val="20000"/>
              </a:spcBef>
              <a:buClr>
                <a:srgbClr val="CC0000"/>
              </a:buClr>
              <a:buSzPct val="70000"/>
              <a:buFont typeface="Wingdings" charset="0"/>
              <a:buChar char="n"/>
            </a:pPr>
            <a:endParaRPr lang="en-GB" sz="2000" b="0" dirty="0">
              <a:latin typeface="Verdana" charset="0"/>
            </a:endParaRPr>
          </a:p>
          <a:p>
            <a:pPr marL="342900" indent="-342900">
              <a:spcBef>
                <a:spcPct val="20000"/>
              </a:spcBef>
              <a:buClr>
                <a:srgbClr val="CC0000"/>
              </a:buClr>
              <a:buSzPct val="70000"/>
              <a:buFont typeface="Wingdings" charset="0"/>
              <a:buChar char="n"/>
            </a:pPr>
            <a:endParaRPr lang="en-GB" sz="2000" b="0" dirty="0">
              <a:latin typeface="Verdana" charset="0"/>
            </a:endParaRPr>
          </a:p>
          <a:p>
            <a:pPr marL="342900" indent="-342900">
              <a:spcBef>
                <a:spcPct val="20000"/>
              </a:spcBef>
              <a:buClr>
                <a:srgbClr val="CC0000"/>
              </a:buClr>
              <a:buSzPct val="70000"/>
              <a:buFont typeface="Wingdings" charset="0"/>
              <a:buChar char="n"/>
            </a:pPr>
            <a:endParaRPr lang="en-GB" sz="2000" b="0" dirty="0">
              <a:latin typeface="Verdana" charset="0"/>
            </a:endParaRPr>
          </a:p>
          <a:p>
            <a:pPr marL="342900" indent="-342900">
              <a:spcBef>
                <a:spcPct val="20000"/>
              </a:spcBef>
              <a:buClr>
                <a:srgbClr val="CC0000"/>
              </a:buClr>
              <a:buSzPct val="70000"/>
              <a:buFont typeface="Wingdings" charset="0"/>
              <a:buChar char="n"/>
            </a:pPr>
            <a:endParaRPr lang="en-GB" sz="2000" b="0" dirty="0">
              <a:latin typeface="Verdana" charset="0"/>
            </a:endParaRPr>
          </a:p>
          <a:p>
            <a:pPr marL="342900" indent="-342900">
              <a:spcBef>
                <a:spcPct val="20000"/>
              </a:spcBef>
              <a:buClr>
                <a:srgbClr val="CC0000"/>
              </a:buClr>
              <a:buSzPct val="70000"/>
              <a:buFont typeface="Wingdings" charset="0"/>
              <a:buChar char="n"/>
            </a:pPr>
            <a:endParaRPr lang="en-GB" sz="2000" b="0" dirty="0">
              <a:latin typeface="Verdana" charset="0"/>
            </a:endParaRPr>
          </a:p>
          <a:p>
            <a:pPr marL="342900" indent="-342900">
              <a:spcBef>
                <a:spcPct val="20000"/>
              </a:spcBef>
              <a:buClr>
                <a:srgbClr val="CC0000"/>
              </a:buClr>
              <a:buSzPct val="70000"/>
              <a:buFont typeface="Wingdings" charset="0"/>
              <a:buChar char="n"/>
            </a:pPr>
            <a:endParaRPr lang="en-GB" sz="2000" b="0" dirty="0">
              <a:latin typeface="Verdana" charset="0"/>
            </a:endParaRPr>
          </a:p>
          <a:p>
            <a:pPr marL="342900" indent="-342900">
              <a:spcBef>
                <a:spcPct val="20000"/>
              </a:spcBef>
              <a:buClr>
                <a:srgbClr val="CC0000"/>
              </a:buClr>
              <a:buSzPct val="70000"/>
              <a:buFont typeface="Wingdings" charset="0"/>
              <a:buChar char="n"/>
            </a:pPr>
            <a:endParaRPr lang="en-GB" sz="2000" b="0" dirty="0">
              <a:latin typeface="Verdana" charset="0"/>
            </a:endParaRPr>
          </a:p>
          <a:p>
            <a:pPr marL="342900" indent="-342900">
              <a:spcBef>
                <a:spcPct val="20000"/>
              </a:spcBef>
              <a:buClr>
                <a:srgbClr val="CC0000"/>
              </a:buClr>
              <a:buSzPct val="70000"/>
              <a:buFont typeface="Wingdings" charset="0"/>
              <a:buChar char="n"/>
            </a:pPr>
            <a:endParaRPr lang="en-GB" sz="2000" b="0" dirty="0">
              <a:latin typeface="Verdana" charset="0"/>
            </a:endParaRPr>
          </a:p>
          <a:p>
            <a:pPr marL="342900" indent="-342900">
              <a:spcBef>
                <a:spcPct val="20000"/>
              </a:spcBef>
              <a:buClr>
                <a:srgbClr val="CC0000"/>
              </a:buClr>
              <a:buSzPct val="70000"/>
              <a:buFont typeface="Wingdings" charset="0"/>
              <a:buChar char="n"/>
            </a:pPr>
            <a:r>
              <a:rPr lang="en-GB" sz="2000" b="0" dirty="0" err="1">
                <a:latin typeface="Verdana" charset="0"/>
              </a:rPr>
              <a:t>TAcc</a:t>
            </a:r>
            <a:r>
              <a:rPr lang="en-GB" sz="2000" b="0" dirty="0">
                <a:latin typeface="Verdana" charset="0"/>
              </a:rPr>
              <a:t> – Semantic accuracy of the top hypothesis </a:t>
            </a:r>
          </a:p>
          <a:p>
            <a:pPr marL="342900" indent="-342900">
              <a:spcBef>
                <a:spcPct val="20000"/>
              </a:spcBef>
              <a:buClr>
                <a:srgbClr val="CC0000"/>
              </a:buClr>
              <a:buSzPct val="70000"/>
              <a:buFont typeface="Wingdings" charset="0"/>
              <a:buChar char="n"/>
            </a:pPr>
            <a:r>
              <a:rPr lang="en-GB" sz="2000" b="0" dirty="0">
                <a:latin typeface="Verdana" charset="0"/>
              </a:rPr>
              <a:t>NCE – Normalized Cross Entropy Score (Confidence scores)</a:t>
            </a:r>
          </a:p>
          <a:p>
            <a:pPr marL="342900" indent="-342900">
              <a:spcBef>
                <a:spcPct val="20000"/>
              </a:spcBef>
              <a:buClr>
                <a:srgbClr val="CC0000"/>
              </a:buClr>
              <a:buSzPct val="70000"/>
              <a:buFont typeface="Wingdings" charset="0"/>
              <a:buChar char="n"/>
            </a:pPr>
            <a:r>
              <a:rPr lang="en-GB" sz="2000" b="0" dirty="0">
                <a:latin typeface="Verdana" charset="0"/>
              </a:rPr>
              <a:t>ICE – Item Cross Entropy Score (Accuracy + Confidence)</a:t>
            </a:r>
            <a:endParaRPr lang="en-US" sz="2000" b="0" dirty="0">
              <a:latin typeface="Verdana" charset="0"/>
            </a:endParaRPr>
          </a:p>
        </p:txBody>
      </p:sp>
      <p:graphicFrame>
        <p:nvGraphicFramePr>
          <p:cNvPr id="152637" name="Group 61"/>
          <p:cNvGraphicFramePr>
            <a:graphicFrameLocks noGrp="1"/>
          </p:cNvGraphicFramePr>
          <p:nvPr>
            <p:extLst>
              <p:ext uri="{D42A27DB-BD31-4B8C-83A1-F6EECF244321}">
                <p14:modId xmlns:p14="http://schemas.microsoft.com/office/powerpoint/2010/main" val="3168457990"/>
              </p:ext>
            </p:extLst>
          </p:nvPr>
        </p:nvGraphicFramePr>
        <p:xfrm>
          <a:off x="755650" y="2997200"/>
          <a:ext cx="7488238" cy="2287588"/>
        </p:xfrm>
        <a:graphic>
          <a:graphicData uri="http://schemas.openxmlformats.org/drawingml/2006/table">
            <a:tbl>
              <a:tblPr/>
              <a:tblGrid>
                <a:gridCol w="4243388"/>
                <a:gridCol w="923925"/>
                <a:gridCol w="1103312"/>
                <a:gridCol w="1217613"/>
              </a:tblGrid>
              <a:tr h="571500">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TAcc</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NCE</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ICE</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No rescoring</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75.7 </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rPr>
                        <a:t>0.541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0.921</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Trained with noisy semantics</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1" i="0" u="none" strike="noStrike" cap="none" normalizeH="0" baseline="0" dirty="0" smtClean="0">
                          <a:ln>
                            <a:noFill/>
                          </a:ln>
                          <a:solidFill>
                            <a:schemeClr val="tx1"/>
                          </a:solidFill>
                          <a:effectLst/>
                          <a:latin typeface="Verdana" charset="0"/>
                          <a:ea typeface="ＭＳ Ｐゴシック" charset="0"/>
                        </a:rPr>
                        <a:t>81.7 </a:t>
                      </a:r>
                      <a:endParaRPr kumimoji="0" lang="en-US" sz="1800" b="1"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1" i="0" u="none" strike="noStrike" cap="none" normalizeH="0" baseline="0" dirty="0" smtClean="0">
                          <a:ln>
                            <a:noFill/>
                          </a:ln>
                          <a:solidFill>
                            <a:schemeClr val="tx1"/>
                          </a:solidFill>
                          <a:effectLst/>
                          <a:latin typeface="Verdana" charset="0"/>
                          <a:ea typeface="ＭＳ Ｐゴシック" charset="0"/>
                        </a:rPr>
                        <a:t>0.650</a:t>
                      </a:r>
                      <a:endParaRPr kumimoji="0" lang="en-US" sz="1800" b="1"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1" i="0" u="none" strike="noStrike" cap="none" normalizeH="0" baseline="0" dirty="0" smtClean="0">
                          <a:ln>
                            <a:noFill/>
                          </a:ln>
                          <a:solidFill>
                            <a:schemeClr val="tx1"/>
                          </a:solidFill>
                          <a:effectLst/>
                          <a:latin typeface="Verdana" charset="0"/>
                          <a:ea typeface="ＭＳ Ｐゴシック" charset="0"/>
                        </a:rPr>
                        <a:t>0.870</a:t>
                      </a:r>
                      <a:endParaRPr kumimoji="0" lang="en-US" sz="1800" b="1"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Trained with semantic annotations</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81.5</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0.632</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0.903</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t>Results – Data re-ranking</a:t>
            </a:r>
            <a:endParaRPr lang="en-US"/>
          </a:p>
        </p:txBody>
      </p:sp>
      <p:sp>
        <p:nvSpPr>
          <p:cNvPr id="153604" name="Rectangle 4"/>
          <p:cNvSpPr>
            <a:spLocks/>
          </p:cNvSpPr>
          <p:nvPr/>
        </p:nvSpPr>
        <p:spPr bwMode="auto">
          <a:xfrm>
            <a:off x="457200" y="1538288"/>
            <a:ext cx="82296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CC0000"/>
              </a:buClr>
              <a:buSzPct val="70000"/>
              <a:buFont typeface="Wingdings" charset="0"/>
              <a:buChar char="n"/>
            </a:pPr>
            <a:r>
              <a:rPr lang="en-GB" sz="2000" b="0" dirty="0">
                <a:latin typeface="Verdana" charset="0"/>
              </a:rPr>
              <a:t>Train on Mar09 </a:t>
            </a:r>
            <a:r>
              <a:rPr lang="en-GB" sz="2000" b="0" dirty="0" err="1">
                <a:latin typeface="Verdana" charset="0"/>
              </a:rPr>
              <a:t>TownInfo</a:t>
            </a:r>
            <a:r>
              <a:rPr lang="en-GB" sz="2000" b="0" dirty="0">
                <a:latin typeface="Verdana" charset="0"/>
              </a:rPr>
              <a:t> trial data (720 dialogues)</a:t>
            </a:r>
          </a:p>
          <a:p>
            <a:pPr marL="342900" indent="-342900">
              <a:spcBef>
                <a:spcPct val="20000"/>
              </a:spcBef>
              <a:buClr>
                <a:srgbClr val="CC0000"/>
              </a:buClr>
              <a:buSzPct val="70000"/>
              <a:buFont typeface="Wingdings" charset="0"/>
              <a:buChar char="n"/>
            </a:pPr>
            <a:r>
              <a:rPr lang="en-GB" sz="2000" b="0" dirty="0">
                <a:latin typeface="Verdana" charset="0"/>
              </a:rPr>
              <a:t>Test on Feb08 </a:t>
            </a:r>
            <a:r>
              <a:rPr lang="en-GB" sz="2000" b="0" dirty="0" err="1">
                <a:latin typeface="Verdana" charset="0"/>
              </a:rPr>
              <a:t>TownInfo</a:t>
            </a:r>
            <a:r>
              <a:rPr lang="en-GB" sz="2000" b="0" dirty="0">
                <a:latin typeface="Verdana" charset="0"/>
              </a:rPr>
              <a:t> trial data (648 dialogues)</a:t>
            </a:r>
          </a:p>
          <a:p>
            <a:pPr marL="342900" indent="-342900">
              <a:spcBef>
                <a:spcPct val="20000"/>
              </a:spcBef>
              <a:buClr>
                <a:srgbClr val="CC0000"/>
              </a:buClr>
              <a:buSzPct val="70000"/>
              <a:buFont typeface="Wingdings" charset="0"/>
              <a:buChar char="n"/>
            </a:pPr>
            <a:r>
              <a:rPr lang="en-GB" sz="2000" b="0" dirty="0">
                <a:latin typeface="Verdana" charset="0"/>
              </a:rPr>
              <a:t>Oracle accuracy is 79.2%</a:t>
            </a:r>
            <a:endParaRPr lang="en-US" sz="2000" b="0" dirty="0">
              <a:latin typeface="Verdana" charset="0"/>
            </a:endParaRPr>
          </a:p>
        </p:txBody>
      </p:sp>
      <p:graphicFrame>
        <p:nvGraphicFramePr>
          <p:cNvPr id="153655" name="Group 55"/>
          <p:cNvGraphicFramePr>
            <a:graphicFrameLocks noGrp="1"/>
          </p:cNvGraphicFramePr>
          <p:nvPr>
            <p:extLst>
              <p:ext uri="{D42A27DB-BD31-4B8C-83A1-F6EECF244321}">
                <p14:modId xmlns:p14="http://schemas.microsoft.com/office/powerpoint/2010/main" val="3403109088"/>
              </p:ext>
            </p:extLst>
          </p:nvPr>
        </p:nvGraphicFramePr>
        <p:xfrm>
          <a:off x="755650" y="2997200"/>
          <a:ext cx="7488238" cy="2266951"/>
        </p:xfrm>
        <a:graphic>
          <a:graphicData uri="http://schemas.openxmlformats.org/drawingml/2006/table">
            <a:tbl>
              <a:tblPr/>
              <a:tblGrid>
                <a:gridCol w="4243388"/>
                <a:gridCol w="923925"/>
                <a:gridCol w="1103312"/>
                <a:gridCol w="1217613"/>
              </a:tblGrid>
              <a:tr h="550863">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TAcc</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NCE</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ICE</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No rescoring</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rPr>
                        <a:t>73.3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rPr>
                        <a:t>-</a:t>
                      </a:r>
                      <a:r>
                        <a:rPr kumimoji="0" lang="en-US" sz="1800" b="0" i="0" u="none" strike="noStrike" cap="none" normalizeH="0" baseline="0" dirty="0" smtClean="0">
                          <a:ln>
                            <a:noFill/>
                          </a:ln>
                          <a:solidFill>
                            <a:schemeClr val="tx1"/>
                          </a:solidFill>
                          <a:effectLst/>
                          <a:latin typeface="Verdana" charset="0"/>
                          <a:ea typeface="ＭＳ Ｐゴシック" charset="0"/>
                        </a:rPr>
                        <a:t>0.033</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1.687</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Trained with noisy semantics</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73.4</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0.327</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1" i="0" u="none" strike="noStrike" cap="none" normalizeH="0" baseline="0" dirty="0" smtClean="0">
                          <a:ln>
                            <a:noFill/>
                          </a:ln>
                          <a:solidFill>
                            <a:schemeClr val="tx1"/>
                          </a:solidFill>
                          <a:effectLst/>
                          <a:latin typeface="Verdana" charset="0"/>
                          <a:ea typeface="ＭＳ Ｐゴシック" charset="0"/>
                        </a:rPr>
                        <a:t>1.586</a:t>
                      </a:r>
                      <a:endParaRPr kumimoji="0" lang="en-US" sz="1800" b="1"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GB" sz="1800" b="0" i="0" u="none" strike="noStrike" cap="none" normalizeH="0" baseline="0">
                          <a:ln>
                            <a:noFill/>
                          </a:ln>
                          <a:solidFill>
                            <a:schemeClr val="tx1"/>
                          </a:solidFill>
                          <a:effectLst/>
                          <a:latin typeface="Verdana" charset="0"/>
                          <a:ea typeface="ＭＳ Ｐゴシック" charset="0"/>
                        </a:rPr>
                        <a:t>Trained with semantic annotations</a:t>
                      </a:r>
                      <a:endParaRPr kumimoji="0" lang="en-US" sz="1800" b="0" i="0" u="none" strike="noStrike" cap="none" normalizeH="0" baseline="0">
                        <a:ln>
                          <a:noFill/>
                        </a:ln>
                        <a:solidFill>
                          <a:schemeClr val="tx1"/>
                        </a:solidFill>
                        <a:effectLst/>
                        <a:latin typeface="Verdan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1" i="0" u="none" strike="noStrike" cap="none" normalizeH="0" baseline="0" dirty="0" smtClean="0">
                          <a:ln>
                            <a:noFill/>
                          </a:ln>
                          <a:solidFill>
                            <a:schemeClr val="tx1"/>
                          </a:solidFill>
                          <a:effectLst/>
                          <a:latin typeface="Verdana" charset="0"/>
                          <a:ea typeface="ＭＳ Ｐゴシック" charset="0"/>
                        </a:rPr>
                        <a:t>73.9</a:t>
                      </a:r>
                      <a:endParaRPr kumimoji="0" lang="en-US" sz="1800" b="1"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1" i="0" u="none" strike="noStrike" cap="none" normalizeH="0" baseline="0" dirty="0" smtClean="0">
                          <a:ln>
                            <a:noFill/>
                          </a:ln>
                          <a:solidFill>
                            <a:schemeClr val="tx1"/>
                          </a:solidFill>
                          <a:effectLst/>
                          <a:latin typeface="Verdana" charset="0"/>
                          <a:ea typeface="ＭＳ Ｐゴシック" charset="0"/>
                        </a:rPr>
                        <a:t>0.338</a:t>
                      </a:r>
                      <a:endParaRPr kumimoji="0" lang="en-US" sz="1800" b="1"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70000"/>
                        <a:buFont typeface="Wingdings" charset="0"/>
                        <a:buNone/>
                        <a:tabLst/>
                      </a:pPr>
                      <a:r>
                        <a:rPr kumimoji="0" lang="en-US" sz="1800" b="0" i="0" u="none" strike="noStrike" cap="none" normalizeH="0" baseline="0" dirty="0" smtClean="0">
                          <a:ln>
                            <a:noFill/>
                          </a:ln>
                          <a:solidFill>
                            <a:schemeClr val="tx1"/>
                          </a:solidFill>
                          <a:effectLst/>
                          <a:latin typeface="Verdana" charset="0"/>
                          <a:ea typeface="ＭＳ Ｐゴシック" charset="0"/>
                        </a:rPr>
                        <a:t>1.655</a:t>
                      </a:r>
                      <a:endParaRPr kumimoji="0" lang="en-US" sz="1800" b="0" i="0" u="none" strike="noStrike" cap="none" normalizeH="0" baseline="0" dirty="0">
                        <a:ln>
                          <a:noFill/>
                        </a:ln>
                        <a:solidFill>
                          <a:schemeClr val="tx1"/>
                        </a:solidFill>
                        <a:effectLst/>
                        <a:latin typeface="Verdan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latedScor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348880"/>
            <a:ext cx="5760640" cy="4320480"/>
          </a:xfrm>
          <a:prstGeom prst="rect">
            <a:avLst/>
          </a:prstGeom>
        </p:spPr>
      </p:pic>
      <p:sp>
        <p:nvSpPr>
          <p:cNvPr id="154626" name="Rectangle 2"/>
          <p:cNvSpPr>
            <a:spLocks noGrp="1" noChangeArrowheads="1"/>
          </p:cNvSpPr>
          <p:nvPr>
            <p:ph type="title"/>
          </p:nvPr>
        </p:nvSpPr>
        <p:spPr/>
        <p:txBody>
          <a:bodyPr/>
          <a:lstStyle/>
          <a:p>
            <a:r>
              <a:rPr lang="en-GB"/>
              <a:t>Results – Simulated dialogue management</a:t>
            </a:r>
            <a:endParaRPr lang="en-US"/>
          </a:p>
        </p:txBody>
      </p:sp>
      <p:sp>
        <p:nvSpPr>
          <p:cNvPr id="154627" name="Rectangle 3"/>
          <p:cNvSpPr>
            <a:spLocks noGrp="1" noChangeArrowheads="1"/>
          </p:cNvSpPr>
          <p:nvPr>
            <p:ph type="body" idx="1"/>
          </p:nvPr>
        </p:nvSpPr>
        <p:spPr>
          <a:xfrm>
            <a:off x="323850" y="1052736"/>
            <a:ext cx="8424863" cy="4967287"/>
          </a:xfrm>
        </p:spPr>
        <p:txBody>
          <a:bodyPr/>
          <a:lstStyle/>
          <a:p>
            <a:r>
              <a:rPr lang="en-GB" dirty="0"/>
              <a:t>Use reinforcement </a:t>
            </a:r>
            <a:r>
              <a:rPr lang="en-GB" dirty="0" smtClean="0"/>
              <a:t>learning (Natural Actor Critic algorithm) </a:t>
            </a:r>
            <a:r>
              <a:rPr lang="en-GB" dirty="0"/>
              <a:t>to train two systems:</a:t>
            </a:r>
          </a:p>
          <a:p>
            <a:pPr lvl="1"/>
            <a:r>
              <a:rPr lang="en-GB" dirty="0"/>
              <a:t>One uses hand-crafted parameters</a:t>
            </a:r>
          </a:p>
          <a:p>
            <a:pPr lvl="1"/>
            <a:r>
              <a:rPr lang="en-GB" dirty="0"/>
              <a:t>One uses parameters learned from 1000 simulated dialogues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Live evaluations (control)</a:t>
            </a:r>
            <a:endParaRPr lang="en-US" dirty="0"/>
          </a:p>
        </p:txBody>
      </p:sp>
      <p:sp>
        <p:nvSpPr>
          <p:cNvPr id="3" name="Content Placeholder 2"/>
          <p:cNvSpPr>
            <a:spLocks noGrp="1"/>
          </p:cNvSpPr>
          <p:nvPr>
            <p:ph idx="1"/>
          </p:nvPr>
        </p:nvSpPr>
        <p:spPr>
          <a:xfrm>
            <a:off x="323850" y="1052736"/>
            <a:ext cx="8424863" cy="4967287"/>
          </a:xfrm>
        </p:spPr>
        <p:txBody>
          <a:bodyPr/>
          <a:lstStyle/>
          <a:p>
            <a:r>
              <a:rPr lang="en-US" dirty="0" smtClean="0"/>
              <a:t>Tested in the Spoken Dialogue Challenge</a:t>
            </a:r>
          </a:p>
          <a:p>
            <a:endParaRPr lang="en-US" dirty="0"/>
          </a:p>
          <a:p>
            <a:r>
              <a:rPr lang="en-US" dirty="0" smtClean="0"/>
              <a:t>Provide bus timetables in Pittsburgh</a:t>
            </a:r>
          </a:p>
          <a:p>
            <a:endParaRPr lang="en-US" dirty="0"/>
          </a:p>
          <a:p>
            <a:r>
              <a:rPr lang="en-US" dirty="0" smtClean="0"/>
              <a:t>800 road names (pairs represent a stop). Required to get place from, to and time</a:t>
            </a:r>
          </a:p>
          <a:p>
            <a:endParaRPr lang="en-US" dirty="0"/>
          </a:p>
          <a:p>
            <a:r>
              <a:rPr lang="en-US" dirty="0" smtClean="0"/>
              <a:t>All parameters of the Cambridge system were hand-crafted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4583699"/>
              </p:ext>
            </p:extLst>
          </p:nvPr>
        </p:nvGraphicFramePr>
        <p:xfrm>
          <a:off x="899592" y="4125733"/>
          <a:ext cx="7020967" cy="2471619"/>
        </p:xfrm>
        <a:graphic>
          <a:graphicData uri="http://schemas.openxmlformats.org/drawingml/2006/table">
            <a:tbl>
              <a:tblPr firstRow="1" bandRow="1">
                <a:tableStyleId>{10A1B5D5-9B99-4C35-A422-299274C87663}</a:tableStyleId>
              </a:tblPr>
              <a:tblGrid>
                <a:gridCol w="1541188"/>
                <a:gridCol w="970378"/>
                <a:gridCol w="1198702"/>
                <a:gridCol w="2067403"/>
                <a:gridCol w="1243296"/>
              </a:tblGrid>
              <a:tr h="580033">
                <a:tc>
                  <a:txBody>
                    <a:bodyPr/>
                    <a:lstStyle/>
                    <a:p>
                      <a:pPr algn="ctr"/>
                      <a:endParaRPr lang="en-US" sz="1800" dirty="0"/>
                    </a:p>
                  </a:txBody>
                  <a:tcPr marL="91437" marR="91437"/>
                </a:tc>
                <a:tc>
                  <a:txBody>
                    <a:bodyPr/>
                    <a:lstStyle/>
                    <a:p>
                      <a:pPr algn="ctr"/>
                      <a:r>
                        <a:rPr lang="en-US" sz="1800" dirty="0" smtClean="0"/>
                        <a:t># Dial</a:t>
                      </a:r>
                      <a:endParaRPr lang="en-US" sz="1800" dirty="0"/>
                    </a:p>
                  </a:txBody>
                  <a:tcPr marL="91437" marR="91437"/>
                </a:tc>
                <a:tc>
                  <a:txBody>
                    <a:bodyPr/>
                    <a:lstStyle/>
                    <a:p>
                      <a:pPr algn="ctr"/>
                      <a:r>
                        <a:rPr lang="en-US" sz="1800" dirty="0" smtClean="0"/>
                        <a:t>#</a:t>
                      </a:r>
                      <a:r>
                        <a:rPr lang="en-US" sz="1800" baseline="0" dirty="0" smtClean="0"/>
                        <a:t> </a:t>
                      </a:r>
                      <a:r>
                        <a:rPr lang="en-US" sz="1800" baseline="0" dirty="0" err="1" smtClean="0"/>
                        <a:t>Succ</a:t>
                      </a:r>
                      <a:endParaRPr lang="en-US" sz="1800" dirty="0"/>
                    </a:p>
                  </a:txBody>
                  <a:tcPr marL="91437" marR="91437"/>
                </a:tc>
                <a:tc>
                  <a:txBody>
                    <a:bodyPr/>
                    <a:lstStyle/>
                    <a:p>
                      <a:pPr algn="ctr"/>
                      <a:r>
                        <a:rPr lang="en-US" sz="1800" dirty="0" smtClean="0"/>
                        <a:t>% </a:t>
                      </a:r>
                      <a:r>
                        <a:rPr lang="en-US" sz="1800" dirty="0" err="1" smtClean="0"/>
                        <a:t>Succ</a:t>
                      </a:r>
                      <a:endParaRPr lang="en-US" sz="1800" dirty="0"/>
                    </a:p>
                  </a:txBody>
                  <a:tcPr marL="91437" marR="91437"/>
                </a:tc>
                <a:tc>
                  <a:txBody>
                    <a:bodyPr/>
                    <a:lstStyle/>
                    <a:p>
                      <a:pPr algn="ctr"/>
                      <a:r>
                        <a:rPr lang="en-US" sz="1800" dirty="0" smtClean="0"/>
                        <a:t>WER</a:t>
                      </a:r>
                      <a:endParaRPr lang="en-US" sz="1800" dirty="0"/>
                    </a:p>
                  </a:txBody>
                  <a:tcPr marL="91437" marR="91437"/>
                </a:tc>
              </a:tr>
              <a:tr h="580033">
                <a:tc>
                  <a:txBody>
                    <a:bodyPr/>
                    <a:lstStyle/>
                    <a:p>
                      <a:pPr algn="ctr"/>
                      <a:r>
                        <a:rPr lang="en-US" sz="1800" dirty="0" smtClean="0"/>
                        <a:t>BASELINE</a:t>
                      </a:r>
                      <a:endParaRPr lang="en-US" sz="1800" dirty="0"/>
                    </a:p>
                  </a:txBody>
                  <a:tcPr marL="91437" marR="91437"/>
                </a:tc>
                <a:tc>
                  <a:txBody>
                    <a:bodyPr/>
                    <a:lstStyle/>
                    <a:p>
                      <a:pPr algn="ctr"/>
                      <a:r>
                        <a:rPr lang="en-US" sz="1800" dirty="0" smtClean="0"/>
                        <a:t>91</a:t>
                      </a:r>
                    </a:p>
                  </a:txBody>
                  <a:tcPr marL="91437" marR="91437"/>
                </a:tc>
                <a:tc>
                  <a:txBody>
                    <a:bodyPr/>
                    <a:lstStyle/>
                    <a:p>
                      <a:pPr algn="ctr"/>
                      <a:r>
                        <a:rPr lang="en-US" sz="1800" dirty="0" smtClean="0"/>
                        <a:t>59</a:t>
                      </a:r>
                      <a:endParaRPr lang="en-US" sz="1800" dirty="0"/>
                    </a:p>
                  </a:txBody>
                  <a:tcPr marL="91437" marR="91437"/>
                </a:tc>
                <a:tc>
                  <a:txBody>
                    <a:bodyPr/>
                    <a:lstStyle/>
                    <a:p>
                      <a:pPr algn="ctr"/>
                      <a:r>
                        <a:rPr lang="en-US" sz="1800" dirty="0" smtClean="0"/>
                        <a:t>64.8 +/- 5.0</a:t>
                      </a:r>
                      <a:endParaRPr lang="en-US" sz="1800" dirty="0"/>
                    </a:p>
                  </a:txBody>
                  <a:tcPr marL="91437" marR="91437"/>
                </a:tc>
                <a:tc>
                  <a:txBody>
                    <a:bodyPr/>
                    <a:lstStyle/>
                    <a:p>
                      <a:pPr algn="ctr"/>
                      <a:r>
                        <a:rPr lang="en-US" sz="1800" dirty="0" smtClean="0"/>
                        <a:t>42.35</a:t>
                      </a:r>
                      <a:endParaRPr lang="en-US" sz="1800" dirty="0"/>
                    </a:p>
                  </a:txBody>
                  <a:tcPr marL="91437" marR="91437"/>
                </a:tc>
              </a:tr>
              <a:tr h="318083">
                <a:tc>
                  <a:txBody>
                    <a:bodyPr/>
                    <a:lstStyle/>
                    <a:p>
                      <a:pPr algn="ctr"/>
                      <a:r>
                        <a:rPr lang="en-US" sz="1800" dirty="0" smtClean="0"/>
                        <a:t>System 2</a:t>
                      </a:r>
                      <a:endParaRPr lang="en-US" sz="1800" dirty="0"/>
                    </a:p>
                  </a:txBody>
                  <a:tcPr marL="91437" marR="91437"/>
                </a:tc>
                <a:tc>
                  <a:txBody>
                    <a:bodyPr/>
                    <a:lstStyle/>
                    <a:p>
                      <a:pPr algn="ctr"/>
                      <a:r>
                        <a:rPr lang="en-US" sz="1800" dirty="0" smtClean="0"/>
                        <a:t>61</a:t>
                      </a:r>
                      <a:endParaRPr lang="en-US" sz="1800" dirty="0"/>
                    </a:p>
                  </a:txBody>
                  <a:tcPr marL="91437" marR="91437"/>
                </a:tc>
                <a:tc>
                  <a:txBody>
                    <a:bodyPr/>
                    <a:lstStyle/>
                    <a:p>
                      <a:pPr algn="ctr"/>
                      <a:r>
                        <a:rPr lang="en-US" sz="1800" dirty="0" smtClean="0"/>
                        <a:t>23</a:t>
                      </a:r>
                      <a:endParaRPr lang="en-US" sz="1800" dirty="0"/>
                    </a:p>
                  </a:txBody>
                  <a:tcPr marL="91437" marR="91437"/>
                </a:tc>
                <a:tc>
                  <a:txBody>
                    <a:bodyPr/>
                    <a:lstStyle/>
                    <a:p>
                      <a:pPr algn="ctr"/>
                      <a:r>
                        <a:rPr lang="en-US" sz="1800" dirty="0" smtClean="0"/>
                        <a:t>37.7 +/- 6.2</a:t>
                      </a:r>
                      <a:endParaRPr lang="en-US" sz="1800" dirty="0"/>
                    </a:p>
                  </a:txBody>
                  <a:tcPr marL="91437" marR="91437"/>
                </a:tc>
                <a:tc>
                  <a:txBody>
                    <a:bodyPr/>
                    <a:lstStyle/>
                    <a:p>
                      <a:pPr algn="ctr"/>
                      <a:r>
                        <a:rPr lang="en-US" sz="1800" dirty="0" smtClean="0"/>
                        <a:t>60.66</a:t>
                      </a:r>
                      <a:endParaRPr lang="en-US" sz="1800" dirty="0"/>
                    </a:p>
                  </a:txBody>
                  <a:tcPr marL="91437" marR="91437"/>
                </a:tc>
              </a:tr>
              <a:tr h="580033">
                <a:tc>
                  <a:txBody>
                    <a:bodyPr/>
                    <a:lstStyle/>
                    <a:p>
                      <a:pPr algn="ctr"/>
                      <a:r>
                        <a:rPr lang="en-US" sz="1800" dirty="0" smtClean="0"/>
                        <a:t>Cambridge</a:t>
                      </a:r>
                    </a:p>
                  </a:txBody>
                  <a:tcPr marL="91437" marR="91437"/>
                </a:tc>
                <a:tc>
                  <a:txBody>
                    <a:bodyPr/>
                    <a:lstStyle/>
                    <a:p>
                      <a:pPr algn="ctr"/>
                      <a:r>
                        <a:rPr lang="en-US" sz="1800" dirty="0" smtClean="0"/>
                        <a:t>75</a:t>
                      </a:r>
                      <a:endParaRPr lang="en-US" sz="1800" dirty="0"/>
                    </a:p>
                  </a:txBody>
                  <a:tcPr marL="91437" marR="91437"/>
                </a:tc>
                <a:tc>
                  <a:txBody>
                    <a:bodyPr/>
                    <a:lstStyle/>
                    <a:p>
                      <a:pPr algn="ctr"/>
                      <a:r>
                        <a:rPr lang="en-US" sz="1800" b="1" dirty="0" smtClean="0"/>
                        <a:t>67</a:t>
                      </a:r>
                      <a:endParaRPr lang="en-US" sz="1800" b="1" dirty="0"/>
                    </a:p>
                  </a:txBody>
                  <a:tcPr marL="91437" marR="91437"/>
                </a:tc>
                <a:tc>
                  <a:txBody>
                    <a:bodyPr/>
                    <a:lstStyle/>
                    <a:p>
                      <a:pPr algn="ctr"/>
                      <a:r>
                        <a:rPr lang="en-US" sz="1800" b="1" dirty="0" smtClean="0"/>
                        <a:t>89.3 +/- 3.6</a:t>
                      </a:r>
                      <a:endParaRPr lang="en-US" sz="1800" b="1" dirty="0"/>
                    </a:p>
                  </a:txBody>
                  <a:tcPr marL="91437" marR="91437"/>
                </a:tc>
                <a:tc>
                  <a:txBody>
                    <a:bodyPr/>
                    <a:lstStyle/>
                    <a:p>
                      <a:pPr algn="ctr"/>
                      <a:r>
                        <a:rPr lang="en-US" sz="1800" b="1" dirty="0" smtClean="0"/>
                        <a:t>32.65</a:t>
                      </a:r>
                      <a:endParaRPr lang="en-US" sz="1800" b="1" dirty="0"/>
                    </a:p>
                  </a:txBody>
                  <a:tcPr marL="91437" marR="91437"/>
                </a:tc>
              </a:tr>
              <a:tr h="318083">
                <a:tc>
                  <a:txBody>
                    <a:bodyPr/>
                    <a:lstStyle/>
                    <a:p>
                      <a:pPr algn="ctr"/>
                      <a:r>
                        <a:rPr lang="en-US" sz="1800" dirty="0" smtClean="0"/>
                        <a:t>System 4</a:t>
                      </a:r>
                      <a:endParaRPr lang="en-US" sz="1800" dirty="0"/>
                    </a:p>
                  </a:txBody>
                  <a:tcPr marL="91437" marR="91437"/>
                </a:tc>
                <a:tc>
                  <a:txBody>
                    <a:bodyPr/>
                    <a:lstStyle/>
                    <a:p>
                      <a:pPr algn="ctr"/>
                      <a:r>
                        <a:rPr lang="en-US" sz="1800" dirty="0" smtClean="0"/>
                        <a:t>83</a:t>
                      </a:r>
                      <a:endParaRPr lang="en-US" sz="1800" dirty="0"/>
                    </a:p>
                  </a:txBody>
                  <a:tcPr marL="91437" marR="91437"/>
                </a:tc>
                <a:tc>
                  <a:txBody>
                    <a:bodyPr/>
                    <a:lstStyle/>
                    <a:p>
                      <a:pPr algn="ctr"/>
                      <a:r>
                        <a:rPr lang="en-US" sz="1800" dirty="0" smtClean="0"/>
                        <a:t>62</a:t>
                      </a:r>
                      <a:endParaRPr lang="en-US" sz="1800" dirty="0"/>
                    </a:p>
                  </a:txBody>
                  <a:tcPr marL="91437" marR="91437"/>
                </a:tc>
                <a:tc>
                  <a:txBody>
                    <a:bodyPr/>
                    <a:lstStyle/>
                    <a:p>
                      <a:pPr algn="ctr"/>
                      <a:r>
                        <a:rPr lang="en-US" sz="1800" dirty="0" smtClean="0"/>
                        <a:t>74.7 +/- 4.8</a:t>
                      </a:r>
                      <a:endParaRPr lang="en-US" sz="1800" dirty="0"/>
                    </a:p>
                  </a:txBody>
                  <a:tcPr marL="91437" marR="91437"/>
                </a:tc>
                <a:tc>
                  <a:txBody>
                    <a:bodyPr/>
                    <a:lstStyle/>
                    <a:p>
                      <a:pPr algn="ctr"/>
                      <a:r>
                        <a:rPr lang="en-US" sz="1800" dirty="0" smtClean="0"/>
                        <a:t>34.34</a:t>
                      </a:r>
                      <a:endParaRPr lang="en-US" sz="1800" dirty="0"/>
                    </a:p>
                  </a:txBody>
                  <a:tcPr marL="91437" marR="91437"/>
                </a:tc>
              </a:tr>
            </a:tbl>
          </a:graphicData>
        </a:graphic>
      </p:graphicFrame>
    </p:spTree>
    <p:extLst>
      <p:ext uri="{BB962C8B-B14F-4D97-AF65-F5344CB8AC3E}">
        <p14:creationId xmlns:p14="http://schemas.microsoft.com/office/powerpoint/2010/main" val="558663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Live evaluations (control)</a:t>
            </a:r>
            <a:endParaRPr lang="en-US" dirty="0"/>
          </a:p>
        </p:txBody>
      </p:sp>
      <p:pic>
        <p:nvPicPr>
          <p:cNvPr id="4" name="Picture 3" descr="SuccessRate-colour.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057" y="895184"/>
            <a:ext cx="8496300"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4314870" y="6367296"/>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800">
                <a:solidFill>
                  <a:schemeClr val="tx1"/>
                </a:solidFill>
                <a:latin typeface="Arial" charset="0"/>
                <a:ea typeface="ＭＳ Ｐゴシック" charset="0"/>
                <a:cs typeface="ＭＳ Ｐゴシック" charset="0"/>
              </a:defRPr>
            </a:lvl1pPr>
            <a:lvl2pPr marL="742950" indent="-285750" eaLnBrk="0" hangingPunct="0">
              <a:defRPr sz="7800">
                <a:solidFill>
                  <a:schemeClr val="tx1"/>
                </a:solidFill>
                <a:latin typeface="Arial" charset="0"/>
                <a:ea typeface="ＭＳ Ｐゴシック" charset="0"/>
              </a:defRPr>
            </a:lvl2pPr>
            <a:lvl3pPr marL="1143000" indent="-228600" eaLnBrk="0" hangingPunct="0">
              <a:defRPr sz="7800">
                <a:solidFill>
                  <a:schemeClr val="tx1"/>
                </a:solidFill>
                <a:latin typeface="Arial" charset="0"/>
                <a:ea typeface="ＭＳ Ｐゴシック" charset="0"/>
              </a:defRPr>
            </a:lvl3pPr>
            <a:lvl4pPr marL="1600200" indent="-228600" eaLnBrk="0" hangingPunct="0">
              <a:defRPr sz="7800">
                <a:solidFill>
                  <a:schemeClr val="tx1"/>
                </a:solidFill>
                <a:latin typeface="Arial" charset="0"/>
                <a:ea typeface="ＭＳ Ｐゴシック" charset="0"/>
              </a:defRPr>
            </a:lvl4pPr>
            <a:lvl5pPr marL="2057400" indent="-228600" eaLnBrk="0" hangingPunct="0">
              <a:defRPr sz="7800">
                <a:solidFill>
                  <a:schemeClr val="tx1"/>
                </a:solidFill>
                <a:latin typeface="Arial" charset="0"/>
                <a:ea typeface="ＭＳ Ｐゴシック" charset="0"/>
              </a:defRPr>
            </a:lvl5pPr>
            <a:lvl6pPr marL="2514600" indent="-228600" eaLnBrk="0" fontAlgn="base" hangingPunct="0">
              <a:spcBef>
                <a:spcPct val="0"/>
              </a:spcBef>
              <a:spcAft>
                <a:spcPct val="0"/>
              </a:spcAft>
              <a:defRPr sz="7800">
                <a:solidFill>
                  <a:schemeClr val="tx1"/>
                </a:solidFill>
                <a:latin typeface="Arial" charset="0"/>
                <a:ea typeface="ＭＳ Ｐゴシック" charset="0"/>
              </a:defRPr>
            </a:lvl6pPr>
            <a:lvl7pPr marL="2971800" indent="-228600" eaLnBrk="0" fontAlgn="base" hangingPunct="0">
              <a:spcBef>
                <a:spcPct val="0"/>
              </a:spcBef>
              <a:spcAft>
                <a:spcPct val="0"/>
              </a:spcAft>
              <a:defRPr sz="7800">
                <a:solidFill>
                  <a:schemeClr val="tx1"/>
                </a:solidFill>
                <a:latin typeface="Arial" charset="0"/>
                <a:ea typeface="ＭＳ Ｐゴシック" charset="0"/>
              </a:defRPr>
            </a:lvl7pPr>
            <a:lvl8pPr marL="3429000" indent="-228600" eaLnBrk="0" fontAlgn="base" hangingPunct="0">
              <a:spcBef>
                <a:spcPct val="0"/>
              </a:spcBef>
              <a:spcAft>
                <a:spcPct val="0"/>
              </a:spcAft>
              <a:defRPr sz="7800">
                <a:solidFill>
                  <a:schemeClr val="tx1"/>
                </a:solidFill>
                <a:latin typeface="Arial" charset="0"/>
                <a:ea typeface="ＭＳ Ｐゴシック" charset="0"/>
              </a:defRPr>
            </a:lvl8pPr>
            <a:lvl9pPr marL="3886200" indent="-228600" eaLnBrk="0" fontAlgn="base" hangingPunct="0">
              <a:spcBef>
                <a:spcPct val="0"/>
              </a:spcBef>
              <a:spcAft>
                <a:spcPct val="0"/>
              </a:spcAft>
              <a:defRPr sz="7800">
                <a:solidFill>
                  <a:schemeClr val="tx1"/>
                </a:solidFill>
                <a:latin typeface="Arial" charset="0"/>
                <a:ea typeface="ＭＳ Ｐゴシック" charset="0"/>
              </a:defRPr>
            </a:lvl9pPr>
          </a:lstStyle>
          <a:p>
            <a:pPr eaLnBrk="1" hangingPunct="1"/>
            <a:r>
              <a:rPr lang="en-US" sz="2800"/>
              <a:t>WER</a:t>
            </a:r>
          </a:p>
        </p:txBody>
      </p:sp>
      <p:sp>
        <p:nvSpPr>
          <p:cNvPr id="6" name="TextBox 7"/>
          <p:cNvSpPr txBox="1">
            <a:spLocks noChangeArrowheads="1"/>
          </p:cNvSpPr>
          <p:nvPr/>
        </p:nvSpPr>
        <p:spPr bwMode="auto">
          <a:xfrm rot="16200000">
            <a:off x="-1693023" y="3445502"/>
            <a:ext cx="389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800">
                <a:solidFill>
                  <a:schemeClr val="tx1"/>
                </a:solidFill>
                <a:latin typeface="Arial" charset="0"/>
                <a:ea typeface="ＭＳ Ｐゴシック" charset="0"/>
                <a:cs typeface="ＭＳ Ｐゴシック" charset="0"/>
              </a:defRPr>
            </a:lvl1pPr>
            <a:lvl2pPr marL="742950" indent="-285750" eaLnBrk="0" hangingPunct="0">
              <a:defRPr sz="7800">
                <a:solidFill>
                  <a:schemeClr val="tx1"/>
                </a:solidFill>
                <a:latin typeface="Arial" charset="0"/>
                <a:ea typeface="ＭＳ Ｐゴシック" charset="0"/>
              </a:defRPr>
            </a:lvl2pPr>
            <a:lvl3pPr marL="1143000" indent="-228600" eaLnBrk="0" hangingPunct="0">
              <a:defRPr sz="7800">
                <a:solidFill>
                  <a:schemeClr val="tx1"/>
                </a:solidFill>
                <a:latin typeface="Arial" charset="0"/>
                <a:ea typeface="ＭＳ Ｐゴシック" charset="0"/>
              </a:defRPr>
            </a:lvl3pPr>
            <a:lvl4pPr marL="1600200" indent="-228600" eaLnBrk="0" hangingPunct="0">
              <a:defRPr sz="7800">
                <a:solidFill>
                  <a:schemeClr val="tx1"/>
                </a:solidFill>
                <a:latin typeface="Arial" charset="0"/>
                <a:ea typeface="ＭＳ Ｐゴシック" charset="0"/>
              </a:defRPr>
            </a:lvl4pPr>
            <a:lvl5pPr marL="2057400" indent="-228600" eaLnBrk="0" hangingPunct="0">
              <a:defRPr sz="7800">
                <a:solidFill>
                  <a:schemeClr val="tx1"/>
                </a:solidFill>
                <a:latin typeface="Arial" charset="0"/>
                <a:ea typeface="ＭＳ Ｐゴシック" charset="0"/>
              </a:defRPr>
            </a:lvl5pPr>
            <a:lvl6pPr marL="2514600" indent="-228600" eaLnBrk="0" fontAlgn="base" hangingPunct="0">
              <a:spcBef>
                <a:spcPct val="0"/>
              </a:spcBef>
              <a:spcAft>
                <a:spcPct val="0"/>
              </a:spcAft>
              <a:defRPr sz="7800">
                <a:solidFill>
                  <a:schemeClr val="tx1"/>
                </a:solidFill>
                <a:latin typeface="Arial" charset="0"/>
                <a:ea typeface="ＭＳ Ｐゴシック" charset="0"/>
              </a:defRPr>
            </a:lvl6pPr>
            <a:lvl7pPr marL="2971800" indent="-228600" eaLnBrk="0" fontAlgn="base" hangingPunct="0">
              <a:spcBef>
                <a:spcPct val="0"/>
              </a:spcBef>
              <a:spcAft>
                <a:spcPct val="0"/>
              </a:spcAft>
              <a:defRPr sz="7800">
                <a:solidFill>
                  <a:schemeClr val="tx1"/>
                </a:solidFill>
                <a:latin typeface="Arial" charset="0"/>
                <a:ea typeface="ＭＳ Ｐゴシック" charset="0"/>
              </a:defRPr>
            </a:lvl7pPr>
            <a:lvl8pPr marL="3429000" indent="-228600" eaLnBrk="0" fontAlgn="base" hangingPunct="0">
              <a:spcBef>
                <a:spcPct val="0"/>
              </a:spcBef>
              <a:spcAft>
                <a:spcPct val="0"/>
              </a:spcAft>
              <a:defRPr sz="7800">
                <a:solidFill>
                  <a:schemeClr val="tx1"/>
                </a:solidFill>
                <a:latin typeface="Arial" charset="0"/>
                <a:ea typeface="ＭＳ Ｐゴシック" charset="0"/>
              </a:defRPr>
            </a:lvl8pPr>
            <a:lvl9pPr marL="3886200" indent="-228600" eaLnBrk="0" fontAlgn="base" hangingPunct="0">
              <a:spcBef>
                <a:spcPct val="0"/>
              </a:spcBef>
              <a:spcAft>
                <a:spcPct val="0"/>
              </a:spcAft>
              <a:defRPr sz="7800">
                <a:solidFill>
                  <a:schemeClr val="tx1"/>
                </a:solidFill>
                <a:latin typeface="Arial" charset="0"/>
                <a:ea typeface="ＭＳ Ｐゴシック" charset="0"/>
              </a:defRPr>
            </a:lvl9pPr>
          </a:lstStyle>
          <a:p>
            <a:pPr eaLnBrk="1" hangingPunct="1"/>
            <a:r>
              <a:rPr lang="en-US" sz="2800"/>
              <a:t>Estimated success rate</a:t>
            </a:r>
          </a:p>
        </p:txBody>
      </p:sp>
      <p:sp>
        <p:nvSpPr>
          <p:cNvPr id="7" name="TextBox 1"/>
          <p:cNvSpPr txBox="1">
            <a:spLocks noChangeArrowheads="1"/>
          </p:cNvSpPr>
          <p:nvPr/>
        </p:nvSpPr>
        <p:spPr bwMode="auto">
          <a:xfrm>
            <a:off x="5681707" y="1831809"/>
            <a:ext cx="1002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800">
                <a:solidFill>
                  <a:schemeClr val="tx1"/>
                </a:solidFill>
                <a:latin typeface="Arial" charset="0"/>
                <a:ea typeface="ＭＳ Ｐゴシック" charset="0"/>
                <a:cs typeface="ＭＳ Ｐゴシック" charset="0"/>
              </a:defRPr>
            </a:lvl1pPr>
            <a:lvl2pPr marL="742950" indent="-285750" eaLnBrk="0" hangingPunct="0">
              <a:defRPr sz="7800">
                <a:solidFill>
                  <a:schemeClr val="tx1"/>
                </a:solidFill>
                <a:latin typeface="Arial" charset="0"/>
                <a:ea typeface="ＭＳ Ｐゴシック" charset="0"/>
              </a:defRPr>
            </a:lvl2pPr>
            <a:lvl3pPr marL="1143000" indent="-228600" eaLnBrk="0" hangingPunct="0">
              <a:defRPr sz="7800">
                <a:solidFill>
                  <a:schemeClr val="tx1"/>
                </a:solidFill>
                <a:latin typeface="Arial" charset="0"/>
                <a:ea typeface="ＭＳ Ｐゴシック" charset="0"/>
              </a:defRPr>
            </a:lvl3pPr>
            <a:lvl4pPr marL="1600200" indent="-228600" eaLnBrk="0" hangingPunct="0">
              <a:defRPr sz="7800">
                <a:solidFill>
                  <a:schemeClr val="tx1"/>
                </a:solidFill>
                <a:latin typeface="Arial" charset="0"/>
                <a:ea typeface="ＭＳ Ｐゴシック" charset="0"/>
              </a:defRPr>
            </a:lvl4pPr>
            <a:lvl5pPr marL="2057400" indent="-228600" eaLnBrk="0" hangingPunct="0">
              <a:defRPr sz="7800">
                <a:solidFill>
                  <a:schemeClr val="tx1"/>
                </a:solidFill>
                <a:latin typeface="Arial" charset="0"/>
                <a:ea typeface="ＭＳ Ｐゴシック" charset="0"/>
              </a:defRPr>
            </a:lvl5pPr>
            <a:lvl6pPr marL="2514600" indent="-228600" eaLnBrk="0" fontAlgn="base" hangingPunct="0">
              <a:spcBef>
                <a:spcPct val="0"/>
              </a:spcBef>
              <a:spcAft>
                <a:spcPct val="0"/>
              </a:spcAft>
              <a:defRPr sz="7800">
                <a:solidFill>
                  <a:schemeClr val="tx1"/>
                </a:solidFill>
                <a:latin typeface="Arial" charset="0"/>
                <a:ea typeface="ＭＳ Ｐゴシック" charset="0"/>
              </a:defRPr>
            </a:lvl6pPr>
            <a:lvl7pPr marL="2971800" indent="-228600" eaLnBrk="0" fontAlgn="base" hangingPunct="0">
              <a:spcBef>
                <a:spcPct val="0"/>
              </a:spcBef>
              <a:spcAft>
                <a:spcPct val="0"/>
              </a:spcAft>
              <a:defRPr sz="7800">
                <a:solidFill>
                  <a:schemeClr val="tx1"/>
                </a:solidFill>
                <a:latin typeface="Arial" charset="0"/>
                <a:ea typeface="ＭＳ Ｐゴシック" charset="0"/>
              </a:defRPr>
            </a:lvl7pPr>
            <a:lvl8pPr marL="3429000" indent="-228600" eaLnBrk="0" fontAlgn="base" hangingPunct="0">
              <a:spcBef>
                <a:spcPct val="0"/>
              </a:spcBef>
              <a:spcAft>
                <a:spcPct val="0"/>
              </a:spcAft>
              <a:defRPr sz="7800">
                <a:solidFill>
                  <a:schemeClr val="tx1"/>
                </a:solidFill>
                <a:latin typeface="Arial" charset="0"/>
                <a:ea typeface="ＭＳ Ｐゴシック" charset="0"/>
              </a:defRPr>
            </a:lvl8pPr>
            <a:lvl9pPr marL="3886200" indent="-228600" eaLnBrk="0" fontAlgn="base" hangingPunct="0">
              <a:spcBef>
                <a:spcPct val="0"/>
              </a:spcBef>
              <a:spcAft>
                <a:spcPct val="0"/>
              </a:spcAft>
              <a:defRPr sz="7800">
                <a:solidFill>
                  <a:schemeClr val="tx1"/>
                </a:solidFill>
                <a:latin typeface="Arial" charset="0"/>
                <a:ea typeface="ＭＳ Ｐゴシック" charset="0"/>
              </a:defRPr>
            </a:lvl9pPr>
          </a:lstStyle>
          <a:p>
            <a:pPr eaLnBrk="1" hangingPunct="1"/>
            <a:r>
              <a:rPr lang="en-US" sz="2800" dirty="0" smtClean="0">
                <a:solidFill>
                  <a:srgbClr val="0000FF"/>
                </a:solidFill>
              </a:rPr>
              <a:t>CAM</a:t>
            </a:r>
            <a:endParaRPr lang="en-US" sz="2800" dirty="0">
              <a:solidFill>
                <a:srgbClr val="0000FF"/>
              </a:solidFill>
            </a:endParaRPr>
          </a:p>
        </p:txBody>
      </p:sp>
      <p:sp>
        <p:nvSpPr>
          <p:cNvPr id="8" name="TextBox 156"/>
          <p:cNvSpPr txBox="1">
            <a:spLocks noChangeArrowheads="1"/>
          </p:cNvSpPr>
          <p:nvPr/>
        </p:nvSpPr>
        <p:spPr bwMode="auto">
          <a:xfrm>
            <a:off x="5614683" y="4909176"/>
            <a:ext cx="1939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800">
                <a:solidFill>
                  <a:schemeClr val="tx1"/>
                </a:solidFill>
                <a:latin typeface="Arial" charset="0"/>
                <a:ea typeface="ＭＳ Ｐゴシック" charset="0"/>
                <a:cs typeface="ＭＳ Ｐゴシック" charset="0"/>
              </a:defRPr>
            </a:lvl1pPr>
            <a:lvl2pPr marL="742950" indent="-285750" eaLnBrk="0" hangingPunct="0">
              <a:defRPr sz="7800">
                <a:solidFill>
                  <a:schemeClr val="tx1"/>
                </a:solidFill>
                <a:latin typeface="Arial" charset="0"/>
                <a:ea typeface="ＭＳ Ｐゴシック" charset="0"/>
              </a:defRPr>
            </a:lvl2pPr>
            <a:lvl3pPr marL="1143000" indent="-228600" eaLnBrk="0" hangingPunct="0">
              <a:defRPr sz="7800">
                <a:solidFill>
                  <a:schemeClr val="tx1"/>
                </a:solidFill>
                <a:latin typeface="Arial" charset="0"/>
                <a:ea typeface="ＭＳ Ｐゴシック" charset="0"/>
              </a:defRPr>
            </a:lvl3pPr>
            <a:lvl4pPr marL="1600200" indent="-228600" eaLnBrk="0" hangingPunct="0">
              <a:defRPr sz="7800">
                <a:solidFill>
                  <a:schemeClr val="tx1"/>
                </a:solidFill>
                <a:latin typeface="Arial" charset="0"/>
                <a:ea typeface="ＭＳ Ｐゴシック" charset="0"/>
              </a:defRPr>
            </a:lvl4pPr>
            <a:lvl5pPr marL="2057400" indent="-228600" eaLnBrk="0" hangingPunct="0">
              <a:defRPr sz="7800">
                <a:solidFill>
                  <a:schemeClr val="tx1"/>
                </a:solidFill>
                <a:latin typeface="Arial" charset="0"/>
                <a:ea typeface="ＭＳ Ｐゴシック" charset="0"/>
              </a:defRPr>
            </a:lvl5pPr>
            <a:lvl6pPr marL="2514600" indent="-228600" eaLnBrk="0" fontAlgn="base" hangingPunct="0">
              <a:spcBef>
                <a:spcPct val="0"/>
              </a:spcBef>
              <a:spcAft>
                <a:spcPct val="0"/>
              </a:spcAft>
              <a:defRPr sz="7800">
                <a:solidFill>
                  <a:schemeClr val="tx1"/>
                </a:solidFill>
                <a:latin typeface="Arial" charset="0"/>
                <a:ea typeface="ＭＳ Ｐゴシック" charset="0"/>
              </a:defRPr>
            </a:lvl6pPr>
            <a:lvl7pPr marL="2971800" indent="-228600" eaLnBrk="0" fontAlgn="base" hangingPunct="0">
              <a:spcBef>
                <a:spcPct val="0"/>
              </a:spcBef>
              <a:spcAft>
                <a:spcPct val="0"/>
              </a:spcAft>
              <a:defRPr sz="7800">
                <a:solidFill>
                  <a:schemeClr val="tx1"/>
                </a:solidFill>
                <a:latin typeface="Arial" charset="0"/>
                <a:ea typeface="ＭＳ Ｐゴシック" charset="0"/>
              </a:defRPr>
            </a:lvl7pPr>
            <a:lvl8pPr marL="3429000" indent="-228600" eaLnBrk="0" fontAlgn="base" hangingPunct="0">
              <a:spcBef>
                <a:spcPct val="0"/>
              </a:spcBef>
              <a:spcAft>
                <a:spcPct val="0"/>
              </a:spcAft>
              <a:defRPr sz="7800">
                <a:solidFill>
                  <a:schemeClr val="tx1"/>
                </a:solidFill>
                <a:latin typeface="Arial" charset="0"/>
                <a:ea typeface="ＭＳ Ｐゴシック" charset="0"/>
              </a:defRPr>
            </a:lvl8pPr>
            <a:lvl9pPr marL="3886200" indent="-228600" eaLnBrk="0" fontAlgn="base" hangingPunct="0">
              <a:spcBef>
                <a:spcPct val="0"/>
              </a:spcBef>
              <a:spcAft>
                <a:spcPct val="0"/>
              </a:spcAft>
              <a:defRPr sz="7800">
                <a:solidFill>
                  <a:schemeClr val="tx1"/>
                </a:solidFill>
                <a:latin typeface="Arial" charset="0"/>
                <a:ea typeface="ＭＳ Ｐゴシック" charset="0"/>
              </a:defRPr>
            </a:lvl9pPr>
          </a:lstStyle>
          <a:p>
            <a:pPr eaLnBrk="1" hangingPunct="1"/>
            <a:r>
              <a:rPr lang="en-US" sz="2800" dirty="0">
                <a:solidFill>
                  <a:srgbClr val="FF0000"/>
                </a:solidFill>
              </a:rPr>
              <a:t>BASELINE</a:t>
            </a:r>
          </a:p>
        </p:txBody>
      </p:sp>
      <p:sp>
        <p:nvSpPr>
          <p:cNvPr id="9" name="TextBox 8"/>
          <p:cNvSpPr txBox="1"/>
          <p:nvPr/>
        </p:nvSpPr>
        <p:spPr>
          <a:xfrm>
            <a:off x="1772685" y="4207328"/>
            <a:ext cx="2593679" cy="1323439"/>
          </a:xfrm>
          <a:prstGeom prst="rect">
            <a:avLst/>
          </a:prstGeom>
          <a:noFill/>
        </p:spPr>
        <p:txBody>
          <a:bodyPr wrap="none" rtlCol="0">
            <a:spAutoFit/>
          </a:bodyPr>
          <a:lstStyle/>
          <a:p>
            <a:r>
              <a:rPr lang="en-US" sz="2000" dirty="0" smtClean="0">
                <a:solidFill>
                  <a:srgbClr val="0000FF"/>
                </a:solidFill>
              </a:rPr>
              <a:t>CAM Success</a:t>
            </a:r>
          </a:p>
          <a:p>
            <a:r>
              <a:rPr lang="en-US" sz="2000" dirty="0" smtClean="0">
                <a:solidFill>
                  <a:srgbClr val="0000FF"/>
                </a:solidFill>
              </a:rPr>
              <a:t>CAM Failure</a:t>
            </a:r>
          </a:p>
          <a:p>
            <a:r>
              <a:rPr lang="en-US" sz="2000" dirty="0" smtClean="0">
                <a:solidFill>
                  <a:srgbClr val="FF0000"/>
                </a:solidFill>
              </a:rPr>
              <a:t>BASELINE Success</a:t>
            </a:r>
          </a:p>
          <a:p>
            <a:r>
              <a:rPr lang="en-US" sz="2000" dirty="0" smtClean="0">
                <a:solidFill>
                  <a:srgbClr val="FF0000"/>
                </a:solidFill>
              </a:rPr>
              <a:t>BASELINE Failure</a:t>
            </a:r>
            <a:endParaRPr lang="en-US" sz="2000" dirty="0">
              <a:solidFill>
                <a:srgbClr val="FF0000"/>
              </a:solidFill>
            </a:endParaRPr>
          </a:p>
        </p:txBody>
      </p:sp>
      <p:sp>
        <p:nvSpPr>
          <p:cNvPr id="10" name="Isosceles Triangle 9"/>
          <p:cNvSpPr/>
          <p:nvPr/>
        </p:nvSpPr>
        <p:spPr bwMode="auto">
          <a:xfrm>
            <a:off x="1649952" y="4343884"/>
            <a:ext cx="144016" cy="144016"/>
          </a:xfrm>
          <a:prstGeom prst="triangle">
            <a:avLst/>
          </a:prstGeom>
          <a:no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078288" rtl="0" eaLnBrk="1" fontAlgn="base" latinLnBrk="0" hangingPunct="1">
              <a:lnSpc>
                <a:spcPct val="100000"/>
              </a:lnSpc>
              <a:spcBef>
                <a:spcPct val="0"/>
              </a:spcBef>
              <a:spcAft>
                <a:spcPct val="0"/>
              </a:spcAft>
              <a:buClrTx/>
              <a:buSzTx/>
              <a:buFontTx/>
              <a:buNone/>
              <a:tabLst/>
            </a:pPr>
            <a:endParaRPr kumimoji="0" lang="en-US" sz="7800" b="0" i="0" u="none" strike="noStrike" cap="none" normalizeH="0" baseline="0">
              <a:ln>
                <a:noFill/>
              </a:ln>
              <a:solidFill>
                <a:schemeClr val="tx1"/>
              </a:solidFill>
              <a:effectLst/>
              <a:latin typeface="Arial" charset="0"/>
              <a:ea typeface="ＭＳ Ｐゴシック" charset="0"/>
            </a:endParaRPr>
          </a:p>
        </p:txBody>
      </p:sp>
      <p:sp>
        <p:nvSpPr>
          <p:cNvPr id="11" name="Isosceles Triangle 10"/>
          <p:cNvSpPr/>
          <p:nvPr/>
        </p:nvSpPr>
        <p:spPr bwMode="auto">
          <a:xfrm>
            <a:off x="1649952" y="4636191"/>
            <a:ext cx="144016" cy="144016"/>
          </a:xfrm>
          <a:prstGeom prst="triangle">
            <a:avLst/>
          </a:prstGeom>
          <a:solidFill>
            <a:srgbClr val="0000FF"/>
          </a:solid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078288" rtl="0" eaLnBrk="1" fontAlgn="base" latinLnBrk="0" hangingPunct="1">
              <a:lnSpc>
                <a:spcPct val="100000"/>
              </a:lnSpc>
              <a:spcBef>
                <a:spcPct val="0"/>
              </a:spcBef>
              <a:spcAft>
                <a:spcPct val="0"/>
              </a:spcAft>
              <a:buClrTx/>
              <a:buSzTx/>
              <a:buFontTx/>
              <a:buNone/>
              <a:tabLst/>
            </a:pPr>
            <a:endParaRPr kumimoji="0" lang="en-US" sz="7800" b="0" i="0" u="none" strike="noStrike" cap="none" normalizeH="0" baseline="0">
              <a:ln>
                <a:noFill/>
              </a:ln>
              <a:solidFill>
                <a:schemeClr val="tx1"/>
              </a:solidFill>
              <a:effectLst/>
              <a:latin typeface="Arial" charset="0"/>
              <a:ea typeface="ＭＳ Ｐゴシック" charset="0"/>
            </a:endParaRPr>
          </a:p>
        </p:txBody>
      </p:sp>
      <p:sp>
        <p:nvSpPr>
          <p:cNvPr id="12" name="Rectangle 11"/>
          <p:cNvSpPr/>
          <p:nvPr/>
        </p:nvSpPr>
        <p:spPr bwMode="auto">
          <a:xfrm flipH="1" flipV="1">
            <a:off x="1649952" y="4958776"/>
            <a:ext cx="144016" cy="14401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078288" rtl="0" eaLnBrk="1" fontAlgn="base" latinLnBrk="0" hangingPunct="1">
              <a:lnSpc>
                <a:spcPct val="100000"/>
              </a:lnSpc>
              <a:spcBef>
                <a:spcPct val="0"/>
              </a:spcBef>
              <a:spcAft>
                <a:spcPct val="0"/>
              </a:spcAft>
              <a:buClrTx/>
              <a:buSzTx/>
              <a:buFontTx/>
              <a:buNone/>
              <a:tabLst/>
            </a:pPr>
            <a:endParaRPr kumimoji="0" lang="en-US" sz="7800" b="0" i="0" u="none" strike="noStrike" cap="none" normalizeH="0" baseline="0">
              <a:ln>
                <a:noFill/>
              </a:ln>
              <a:solidFill>
                <a:schemeClr val="tx1"/>
              </a:solidFill>
              <a:effectLst/>
              <a:latin typeface="Arial" charset="0"/>
              <a:ea typeface="ＭＳ Ｐゴシック" charset="0"/>
            </a:endParaRPr>
          </a:p>
        </p:txBody>
      </p:sp>
      <p:sp>
        <p:nvSpPr>
          <p:cNvPr id="13" name="Rectangle 12"/>
          <p:cNvSpPr/>
          <p:nvPr/>
        </p:nvSpPr>
        <p:spPr bwMode="auto">
          <a:xfrm flipH="1" flipV="1">
            <a:off x="1649952" y="5266240"/>
            <a:ext cx="144016" cy="144016"/>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078288" rtl="0" eaLnBrk="1" fontAlgn="base" latinLnBrk="0" hangingPunct="1">
              <a:lnSpc>
                <a:spcPct val="100000"/>
              </a:lnSpc>
              <a:spcBef>
                <a:spcPct val="0"/>
              </a:spcBef>
              <a:spcAft>
                <a:spcPct val="0"/>
              </a:spcAft>
              <a:buClrTx/>
              <a:buSzTx/>
              <a:buFontTx/>
              <a:buNone/>
              <a:tabLst/>
            </a:pPr>
            <a:endParaRPr kumimoji="0" lang="en-US" sz="78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2419551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dirty="0"/>
              <a:t>Intro – </a:t>
            </a:r>
            <a:r>
              <a:rPr lang="en-GB" dirty="0" smtClean="0"/>
              <a:t>An example user </a:t>
            </a:r>
            <a:r>
              <a:rPr lang="en-GB" dirty="0"/>
              <a:t>model?</a:t>
            </a:r>
            <a:endParaRPr lang="en-US" dirty="0"/>
          </a:p>
        </p:txBody>
      </p:sp>
      <p:sp>
        <p:nvSpPr>
          <p:cNvPr id="146435" name="Rectangle 3"/>
          <p:cNvSpPr>
            <a:spLocks noGrp="1" noChangeArrowheads="1"/>
          </p:cNvSpPr>
          <p:nvPr>
            <p:ph type="body" idx="1"/>
          </p:nvPr>
        </p:nvSpPr>
        <p:spPr>
          <a:xfrm>
            <a:off x="323528" y="1196752"/>
            <a:ext cx="8424863" cy="4967287"/>
          </a:xfrm>
        </p:spPr>
        <p:txBody>
          <a:bodyPr/>
          <a:lstStyle/>
          <a:p>
            <a:pPr>
              <a:buFont typeface="Wingdings" charset="0"/>
              <a:buChar char=""/>
            </a:pPr>
            <a:r>
              <a:rPr lang="en-GB" dirty="0" smtClean="0"/>
              <a:t>Partially Observable Markov Decision Process (POMDP)</a:t>
            </a:r>
          </a:p>
          <a:p>
            <a:pPr>
              <a:buFont typeface="Wingdings" charset="0"/>
              <a:buChar char=""/>
            </a:pPr>
            <a:r>
              <a:rPr lang="en-GB" dirty="0" smtClean="0"/>
              <a:t>Probabilistic </a:t>
            </a:r>
            <a:r>
              <a:rPr lang="en-GB" dirty="0"/>
              <a:t>model of what the user will say</a:t>
            </a:r>
          </a:p>
          <a:p>
            <a:pPr>
              <a:buFont typeface="Wingdings" charset="0"/>
              <a:buChar char=""/>
            </a:pPr>
            <a:endParaRPr lang="en-GB" sz="500" dirty="0"/>
          </a:p>
          <a:p>
            <a:pPr>
              <a:buFont typeface="Wingdings" charset="0"/>
              <a:buChar char=""/>
            </a:pPr>
            <a:r>
              <a:rPr lang="en-GB" dirty="0"/>
              <a:t>Variables:</a:t>
            </a:r>
          </a:p>
          <a:p>
            <a:pPr lvl="1">
              <a:buFont typeface="Wingdings" charset="0"/>
              <a:buChar char=""/>
            </a:pPr>
            <a:r>
              <a:rPr lang="en-GB" dirty="0" smtClean="0"/>
              <a:t>Dialogue state</a:t>
            </a:r>
            <a:r>
              <a:rPr lang="en-GB" dirty="0"/>
              <a:t>, </a:t>
            </a:r>
            <a:r>
              <a:rPr lang="en-GB" i="1" dirty="0" err="1" smtClean="0"/>
              <a:t>s</a:t>
            </a:r>
            <a:r>
              <a:rPr lang="en-GB" i="1" baseline="-33000" dirty="0" err="1" smtClean="0"/>
              <a:t>t</a:t>
            </a:r>
            <a:r>
              <a:rPr lang="en-GB" dirty="0" err="1" smtClean="0"/>
              <a:t>.</a:t>
            </a:r>
            <a:r>
              <a:rPr lang="en-GB" dirty="0" smtClean="0"/>
              <a:t> (e.g. User wants a restaurant)</a:t>
            </a:r>
            <a:endParaRPr lang="en-GB" dirty="0"/>
          </a:p>
          <a:p>
            <a:pPr lvl="1">
              <a:buFont typeface="Wingdings" charset="0"/>
              <a:buChar char=""/>
            </a:pPr>
            <a:r>
              <a:rPr lang="en-GB" dirty="0"/>
              <a:t>System action, </a:t>
            </a:r>
            <a:r>
              <a:rPr lang="en-GB" i="1" dirty="0" smtClean="0"/>
              <a:t>a</a:t>
            </a:r>
            <a:r>
              <a:rPr lang="en-GB" i="1" baseline="-33000" dirty="0" smtClean="0"/>
              <a:t>t</a:t>
            </a:r>
            <a:r>
              <a:rPr lang="en-GB" dirty="0" smtClean="0"/>
              <a:t>. (e.g. “What type of food”)</a:t>
            </a:r>
            <a:endParaRPr lang="en-GB" dirty="0"/>
          </a:p>
          <a:p>
            <a:pPr lvl="1">
              <a:buFont typeface="Wingdings" charset="0"/>
              <a:buChar char=""/>
            </a:pPr>
            <a:r>
              <a:rPr lang="en-GB" dirty="0"/>
              <a:t>Observation of what was said, </a:t>
            </a:r>
            <a:r>
              <a:rPr lang="en-GB" i="1" dirty="0" err="1" smtClean="0"/>
              <a:t>o</a:t>
            </a:r>
            <a:r>
              <a:rPr lang="en-GB" i="1" baseline="-33000" dirty="0" err="1" smtClean="0"/>
              <a:t>t</a:t>
            </a:r>
            <a:r>
              <a:rPr lang="en-GB" dirty="0" smtClean="0"/>
              <a:t>. (e.g. N-best semantic list)</a:t>
            </a:r>
            <a:endParaRPr lang="en-GB" dirty="0"/>
          </a:p>
          <a:p>
            <a:pPr>
              <a:buFont typeface="Wingdings" charset="0"/>
              <a:buChar char=""/>
            </a:pPr>
            <a:endParaRPr lang="en-GB" sz="500" i="1" dirty="0"/>
          </a:p>
          <a:p>
            <a:pPr>
              <a:buFont typeface="Wingdings" charset="0"/>
              <a:buChar char=""/>
            </a:pPr>
            <a:r>
              <a:rPr lang="en-GB" dirty="0" smtClean="0"/>
              <a:t>Assumes </a:t>
            </a:r>
            <a:r>
              <a:rPr lang="en-GB" dirty="0"/>
              <a:t>Input-Output Hidden Markov structure:</a:t>
            </a:r>
          </a:p>
          <a:p>
            <a:endParaRPr lang="en-US" dirty="0"/>
          </a:p>
        </p:txBody>
      </p:sp>
      <p:sp>
        <p:nvSpPr>
          <p:cNvPr id="146446" name="Oval 14"/>
          <p:cNvSpPr>
            <a:spLocks noChangeArrowheads="1"/>
          </p:cNvSpPr>
          <p:nvPr/>
        </p:nvSpPr>
        <p:spPr bwMode="auto">
          <a:xfrm>
            <a:off x="1728788" y="4427538"/>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s</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46447" name="Oval 15"/>
          <p:cNvSpPr>
            <a:spLocks noChangeArrowheads="1"/>
          </p:cNvSpPr>
          <p:nvPr/>
        </p:nvSpPr>
        <p:spPr bwMode="auto">
          <a:xfrm>
            <a:off x="3490913" y="4427538"/>
            <a:ext cx="865187"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s</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cxnSp>
        <p:nvCxnSpPr>
          <p:cNvPr id="146448" name="AutoShape 16"/>
          <p:cNvCxnSpPr>
            <a:cxnSpLocks noChangeShapeType="1"/>
            <a:stCxn id="146446" idx="6"/>
            <a:endCxn id="146447" idx="2"/>
          </p:cNvCxnSpPr>
          <p:nvPr/>
        </p:nvCxnSpPr>
        <p:spPr bwMode="auto">
          <a:xfrm>
            <a:off x="2628900" y="4787900"/>
            <a:ext cx="863600"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46449" name="Oval 17"/>
          <p:cNvSpPr>
            <a:spLocks noChangeArrowheads="1"/>
          </p:cNvSpPr>
          <p:nvPr/>
        </p:nvSpPr>
        <p:spPr bwMode="auto">
          <a:xfrm>
            <a:off x="7235825" y="4427538"/>
            <a:ext cx="865188"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s</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sp>
        <p:nvSpPr>
          <p:cNvPr id="146450" name="Text Box 18"/>
          <p:cNvSpPr txBox="1">
            <a:spLocks noChangeArrowheads="1"/>
          </p:cNvSpPr>
          <p:nvPr/>
        </p:nvSpPr>
        <p:spPr bwMode="auto">
          <a:xfrm>
            <a:off x="5472113" y="4529138"/>
            <a:ext cx="4778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cxnSp>
        <p:nvCxnSpPr>
          <p:cNvPr id="146451" name="AutoShape 19"/>
          <p:cNvCxnSpPr>
            <a:cxnSpLocks noChangeShapeType="1"/>
            <a:stCxn id="146447" idx="6"/>
            <a:endCxn id="146450" idx="1"/>
          </p:cNvCxnSpPr>
          <p:nvPr/>
        </p:nvCxnSpPr>
        <p:spPr bwMode="auto">
          <a:xfrm>
            <a:off x="4356100" y="4787900"/>
            <a:ext cx="1117600"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46452" name="AutoShape 20"/>
          <p:cNvCxnSpPr>
            <a:cxnSpLocks noChangeShapeType="1"/>
            <a:stCxn id="146450" idx="3"/>
            <a:endCxn id="146449" idx="2"/>
          </p:cNvCxnSpPr>
          <p:nvPr/>
        </p:nvCxnSpPr>
        <p:spPr bwMode="auto">
          <a:xfrm>
            <a:off x="5951538" y="4787900"/>
            <a:ext cx="1284287"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46453" name="Oval 21"/>
          <p:cNvSpPr>
            <a:spLocks noChangeArrowheads="1"/>
          </p:cNvSpPr>
          <p:nvPr/>
        </p:nvSpPr>
        <p:spPr bwMode="auto">
          <a:xfrm>
            <a:off x="1728788" y="5867400"/>
            <a:ext cx="900112"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o</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46454" name="Oval 22"/>
          <p:cNvSpPr>
            <a:spLocks noChangeArrowheads="1"/>
          </p:cNvSpPr>
          <p:nvPr/>
        </p:nvSpPr>
        <p:spPr bwMode="auto">
          <a:xfrm>
            <a:off x="3490913" y="5867400"/>
            <a:ext cx="865187"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o</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sp>
        <p:nvSpPr>
          <p:cNvPr id="146455" name="Oval 23"/>
          <p:cNvSpPr>
            <a:spLocks noChangeArrowheads="1"/>
          </p:cNvSpPr>
          <p:nvPr/>
        </p:nvSpPr>
        <p:spPr bwMode="auto">
          <a:xfrm>
            <a:off x="7235825" y="5867400"/>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a:solidFill>
                  <a:srgbClr val="000000"/>
                </a:solidFill>
                <a:latin typeface="Calibri" charset="0"/>
              </a:rPr>
              <a:t>o</a:t>
            </a:r>
            <a:r>
              <a:rPr lang="en-GB" sz="2600" b="0" i="1" baseline="-33000" dirty="0" err="1">
                <a:solidFill>
                  <a:srgbClr val="000000"/>
                </a:solidFill>
                <a:latin typeface="Calibri" charset="0"/>
              </a:rPr>
              <a:t>T</a:t>
            </a:r>
            <a:endParaRPr lang="en-GB" sz="2600" b="0" i="1" baseline="-33000" dirty="0">
              <a:solidFill>
                <a:srgbClr val="000000"/>
              </a:solidFill>
              <a:latin typeface="Calibri" charset="0"/>
            </a:endParaRPr>
          </a:p>
        </p:txBody>
      </p:sp>
      <p:sp>
        <p:nvSpPr>
          <p:cNvPr id="146456" name="Text Box 24"/>
          <p:cNvSpPr txBox="1">
            <a:spLocks noChangeArrowheads="1"/>
          </p:cNvSpPr>
          <p:nvPr/>
        </p:nvSpPr>
        <p:spPr bwMode="auto">
          <a:xfrm>
            <a:off x="5473700" y="5969000"/>
            <a:ext cx="4778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cxnSp>
        <p:nvCxnSpPr>
          <p:cNvPr id="146457" name="AutoShape 25"/>
          <p:cNvCxnSpPr>
            <a:cxnSpLocks noChangeShapeType="1"/>
            <a:stCxn id="146446" idx="4"/>
            <a:endCxn id="146453" idx="0"/>
          </p:cNvCxnSpPr>
          <p:nvPr/>
        </p:nvCxnSpPr>
        <p:spPr bwMode="auto">
          <a:xfrm rot="5400000">
            <a:off x="1820069" y="5507832"/>
            <a:ext cx="719137"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46458" name="AutoShape 26"/>
          <p:cNvCxnSpPr>
            <a:cxnSpLocks noChangeShapeType="1"/>
            <a:stCxn id="146447" idx="4"/>
            <a:endCxn id="146454" idx="0"/>
          </p:cNvCxnSpPr>
          <p:nvPr/>
        </p:nvCxnSpPr>
        <p:spPr bwMode="auto">
          <a:xfrm rot="5400000">
            <a:off x="3564731" y="5507832"/>
            <a:ext cx="719137"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46459" name="AutoShape 27"/>
          <p:cNvCxnSpPr>
            <a:cxnSpLocks noChangeShapeType="1"/>
            <a:stCxn id="146449" idx="4"/>
            <a:endCxn id="146455" idx="0"/>
          </p:cNvCxnSpPr>
          <p:nvPr/>
        </p:nvCxnSpPr>
        <p:spPr bwMode="auto">
          <a:xfrm rot="5400000">
            <a:off x="7309644" y="5507832"/>
            <a:ext cx="719137"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46460" name="Oval 28"/>
          <p:cNvSpPr>
            <a:spLocks noChangeArrowheads="1"/>
          </p:cNvSpPr>
          <p:nvPr/>
        </p:nvSpPr>
        <p:spPr bwMode="auto">
          <a:xfrm>
            <a:off x="720725" y="5111750"/>
            <a:ext cx="900113"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a</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46461" name="Oval 29"/>
          <p:cNvSpPr>
            <a:spLocks noChangeArrowheads="1"/>
          </p:cNvSpPr>
          <p:nvPr/>
        </p:nvSpPr>
        <p:spPr bwMode="auto">
          <a:xfrm>
            <a:off x="2482850" y="5111750"/>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a</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sp>
        <p:nvSpPr>
          <p:cNvPr id="146462" name="Oval 30"/>
          <p:cNvSpPr>
            <a:spLocks noChangeArrowheads="1"/>
          </p:cNvSpPr>
          <p:nvPr/>
        </p:nvSpPr>
        <p:spPr bwMode="auto">
          <a:xfrm>
            <a:off x="6227763" y="5111750"/>
            <a:ext cx="865187"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a</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sp>
        <p:nvSpPr>
          <p:cNvPr id="146463" name="Text Box 31"/>
          <p:cNvSpPr txBox="1">
            <a:spLocks noChangeArrowheads="1"/>
          </p:cNvSpPr>
          <p:nvPr/>
        </p:nvSpPr>
        <p:spPr bwMode="auto">
          <a:xfrm>
            <a:off x="5473700" y="5213350"/>
            <a:ext cx="4778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cxnSp>
        <p:nvCxnSpPr>
          <p:cNvPr id="146464" name="AutoShape 32"/>
          <p:cNvCxnSpPr>
            <a:cxnSpLocks noChangeShapeType="1"/>
            <a:stCxn id="146460" idx="7"/>
            <a:endCxn id="146446" idx="3"/>
          </p:cNvCxnSpPr>
          <p:nvPr/>
        </p:nvCxnSpPr>
        <p:spPr bwMode="auto">
          <a:xfrm flipV="1">
            <a:off x="1489075" y="5043488"/>
            <a:ext cx="371475" cy="173037"/>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46465" name="AutoShape 33"/>
          <p:cNvCxnSpPr>
            <a:cxnSpLocks noChangeShapeType="1"/>
            <a:stCxn id="146461" idx="7"/>
            <a:endCxn id="146447" idx="3"/>
          </p:cNvCxnSpPr>
          <p:nvPr/>
        </p:nvCxnSpPr>
        <p:spPr bwMode="auto">
          <a:xfrm flipV="1">
            <a:off x="3221038" y="5043488"/>
            <a:ext cx="396875" cy="173037"/>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46466" name="AutoShape 34"/>
          <p:cNvCxnSpPr>
            <a:cxnSpLocks noChangeShapeType="1"/>
            <a:stCxn id="146462" idx="7"/>
            <a:endCxn id="146449" idx="3"/>
          </p:cNvCxnSpPr>
          <p:nvPr/>
        </p:nvCxnSpPr>
        <p:spPr bwMode="auto">
          <a:xfrm flipV="1">
            <a:off x="6965950" y="5043488"/>
            <a:ext cx="396875" cy="173037"/>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a:t>Summary</a:t>
            </a:r>
            <a:endParaRPr lang="en-US"/>
          </a:p>
        </p:txBody>
      </p:sp>
      <p:sp>
        <p:nvSpPr>
          <p:cNvPr id="89091" name="Rectangle 3"/>
          <p:cNvSpPr>
            <a:spLocks noGrp="1" noChangeArrowheads="1"/>
          </p:cNvSpPr>
          <p:nvPr>
            <p:ph type="body" idx="1"/>
          </p:nvPr>
        </p:nvSpPr>
        <p:spPr/>
        <p:txBody>
          <a:bodyPr/>
          <a:lstStyle/>
          <a:p>
            <a:r>
              <a:rPr lang="en-GB" dirty="0" smtClean="0"/>
              <a:t>POMDP models are an effective model of dialogue:</a:t>
            </a:r>
            <a:endParaRPr lang="en-GB" dirty="0"/>
          </a:p>
          <a:p>
            <a:pPr lvl="1"/>
            <a:r>
              <a:rPr lang="en-GB" dirty="0"/>
              <a:t>For use in dialogue systems</a:t>
            </a:r>
          </a:p>
          <a:p>
            <a:pPr lvl="1"/>
            <a:r>
              <a:rPr lang="en-GB" dirty="0"/>
              <a:t>For re-ranking semantic hypotheses off-line</a:t>
            </a:r>
          </a:p>
          <a:p>
            <a:pPr lvl="1"/>
            <a:endParaRPr lang="en-GB" dirty="0"/>
          </a:p>
          <a:p>
            <a:r>
              <a:rPr lang="en-GB" dirty="0" smtClean="0"/>
              <a:t>Expectation </a:t>
            </a:r>
            <a:r>
              <a:rPr lang="en-GB" dirty="0"/>
              <a:t>Propagation allows parameter learning </a:t>
            </a:r>
            <a:r>
              <a:rPr lang="en-GB" dirty="0" smtClean="0"/>
              <a:t>for complex models, without </a:t>
            </a:r>
            <a:r>
              <a:rPr lang="en-GB" dirty="0"/>
              <a:t>annotations of dialogue state</a:t>
            </a:r>
          </a:p>
          <a:p>
            <a:endParaRPr lang="en-GB" dirty="0"/>
          </a:p>
          <a:p>
            <a:r>
              <a:rPr lang="en-GB" dirty="0"/>
              <a:t>Experiments show:</a:t>
            </a:r>
          </a:p>
          <a:p>
            <a:pPr lvl="1"/>
            <a:r>
              <a:rPr lang="en-GB" dirty="0" smtClean="0"/>
              <a:t>EP gives improvements </a:t>
            </a:r>
            <a:r>
              <a:rPr lang="en-GB" dirty="0"/>
              <a:t>in re-ranked hypotheses</a:t>
            </a:r>
          </a:p>
          <a:p>
            <a:pPr lvl="1"/>
            <a:r>
              <a:rPr lang="en-GB" dirty="0" smtClean="0"/>
              <a:t>EP gives improvements </a:t>
            </a:r>
            <a:r>
              <a:rPr lang="en-GB" dirty="0"/>
              <a:t>in </a:t>
            </a:r>
            <a:r>
              <a:rPr lang="en-GB" dirty="0" smtClean="0"/>
              <a:t>simulated</a:t>
            </a:r>
            <a:r>
              <a:rPr lang="en-GB" i="1" dirty="0" smtClean="0"/>
              <a:t> </a:t>
            </a:r>
            <a:r>
              <a:rPr lang="en-GB" dirty="0" smtClean="0"/>
              <a:t>dialogue </a:t>
            </a:r>
            <a:r>
              <a:rPr lang="en-GB" dirty="0"/>
              <a:t>management </a:t>
            </a:r>
            <a:r>
              <a:rPr lang="en-GB" dirty="0" smtClean="0"/>
              <a:t>performance</a:t>
            </a:r>
          </a:p>
          <a:p>
            <a:pPr lvl="1"/>
            <a:r>
              <a:rPr lang="en-GB" dirty="0" smtClean="0"/>
              <a:t>Probabilistic belief gives improvements in live dialogue management performance</a:t>
            </a:r>
          </a:p>
          <a:p>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Current/Future work</a:t>
            </a:r>
            <a:endParaRPr lang="en-US" dirty="0"/>
          </a:p>
        </p:txBody>
      </p:sp>
      <p:sp>
        <p:nvSpPr>
          <p:cNvPr id="3" name="Content Placeholder 2"/>
          <p:cNvSpPr>
            <a:spLocks noGrp="1"/>
          </p:cNvSpPr>
          <p:nvPr>
            <p:ph idx="1"/>
          </p:nvPr>
        </p:nvSpPr>
        <p:spPr/>
        <p:txBody>
          <a:bodyPr/>
          <a:lstStyle/>
          <a:p>
            <a:r>
              <a:rPr lang="en-US" dirty="0" smtClean="0"/>
              <a:t>Using the POMDP as a simulator too</a:t>
            </a:r>
          </a:p>
          <a:p>
            <a:endParaRPr lang="en-US" dirty="0"/>
          </a:p>
          <a:p>
            <a:r>
              <a:rPr lang="en-US" dirty="0" smtClean="0"/>
              <a:t>Need to change the model to better handle user acts (the sub-acts are not independent!)</a:t>
            </a:r>
            <a:endParaRPr lang="en-US" dirty="0"/>
          </a:p>
        </p:txBody>
      </p:sp>
      <p:sp>
        <p:nvSpPr>
          <p:cNvPr id="4" name="Oval 14"/>
          <p:cNvSpPr>
            <a:spLocks noChangeArrowheads="1"/>
          </p:cNvSpPr>
          <p:nvPr/>
        </p:nvSpPr>
        <p:spPr bwMode="auto">
          <a:xfrm>
            <a:off x="1115616" y="3471019"/>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type</a:t>
            </a:r>
            <a:endParaRPr lang="en-US" sz="2400" b="0">
              <a:latin typeface="Times New Roman" charset="0"/>
            </a:endParaRPr>
          </a:p>
        </p:txBody>
      </p:sp>
      <p:sp>
        <p:nvSpPr>
          <p:cNvPr id="5" name="Oval 15"/>
          <p:cNvSpPr>
            <a:spLocks noChangeArrowheads="1"/>
          </p:cNvSpPr>
          <p:nvPr/>
        </p:nvSpPr>
        <p:spPr bwMode="auto">
          <a:xfrm>
            <a:off x="1125538" y="491182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type</a:t>
            </a:r>
            <a:endParaRPr lang="en-US" sz="2400" b="0">
              <a:latin typeface="Times New Roman" charset="0"/>
            </a:endParaRPr>
          </a:p>
        </p:txBody>
      </p:sp>
      <p:cxnSp>
        <p:nvCxnSpPr>
          <p:cNvPr id="6" name="AutoShape 16"/>
          <p:cNvCxnSpPr>
            <a:cxnSpLocks noChangeShapeType="1"/>
            <a:stCxn id="4" idx="4"/>
            <a:endCxn id="5" idx="0"/>
          </p:cNvCxnSpPr>
          <p:nvPr/>
        </p:nvCxnSpPr>
        <p:spPr bwMode="auto">
          <a:xfrm>
            <a:off x="1458516" y="4004419"/>
            <a:ext cx="9922" cy="90740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Oval 17"/>
          <p:cNvSpPr>
            <a:spLocks noChangeArrowheads="1"/>
          </p:cNvSpPr>
          <p:nvPr/>
        </p:nvSpPr>
        <p:spPr bwMode="auto">
          <a:xfrm>
            <a:off x="2878138" y="350212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food</a:t>
            </a:r>
            <a:endParaRPr lang="en-US" sz="2400" b="0">
              <a:latin typeface="Times New Roman" charset="0"/>
            </a:endParaRPr>
          </a:p>
        </p:txBody>
      </p:sp>
      <p:sp>
        <p:nvSpPr>
          <p:cNvPr id="8" name="Oval 18"/>
          <p:cNvSpPr>
            <a:spLocks noChangeArrowheads="1"/>
          </p:cNvSpPr>
          <p:nvPr/>
        </p:nvSpPr>
        <p:spPr bwMode="auto">
          <a:xfrm>
            <a:off x="2878138" y="4911824"/>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food</a:t>
            </a:r>
            <a:endParaRPr lang="en-US" sz="2400" b="0">
              <a:latin typeface="Times New Roman" charset="0"/>
            </a:endParaRPr>
          </a:p>
        </p:txBody>
      </p:sp>
      <p:cxnSp>
        <p:nvCxnSpPr>
          <p:cNvPr id="9" name="AutoShape 19"/>
          <p:cNvCxnSpPr>
            <a:cxnSpLocks noChangeShapeType="1"/>
            <a:stCxn id="7" idx="4"/>
            <a:endCxn id="8" idx="0"/>
          </p:cNvCxnSpPr>
          <p:nvPr/>
        </p:nvCxnSpPr>
        <p:spPr bwMode="auto">
          <a:xfrm>
            <a:off x="3221038" y="4035524"/>
            <a:ext cx="0" cy="8763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Oval 14"/>
          <p:cNvSpPr>
            <a:spLocks noChangeArrowheads="1"/>
          </p:cNvSpPr>
          <p:nvPr/>
        </p:nvSpPr>
        <p:spPr bwMode="auto">
          <a:xfrm>
            <a:off x="5689798" y="3469903"/>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type</a:t>
            </a:r>
            <a:endParaRPr lang="en-US" sz="2400" b="0">
              <a:latin typeface="Times New Roman" charset="0"/>
            </a:endParaRPr>
          </a:p>
        </p:txBody>
      </p:sp>
      <p:sp>
        <p:nvSpPr>
          <p:cNvPr id="15" name="Oval 15"/>
          <p:cNvSpPr>
            <a:spLocks noChangeArrowheads="1"/>
          </p:cNvSpPr>
          <p:nvPr/>
        </p:nvSpPr>
        <p:spPr bwMode="auto">
          <a:xfrm>
            <a:off x="6588224" y="4941168"/>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u</a:t>
            </a:r>
            <a:endParaRPr lang="en-US" sz="2400" b="0" dirty="0">
              <a:latin typeface="Times New Roman" charset="0"/>
            </a:endParaRPr>
          </a:p>
        </p:txBody>
      </p:sp>
      <p:cxnSp>
        <p:nvCxnSpPr>
          <p:cNvPr id="16" name="AutoShape 16"/>
          <p:cNvCxnSpPr>
            <a:cxnSpLocks noChangeShapeType="1"/>
            <a:stCxn id="14" idx="4"/>
            <a:endCxn id="15" idx="0"/>
          </p:cNvCxnSpPr>
          <p:nvPr/>
        </p:nvCxnSpPr>
        <p:spPr bwMode="auto">
          <a:xfrm>
            <a:off x="6032698" y="4003303"/>
            <a:ext cx="898426" cy="93786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17"/>
          <p:cNvSpPr>
            <a:spLocks noChangeArrowheads="1"/>
          </p:cNvSpPr>
          <p:nvPr/>
        </p:nvSpPr>
        <p:spPr bwMode="auto">
          <a:xfrm>
            <a:off x="7452320" y="3501008"/>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food</a:t>
            </a:r>
            <a:endParaRPr lang="en-US" sz="2400" b="0">
              <a:latin typeface="Times New Roman" charset="0"/>
            </a:endParaRPr>
          </a:p>
        </p:txBody>
      </p:sp>
      <p:cxnSp>
        <p:nvCxnSpPr>
          <p:cNvPr id="19" name="AutoShape 16"/>
          <p:cNvCxnSpPr>
            <a:cxnSpLocks noChangeShapeType="1"/>
            <a:stCxn id="17" idx="4"/>
            <a:endCxn id="15" idx="0"/>
          </p:cNvCxnSpPr>
          <p:nvPr/>
        </p:nvCxnSpPr>
        <p:spPr bwMode="auto">
          <a:xfrm flipH="1">
            <a:off x="6931124" y="4034408"/>
            <a:ext cx="864096" cy="90676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3" name="Content Placeholder 6"/>
          <p:cNvGraphicFramePr>
            <a:graphicFrameLocks noChangeAspect="1"/>
          </p:cNvGraphicFramePr>
          <p:nvPr>
            <p:extLst>
              <p:ext uri="{D42A27DB-BD31-4B8C-83A1-F6EECF244321}">
                <p14:modId xmlns:p14="http://schemas.microsoft.com/office/powerpoint/2010/main" val="4261887270"/>
              </p:ext>
            </p:extLst>
          </p:nvPr>
        </p:nvGraphicFramePr>
        <p:xfrm>
          <a:off x="4355976" y="4293096"/>
          <a:ext cx="400050" cy="400050"/>
        </p:xfrm>
        <a:graphic>
          <a:graphicData uri="http://schemas.openxmlformats.org/presentationml/2006/ole">
            <mc:AlternateContent xmlns:mc="http://schemas.openxmlformats.org/markup-compatibility/2006">
              <mc:Choice xmlns:v="urn:schemas-microsoft-com:vml" Requires="v">
                <p:oleObj spid="_x0000_s156727" name="Equation" r:id="rId3" imgW="127000" imgH="127000" progId="Equation.3">
                  <p:embed/>
                </p:oleObj>
              </mc:Choice>
              <mc:Fallback>
                <p:oleObj name="Equation" r:id="rId3" imgW="127000" imgH="127000" progId="Equation.3">
                  <p:embed/>
                  <p:pic>
                    <p:nvPicPr>
                      <p:cNvPr id="0" name=""/>
                      <p:cNvPicPr/>
                      <p:nvPr/>
                    </p:nvPicPr>
                    <p:blipFill>
                      <a:blip r:embed="rId4"/>
                      <a:stretch>
                        <a:fillRect/>
                      </a:stretch>
                    </p:blipFill>
                    <p:spPr>
                      <a:xfrm>
                        <a:off x="4355976" y="4293096"/>
                        <a:ext cx="400050" cy="400050"/>
                      </a:xfrm>
                      <a:prstGeom prst="rect">
                        <a:avLst/>
                      </a:prstGeom>
                    </p:spPr>
                  </p:pic>
                </p:oleObj>
              </mc:Fallback>
            </mc:AlternateContent>
          </a:graphicData>
        </a:graphic>
      </p:graphicFrame>
    </p:spTree>
    <p:extLst>
      <p:ext uri="{BB962C8B-B14F-4D97-AF65-F5344CB8AC3E}">
        <p14:creationId xmlns:p14="http://schemas.microsoft.com/office/powerpoint/2010/main" val="28348580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GB"/>
              <a:t>The End – Thanks!</a:t>
            </a:r>
            <a:endParaRPr lang="en-US"/>
          </a:p>
        </p:txBody>
      </p:sp>
      <p:sp>
        <p:nvSpPr>
          <p:cNvPr id="81924" name="Rectangle 4"/>
          <p:cNvSpPr>
            <a:spLocks noGrp="1" noChangeArrowheads="1"/>
          </p:cNvSpPr>
          <p:nvPr>
            <p:ph type="subTitle" idx="1"/>
          </p:nvPr>
        </p:nvSpPr>
        <p:spPr/>
        <p:txBody>
          <a:bodyPr/>
          <a:lstStyle/>
          <a:p>
            <a:endParaRPr lang="en-GB"/>
          </a:p>
          <a:p>
            <a:r>
              <a:rPr lang="en-GB"/>
              <a:t>Dialogue Group homepage:</a:t>
            </a:r>
          </a:p>
          <a:p>
            <a:r>
              <a:rPr lang="de-DE" b="1">
                <a:hlinkClick r:id="rId2"/>
              </a:rPr>
              <a:t>http://mi.eng.cam.ac.uk/research/dialogue/</a:t>
            </a:r>
            <a:r>
              <a:rPr lang="de-DE" b="1"/>
              <a:t> </a:t>
            </a:r>
          </a:p>
          <a:p>
            <a:endParaRPr lang="de-DE" b="1"/>
          </a:p>
          <a:p>
            <a:r>
              <a:rPr lang="en-GB"/>
              <a:t>My homepage:</a:t>
            </a:r>
          </a:p>
          <a:p>
            <a:r>
              <a:rPr lang="de-DE" b="1">
                <a:hlinkClick r:id="rId3"/>
              </a:rPr>
              <a:t>http://mi.eng.cam.ac.uk/~brmt2/</a:t>
            </a:r>
            <a:r>
              <a:rPr lang="de-DE" b="1"/>
              <a:t>  </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Propagation – </a:t>
            </a:r>
            <a:r>
              <a:rPr lang="en-US" dirty="0" err="1" smtClean="0"/>
              <a:t>Optimisations</a:t>
            </a:r>
            <a:endParaRPr lang="en-US" dirty="0"/>
          </a:p>
        </p:txBody>
      </p:sp>
      <p:sp>
        <p:nvSpPr>
          <p:cNvPr id="4" name="Oval 4"/>
          <p:cNvSpPr>
            <a:spLocks noChangeArrowheads="1"/>
          </p:cNvSpPr>
          <p:nvPr/>
        </p:nvSpPr>
        <p:spPr bwMode="auto">
          <a:xfrm>
            <a:off x="5834211" y="1268760"/>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A</a:t>
            </a:r>
            <a:endParaRPr lang="en-GB" sz="2600" b="0" i="1" baseline="-33000" dirty="0">
              <a:solidFill>
                <a:srgbClr val="000000"/>
              </a:solidFill>
              <a:latin typeface="Calibri" charset="0"/>
            </a:endParaRPr>
          </a:p>
        </p:txBody>
      </p:sp>
      <p:sp>
        <p:nvSpPr>
          <p:cNvPr id="5" name="Oval 5"/>
          <p:cNvSpPr>
            <a:spLocks noChangeArrowheads="1"/>
          </p:cNvSpPr>
          <p:nvPr/>
        </p:nvSpPr>
        <p:spPr bwMode="auto">
          <a:xfrm>
            <a:off x="7596336" y="1268760"/>
            <a:ext cx="865187"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B</a:t>
            </a:r>
            <a:endParaRPr lang="en-GB" sz="2600" b="0" i="1" baseline="-33000" dirty="0">
              <a:solidFill>
                <a:srgbClr val="000000"/>
              </a:solidFill>
              <a:latin typeface="Calibri" charset="0"/>
            </a:endParaRPr>
          </a:p>
        </p:txBody>
      </p:sp>
      <p:cxnSp>
        <p:nvCxnSpPr>
          <p:cNvPr id="6" name="AutoShape 6"/>
          <p:cNvCxnSpPr>
            <a:cxnSpLocks noChangeShapeType="1"/>
            <a:stCxn id="4" idx="6"/>
            <a:endCxn id="5" idx="2"/>
          </p:cNvCxnSpPr>
          <p:nvPr/>
        </p:nvCxnSpPr>
        <p:spPr bwMode="auto">
          <a:xfrm>
            <a:off x="6734323" y="1629122"/>
            <a:ext cx="863600"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869367541"/>
              </p:ext>
            </p:extLst>
          </p:nvPr>
        </p:nvGraphicFramePr>
        <p:xfrm>
          <a:off x="468313" y="1268760"/>
          <a:ext cx="3438525" cy="1158875"/>
        </p:xfrm>
        <a:graphic>
          <a:graphicData uri="http://schemas.openxmlformats.org/presentationml/2006/ole">
            <mc:AlternateContent xmlns:mc="http://schemas.openxmlformats.org/markup-compatibility/2006">
              <mc:Choice xmlns:v="urn:schemas-microsoft-com:vml" Requires="v">
                <p:oleObj spid="_x0000_s139607" name="Equation" r:id="rId3" imgW="1092200" imgH="368300" progId="Equation.3">
                  <p:embed/>
                </p:oleObj>
              </mc:Choice>
              <mc:Fallback>
                <p:oleObj name="Equation" r:id="rId3" imgW="1092200" imgH="368300" progId="Equation.3">
                  <p:embed/>
                  <p:pic>
                    <p:nvPicPr>
                      <p:cNvPr id="0" name=""/>
                      <p:cNvPicPr/>
                      <p:nvPr/>
                    </p:nvPicPr>
                    <p:blipFill>
                      <a:blip r:embed="rId4"/>
                      <a:stretch>
                        <a:fillRect/>
                      </a:stretch>
                    </p:blipFill>
                    <p:spPr>
                      <a:xfrm>
                        <a:off x="468313" y="1268760"/>
                        <a:ext cx="3438525" cy="1158875"/>
                      </a:xfrm>
                      <a:prstGeom prst="rect">
                        <a:avLst/>
                      </a:prstGeom>
                    </p:spPr>
                  </p:pic>
                </p:oleObj>
              </mc:Fallback>
            </mc:AlternateContent>
          </a:graphicData>
        </a:graphic>
      </p:graphicFrame>
      <p:graphicFrame>
        <p:nvGraphicFramePr>
          <p:cNvPr id="8" name="Content Placeholder 6"/>
          <p:cNvGraphicFramePr>
            <a:graphicFrameLocks noChangeAspect="1"/>
          </p:cNvGraphicFramePr>
          <p:nvPr>
            <p:extLst>
              <p:ext uri="{D42A27DB-BD31-4B8C-83A1-F6EECF244321}">
                <p14:modId xmlns:p14="http://schemas.microsoft.com/office/powerpoint/2010/main" val="2542061823"/>
              </p:ext>
            </p:extLst>
          </p:nvPr>
        </p:nvGraphicFramePr>
        <p:xfrm>
          <a:off x="1331640" y="2518667"/>
          <a:ext cx="5486400" cy="1268412"/>
        </p:xfrm>
        <a:graphic>
          <a:graphicData uri="http://schemas.openxmlformats.org/presentationml/2006/ole">
            <mc:AlternateContent xmlns:mc="http://schemas.openxmlformats.org/markup-compatibility/2006">
              <mc:Choice xmlns:v="urn:schemas-microsoft-com:vml" Requires="v">
                <p:oleObj spid="_x0000_s139608" name="Equation" r:id="rId5" imgW="1701800" imgH="393700" progId="Equation.3">
                  <p:embed/>
                </p:oleObj>
              </mc:Choice>
              <mc:Fallback>
                <p:oleObj name="Equation" r:id="rId5" imgW="1701800" imgH="393700" progId="Equation.3">
                  <p:embed/>
                  <p:pic>
                    <p:nvPicPr>
                      <p:cNvPr id="0" name=""/>
                      <p:cNvPicPr/>
                      <p:nvPr/>
                    </p:nvPicPr>
                    <p:blipFill>
                      <a:blip r:embed="rId6"/>
                      <a:stretch>
                        <a:fillRect/>
                      </a:stretch>
                    </p:blipFill>
                    <p:spPr>
                      <a:xfrm>
                        <a:off x="1331640" y="2518667"/>
                        <a:ext cx="5486400" cy="1268412"/>
                      </a:xfrm>
                      <a:prstGeom prst="rect">
                        <a:avLst/>
                      </a:prstGeom>
                    </p:spPr>
                  </p:pic>
                </p:oleObj>
              </mc:Fallback>
            </mc:AlternateContent>
          </a:graphicData>
        </a:graphic>
      </p:graphicFrame>
      <p:graphicFrame>
        <p:nvGraphicFramePr>
          <p:cNvPr id="9" name="Content Placeholder 6"/>
          <p:cNvGraphicFramePr>
            <a:graphicFrameLocks noChangeAspect="1"/>
          </p:cNvGraphicFramePr>
          <p:nvPr>
            <p:extLst>
              <p:ext uri="{D42A27DB-BD31-4B8C-83A1-F6EECF244321}">
                <p14:modId xmlns:p14="http://schemas.microsoft.com/office/powerpoint/2010/main" val="1206985471"/>
              </p:ext>
            </p:extLst>
          </p:nvPr>
        </p:nvGraphicFramePr>
        <p:xfrm>
          <a:off x="1331640" y="3795588"/>
          <a:ext cx="4832350" cy="1266825"/>
        </p:xfrm>
        <a:graphic>
          <a:graphicData uri="http://schemas.openxmlformats.org/presentationml/2006/ole">
            <mc:AlternateContent xmlns:mc="http://schemas.openxmlformats.org/markup-compatibility/2006">
              <mc:Choice xmlns:v="urn:schemas-microsoft-com:vml" Requires="v">
                <p:oleObj spid="_x0000_s139609" name="Equation" r:id="rId7" imgW="1498600" imgH="393700" progId="Equation.3">
                  <p:embed/>
                </p:oleObj>
              </mc:Choice>
              <mc:Fallback>
                <p:oleObj name="Equation" r:id="rId7" imgW="1498600" imgH="393700" progId="Equation.3">
                  <p:embed/>
                  <p:pic>
                    <p:nvPicPr>
                      <p:cNvPr id="0" name=""/>
                      <p:cNvPicPr/>
                      <p:nvPr/>
                    </p:nvPicPr>
                    <p:blipFill>
                      <a:blip r:embed="rId8"/>
                      <a:stretch>
                        <a:fillRect/>
                      </a:stretch>
                    </p:blipFill>
                    <p:spPr>
                      <a:xfrm>
                        <a:off x="1331640" y="3795588"/>
                        <a:ext cx="4832350" cy="1266825"/>
                      </a:xfrm>
                      <a:prstGeom prst="rect">
                        <a:avLst/>
                      </a:prstGeom>
                    </p:spPr>
                  </p:pic>
                </p:oleObj>
              </mc:Fallback>
            </mc:AlternateContent>
          </a:graphicData>
        </a:graphic>
      </p:graphicFrame>
      <p:graphicFrame>
        <p:nvGraphicFramePr>
          <p:cNvPr id="10" name="Content Placeholder 6"/>
          <p:cNvGraphicFramePr>
            <a:graphicFrameLocks noChangeAspect="1"/>
          </p:cNvGraphicFramePr>
          <p:nvPr>
            <p:extLst>
              <p:ext uri="{D42A27DB-BD31-4B8C-83A1-F6EECF244321}">
                <p14:modId xmlns:p14="http://schemas.microsoft.com/office/powerpoint/2010/main" val="4184144059"/>
              </p:ext>
            </p:extLst>
          </p:nvPr>
        </p:nvGraphicFramePr>
        <p:xfrm>
          <a:off x="1333450" y="5083770"/>
          <a:ext cx="6838950" cy="1225550"/>
        </p:xfrm>
        <a:graphic>
          <a:graphicData uri="http://schemas.openxmlformats.org/presentationml/2006/ole">
            <mc:AlternateContent xmlns:mc="http://schemas.openxmlformats.org/markup-compatibility/2006">
              <mc:Choice xmlns:v="urn:schemas-microsoft-com:vml" Requires="v">
                <p:oleObj spid="_x0000_s139610" name="Equation" r:id="rId9" imgW="2120900" imgH="381000" progId="Equation.3">
                  <p:embed/>
                </p:oleObj>
              </mc:Choice>
              <mc:Fallback>
                <p:oleObj name="Equation" r:id="rId9" imgW="2120900" imgH="381000" progId="Equation.3">
                  <p:embed/>
                  <p:pic>
                    <p:nvPicPr>
                      <p:cNvPr id="0" name=""/>
                      <p:cNvPicPr/>
                      <p:nvPr/>
                    </p:nvPicPr>
                    <p:blipFill>
                      <a:blip r:embed="rId10"/>
                      <a:stretch>
                        <a:fillRect/>
                      </a:stretch>
                    </p:blipFill>
                    <p:spPr>
                      <a:xfrm>
                        <a:off x="1333450" y="5083770"/>
                        <a:ext cx="6838950" cy="1225550"/>
                      </a:xfrm>
                      <a:prstGeom prst="rect">
                        <a:avLst/>
                      </a:prstGeom>
                    </p:spPr>
                  </p:pic>
                </p:oleObj>
              </mc:Fallback>
            </mc:AlternateContent>
          </a:graphicData>
        </a:graphic>
      </p:graphicFrame>
      <p:sp>
        <p:nvSpPr>
          <p:cNvPr id="11" name="TextBox 10"/>
          <p:cNvSpPr txBox="1"/>
          <p:nvPr/>
        </p:nvSpPr>
        <p:spPr>
          <a:xfrm>
            <a:off x="6322424" y="3573016"/>
            <a:ext cx="2074043" cy="646331"/>
          </a:xfrm>
          <a:prstGeom prst="rect">
            <a:avLst/>
          </a:prstGeom>
          <a:noFill/>
        </p:spPr>
        <p:txBody>
          <a:bodyPr wrap="none" rtlCol="0">
            <a:spAutoFit/>
          </a:bodyPr>
          <a:lstStyle/>
          <a:p>
            <a:pPr algn="ctr"/>
            <a:r>
              <a:rPr lang="en-US" dirty="0" smtClean="0">
                <a:solidFill>
                  <a:srgbClr val="3366FF"/>
                </a:solidFill>
              </a:rPr>
              <a:t>Assume this is </a:t>
            </a:r>
          </a:p>
          <a:p>
            <a:pPr algn="ctr"/>
            <a:r>
              <a:rPr lang="en-US" dirty="0" smtClean="0">
                <a:solidFill>
                  <a:srgbClr val="3366FF"/>
                </a:solidFill>
              </a:rPr>
              <a:t>constant for A-A*</a:t>
            </a:r>
            <a:endParaRPr lang="en-US" dirty="0">
              <a:solidFill>
                <a:srgbClr val="3366FF"/>
              </a:solidFill>
            </a:endParaRPr>
          </a:p>
        </p:txBody>
      </p:sp>
      <p:cxnSp>
        <p:nvCxnSpPr>
          <p:cNvPr id="13" name="Straight Arrow Connector 12"/>
          <p:cNvCxnSpPr/>
          <p:nvPr/>
        </p:nvCxnSpPr>
        <p:spPr bwMode="auto">
          <a:xfrm>
            <a:off x="5796136" y="3284984"/>
            <a:ext cx="792088" cy="360040"/>
          </a:xfrm>
          <a:prstGeom prst="straightConnector1">
            <a:avLst/>
          </a:prstGeom>
          <a:solidFill>
            <a:schemeClr val="accent1"/>
          </a:solidFill>
          <a:ln w="952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2771800" y="6110691"/>
            <a:ext cx="1659379" cy="646331"/>
          </a:xfrm>
          <a:prstGeom prst="rect">
            <a:avLst/>
          </a:prstGeom>
          <a:noFill/>
        </p:spPr>
        <p:txBody>
          <a:bodyPr wrap="none" rtlCol="0">
            <a:spAutoFit/>
          </a:bodyPr>
          <a:lstStyle/>
          <a:p>
            <a:pPr algn="ctr"/>
            <a:r>
              <a:rPr lang="en-US" dirty="0" smtClean="0">
                <a:solidFill>
                  <a:srgbClr val="3366FF"/>
                </a:solidFill>
              </a:rPr>
              <a:t>Compute this</a:t>
            </a:r>
          </a:p>
          <a:p>
            <a:pPr algn="ctr"/>
            <a:r>
              <a:rPr lang="en-US" dirty="0" smtClean="0">
                <a:solidFill>
                  <a:srgbClr val="3366FF"/>
                </a:solidFill>
              </a:rPr>
              <a:t>offline</a:t>
            </a:r>
            <a:endParaRPr lang="en-US" dirty="0">
              <a:solidFill>
                <a:srgbClr val="3366FF"/>
              </a:solidFill>
            </a:endParaRPr>
          </a:p>
        </p:txBody>
      </p:sp>
      <p:cxnSp>
        <p:nvCxnSpPr>
          <p:cNvPr id="15" name="Straight Arrow Connector 14"/>
          <p:cNvCxnSpPr/>
          <p:nvPr/>
        </p:nvCxnSpPr>
        <p:spPr bwMode="auto">
          <a:xfrm flipH="1">
            <a:off x="3923928" y="5822659"/>
            <a:ext cx="1008112" cy="288032"/>
          </a:xfrm>
          <a:prstGeom prst="straightConnector1">
            <a:avLst/>
          </a:prstGeom>
          <a:solidFill>
            <a:schemeClr val="accent1"/>
          </a:solidFill>
          <a:ln w="952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65406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dirty="0"/>
              <a:t>Intro – </a:t>
            </a:r>
            <a:r>
              <a:rPr lang="en-GB" dirty="0" smtClean="0"/>
              <a:t>Simplifying the POMDP user model</a:t>
            </a:r>
            <a:endParaRPr lang="en-US" dirty="0"/>
          </a:p>
        </p:txBody>
      </p:sp>
      <p:sp>
        <p:nvSpPr>
          <p:cNvPr id="156675" name="Rectangle 3"/>
          <p:cNvSpPr>
            <a:spLocks noGrp="1" noChangeArrowheads="1"/>
          </p:cNvSpPr>
          <p:nvPr>
            <p:ph type="body" idx="1"/>
          </p:nvPr>
        </p:nvSpPr>
        <p:spPr/>
        <p:txBody>
          <a:bodyPr/>
          <a:lstStyle/>
          <a:p>
            <a:pPr>
              <a:buFont typeface="Wingdings" charset="0"/>
              <a:buChar char=""/>
            </a:pPr>
            <a:r>
              <a:rPr lang="en-GB" dirty="0"/>
              <a:t>Typically split </a:t>
            </a:r>
            <a:r>
              <a:rPr lang="en-GB" dirty="0" smtClean="0"/>
              <a:t>dialogue state</a:t>
            </a:r>
            <a:r>
              <a:rPr lang="en-GB" dirty="0"/>
              <a:t>, </a:t>
            </a:r>
            <a:r>
              <a:rPr lang="en-GB" i="1" dirty="0" err="1" smtClean="0"/>
              <a:t>s</a:t>
            </a:r>
            <a:r>
              <a:rPr lang="en-GB" i="1" baseline="-33000" dirty="0" err="1" smtClean="0"/>
              <a:t>t</a:t>
            </a:r>
            <a:r>
              <a:rPr lang="en-GB" i="1" dirty="0"/>
              <a:t>:</a:t>
            </a:r>
          </a:p>
          <a:p>
            <a:pPr lvl="2">
              <a:buFont typeface="Wingdings" charset="0"/>
              <a:buChar char=""/>
            </a:pPr>
            <a:endParaRPr lang="en-US" dirty="0"/>
          </a:p>
        </p:txBody>
      </p:sp>
      <p:sp>
        <p:nvSpPr>
          <p:cNvPr id="156676" name="Oval 4"/>
          <p:cNvSpPr>
            <a:spLocks noChangeArrowheads="1"/>
          </p:cNvSpPr>
          <p:nvPr/>
        </p:nvSpPr>
        <p:spPr bwMode="auto">
          <a:xfrm>
            <a:off x="1728788" y="4427538"/>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s</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56677" name="Oval 5"/>
          <p:cNvSpPr>
            <a:spLocks noChangeArrowheads="1"/>
          </p:cNvSpPr>
          <p:nvPr/>
        </p:nvSpPr>
        <p:spPr bwMode="auto">
          <a:xfrm>
            <a:off x="3490913" y="4427538"/>
            <a:ext cx="865187"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s</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cxnSp>
        <p:nvCxnSpPr>
          <p:cNvPr id="156678" name="AutoShape 6"/>
          <p:cNvCxnSpPr>
            <a:cxnSpLocks noChangeShapeType="1"/>
            <a:stCxn id="156676" idx="6"/>
            <a:endCxn id="156677" idx="2"/>
          </p:cNvCxnSpPr>
          <p:nvPr/>
        </p:nvCxnSpPr>
        <p:spPr bwMode="auto">
          <a:xfrm>
            <a:off x="2628900" y="4787900"/>
            <a:ext cx="863600"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6679" name="Oval 7"/>
          <p:cNvSpPr>
            <a:spLocks noChangeArrowheads="1"/>
          </p:cNvSpPr>
          <p:nvPr/>
        </p:nvSpPr>
        <p:spPr bwMode="auto">
          <a:xfrm>
            <a:off x="7235825" y="4427538"/>
            <a:ext cx="865188"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s</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sp>
        <p:nvSpPr>
          <p:cNvPr id="156680" name="Text Box 8"/>
          <p:cNvSpPr txBox="1">
            <a:spLocks noChangeArrowheads="1"/>
          </p:cNvSpPr>
          <p:nvPr/>
        </p:nvSpPr>
        <p:spPr bwMode="auto">
          <a:xfrm>
            <a:off x="5472113" y="4529138"/>
            <a:ext cx="4778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cxnSp>
        <p:nvCxnSpPr>
          <p:cNvPr id="156681" name="AutoShape 9"/>
          <p:cNvCxnSpPr>
            <a:cxnSpLocks noChangeShapeType="1"/>
            <a:stCxn id="156677" idx="6"/>
            <a:endCxn id="156680" idx="1"/>
          </p:cNvCxnSpPr>
          <p:nvPr/>
        </p:nvCxnSpPr>
        <p:spPr bwMode="auto">
          <a:xfrm>
            <a:off x="4356100" y="4787900"/>
            <a:ext cx="1117600"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6682" name="AutoShape 10"/>
          <p:cNvCxnSpPr>
            <a:cxnSpLocks noChangeShapeType="1"/>
            <a:stCxn id="156680" idx="3"/>
            <a:endCxn id="156679" idx="2"/>
          </p:cNvCxnSpPr>
          <p:nvPr/>
        </p:nvCxnSpPr>
        <p:spPr bwMode="auto">
          <a:xfrm>
            <a:off x="5951538" y="4787900"/>
            <a:ext cx="1284287"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6683" name="Oval 11"/>
          <p:cNvSpPr>
            <a:spLocks noChangeArrowheads="1"/>
          </p:cNvSpPr>
          <p:nvPr/>
        </p:nvSpPr>
        <p:spPr bwMode="auto">
          <a:xfrm>
            <a:off x="1728788" y="5867400"/>
            <a:ext cx="900112"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o</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56684" name="Oval 12"/>
          <p:cNvSpPr>
            <a:spLocks noChangeArrowheads="1"/>
          </p:cNvSpPr>
          <p:nvPr/>
        </p:nvSpPr>
        <p:spPr bwMode="auto">
          <a:xfrm>
            <a:off x="3490913" y="5867400"/>
            <a:ext cx="865187"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o</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sp>
        <p:nvSpPr>
          <p:cNvPr id="156685" name="Oval 13"/>
          <p:cNvSpPr>
            <a:spLocks noChangeArrowheads="1"/>
          </p:cNvSpPr>
          <p:nvPr/>
        </p:nvSpPr>
        <p:spPr bwMode="auto">
          <a:xfrm>
            <a:off x="7235825" y="5867400"/>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a:solidFill>
                  <a:srgbClr val="000000"/>
                </a:solidFill>
                <a:latin typeface="Calibri" charset="0"/>
              </a:rPr>
              <a:t>o</a:t>
            </a:r>
            <a:r>
              <a:rPr lang="en-GB" sz="2600" b="0" i="1" baseline="-33000" dirty="0" err="1">
                <a:solidFill>
                  <a:srgbClr val="000000"/>
                </a:solidFill>
                <a:latin typeface="Calibri" charset="0"/>
              </a:rPr>
              <a:t>T</a:t>
            </a:r>
            <a:endParaRPr lang="en-GB" sz="2600" b="0" i="1" baseline="-33000" dirty="0">
              <a:solidFill>
                <a:srgbClr val="000000"/>
              </a:solidFill>
              <a:latin typeface="Calibri" charset="0"/>
            </a:endParaRPr>
          </a:p>
        </p:txBody>
      </p:sp>
      <p:sp>
        <p:nvSpPr>
          <p:cNvPr id="156686" name="Text Box 14"/>
          <p:cNvSpPr txBox="1">
            <a:spLocks noChangeArrowheads="1"/>
          </p:cNvSpPr>
          <p:nvPr/>
        </p:nvSpPr>
        <p:spPr bwMode="auto">
          <a:xfrm>
            <a:off x="5473700" y="5969000"/>
            <a:ext cx="4778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cxnSp>
        <p:nvCxnSpPr>
          <p:cNvPr id="156687" name="AutoShape 15"/>
          <p:cNvCxnSpPr>
            <a:cxnSpLocks noChangeShapeType="1"/>
            <a:stCxn id="156676" idx="4"/>
            <a:endCxn id="156683" idx="0"/>
          </p:cNvCxnSpPr>
          <p:nvPr/>
        </p:nvCxnSpPr>
        <p:spPr bwMode="auto">
          <a:xfrm rot="5400000">
            <a:off x="1820069" y="5507832"/>
            <a:ext cx="719137"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6688" name="AutoShape 16"/>
          <p:cNvCxnSpPr>
            <a:cxnSpLocks noChangeShapeType="1"/>
            <a:stCxn id="156677" idx="4"/>
            <a:endCxn id="156684" idx="0"/>
          </p:cNvCxnSpPr>
          <p:nvPr/>
        </p:nvCxnSpPr>
        <p:spPr bwMode="auto">
          <a:xfrm rot="5400000">
            <a:off x="3564731" y="5507832"/>
            <a:ext cx="719137"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6689" name="AutoShape 17"/>
          <p:cNvCxnSpPr>
            <a:cxnSpLocks noChangeShapeType="1"/>
            <a:stCxn id="156679" idx="4"/>
            <a:endCxn id="156685" idx="0"/>
          </p:cNvCxnSpPr>
          <p:nvPr/>
        </p:nvCxnSpPr>
        <p:spPr bwMode="auto">
          <a:xfrm rot="5400000">
            <a:off x="7309644" y="5507832"/>
            <a:ext cx="719137"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6690" name="Oval 18"/>
          <p:cNvSpPr>
            <a:spLocks noChangeArrowheads="1"/>
          </p:cNvSpPr>
          <p:nvPr/>
        </p:nvSpPr>
        <p:spPr bwMode="auto">
          <a:xfrm>
            <a:off x="1727200" y="2708275"/>
            <a:ext cx="900113"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a</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56691" name="Oval 19"/>
          <p:cNvSpPr>
            <a:spLocks noChangeArrowheads="1"/>
          </p:cNvSpPr>
          <p:nvPr/>
        </p:nvSpPr>
        <p:spPr bwMode="auto">
          <a:xfrm>
            <a:off x="3492500" y="2708275"/>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a</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sp>
        <p:nvSpPr>
          <p:cNvPr id="156692" name="Oval 20"/>
          <p:cNvSpPr>
            <a:spLocks noChangeArrowheads="1"/>
          </p:cNvSpPr>
          <p:nvPr/>
        </p:nvSpPr>
        <p:spPr bwMode="auto">
          <a:xfrm>
            <a:off x="7235825" y="2708275"/>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a</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cxnSp>
        <p:nvCxnSpPr>
          <p:cNvPr id="156694" name="AutoShape 22"/>
          <p:cNvCxnSpPr>
            <a:cxnSpLocks noChangeShapeType="1"/>
            <a:stCxn id="156690" idx="4"/>
            <a:endCxn id="156676" idx="0"/>
          </p:cNvCxnSpPr>
          <p:nvPr/>
        </p:nvCxnSpPr>
        <p:spPr bwMode="auto">
          <a:xfrm>
            <a:off x="2178050" y="3429000"/>
            <a:ext cx="1588" cy="998538"/>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6695" name="AutoShape 23"/>
          <p:cNvCxnSpPr>
            <a:cxnSpLocks noChangeShapeType="1"/>
            <a:stCxn id="156691" idx="4"/>
            <a:endCxn id="156677" idx="0"/>
          </p:cNvCxnSpPr>
          <p:nvPr/>
        </p:nvCxnSpPr>
        <p:spPr bwMode="auto">
          <a:xfrm flipH="1">
            <a:off x="3924300" y="3429000"/>
            <a:ext cx="1588" cy="998538"/>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6696" name="AutoShape 24"/>
          <p:cNvCxnSpPr>
            <a:cxnSpLocks noChangeShapeType="1"/>
            <a:stCxn id="156692" idx="4"/>
            <a:endCxn id="156679" idx="0"/>
          </p:cNvCxnSpPr>
          <p:nvPr/>
        </p:nvCxnSpPr>
        <p:spPr bwMode="auto">
          <a:xfrm>
            <a:off x="7669213" y="3429000"/>
            <a:ext cx="0" cy="998538"/>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6697" name="Text Box 25"/>
          <p:cNvSpPr txBox="1">
            <a:spLocks noChangeArrowheads="1"/>
          </p:cNvSpPr>
          <p:nvPr/>
        </p:nvSpPr>
        <p:spPr bwMode="auto">
          <a:xfrm>
            <a:off x="5508625" y="2840038"/>
            <a:ext cx="4778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dirty="0"/>
              <a:t>Intro – Simplifying the POMDP user model</a:t>
            </a:r>
            <a:endParaRPr lang="en-US" dirty="0"/>
          </a:p>
        </p:txBody>
      </p:sp>
      <p:sp>
        <p:nvSpPr>
          <p:cNvPr id="157699" name="Rectangle 3"/>
          <p:cNvSpPr>
            <a:spLocks noGrp="1" noChangeArrowheads="1"/>
          </p:cNvSpPr>
          <p:nvPr>
            <p:ph type="body" idx="1"/>
          </p:nvPr>
        </p:nvSpPr>
        <p:spPr/>
        <p:txBody>
          <a:bodyPr/>
          <a:lstStyle/>
          <a:p>
            <a:pPr>
              <a:buFont typeface="Wingdings" charset="0"/>
              <a:buChar char=""/>
            </a:pPr>
            <a:r>
              <a:rPr lang="en-GB" dirty="0"/>
              <a:t>Typically split </a:t>
            </a:r>
            <a:r>
              <a:rPr lang="en-GB" dirty="0" smtClean="0"/>
              <a:t>dialogue state</a:t>
            </a:r>
            <a:r>
              <a:rPr lang="en-GB" dirty="0"/>
              <a:t>, </a:t>
            </a:r>
            <a:r>
              <a:rPr lang="en-GB" i="1" dirty="0" err="1" smtClean="0"/>
              <a:t>s</a:t>
            </a:r>
            <a:r>
              <a:rPr lang="en-GB" i="1" baseline="-33000" dirty="0" err="1" smtClean="0"/>
              <a:t>t</a:t>
            </a:r>
            <a:r>
              <a:rPr lang="en-GB" i="1" dirty="0"/>
              <a:t>:</a:t>
            </a:r>
          </a:p>
          <a:p>
            <a:pPr lvl="2">
              <a:buFont typeface="Wingdings" charset="0"/>
              <a:buChar char=""/>
            </a:pPr>
            <a:r>
              <a:rPr lang="en-GB" dirty="0" smtClean="0"/>
              <a:t>True user </a:t>
            </a:r>
            <a:r>
              <a:rPr lang="en-GB" dirty="0"/>
              <a:t>goal, </a:t>
            </a:r>
            <a:r>
              <a:rPr lang="en-GB" dirty="0" err="1" smtClean="0"/>
              <a:t>g</a:t>
            </a:r>
            <a:r>
              <a:rPr lang="en-GB" baseline="-25000" dirty="0" err="1" smtClean="0"/>
              <a:t>t</a:t>
            </a:r>
            <a:endParaRPr lang="en-GB" dirty="0"/>
          </a:p>
          <a:p>
            <a:pPr lvl="2">
              <a:buFont typeface="Wingdings" charset="0"/>
              <a:buChar char=""/>
            </a:pPr>
            <a:r>
              <a:rPr lang="en-GB" dirty="0" smtClean="0"/>
              <a:t>True user </a:t>
            </a:r>
            <a:r>
              <a:rPr lang="en-GB" dirty="0"/>
              <a:t>act, </a:t>
            </a:r>
            <a:r>
              <a:rPr lang="en-GB" dirty="0" err="1" smtClean="0"/>
              <a:t>u</a:t>
            </a:r>
            <a:r>
              <a:rPr lang="en-GB" baseline="-25000" dirty="0" err="1" smtClean="0"/>
              <a:t>t</a:t>
            </a:r>
            <a:endParaRPr lang="en-GB" dirty="0"/>
          </a:p>
          <a:p>
            <a:pPr lvl="2">
              <a:buFont typeface="Wingdings" charset="0"/>
              <a:buChar char=""/>
            </a:pPr>
            <a:endParaRPr lang="en-US" dirty="0"/>
          </a:p>
        </p:txBody>
      </p:sp>
      <p:sp>
        <p:nvSpPr>
          <p:cNvPr id="157700" name="Oval 4"/>
          <p:cNvSpPr>
            <a:spLocks noChangeArrowheads="1"/>
          </p:cNvSpPr>
          <p:nvPr/>
        </p:nvSpPr>
        <p:spPr bwMode="auto">
          <a:xfrm>
            <a:off x="1728788" y="3789363"/>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g</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57701" name="Oval 5"/>
          <p:cNvSpPr>
            <a:spLocks noChangeArrowheads="1"/>
          </p:cNvSpPr>
          <p:nvPr/>
        </p:nvSpPr>
        <p:spPr bwMode="auto">
          <a:xfrm>
            <a:off x="3490913" y="3789363"/>
            <a:ext cx="865187"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g</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cxnSp>
        <p:nvCxnSpPr>
          <p:cNvPr id="157702" name="AutoShape 6"/>
          <p:cNvCxnSpPr>
            <a:cxnSpLocks noChangeShapeType="1"/>
            <a:stCxn id="157700" idx="6"/>
            <a:endCxn id="157701" idx="2"/>
          </p:cNvCxnSpPr>
          <p:nvPr/>
        </p:nvCxnSpPr>
        <p:spPr bwMode="auto">
          <a:xfrm>
            <a:off x="2628900" y="4149725"/>
            <a:ext cx="863600"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7703" name="Oval 7"/>
          <p:cNvSpPr>
            <a:spLocks noChangeArrowheads="1"/>
          </p:cNvSpPr>
          <p:nvPr/>
        </p:nvSpPr>
        <p:spPr bwMode="auto">
          <a:xfrm>
            <a:off x="7235825" y="3789363"/>
            <a:ext cx="865188"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g</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sp>
        <p:nvSpPr>
          <p:cNvPr id="157704" name="Text Box 8"/>
          <p:cNvSpPr txBox="1">
            <a:spLocks noChangeArrowheads="1"/>
          </p:cNvSpPr>
          <p:nvPr/>
        </p:nvSpPr>
        <p:spPr bwMode="auto">
          <a:xfrm>
            <a:off x="5472113" y="3890963"/>
            <a:ext cx="4778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cxnSp>
        <p:nvCxnSpPr>
          <p:cNvPr id="157705" name="AutoShape 9"/>
          <p:cNvCxnSpPr>
            <a:cxnSpLocks noChangeShapeType="1"/>
            <a:stCxn id="157701" idx="6"/>
            <a:endCxn id="157704" idx="1"/>
          </p:cNvCxnSpPr>
          <p:nvPr/>
        </p:nvCxnSpPr>
        <p:spPr bwMode="auto">
          <a:xfrm>
            <a:off x="4356100" y="4149725"/>
            <a:ext cx="1117600"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7706" name="AutoShape 10"/>
          <p:cNvCxnSpPr>
            <a:cxnSpLocks noChangeShapeType="1"/>
            <a:stCxn id="157704" idx="3"/>
            <a:endCxn id="157703" idx="2"/>
          </p:cNvCxnSpPr>
          <p:nvPr/>
        </p:nvCxnSpPr>
        <p:spPr bwMode="auto">
          <a:xfrm>
            <a:off x="5951538" y="4149725"/>
            <a:ext cx="1284287" cy="1588"/>
          </a:xfrm>
          <a:prstGeom prst="bentConnector3">
            <a:avLst>
              <a:gd name="adj1" fmla="val 5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7707" name="Oval 11"/>
          <p:cNvSpPr>
            <a:spLocks noChangeArrowheads="1"/>
          </p:cNvSpPr>
          <p:nvPr/>
        </p:nvSpPr>
        <p:spPr bwMode="auto">
          <a:xfrm>
            <a:off x="1728788" y="5867400"/>
            <a:ext cx="900112"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o</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57708" name="Oval 12"/>
          <p:cNvSpPr>
            <a:spLocks noChangeArrowheads="1"/>
          </p:cNvSpPr>
          <p:nvPr/>
        </p:nvSpPr>
        <p:spPr bwMode="auto">
          <a:xfrm>
            <a:off x="3490913" y="5867400"/>
            <a:ext cx="865187"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o</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sp>
        <p:nvSpPr>
          <p:cNvPr id="157709" name="Oval 13"/>
          <p:cNvSpPr>
            <a:spLocks noChangeArrowheads="1"/>
          </p:cNvSpPr>
          <p:nvPr/>
        </p:nvSpPr>
        <p:spPr bwMode="auto">
          <a:xfrm>
            <a:off x="7235825" y="5867400"/>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o</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sp>
        <p:nvSpPr>
          <p:cNvPr id="157710" name="Text Box 14"/>
          <p:cNvSpPr txBox="1">
            <a:spLocks noChangeArrowheads="1"/>
          </p:cNvSpPr>
          <p:nvPr/>
        </p:nvSpPr>
        <p:spPr bwMode="auto">
          <a:xfrm>
            <a:off x="5473700" y="5969000"/>
            <a:ext cx="4778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cxnSp>
        <p:nvCxnSpPr>
          <p:cNvPr id="157711" name="AutoShape 15"/>
          <p:cNvCxnSpPr>
            <a:cxnSpLocks noChangeShapeType="1"/>
            <a:stCxn id="157721" idx="4"/>
            <a:endCxn id="157707" idx="0"/>
          </p:cNvCxnSpPr>
          <p:nvPr/>
        </p:nvCxnSpPr>
        <p:spPr bwMode="auto">
          <a:xfrm rot="5400000">
            <a:off x="2005013" y="5692775"/>
            <a:ext cx="349250"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7712" name="AutoShape 16"/>
          <p:cNvCxnSpPr>
            <a:cxnSpLocks noChangeShapeType="1"/>
            <a:stCxn id="157722" idx="4"/>
            <a:endCxn id="157708" idx="0"/>
          </p:cNvCxnSpPr>
          <p:nvPr/>
        </p:nvCxnSpPr>
        <p:spPr bwMode="auto">
          <a:xfrm rot="5400000">
            <a:off x="3749675" y="5692775"/>
            <a:ext cx="349250"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7713" name="AutoShape 17"/>
          <p:cNvCxnSpPr>
            <a:cxnSpLocks noChangeShapeType="1"/>
            <a:stCxn id="157724" idx="4"/>
            <a:endCxn id="157709" idx="0"/>
          </p:cNvCxnSpPr>
          <p:nvPr/>
        </p:nvCxnSpPr>
        <p:spPr bwMode="auto">
          <a:xfrm rot="5400000">
            <a:off x="7494588" y="5692775"/>
            <a:ext cx="349250" cy="0"/>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7714" name="Oval 18"/>
          <p:cNvSpPr>
            <a:spLocks noChangeArrowheads="1"/>
          </p:cNvSpPr>
          <p:nvPr/>
        </p:nvSpPr>
        <p:spPr bwMode="auto">
          <a:xfrm>
            <a:off x="1727200" y="2708275"/>
            <a:ext cx="900113"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a</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57715" name="Oval 19"/>
          <p:cNvSpPr>
            <a:spLocks noChangeArrowheads="1"/>
          </p:cNvSpPr>
          <p:nvPr/>
        </p:nvSpPr>
        <p:spPr bwMode="auto">
          <a:xfrm>
            <a:off x="3492500" y="2708275"/>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a</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sp>
        <p:nvSpPr>
          <p:cNvPr id="157716" name="Oval 20"/>
          <p:cNvSpPr>
            <a:spLocks noChangeArrowheads="1"/>
          </p:cNvSpPr>
          <p:nvPr/>
        </p:nvSpPr>
        <p:spPr bwMode="auto">
          <a:xfrm>
            <a:off x="7235825" y="2708275"/>
            <a:ext cx="865188" cy="720725"/>
          </a:xfrm>
          <a:prstGeom prst="ellipse">
            <a:avLst/>
          </a:prstGeom>
          <a:gradFill rotWithShape="1">
            <a:gsLst>
              <a:gs pos="0">
                <a:srgbClr val="BF7300"/>
              </a:gs>
              <a:gs pos="100000">
                <a:schemeClr val="bg1"/>
              </a:gs>
            </a:gsLst>
            <a:lin ang="5400000" scaled="1"/>
          </a:gradFill>
          <a:ln w="9398">
            <a:solidFill>
              <a:srgbClr val="99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a</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cxnSp>
        <p:nvCxnSpPr>
          <p:cNvPr id="157717" name="AutoShape 21"/>
          <p:cNvCxnSpPr>
            <a:cxnSpLocks noChangeShapeType="1"/>
            <a:stCxn id="157714" idx="4"/>
            <a:endCxn id="157700" idx="0"/>
          </p:cNvCxnSpPr>
          <p:nvPr/>
        </p:nvCxnSpPr>
        <p:spPr bwMode="auto">
          <a:xfrm>
            <a:off x="2178050" y="3429000"/>
            <a:ext cx="1588" cy="360363"/>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7718" name="AutoShape 22"/>
          <p:cNvCxnSpPr>
            <a:cxnSpLocks noChangeShapeType="1"/>
            <a:stCxn id="157715" idx="4"/>
            <a:endCxn id="157701" idx="0"/>
          </p:cNvCxnSpPr>
          <p:nvPr/>
        </p:nvCxnSpPr>
        <p:spPr bwMode="auto">
          <a:xfrm flipH="1">
            <a:off x="3924300" y="3429000"/>
            <a:ext cx="1588" cy="360363"/>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7719" name="AutoShape 23"/>
          <p:cNvCxnSpPr>
            <a:cxnSpLocks noChangeShapeType="1"/>
            <a:stCxn id="157716" idx="4"/>
            <a:endCxn id="157703" idx="0"/>
          </p:cNvCxnSpPr>
          <p:nvPr/>
        </p:nvCxnSpPr>
        <p:spPr bwMode="auto">
          <a:xfrm>
            <a:off x="7669213" y="3429000"/>
            <a:ext cx="0" cy="360363"/>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57720" name="Text Box 24"/>
          <p:cNvSpPr txBox="1">
            <a:spLocks noChangeArrowheads="1"/>
          </p:cNvSpPr>
          <p:nvPr/>
        </p:nvSpPr>
        <p:spPr bwMode="auto">
          <a:xfrm>
            <a:off x="5508625" y="2840038"/>
            <a:ext cx="4778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sp>
        <p:nvSpPr>
          <p:cNvPr id="157721" name="Oval 25"/>
          <p:cNvSpPr>
            <a:spLocks noChangeArrowheads="1"/>
          </p:cNvSpPr>
          <p:nvPr/>
        </p:nvSpPr>
        <p:spPr bwMode="auto">
          <a:xfrm>
            <a:off x="1728788" y="4797425"/>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u</a:t>
            </a:r>
            <a:r>
              <a:rPr lang="en-GB" sz="2600" b="0" i="1" baseline="-33000" dirty="0" smtClean="0">
                <a:solidFill>
                  <a:srgbClr val="000000"/>
                </a:solidFill>
                <a:latin typeface="Calibri" charset="0"/>
              </a:rPr>
              <a:t>1</a:t>
            </a:r>
            <a:endParaRPr lang="en-GB" sz="2600" b="0" i="1" baseline="-33000" dirty="0">
              <a:solidFill>
                <a:srgbClr val="000000"/>
              </a:solidFill>
              <a:latin typeface="Calibri" charset="0"/>
            </a:endParaRPr>
          </a:p>
        </p:txBody>
      </p:sp>
      <p:sp>
        <p:nvSpPr>
          <p:cNvPr id="157722" name="Oval 26"/>
          <p:cNvSpPr>
            <a:spLocks noChangeArrowheads="1"/>
          </p:cNvSpPr>
          <p:nvPr/>
        </p:nvSpPr>
        <p:spPr bwMode="auto">
          <a:xfrm>
            <a:off x="3490913" y="4797425"/>
            <a:ext cx="865187"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smtClean="0">
                <a:solidFill>
                  <a:srgbClr val="000000"/>
                </a:solidFill>
                <a:latin typeface="Calibri" charset="0"/>
              </a:rPr>
              <a:t>u</a:t>
            </a:r>
            <a:r>
              <a:rPr lang="en-GB" sz="2600" b="0" i="1" baseline="-33000" dirty="0" smtClean="0">
                <a:solidFill>
                  <a:srgbClr val="000000"/>
                </a:solidFill>
                <a:latin typeface="Calibri" charset="0"/>
              </a:rPr>
              <a:t>2</a:t>
            </a:r>
            <a:endParaRPr lang="en-GB" sz="2600" b="0" i="1" baseline="-33000" dirty="0">
              <a:solidFill>
                <a:srgbClr val="000000"/>
              </a:solidFill>
              <a:latin typeface="Calibri" charset="0"/>
            </a:endParaRPr>
          </a:p>
        </p:txBody>
      </p:sp>
      <p:sp>
        <p:nvSpPr>
          <p:cNvPr id="157724" name="Oval 28"/>
          <p:cNvSpPr>
            <a:spLocks noChangeArrowheads="1"/>
          </p:cNvSpPr>
          <p:nvPr/>
        </p:nvSpPr>
        <p:spPr bwMode="auto">
          <a:xfrm>
            <a:off x="7235825" y="4797425"/>
            <a:ext cx="865188"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u</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sp>
        <p:nvSpPr>
          <p:cNvPr id="157725" name="Text Box 29"/>
          <p:cNvSpPr txBox="1">
            <a:spLocks noChangeArrowheads="1"/>
          </p:cNvSpPr>
          <p:nvPr/>
        </p:nvSpPr>
        <p:spPr bwMode="auto">
          <a:xfrm>
            <a:off x="5472113" y="4899025"/>
            <a:ext cx="4778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en-GB" sz="2800" b="0">
                <a:solidFill>
                  <a:srgbClr val="000000"/>
                </a:solidFill>
              </a:rPr>
              <a:t>...</a:t>
            </a:r>
          </a:p>
        </p:txBody>
      </p:sp>
      <p:cxnSp>
        <p:nvCxnSpPr>
          <p:cNvPr id="157729" name="AutoShape 33"/>
          <p:cNvCxnSpPr>
            <a:cxnSpLocks noChangeShapeType="1"/>
            <a:stCxn id="157700" idx="4"/>
            <a:endCxn id="157721" idx="0"/>
          </p:cNvCxnSpPr>
          <p:nvPr/>
        </p:nvCxnSpPr>
        <p:spPr bwMode="auto">
          <a:xfrm>
            <a:off x="2179638" y="4510088"/>
            <a:ext cx="0" cy="287337"/>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7730" name="AutoShape 34"/>
          <p:cNvCxnSpPr>
            <a:cxnSpLocks noChangeShapeType="1"/>
            <a:stCxn id="157701" idx="4"/>
            <a:endCxn id="157722" idx="0"/>
          </p:cNvCxnSpPr>
          <p:nvPr/>
        </p:nvCxnSpPr>
        <p:spPr bwMode="auto">
          <a:xfrm>
            <a:off x="3924300" y="4510088"/>
            <a:ext cx="0" cy="287337"/>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7731" name="AutoShape 35"/>
          <p:cNvCxnSpPr>
            <a:cxnSpLocks noChangeShapeType="1"/>
            <a:stCxn id="157703" idx="4"/>
            <a:endCxn id="157724" idx="0"/>
          </p:cNvCxnSpPr>
          <p:nvPr/>
        </p:nvCxnSpPr>
        <p:spPr bwMode="auto">
          <a:xfrm>
            <a:off x="7669213" y="4510088"/>
            <a:ext cx="0" cy="287337"/>
          </a:xfrm>
          <a:prstGeom prst="straightConnector1">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2" name="AutoShape 21"/>
          <p:cNvCxnSpPr>
            <a:cxnSpLocks noChangeShapeType="1"/>
            <a:stCxn id="157714" idx="2"/>
            <a:endCxn id="157721" idx="2"/>
          </p:cNvCxnSpPr>
          <p:nvPr/>
        </p:nvCxnSpPr>
        <p:spPr bwMode="auto">
          <a:xfrm rot="10800000" flipH="1" flipV="1">
            <a:off x="1727200" y="3068638"/>
            <a:ext cx="1588" cy="2089150"/>
          </a:xfrm>
          <a:prstGeom prst="curvedConnector3">
            <a:avLst>
              <a:gd name="adj1" fmla="val -14395466"/>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1" name="AutoShape 21"/>
          <p:cNvCxnSpPr>
            <a:cxnSpLocks noChangeShapeType="1"/>
            <a:stCxn id="157715" idx="2"/>
            <a:endCxn id="157722" idx="2"/>
          </p:cNvCxnSpPr>
          <p:nvPr/>
        </p:nvCxnSpPr>
        <p:spPr bwMode="auto">
          <a:xfrm rot="10800000" flipV="1">
            <a:off x="3490914" y="3068638"/>
            <a:ext cx="1587" cy="2089150"/>
          </a:xfrm>
          <a:prstGeom prst="curvedConnector3">
            <a:avLst>
              <a:gd name="adj1" fmla="val 14504537"/>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4" name="AutoShape 21"/>
          <p:cNvCxnSpPr>
            <a:cxnSpLocks noChangeShapeType="1"/>
            <a:stCxn id="157716" idx="2"/>
            <a:endCxn id="157724" idx="2"/>
          </p:cNvCxnSpPr>
          <p:nvPr/>
        </p:nvCxnSpPr>
        <p:spPr bwMode="auto">
          <a:xfrm rot="10800000" flipV="1">
            <a:off x="7235825" y="3068638"/>
            <a:ext cx="12700" cy="2089150"/>
          </a:xfrm>
          <a:prstGeom prst="curvedConnector3">
            <a:avLst>
              <a:gd name="adj1" fmla="val 1800000"/>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2" indent="-342900"/>
            <a:r>
              <a:rPr lang="en-US" dirty="0" smtClean="0"/>
              <a:t>Further split the goal, </a:t>
            </a:r>
            <a:r>
              <a:rPr lang="en-GB" dirty="0" err="1" smtClean="0"/>
              <a:t>g</a:t>
            </a:r>
            <a:r>
              <a:rPr lang="en-GB" baseline="-25000" dirty="0" err="1" smtClean="0"/>
              <a:t>t</a:t>
            </a:r>
            <a:r>
              <a:rPr lang="en-GB" dirty="0"/>
              <a:t>,</a:t>
            </a:r>
            <a:r>
              <a:rPr lang="en-US" dirty="0" smtClean="0"/>
              <a:t> into sub-goals </a:t>
            </a:r>
            <a:r>
              <a:rPr lang="en-GB" dirty="0" err="1" smtClean="0"/>
              <a:t>g</a:t>
            </a:r>
            <a:r>
              <a:rPr lang="en-GB" baseline="-25000" dirty="0" err="1" smtClean="0"/>
              <a:t>t,c</a:t>
            </a:r>
            <a:endParaRPr lang="en-GB" baseline="-25000" dirty="0" smtClean="0"/>
          </a:p>
          <a:p>
            <a:pPr marL="342900" lvl="2" indent="-342900"/>
            <a:r>
              <a:rPr lang="en-GB" dirty="0" smtClean="0"/>
              <a:t>e.g. </a:t>
            </a:r>
            <a:r>
              <a:rPr lang="en-US" dirty="0" smtClean="0"/>
              <a:t>User wants a Chinese restaurant </a:t>
            </a:r>
            <a:r>
              <a:rPr lang="en-US" dirty="0" smtClean="0">
                <a:sym typeface="Wingdings"/>
              </a:rPr>
              <a:t> </a:t>
            </a:r>
          </a:p>
          <a:p>
            <a:pPr marL="457200" lvl="3" indent="0">
              <a:buNone/>
            </a:pPr>
            <a:r>
              <a:rPr lang="en-US" dirty="0">
                <a:sym typeface="Wingdings"/>
              </a:rPr>
              <a:t>	</a:t>
            </a:r>
            <a:r>
              <a:rPr lang="en-US" dirty="0" smtClean="0">
                <a:sym typeface="Wingdings"/>
              </a:rPr>
              <a:t>food=Chinese, type=restaurant</a:t>
            </a:r>
            <a:endParaRPr lang="en-US" dirty="0"/>
          </a:p>
          <a:p>
            <a:pPr marL="0" lvl="2" indent="0">
              <a:buNone/>
            </a:pPr>
            <a:endParaRPr lang="en-GB" dirty="0" smtClean="0"/>
          </a:p>
        </p:txBody>
      </p:sp>
      <p:sp>
        <p:nvSpPr>
          <p:cNvPr id="4" name="Rectangle 2"/>
          <p:cNvSpPr>
            <a:spLocks noGrp="1" noChangeArrowheads="1"/>
          </p:cNvSpPr>
          <p:nvPr>
            <p:ph type="title"/>
          </p:nvPr>
        </p:nvSpPr>
        <p:spPr/>
        <p:txBody>
          <a:bodyPr/>
          <a:lstStyle/>
          <a:p>
            <a:r>
              <a:rPr lang="en-GB" dirty="0"/>
              <a:t>Intro – Simplifying the POMDP user model</a:t>
            </a:r>
            <a:endParaRPr lang="en-US" dirty="0"/>
          </a:p>
        </p:txBody>
      </p:sp>
      <p:sp>
        <p:nvSpPr>
          <p:cNvPr id="6" name="Oval 4"/>
          <p:cNvSpPr>
            <a:spLocks noChangeArrowheads="1"/>
          </p:cNvSpPr>
          <p:nvPr/>
        </p:nvSpPr>
        <p:spPr bwMode="auto">
          <a:xfrm>
            <a:off x="1728788" y="4077395"/>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g</a:t>
            </a:r>
            <a:r>
              <a:rPr lang="en-GB" sz="2600" b="0" i="1" baseline="-33000" dirty="0" err="1" smtClean="0">
                <a:solidFill>
                  <a:srgbClr val="000000"/>
                </a:solidFill>
                <a:latin typeface="Calibri" charset="0"/>
              </a:rPr>
              <a:t>t</a:t>
            </a:r>
            <a:endParaRPr lang="en-GB" sz="2600" b="0" i="1" baseline="-33000" dirty="0">
              <a:solidFill>
                <a:srgbClr val="000000"/>
              </a:solidFill>
              <a:latin typeface="Calibri" charset="0"/>
            </a:endParaRPr>
          </a:p>
        </p:txBody>
      </p:sp>
      <p:sp>
        <p:nvSpPr>
          <p:cNvPr id="7" name="Oval 4"/>
          <p:cNvSpPr>
            <a:spLocks noChangeArrowheads="1"/>
          </p:cNvSpPr>
          <p:nvPr/>
        </p:nvSpPr>
        <p:spPr bwMode="auto">
          <a:xfrm>
            <a:off x="6120159" y="4869160"/>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g</a:t>
            </a:r>
            <a:r>
              <a:rPr lang="en-GB" sz="2600" b="0" i="1" baseline="-33000" dirty="0" err="1" smtClean="0">
                <a:solidFill>
                  <a:srgbClr val="000000"/>
                </a:solidFill>
                <a:latin typeface="Calibri" charset="0"/>
              </a:rPr>
              <a:t>t,food</a:t>
            </a:r>
            <a:endParaRPr lang="en-GB" sz="2600" b="0" i="1" baseline="-33000" dirty="0">
              <a:solidFill>
                <a:srgbClr val="000000"/>
              </a:solidFill>
              <a:latin typeface="Calibri" charset="0"/>
            </a:endParaRPr>
          </a:p>
        </p:txBody>
      </p:sp>
      <p:sp>
        <p:nvSpPr>
          <p:cNvPr id="8" name="Oval 4"/>
          <p:cNvSpPr>
            <a:spLocks noChangeArrowheads="1"/>
          </p:cNvSpPr>
          <p:nvPr/>
        </p:nvSpPr>
        <p:spPr bwMode="auto">
          <a:xfrm>
            <a:off x="4716015" y="3573016"/>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g</a:t>
            </a:r>
            <a:r>
              <a:rPr lang="en-GB" sz="2600" b="0" i="1" baseline="-33000" dirty="0" err="1" smtClean="0">
                <a:solidFill>
                  <a:srgbClr val="000000"/>
                </a:solidFill>
                <a:latin typeface="Calibri" charset="0"/>
              </a:rPr>
              <a:t>t,type</a:t>
            </a:r>
            <a:endParaRPr lang="en-GB" sz="2600" b="0" i="1" baseline="-33000" dirty="0">
              <a:solidFill>
                <a:srgbClr val="000000"/>
              </a:solidFill>
              <a:latin typeface="Calibri" charset="0"/>
            </a:endParaRPr>
          </a:p>
        </p:txBody>
      </p:sp>
      <p:sp>
        <p:nvSpPr>
          <p:cNvPr id="9" name="Oval 4"/>
          <p:cNvSpPr>
            <a:spLocks noChangeArrowheads="1"/>
          </p:cNvSpPr>
          <p:nvPr/>
        </p:nvSpPr>
        <p:spPr bwMode="auto">
          <a:xfrm>
            <a:off x="4716015" y="4869160"/>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g</a:t>
            </a:r>
            <a:r>
              <a:rPr lang="en-GB" sz="2600" b="0" i="1" baseline="-33000" dirty="0" err="1" smtClean="0">
                <a:solidFill>
                  <a:srgbClr val="000000"/>
                </a:solidFill>
                <a:latin typeface="Calibri" charset="0"/>
              </a:rPr>
              <a:t>t,stars</a:t>
            </a:r>
            <a:endParaRPr lang="en-GB" sz="2600" b="0" i="1" baseline="-33000" dirty="0">
              <a:solidFill>
                <a:srgbClr val="000000"/>
              </a:solidFill>
              <a:latin typeface="Calibri" charset="0"/>
            </a:endParaRPr>
          </a:p>
        </p:txBody>
      </p:sp>
      <p:sp>
        <p:nvSpPr>
          <p:cNvPr id="10" name="Oval 4"/>
          <p:cNvSpPr>
            <a:spLocks noChangeArrowheads="1"/>
          </p:cNvSpPr>
          <p:nvPr/>
        </p:nvSpPr>
        <p:spPr bwMode="auto">
          <a:xfrm>
            <a:off x="6048151" y="3573016"/>
            <a:ext cx="900112" cy="720725"/>
          </a:xfrm>
          <a:prstGeom prst="ellipse">
            <a:avLst/>
          </a:prstGeom>
          <a:noFill/>
          <a:ln w="9360">
            <a:solidFill>
              <a:srgbClr val="99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defTabSz="449263">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0" i="1" dirty="0" err="1" smtClean="0">
                <a:solidFill>
                  <a:srgbClr val="000000"/>
                </a:solidFill>
                <a:latin typeface="Calibri" charset="0"/>
              </a:rPr>
              <a:t>g</a:t>
            </a:r>
            <a:r>
              <a:rPr lang="en-GB" sz="2600" b="0" i="1" baseline="-33000" dirty="0" err="1" smtClean="0">
                <a:solidFill>
                  <a:srgbClr val="000000"/>
                </a:solidFill>
                <a:latin typeface="Calibri" charset="0"/>
              </a:rPr>
              <a:t>t,area</a:t>
            </a:r>
            <a:endParaRPr lang="en-GB" sz="2600" b="0" i="1" baseline="-33000" dirty="0">
              <a:solidFill>
                <a:srgbClr val="000000"/>
              </a:solidFill>
              <a:latin typeface="Calibri" charset="0"/>
            </a:endParaRPr>
          </a:p>
        </p:txBody>
      </p:sp>
      <p:sp>
        <p:nvSpPr>
          <p:cNvPr id="11" name="Rectangle 754"/>
          <p:cNvSpPr>
            <a:spLocks noChangeArrowheads="1"/>
          </p:cNvSpPr>
          <p:nvPr/>
        </p:nvSpPr>
        <p:spPr bwMode="auto">
          <a:xfrm>
            <a:off x="4427984" y="3212976"/>
            <a:ext cx="2952328" cy="2736304"/>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4" name="Straight Arrow Connector 13"/>
          <p:cNvCxnSpPr>
            <a:stCxn id="8" idx="5"/>
            <a:endCxn id="7" idx="1"/>
          </p:cNvCxnSpPr>
          <p:nvPr/>
        </p:nvCxnSpPr>
        <p:spPr bwMode="auto">
          <a:xfrm>
            <a:off x="5484309" y="4188193"/>
            <a:ext cx="767668" cy="786515"/>
          </a:xfrm>
          <a:prstGeom prst="straightConnector1">
            <a:avLst/>
          </a:prstGeom>
          <a:solidFill>
            <a:schemeClr val="accent1"/>
          </a:solidFill>
          <a:ln w="9525" cap="flat" cmpd="sng" algn="ctr">
            <a:solidFill>
              <a:srgbClr val="996633"/>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a:stCxn id="8" idx="4"/>
            <a:endCxn id="9" idx="0"/>
          </p:cNvCxnSpPr>
          <p:nvPr/>
        </p:nvCxnSpPr>
        <p:spPr bwMode="auto">
          <a:xfrm>
            <a:off x="5166071" y="4293741"/>
            <a:ext cx="0" cy="575419"/>
          </a:xfrm>
          <a:prstGeom prst="straightConnector1">
            <a:avLst/>
          </a:prstGeom>
          <a:solidFill>
            <a:schemeClr val="accent1"/>
          </a:solidFill>
          <a:ln w="9525" cap="flat" cmpd="sng" algn="ctr">
            <a:solidFill>
              <a:srgbClr val="996633"/>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p:nvSpPr>
        <p:spPr>
          <a:xfrm>
            <a:off x="4427984" y="3140968"/>
            <a:ext cx="316187" cy="369332"/>
          </a:xfrm>
          <a:prstGeom prst="rect">
            <a:avLst/>
          </a:prstGeom>
          <a:noFill/>
        </p:spPr>
        <p:txBody>
          <a:bodyPr wrap="none" rtlCol="0">
            <a:spAutoFit/>
          </a:bodyPr>
          <a:lstStyle/>
          <a:p>
            <a:r>
              <a:rPr lang="en-GB" b="0" i="1" dirty="0">
                <a:solidFill>
                  <a:srgbClr val="000000"/>
                </a:solidFill>
                <a:latin typeface="Calibri" charset="0"/>
              </a:rPr>
              <a:t>g</a:t>
            </a:r>
            <a:endParaRPr lang="en-US" dirty="0"/>
          </a:p>
        </p:txBody>
      </p:sp>
      <p:sp>
        <p:nvSpPr>
          <p:cNvPr id="20" name="Right Arrow 19"/>
          <p:cNvSpPr/>
          <p:nvPr/>
        </p:nvSpPr>
        <p:spPr bwMode="auto">
          <a:xfrm>
            <a:off x="3059832" y="4195441"/>
            <a:ext cx="978408" cy="484632"/>
          </a:xfrm>
          <a:prstGeom prst="rightArrow">
            <a:avLst/>
          </a:prstGeom>
          <a:gradFill flip="none" rotWithShape="1">
            <a:gsLst>
              <a:gs pos="0">
                <a:srgbClr val="996633"/>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5107720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 </a:t>
            </a:r>
            <a:r>
              <a:rPr lang="en-GB" dirty="0"/>
              <a:t>Simplifying the POMDP user model</a:t>
            </a:r>
            <a:endParaRPr lang="en-US" dirty="0"/>
          </a:p>
        </p:txBody>
      </p:sp>
      <p:sp>
        <p:nvSpPr>
          <p:cNvPr id="102" name="Rectangle 4"/>
          <p:cNvSpPr>
            <a:spLocks noChangeArrowheads="1"/>
          </p:cNvSpPr>
          <p:nvPr/>
        </p:nvSpPr>
        <p:spPr bwMode="auto">
          <a:xfrm>
            <a:off x="744092" y="1444625"/>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 name="Rectangle 5"/>
          <p:cNvSpPr>
            <a:spLocks noChangeArrowheads="1"/>
          </p:cNvSpPr>
          <p:nvPr/>
        </p:nvSpPr>
        <p:spPr bwMode="auto">
          <a:xfrm>
            <a:off x="744092" y="3883025"/>
            <a:ext cx="3200400" cy="9906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 name="Rectangle 7"/>
          <p:cNvSpPr>
            <a:spLocks noChangeArrowheads="1"/>
          </p:cNvSpPr>
          <p:nvPr/>
        </p:nvSpPr>
        <p:spPr bwMode="auto">
          <a:xfrm>
            <a:off x="5011738" y="1444625"/>
            <a:ext cx="3200400" cy="19812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 name="Rectangle 8"/>
          <p:cNvSpPr>
            <a:spLocks noChangeArrowheads="1"/>
          </p:cNvSpPr>
          <p:nvPr/>
        </p:nvSpPr>
        <p:spPr bwMode="auto">
          <a:xfrm>
            <a:off x="5011738" y="3883025"/>
            <a:ext cx="3200400" cy="990600"/>
          </a:xfrm>
          <a:prstGeom prst="rect">
            <a:avLst/>
          </a:prstGeom>
          <a:noFill/>
          <a:ln w="9525">
            <a:solidFill>
              <a:schemeClr val="bg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06" name="AutoShape 11"/>
          <p:cNvCxnSpPr>
            <a:cxnSpLocks noChangeShapeType="1"/>
            <a:stCxn id="112" idx="5"/>
            <a:endCxn id="114" idx="2"/>
          </p:cNvCxnSpPr>
          <p:nvPr/>
        </p:nvCxnSpPr>
        <p:spPr bwMode="auto">
          <a:xfrm>
            <a:off x="3463059" y="4605010"/>
            <a:ext cx="754929" cy="91631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AutoShape 13"/>
          <p:cNvCxnSpPr>
            <a:cxnSpLocks noChangeShapeType="1"/>
            <a:stCxn id="109" idx="5"/>
            <a:endCxn id="114" idx="2"/>
          </p:cNvCxnSpPr>
          <p:nvPr/>
        </p:nvCxnSpPr>
        <p:spPr bwMode="auto">
          <a:xfrm>
            <a:off x="1710459" y="4605010"/>
            <a:ext cx="2507529" cy="91631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8" name="Oval 14"/>
          <p:cNvSpPr>
            <a:spLocks noChangeArrowheads="1"/>
          </p:cNvSpPr>
          <p:nvPr/>
        </p:nvSpPr>
        <p:spPr bwMode="auto">
          <a:xfrm>
            <a:off x="1125092" y="1901825"/>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err="1">
                <a:latin typeface="Times New Roman" charset="0"/>
              </a:rPr>
              <a:t>g</a:t>
            </a:r>
            <a:r>
              <a:rPr lang="en-GB" sz="2400" b="0" baseline="-25000" dirty="0" err="1">
                <a:latin typeface="Times New Roman" charset="0"/>
              </a:rPr>
              <a:t>type</a:t>
            </a:r>
            <a:endParaRPr lang="en-US" sz="2400" b="0" dirty="0">
              <a:latin typeface="Times New Roman" charset="0"/>
            </a:endParaRPr>
          </a:p>
        </p:txBody>
      </p:sp>
      <p:sp>
        <p:nvSpPr>
          <p:cNvPr id="109" name="Oval 15"/>
          <p:cNvSpPr>
            <a:spLocks noChangeArrowheads="1"/>
          </p:cNvSpPr>
          <p:nvPr/>
        </p:nvSpPr>
        <p:spPr bwMode="auto">
          <a:xfrm>
            <a:off x="1125092" y="4149725"/>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type</a:t>
            </a:r>
            <a:endParaRPr lang="en-US" sz="2400" b="0">
              <a:latin typeface="Times New Roman" charset="0"/>
            </a:endParaRPr>
          </a:p>
        </p:txBody>
      </p:sp>
      <p:cxnSp>
        <p:nvCxnSpPr>
          <p:cNvPr id="110" name="AutoShape 16"/>
          <p:cNvCxnSpPr>
            <a:cxnSpLocks noChangeShapeType="1"/>
            <a:stCxn id="108" idx="4"/>
            <a:endCxn id="109" idx="0"/>
          </p:cNvCxnSpPr>
          <p:nvPr/>
        </p:nvCxnSpPr>
        <p:spPr bwMode="auto">
          <a:xfrm>
            <a:off x="1467992" y="2435225"/>
            <a:ext cx="0" cy="17145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1" name="Oval 17"/>
          <p:cNvSpPr>
            <a:spLocks noChangeArrowheads="1"/>
          </p:cNvSpPr>
          <p:nvPr/>
        </p:nvSpPr>
        <p:spPr bwMode="auto">
          <a:xfrm>
            <a:off x="2877692" y="2740025"/>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food</a:t>
            </a:r>
            <a:endParaRPr lang="en-US" sz="2400" b="0">
              <a:latin typeface="Times New Roman" charset="0"/>
            </a:endParaRPr>
          </a:p>
        </p:txBody>
      </p:sp>
      <p:sp>
        <p:nvSpPr>
          <p:cNvPr id="112" name="Oval 18"/>
          <p:cNvSpPr>
            <a:spLocks noChangeArrowheads="1"/>
          </p:cNvSpPr>
          <p:nvPr/>
        </p:nvSpPr>
        <p:spPr bwMode="auto">
          <a:xfrm>
            <a:off x="2877692" y="4149725"/>
            <a:ext cx="6858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food</a:t>
            </a:r>
            <a:endParaRPr lang="en-US" sz="2400" b="0">
              <a:latin typeface="Times New Roman" charset="0"/>
            </a:endParaRPr>
          </a:p>
        </p:txBody>
      </p:sp>
      <p:cxnSp>
        <p:nvCxnSpPr>
          <p:cNvPr id="113" name="AutoShape 19"/>
          <p:cNvCxnSpPr>
            <a:cxnSpLocks noChangeShapeType="1"/>
            <a:stCxn id="111" idx="4"/>
            <a:endCxn id="112" idx="0"/>
          </p:cNvCxnSpPr>
          <p:nvPr/>
        </p:nvCxnSpPr>
        <p:spPr bwMode="auto">
          <a:xfrm>
            <a:off x="3220592" y="3273425"/>
            <a:ext cx="0" cy="8763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4" name="Oval 20"/>
          <p:cNvSpPr>
            <a:spLocks noChangeArrowheads="1"/>
          </p:cNvSpPr>
          <p:nvPr/>
        </p:nvSpPr>
        <p:spPr bwMode="auto">
          <a:xfrm>
            <a:off x="4217988" y="5254625"/>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15" name="Rectangle 21"/>
          <p:cNvSpPr>
            <a:spLocks noChangeArrowheads="1"/>
          </p:cNvSpPr>
          <p:nvPr/>
        </p:nvSpPr>
        <p:spPr bwMode="auto">
          <a:xfrm>
            <a:off x="107504" y="3429000"/>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cxnSp>
        <p:nvCxnSpPr>
          <p:cNvPr id="116" name="AutoShape 22"/>
          <p:cNvCxnSpPr>
            <a:cxnSpLocks noChangeShapeType="1"/>
            <a:stCxn id="108" idx="5"/>
            <a:endCxn id="111" idx="1"/>
          </p:cNvCxnSpPr>
          <p:nvPr/>
        </p:nvCxnSpPr>
        <p:spPr bwMode="auto">
          <a:xfrm>
            <a:off x="1710879" y="2357438"/>
            <a:ext cx="1266825" cy="46037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9" name="Text Box 27"/>
          <p:cNvSpPr txBox="1">
            <a:spLocks noChangeArrowheads="1"/>
          </p:cNvSpPr>
          <p:nvPr/>
        </p:nvSpPr>
        <p:spPr bwMode="auto">
          <a:xfrm>
            <a:off x="786954" y="3806825"/>
            <a:ext cx="404813"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U</a:t>
            </a:r>
            <a:endParaRPr lang="en-US" sz="2400" b="0">
              <a:latin typeface="Times New Roman" charset="0"/>
            </a:endParaRPr>
          </a:p>
        </p:txBody>
      </p:sp>
      <p:sp>
        <p:nvSpPr>
          <p:cNvPr id="120" name="Text Box 28"/>
          <p:cNvSpPr txBox="1">
            <a:spLocks noChangeArrowheads="1"/>
          </p:cNvSpPr>
          <p:nvPr/>
        </p:nvSpPr>
        <p:spPr bwMode="auto">
          <a:xfrm>
            <a:off x="786954" y="1444625"/>
            <a:ext cx="404813"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G</a:t>
            </a:r>
            <a:endParaRPr lang="en-US" sz="2400" b="0">
              <a:latin typeface="Times New Roman" charset="0"/>
            </a:endParaRPr>
          </a:p>
        </p:txBody>
      </p:sp>
      <p:cxnSp>
        <p:nvCxnSpPr>
          <p:cNvPr id="122" name="AutoShape 31"/>
          <p:cNvCxnSpPr>
            <a:cxnSpLocks noChangeShapeType="1"/>
            <a:stCxn id="128" idx="5"/>
            <a:endCxn id="130" idx="2"/>
          </p:cNvCxnSpPr>
          <p:nvPr/>
        </p:nvCxnSpPr>
        <p:spPr bwMode="auto">
          <a:xfrm>
            <a:off x="7796213" y="4605338"/>
            <a:ext cx="592137" cy="9159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AutoShape 33"/>
          <p:cNvCxnSpPr>
            <a:cxnSpLocks noChangeShapeType="1"/>
            <a:stCxn id="125" idx="5"/>
            <a:endCxn id="130" idx="2"/>
          </p:cNvCxnSpPr>
          <p:nvPr/>
        </p:nvCxnSpPr>
        <p:spPr bwMode="auto">
          <a:xfrm>
            <a:off x="6043613" y="4605338"/>
            <a:ext cx="2344737" cy="915987"/>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4" name="Oval 34"/>
          <p:cNvSpPr>
            <a:spLocks noChangeArrowheads="1"/>
          </p:cNvSpPr>
          <p:nvPr/>
        </p:nvSpPr>
        <p:spPr bwMode="auto">
          <a:xfrm>
            <a:off x="5392738" y="1901825"/>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type</a:t>
            </a:r>
            <a:endParaRPr lang="en-US" sz="2400" b="0">
              <a:latin typeface="Times New Roman" charset="0"/>
            </a:endParaRPr>
          </a:p>
        </p:txBody>
      </p:sp>
      <p:sp>
        <p:nvSpPr>
          <p:cNvPr id="125" name="Oval 35"/>
          <p:cNvSpPr>
            <a:spLocks noChangeArrowheads="1"/>
          </p:cNvSpPr>
          <p:nvPr/>
        </p:nvSpPr>
        <p:spPr bwMode="auto">
          <a:xfrm>
            <a:off x="5392738" y="4149725"/>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type</a:t>
            </a:r>
            <a:endParaRPr lang="en-US" sz="2400" b="0">
              <a:latin typeface="Times New Roman" charset="0"/>
            </a:endParaRPr>
          </a:p>
        </p:txBody>
      </p:sp>
      <p:cxnSp>
        <p:nvCxnSpPr>
          <p:cNvPr id="126" name="AutoShape 36"/>
          <p:cNvCxnSpPr>
            <a:cxnSpLocks noChangeShapeType="1"/>
            <a:stCxn id="124" idx="4"/>
            <a:endCxn id="125" idx="0"/>
          </p:cNvCxnSpPr>
          <p:nvPr/>
        </p:nvCxnSpPr>
        <p:spPr bwMode="auto">
          <a:xfrm>
            <a:off x="5773738" y="2435225"/>
            <a:ext cx="0" cy="17145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7" name="Oval 37"/>
          <p:cNvSpPr>
            <a:spLocks noChangeArrowheads="1"/>
          </p:cNvSpPr>
          <p:nvPr/>
        </p:nvSpPr>
        <p:spPr bwMode="auto">
          <a:xfrm>
            <a:off x="7145338" y="2740025"/>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g’</a:t>
            </a:r>
            <a:r>
              <a:rPr lang="en-GB" sz="2400" b="0" baseline="-25000">
                <a:latin typeface="Times New Roman" charset="0"/>
              </a:rPr>
              <a:t>food</a:t>
            </a:r>
            <a:endParaRPr lang="en-US" sz="2400" b="0">
              <a:latin typeface="Times New Roman" charset="0"/>
            </a:endParaRPr>
          </a:p>
        </p:txBody>
      </p:sp>
      <p:sp>
        <p:nvSpPr>
          <p:cNvPr id="128" name="Oval 38"/>
          <p:cNvSpPr>
            <a:spLocks noChangeArrowheads="1"/>
          </p:cNvSpPr>
          <p:nvPr/>
        </p:nvSpPr>
        <p:spPr bwMode="auto">
          <a:xfrm>
            <a:off x="7145338" y="4149725"/>
            <a:ext cx="762000" cy="533400"/>
          </a:xfrm>
          <a:prstGeom prst="ellipse">
            <a:avLst/>
          </a:prstGeom>
          <a:noFill/>
          <a:ln w="9525">
            <a:solidFill>
              <a:srgbClr val="BF7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a:latin typeface="Times New Roman" charset="0"/>
              </a:rPr>
              <a:t>u’</a:t>
            </a:r>
            <a:r>
              <a:rPr lang="en-GB" sz="2400" b="0" baseline="-25000">
                <a:latin typeface="Times New Roman" charset="0"/>
              </a:rPr>
              <a:t>food</a:t>
            </a:r>
            <a:endParaRPr lang="en-US" sz="2400" b="0">
              <a:latin typeface="Times New Roman" charset="0"/>
            </a:endParaRPr>
          </a:p>
        </p:txBody>
      </p:sp>
      <p:cxnSp>
        <p:nvCxnSpPr>
          <p:cNvPr id="129" name="AutoShape 39"/>
          <p:cNvCxnSpPr>
            <a:cxnSpLocks noChangeShapeType="1"/>
            <a:stCxn id="127" idx="4"/>
            <a:endCxn id="128" idx="0"/>
          </p:cNvCxnSpPr>
          <p:nvPr/>
        </p:nvCxnSpPr>
        <p:spPr bwMode="auto">
          <a:xfrm>
            <a:off x="7526338" y="3273425"/>
            <a:ext cx="0" cy="87630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0" name="Oval 40"/>
          <p:cNvSpPr>
            <a:spLocks noChangeArrowheads="1"/>
          </p:cNvSpPr>
          <p:nvPr/>
        </p:nvSpPr>
        <p:spPr bwMode="auto">
          <a:xfrm>
            <a:off x="8388350" y="5254625"/>
            <a:ext cx="609600" cy="533400"/>
          </a:xfrm>
          <a:prstGeom prst="ellipse">
            <a:avLst/>
          </a:prstGeom>
          <a:gradFill rotWithShape="1">
            <a:gsLst>
              <a:gs pos="0">
                <a:srgbClr val="BF7300"/>
              </a:gs>
              <a:gs pos="100000">
                <a:srgbClr val="FFFFFF"/>
              </a:gs>
            </a:gsLst>
            <a:lin ang="2700000" scaled="1"/>
          </a:gradFill>
          <a:ln w="9525">
            <a:solidFill>
              <a:srgbClr val="BF7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b="0" dirty="0" smtClean="0">
                <a:latin typeface="Times New Roman" charset="0"/>
              </a:rPr>
              <a:t>o’</a:t>
            </a:r>
            <a:endParaRPr lang="en-US" sz="2400" b="0" baseline="-25000" dirty="0">
              <a:latin typeface="Times New Roman" charset="0"/>
            </a:endParaRPr>
          </a:p>
        </p:txBody>
      </p:sp>
      <p:sp>
        <p:nvSpPr>
          <p:cNvPr id="131" name="Rectangle 41"/>
          <p:cNvSpPr>
            <a:spLocks noChangeArrowheads="1"/>
          </p:cNvSpPr>
          <p:nvPr/>
        </p:nvSpPr>
        <p:spPr bwMode="auto">
          <a:xfrm>
            <a:off x="4391025" y="3429000"/>
            <a:ext cx="685800" cy="381000"/>
          </a:xfrm>
          <a:prstGeom prst="rect">
            <a:avLst/>
          </a:prstGeom>
          <a:gradFill rotWithShape="1">
            <a:gsLst>
              <a:gs pos="0">
                <a:srgbClr val="BF7300"/>
              </a:gs>
              <a:gs pos="100000">
                <a:srgbClr val="FFFFFF"/>
              </a:gs>
            </a:gsLst>
            <a:lin ang="2700000" scaled="1"/>
          </a:gradFill>
          <a:ln w="9525">
            <a:solidFill>
              <a:srgbClr val="BF7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292608" anchor="b"/>
          <a:lstStyle/>
          <a:p>
            <a:pPr algn="ctr"/>
            <a:r>
              <a:rPr lang="en-GB" sz="2400" b="0" dirty="0" smtClean="0">
                <a:latin typeface="Times New Roman" charset="0"/>
              </a:rPr>
              <a:t>a’</a:t>
            </a:r>
            <a:endParaRPr lang="en-US" sz="2400" b="0" baseline="-25000" dirty="0">
              <a:latin typeface="Times New Roman" charset="0"/>
            </a:endParaRPr>
          </a:p>
        </p:txBody>
      </p:sp>
      <p:cxnSp>
        <p:nvCxnSpPr>
          <p:cNvPr id="132" name="AutoShape 42"/>
          <p:cNvCxnSpPr>
            <a:cxnSpLocks noChangeShapeType="1"/>
            <a:stCxn id="124" idx="5"/>
            <a:endCxn id="127" idx="1"/>
          </p:cNvCxnSpPr>
          <p:nvPr/>
        </p:nvCxnSpPr>
        <p:spPr bwMode="auto">
          <a:xfrm>
            <a:off x="6043613" y="2357438"/>
            <a:ext cx="1212850" cy="460375"/>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5" name="Text Box 47"/>
          <p:cNvSpPr txBox="1">
            <a:spLocks noChangeArrowheads="1"/>
          </p:cNvSpPr>
          <p:nvPr/>
        </p:nvSpPr>
        <p:spPr bwMode="auto">
          <a:xfrm>
            <a:off x="5005388" y="3806825"/>
            <a:ext cx="506412"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U’</a:t>
            </a:r>
            <a:endParaRPr lang="en-US" sz="2400" b="0">
              <a:latin typeface="Times New Roman" charset="0"/>
            </a:endParaRPr>
          </a:p>
        </p:txBody>
      </p:sp>
      <p:sp>
        <p:nvSpPr>
          <p:cNvPr id="136" name="Text Box 48"/>
          <p:cNvSpPr txBox="1">
            <a:spLocks noChangeArrowheads="1"/>
          </p:cNvSpPr>
          <p:nvPr/>
        </p:nvSpPr>
        <p:spPr bwMode="auto">
          <a:xfrm>
            <a:off x="5005388" y="1444625"/>
            <a:ext cx="506412"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BF7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400" b="0">
                <a:latin typeface="Times New Roman" charset="0"/>
              </a:rPr>
              <a:t>G’</a:t>
            </a:r>
            <a:endParaRPr lang="en-US" sz="2400" b="0">
              <a:latin typeface="Times New Roman" charset="0"/>
            </a:endParaRPr>
          </a:p>
        </p:txBody>
      </p:sp>
      <p:cxnSp>
        <p:nvCxnSpPr>
          <p:cNvPr id="138" name="AutoShape 50"/>
          <p:cNvCxnSpPr>
            <a:cxnSpLocks noChangeShapeType="1"/>
            <a:stCxn id="108" idx="6"/>
            <a:endCxn id="124" idx="2"/>
          </p:cNvCxnSpPr>
          <p:nvPr/>
        </p:nvCxnSpPr>
        <p:spPr bwMode="auto">
          <a:xfrm>
            <a:off x="1810892" y="2168525"/>
            <a:ext cx="3581846" cy="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9" name="AutoShape 51"/>
          <p:cNvCxnSpPr>
            <a:cxnSpLocks noChangeShapeType="1"/>
            <a:stCxn id="111" idx="6"/>
            <a:endCxn id="127" idx="2"/>
          </p:cNvCxnSpPr>
          <p:nvPr/>
        </p:nvCxnSpPr>
        <p:spPr bwMode="auto">
          <a:xfrm>
            <a:off x="3563492" y="3006725"/>
            <a:ext cx="3581846" cy="0"/>
          </a:xfrm>
          <a:prstGeom prst="straightConnector1">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0" name="AutoShape 54"/>
          <p:cNvCxnSpPr>
            <a:cxnSpLocks noChangeShapeType="1"/>
            <a:stCxn id="115" idx="0"/>
            <a:endCxn id="111" idx="2"/>
          </p:cNvCxnSpPr>
          <p:nvPr/>
        </p:nvCxnSpPr>
        <p:spPr bwMode="auto">
          <a:xfrm rot="16200000">
            <a:off x="1452910" y="2004219"/>
            <a:ext cx="422275" cy="24272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1" name="AutoShape 55"/>
          <p:cNvCxnSpPr>
            <a:cxnSpLocks noChangeShapeType="1"/>
            <a:stCxn id="115" idx="0"/>
            <a:endCxn id="108" idx="2"/>
          </p:cNvCxnSpPr>
          <p:nvPr/>
        </p:nvCxnSpPr>
        <p:spPr bwMode="auto">
          <a:xfrm rot="16200000">
            <a:off x="157510" y="2461419"/>
            <a:ext cx="1260475" cy="6746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2" name="AutoShape 56"/>
          <p:cNvCxnSpPr>
            <a:cxnSpLocks noChangeShapeType="1"/>
            <a:stCxn id="131" idx="0"/>
            <a:endCxn id="127" idx="2"/>
          </p:cNvCxnSpPr>
          <p:nvPr/>
        </p:nvCxnSpPr>
        <p:spPr bwMode="auto">
          <a:xfrm rot="16200000">
            <a:off x="5728494" y="2012156"/>
            <a:ext cx="422275" cy="24114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3" name="AutoShape 57"/>
          <p:cNvCxnSpPr>
            <a:cxnSpLocks noChangeShapeType="1"/>
            <a:stCxn id="131" idx="0"/>
            <a:endCxn id="124" idx="2"/>
          </p:cNvCxnSpPr>
          <p:nvPr/>
        </p:nvCxnSpPr>
        <p:spPr bwMode="auto">
          <a:xfrm rot="16200000">
            <a:off x="4433094" y="2469356"/>
            <a:ext cx="1260475" cy="6588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4" name="AutoShape 58"/>
          <p:cNvCxnSpPr>
            <a:cxnSpLocks noChangeShapeType="1"/>
            <a:stCxn id="115" idx="2"/>
            <a:endCxn id="109" idx="2"/>
          </p:cNvCxnSpPr>
          <p:nvPr/>
        </p:nvCxnSpPr>
        <p:spPr bwMode="auto">
          <a:xfrm rot="16200000" flipH="1">
            <a:off x="484535" y="3775869"/>
            <a:ext cx="606425" cy="674688"/>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5" name="AutoShape 59"/>
          <p:cNvCxnSpPr>
            <a:cxnSpLocks noChangeShapeType="1"/>
            <a:stCxn id="115" idx="3"/>
            <a:endCxn id="112" idx="1"/>
          </p:cNvCxnSpPr>
          <p:nvPr/>
        </p:nvCxnSpPr>
        <p:spPr bwMode="auto">
          <a:xfrm>
            <a:off x="793304" y="3619500"/>
            <a:ext cx="2184400" cy="6080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 name="AutoShape 60"/>
          <p:cNvCxnSpPr>
            <a:cxnSpLocks noChangeShapeType="1"/>
            <a:stCxn id="131" idx="2"/>
            <a:endCxn id="125" idx="2"/>
          </p:cNvCxnSpPr>
          <p:nvPr/>
        </p:nvCxnSpPr>
        <p:spPr bwMode="auto">
          <a:xfrm rot="16200000" flipH="1">
            <a:off x="4760119" y="3783806"/>
            <a:ext cx="606425" cy="6588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 name="AutoShape 61"/>
          <p:cNvCxnSpPr>
            <a:cxnSpLocks noChangeShapeType="1"/>
            <a:stCxn id="131" idx="3"/>
            <a:endCxn id="128" idx="1"/>
          </p:cNvCxnSpPr>
          <p:nvPr/>
        </p:nvCxnSpPr>
        <p:spPr bwMode="auto">
          <a:xfrm>
            <a:off x="5076825" y="3619500"/>
            <a:ext cx="2179638" cy="608013"/>
          </a:xfrm>
          <a:prstGeom prst="curvedConnector2">
            <a:avLst/>
          </a:prstGeom>
          <a:noFill/>
          <a:ln w="9525">
            <a:solidFill>
              <a:srgbClr val="BF7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28162400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BRMT2@XFSHFJSFUVWXY5K9" val="2670"/>
</p:tagLst>
</file>

<file path=ppt/theme/theme1.xml><?xml version="1.0" encoding="utf-8"?>
<a:theme xmlns:a="http://schemas.openxmlformats.org/drawingml/2006/main" name="NAACL 2007 - Training a real-world POMDP based DS">
  <a:themeElements>
    <a:clrScheme name="NAACL 2007 - Training a real-world POMDP based 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ACL 2007 - Training a real-world POMDP based D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NAACL 2007 - Training a real-world POMDP based 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ACL 2007 - Training a real-world POMDP based 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ACL 2007 - Training a real-world POMDP based 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ACL 2007 - Training a real-world POMDP based 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ACL 2007 - Training a real-world POMDP based 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ACL 2007 - Training a real-world POMDP based 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ACL 2007 - Training a real-world POMDP based 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ACL 2007 - Training a real-world POMDP based 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ACL 2007 - Training a real-world POMDP based 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ACL 2007 - Training a real-world POMDP based 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ACL 2007 - Training a real-world POMDP based 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ACL 2007 - Training a real-world POMDP based 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NAACL 2007 - Training a real-world POMDP based DS</Template>
  <TotalTime>10158</TotalTime>
  <Words>2696</Words>
  <Application>Microsoft Macintosh PowerPoint</Application>
  <PresentationFormat>On-screen Show (4:3)</PresentationFormat>
  <Paragraphs>755</Paragraphs>
  <Slides>53</Slides>
  <Notes>3</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NAACL 2007 - Training a real-world POMDP based DS</vt:lpstr>
      <vt:lpstr>Equation</vt:lpstr>
      <vt:lpstr>Microsoft Equation</vt:lpstr>
      <vt:lpstr>Statisical Spoken Dialogue System Talk 2 – Belief tracking</vt:lpstr>
      <vt:lpstr>Human-machine spoken dialogue</vt:lpstr>
      <vt:lpstr>Spoken Dialogue Systems – State of the art</vt:lpstr>
      <vt:lpstr>Outline</vt:lpstr>
      <vt:lpstr>Intro – An example user model?</vt:lpstr>
      <vt:lpstr>Intro – Simplifying the POMDP user model</vt:lpstr>
      <vt:lpstr>Intro – Simplifying the POMDP user model</vt:lpstr>
      <vt:lpstr>Intro – Simplifying the POMDP user model</vt:lpstr>
      <vt:lpstr>Intro – Simplifying the POMDP user model</vt:lpstr>
      <vt:lpstr>Intro – POMDP models for dialogue systems</vt:lpstr>
      <vt:lpstr>Intro – POMDP models for dialogue systems</vt:lpstr>
      <vt:lpstr>Intro – belief model for dialogue systems</vt:lpstr>
      <vt:lpstr>Intro – POMDP models for off-line experiments</vt:lpstr>
      <vt:lpstr>Intro – POMDP models for simulation</vt:lpstr>
      <vt:lpstr>An example – voicemail</vt:lpstr>
      <vt:lpstr>An example – exercise </vt:lpstr>
      <vt:lpstr>An example – exercise </vt:lpstr>
      <vt:lpstr>An example – answer </vt:lpstr>
      <vt:lpstr>An example – expanding further</vt:lpstr>
      <vt:lpstr>Belief Propagation</vt:lpstr>
      <vt:lpstr>Belief Propagation</vt:lpstr>
      <vt:lpstr>Belief Propagation -  message passing</vt:lpstr>
      <vt:lpstr>Belief Propagation -  message passing</vt:lpstr>
      <vt:lpstr>Belief Propagation</vt:lpstr>
      <vt:lpstr>Belief Propagation – our example</vt:lpstr>
      <vt:lpstr>Parameter Learning – The problem</vt:lpstr>
      <vt:lpstr>Parameter Learning – The problem</vt:lpstr>
      <vt:lpstr>Parameter Learning – Some options</vt:lpstr>
      <vt:lpstr>Belief Propagation as message passing</vt:lpstr>
      <vt:lpstr>Belief Propagation as message passing</vt:lpstr>
      <vt:lpstr>Belief Propagation – Unknown parameters?</vt:lpstr>
      <vt:lpstr>Belief Propagation – Unknown parameters?</vt:lpstr>
      <vt:lpstr>Expectation Propagation</vt:lpstr>
      <vt:lpstr>Expectation Propagation – Example</vt:lpstr>
      <vt:lpstr>Expectation Propagation – Example</vt:lpstr>
      <vt:lpstr>Expectation Propagation – Example</vt:lpstr>
      <vt:lpstr>Expectation Propagation – Example</vt:lpstr>
      <vt:lpstr>Expectation Propagation – Example</vt:lpstr>
      <vt:lpstr>Expectation Propagation – Example</vt:lpstr>
      <vt:lpstr>Expectation Propagation – Example</vt:lpstr>
      <vt:lpstr>Expectation Propagation – Example</vt:lpstr>
      <vt:lpstr>Expectation Propagation – Optimisation 1 </vt:lpstr>
      <vt:lpstr>Expectation Propagation – Optimisation 2 </vt:lpstr>
      <vt:lpstr>Results – Computation times </vt:lpstr>
      <vt:lpstr>Results – Simulated re-ranking</vt:lpstr>
      <vt:lpstr>Results – Data re-ranking</vt:lpstr>
      <vt:lpstr>Results – Simulated dialogue management</vt:lpstr>
      <vt:lpstr>Results – Live evaluations (control)</vt:lpstr>
      <vt:lpstr>Results – Live evaluations (control)</vt:lpstr>
      <vt:lpstr>Summary</vt:lpstr>
      <vt:lpstr>Current/Future work</vt:lpstr>
      <vt:lpstr>The End – Thanks!</vt:lpstr>
      <vt:lpstr>Expectation Propagation – Optimisations</vt:lpstr>
    </vt:vector>
  </TitlesOfParts>
  <Company>CUED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Jost</dc:creator>
  <cp:lastModifiedBy>Blaise Thomson</cp:lastModifiedBy>
  <cp:revision>865</cp:revision>
  <dcterms:created xsi:type="dcterms:W3CDTF">2007-11-05T17:03:20Z</dcterms:created>
  <dcterms:modified xsi:type="dcterms:W3CDTF">2012-02-16T11:06:55Z</dcterms:modified>
</cp:coreProperties>
</file>