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50"/>
  </p:notesMasterIdLst>
  <p:handoutMasterIdLst>
    <p:handoutMasterId r:id="rId51"/>
  </p:handoutMasterIdLst>
  <p:sldIdLst>
    <p:sldId id="375" r:id="rId2"/>
    <p:sldId id="361" r:id="rId3"/>
    <p:sldId id="362" r:id="rId4"/>
    <p:sldId id="363" r:id="rId5"/>
    <p:sldId id="364" r:id="rId6"/>
    <p:sldId id="304" r:id="rId7"/>
    <p:sldId id="366" r:id="rId8"/>
    <p:sldId id="379" r:id="rId9"/>
    <p:sldId id="374" r:id="rId10"/>
    <p:sldId id="398" r:id="rId11"/>
    <p:sldId id="380" r:id="rId12"/>
    <p:sldId id="381" r:id="rId13"/>
    <p:sldId id="382" r:id="rId14"/>
    <p:sldId id="400" r:id="rId15"/>
    <p:sldId id="383" r:id="rId16"/>
    <p:sldId id="384" r:id="rId17"/>
    <p:sldId id="385" r:id="rId18"/>
    <p:sldId id="386" r:id="rId19"/>
    <p:sldId id="399" r:id="rId20"/>
    <p:sldId id="387" r:id="rId21"/>
    <p:sldId id="388" r:id="rId22"/>
    <p:sldId id="389" r:id="rId23"/>
    <p:sldId id="390" r:id="rId24"/>
    <p:sldId id="391" r:id="rId25"/>
    <p:sldId id="392" r:id="rId26"/>
    <p:sldId id="393" r:id="rId27"/>
    <p:sldId id="401" r:id="rId28"/>
    <p:sldId id="402" r:id="rId29"/>
    <p:sldId id="396" r:id="rId30"/>
    <p:sldId id="397" r:id="rId31"/>
    <p:sldId id="403" r:id="rId32"/>
    <p:sldId id="404" r:id="rId33"/>
    <p:sldId id="405" r:id="rId34"/>
    <p:sldId id="406" r:id="rId35"/>
    <p:sldId id="407" r:id="rId36"/>
    <p:sldId id="409" r:id="rId37"/>
    <p:sldId id="413" r:id="rId38"/>
    <p:sldId id="414" r:id="rId39"/>
    <p:sldId id="415" r:id="rId40"/>
    <p:sldId id="416" r:id="rId41"/>
    <p:sldId id="417" r:id="rId42"/>
    <p:sldId id="422" r:id="rId43"/>
    <p:sldId id="418" r:id="rId44"/>
    <p:sldId id="419" r:id="rId45"/>
    <p:sldId id="420" r:id="rId46"/>
    <p:sldId id="421" r:id="rId47"/>
    <p:sldId id="425" r:id="rId48"/>
    <p:sldId id="423" r:id="rId49"/>
  </p:sldIdLst>
  <p:sldSz cx="9144000" cy="6858000" type="screen4x3"/>
  <p:notesSz cx="7023100" cy="93091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179" autoAdjust="0"/>
  </p:normalViewPr>
  <p:slideViewPr>
    <p:cSldViewPr>
      <p:cViewPr>
        <p:scale>
          <a:sx n="98" d="100"/>
          <a:sy n="98" d="100"/>
        </p:scale>
        <p:origin x="-201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3043343" cy="46545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978132" y="0"/>
            <a:ext cx="3043343" cy="465455"/>
          </a:xfrm>
          <a:prstGeom prst="rect">
            <a:avLst/>
          </a:prstGeom>
        </p:spPr>
        <p:txBody>
          <a:bodyPr vert="horz" lIns="91440" tIns="45720" rIns="91440" bIns="45720" rtlCol="0"/>
          <a:lstStyle>
            <a:lvl1pPr algn="r">
              <a:defRPr sz="1200"/>
            </a:lvl1pPr>
          </a:lstStyle>
          <a:p>
            <a:fld id="{E2C101CE-9E8A-4844-9D23-84CAB44AA040}" type="datetimeFigureOut">
              <a:rPr lang="cs-CZ" smtClean="0"/>
              <a:t>16.11.2018</a:t>
            </a:fld>
            <a:endParaRPr lang="cs-CZ"/>
          </a:p>
        </p:txBody>
      </p:sp>
      <p:sp>
        <p:nvSpPr>
          <p:cNvPr id="4" name="Zástupný symbol pro zápatí 3"/>
          <p:cNvSpPr>
            <a:spLocks noGrp="1"/>
          </p:cNvSpPr>
          <p:nvPr>
            <p:ph type="ftr" sz="quarter" idx="2"/>
          </p:nvPr>
        </p:nvSpPr>
        <p:spPr>
          <a:xfrm>
            <a:off x="1" y="8842030"/>
            <a:ext cx="3043343" cy="4654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978132" y="8842030"/>
            <a:ext cx="3043343" cy="465455"/>
          </a:xfrm>
          <a:prstGeom prst="rect">
            <a:avLst/>
          </a:prstGeom>
        </p:spPr>
        <p:txBody>
          <a:bodyPr vert="horz" lIns="91440" tIns="45720" rIns="91440" bIns="45720" rtlCol="0" anchor="b"/>
          <a:lstStyle>
            <a:lvl1pPr algn="r">
              <a:defRPr sz="1200"/>
            </a:lvl1pPr>
          </a:lstStyle>
          <a:p>
            <a:fld id="{096B4348-9D17-42FB-8AEF-2B2EC81E041B}" type="slidenum">
              <a:rPr lang="cs-CZ" smtClean="0"/>
              <a:t>‹#›</a:t>
            </a:fld>
            <a:endParaRPr lang="cs-CZ"/>
          </a:p>
        </p:txBody>
      </p:sp>
    </p:spTree>
    <p:extLst>
      <p:ext uri="{BB962C8B-B14F-4D97-AF65-F5344CB8AC3E}">
        <p14:creationId xmlns:p14="http://schemas.microsoft.com/office/powerpoint/2010/main" val="1701065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3043343" cy="46545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978132" y="0"/>
            <a:ext cx="3043343" cy="465455"/>
          </a:xfrm>
          <a:prstGeom prst="rect">
            <a:avLst/>
          </a:prstGeom>
        </p:spPr>
        <p:txBody>
          <a:bodyPr vert="horz" lIns="91440" tIns="45720" rIns="91440" bIns="45720" rtlCol="0"/>
          <a:lstStyle>
            <a:lvl1pPr algn="r">
              <a:defRPr sz="1200"/>
            </a:lvl1pPr>
          </a:lstStyle>
          <a:p>
            <a:fld id="{36F4B8BC-1A1F-4B23-A32F-BDC32A59052E}" type="datetimeFigureOut">
              <a:rPr lang="cs-CZ" smtClean="0"/>
              <a:t>16.11.2018</a:t>
            </a:fld>
            <a:endParaRPr lang="cs-CZ"/>
          </a:p>
        </p:txBody>
      </p:sp>
      <p:sp>
        <p:nvSpPr>
          <p:cNvPr id="4" name="Zástupný symbol pro obrázek snímku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702311" y="4421823"/>
            <a:ext cx="5618480" cy="4189095"/>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1" y="8842030"/>
            <a:ext cx="3043343" cy="4654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978132" y="8842030"/>
            <a:ext cx="3043343" cy="465455"/>
          </a:xfrm>
          <a:prstGeom prst="rect">
            <a:avLst/>
          </a:prstGeom>
        </p:spPr>
        <p:txBody>
          <a:bodyPr vert="horz" lIns="91440" tIns="45720" rIns="91440" bIns="45720" rtlCol="0" anchor="b"/>
          <a:lstStyle>
            <a:lvl1pPr algn="r">
              <a:defRPr sz="1200"/>
            </a:lvl1pPr>
          </a:lstStyle>
          <a:p>
            <a:fld id="{C7BD454A-BAB2-48EA-A676-C16CD5BF5EA5}" type="slidenum">
              <a:rPr lang="cs-CZ" smtClean="0"/>
              <a:t>‹#›</a:t>
            </a:fld>
            <a:endParaRPr lang="cs-CZ"/>
          </a:p>
        </p:txBody>
      </p:sp>
    </p:spTree>
    <p:extLst>
      <p:ext uri="{BB962C8B-B14F-4D97-AF65-F5344CB8AC3E}">
        <p14:creationId xmlns:p14="http://schemas.microsoft.com/office/powerpoint/2010/main" val="4147348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n.wikipedia.org/wiki/Anatolian_languages"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en.wikipedia.org/wiki/Language_family" TargetMode="External"/><Relationship Id="rId4" Type="http://schemas.openxmlformats.org/officeDocument/2006/relationships/hyperlink" Target="https://en.wikipedia.org/wiki/Indo-European_languages"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most important inventions in</a:t>
            </a:r>
            <a:r>
              <a:rPr lang="en-US" baseline="0" dirty="0" smtClean="0"/>
              <a:t> human history is writing systems. Without the power of recording what has happened in the past we wouldn’t have known about most of what have happened, because … well,  we just haven’t been there.</a:t>
            </a:r>
          </a:p>
          <a:p>
            <a:endParaRPr lang="en-US" baseline="0" dirty="0" smtClean="0"/>
          </a:p>
          <a:p>
            <a:r>
              <a:rPr lang="en-US" baseline="0" dirty="0" smtClean="0"/>
              <a:t>This is something we need in the human experience, as compared to the rest of the animal world, the practice of writing.</a:t>
            </a:r>
          </a:p>
          <a:p>
            <a:endParaRPr lang="en-US" baseline="0" dirty="0" smtClean="0"/>
          </a:p>
          <a:p>
            <a:r>
              <a:rPr lang="en-US" sz="1800" dirty="0" smtClean="0"/>
              <a:t>Today, more communication takes place in the written than in the oral form (for example in Internet), and </a:t>
            </a:r>
            <a:r>
              <a:rPr lang="en-US" sz="1400" dirty="0" smtClean="0"/>
              <a:t>writing is not a `minor’ form of communication</a:t>
            </a:r>
          </a:p>
          <a:p>
            <a:r>
              <a:rPr lang="en-US" sz="1800" dirty="0" smtClean="0"/>
              <a:t>Access to knowledge means actually an access to written intelligence.</a:t>
            </a:r>
          </a:p>
          <a:p>
            <a:endParaRPr lang="en-US" baseline="0" dirty="0" smtClean="0"/>
          </a:p>
          <a:p>
            <a:endParaRPr lang="en-US" baseline="0" dirty="0" smtClean="0"/>
          </a:p>
          <a:p>
            <a:r>
              <a:rPr lang="en-US" baseline="0" dirty="0" smtClean="0"/>
              <a:t>Throughout history, various societies used writing for various purposes, and there is a lot of readings that talk about this aspect of the study of writing. </a:t>
            </a:r>
          </a:p>
          <a:p>
            <a:r>
              <a:rPr lang="en-US" baseline="0" dirty="0" smtClean="0"/>
              <a:t>But our focus in this lecture will be on the study of writing systems. </a:t>
            </a:r>
            <a:endParaRPr lang="en-US" dirty="0" smtClean="0"/>
          </a:p>
          <a:p>
            <a:endParaRPr lang="ru-RU" dirty="0" smtClean="0"/>
          </a:p>
          <a:p>
            <a:endParaRPr lang="en-US" baseline="0" dirty="0"/>
          </a:p>
        </p:txBody>
      </p:sp>
      <p:sp>
        <p:nvSpPr>
          <p:cNvPr id="4" name="Slide Number Placeholder 3"/>
          <p:cNvSpPr>
            <a:spLocks noGrp="1"/>
          </p:cNvSpPr>
          <p:nvPr>
            <p:ph type="sldNum" sz="quarter" idx="10"/>
          </p:nvPr>
        </p:nvSpPr>
        <p:spPr/>
        <p:txBody>
          <a:bodyPr/>
          <a:lstStyle/>
          <a:p>
            <a:fld id="{366CC478-12FE-4E78-8DD2-202ACB06129A}" type="slidenum">
              <a:rPr lang="en-US" smtClean="0"/>
              <a:t>1</a:t>
            </a:fld>
            <a:endParaRPr lang="en-US"/>
          </a:p>
        </p:txBody>
      </p:sp>
    </p:spTree>
    <p:extLst>
      <p:ext uri="{BB962C8B-B14F-4D97-AF65-F5344CB8AC3E}">
        <p14:creationId xmlns:p14="http://schemas.microsoft.com/office/powerpoint/2010/main" val="352907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is an enormous</a:t>
            </a:r>
            <a:r>
              <a:rPr lang="en-US" baseline="0" dirty="0" smtClean="0"/>
              <a:t> </a:t>
            </a:r>
            <a:r>
              <a:rPr lang="en-US" sz="1200" dirty="0" smtClean="0"/>
              <a:t>diversity of writing systems in the world.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JESTE NEJAKE OBECNE KECY?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C7BD454A-BAB2-48EA-A676-C16CD5BF5EA5}" type="slidenum">
              <a:rPr lang="cs-CZ" smtClean="0"/>
              <a:t>10</a:t>
            </a:fld>
            <a:endParaRPr lang="cs-CZ"/>
          </a:p>
        </p:txBody>
      </p:sp>
    </p:spTree>
    <p:extLst>
      <p:ext uri="{BB962C8B-B14F-4D97-AF65-F5344CB8AC3E}">
        <p14:creationId xmlns:p14="http://schemas.microsoft.com/office/powerpoint/2010/main" val="412299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writing systems principles </a:t>
            </a:r>
            <a:r>
              <a:rPr lang="en-US" baseline="0" dirty="0" smtClean="0"/>
              <a:t>of most languages can be defined in terms of the continuum which is illustrated by the horizontal line 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one extreme of this continuum we find so-called </a:t>
            </a:r>
            <a:r>
              <a:rPr lang="en-US" dirty="0" err="1" smtClean="0"/>
              <a:t>semiography</a:t>
            </a:r>
            <a:r>
              <a:rPr lang="en-US" dirty="0" smtClean="0"/>
              <a:t> – or meaning-based writing. And on the other extreme,</a:t>
            </a:r>
            <a:r>
              <a:rPr lang="en-US" baseline="0" dirty="0" smtClean="0"/>
              <a:t> there is </a:t>
            </a:r>
            <a:r>
              <a:rPr lang="en-US" dirty="0" smtClean="0"/>
              <a:t>phonography – or sound-based writing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An ideal </a:t>
            </a:r>
            <a:r>
              <a:rPr lang="en-US" sz="1200" u="sng" kern="1200" dirty="0" err="1" smtClean="0">
                <a:solidFill>
                  <a:schemeClr val="tx1"/>
                </a:solidFill>
                <a:effectLst/>
                <a:latin typeface="+mn-lt"/>
                <a:ea typeface="+mn-ea"/>
                <a:cs typeface="+mn-cs"/>
              </a:rPr>
              <a:t>semiographic</a:t>
            </a:r>
            <a:r>
              <a:rPr lang="en-US" sz="1200" kern="1200" dirty="0" smtClean="0">
                <a:solidFill>
                  <a:schemeClr val="tx1"/>
                </a:solidFill>
                <a:effectLst/>
                <a:latin typeface="+mn-lt"/>
                <a:ea typeface="+mn-ea"/>
                <a:cs typeface="+mn-cs"/>
              </a:rPr>
              <a:t> system is an independent graphic language which is not tied to any one spoken language at all. It express directly the meaning,</a:t>
            </a:r>
            <a:r>
              <a:rPr lang="en-US" sz="1200" kern="1200" baseline="0" dirty="0" smtClean="0">
                <a:solidFill>
                  <a:schemeClr val="tx1"/>
                </a:solidFill>
                <a:effectLst/>
                <a:latin typeface="+mn-lt"/>
                <a:ea typeface="+mn-ea"/>
                <a:cs typeface="+mn-cs"/>
              </a:rPr>
              <a:t> the thought</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It is absolutely </a:t>
            </a:r>
            <a:r>
              <a:rPr lang="en-US" baseline="0" dirty="0" smtClean="0"/>
              <a:t>language-independent.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a:t>
            </a:r>
            <a:r>
              <a:rPr lang="en-US" baseline="0" dirty="0" smtClean="0"/>
              <a:t> – on </a:t>
            </a:r>
            <a:r>
              <a:rPr lang="en-US" dirty="0" smtClean="0"/>
              <a:t>the other</a:t>
            </a:r>
            <a:r>
              <a:rPr lang="en-US" baseline="0" dirty="0" smtClean="0"/>
              <a:t> extreme - </a:t>
            </a:r>
            <a:r>
              <a:rPr lang="en-US" dirty="0" smtClean="0"/>
              <a:t>there is an ideal </a:t>
            </a:r>
            <a:r>
              <a:rPr lang="en-US" u="sng" dirty="0" smtClean="0"/>
              <a:t>phonographic</a:t>
            </a:r>
            <a:r>
              <a:rPr lang="en-US" dirty="0" smtClean="0"/>
              <a:t> system, and is absolutely </a:t>
            </a:r>
            <a:r>
              <a:rPr lang="en-US" baseline="0" dirty="0" smtClean="0"/>
              <a:t>language-dependent. It uses </a:t>
            </a:r>
            <a:r>
              <a:rPr lang="en-US" sz="1200" kern="1200" dirty="0" smtClean="0">
                <a:solidFill>
                  <a:schemeClr val="tx1"/>
                </a:solidFill>
                <a:effectLst/>
                <a:latin typeface="+mn-lt"/>
                <a:ea typeface="+mn-ea"/>
                <a:cs typeface="+mn-cs"/>
              </a:rPr>
              <a:t>visible marks of same kind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represent each phonetic element</a:t>
            </a:r>
            <a:r>
              <a:rPr lang="en-US" sz="1200" kern="1200" baseline="0" dirty="0" smtClean="0">
                <a:solidFill>
                  <a:schemeClr val="tx1"/>
                </a:solidFill>
                <a:effectLst/>
                <a:latin typeface="+mn-lt"/>
                <a:ea typeface="+mn-ea"/>
                <a:cs typeface="+mn-cs"/>
              </a:rPr>
              <a:t> which is pronounced</a:t>
            </a:r>
            <a:r>
              <a:rPr lang="en-US" sz="1200" kern="1200" dirty="0" smtClean="0">
                <a:solidFill>
                  <a:schemeClr val="tx1"/>
                </a:solidFill>
                <a:effectLst/>
                <a:latin typeface="+mn-lt"/>
                <a:ea typeface="+mn-ea"/>
                <a:cs typeface="+mn-cs"/>
              </a:rPr>
              <a:t> in a specific spoken language. So each sound has its</a:t>
            </a:r>
            <a:r>
              <a:rPr lang="en-US" sz="1200" kern="1200" baseline="0" dirty="0" smtClean="0">
                <a:solidFill>
                  <a:schemeClr val="tx1"/>
                </a:solidFill>
                <a:effectLst/>
                <a:latin typeface="+mn-lt"/>
                <a:ea typeface="+mn-ea"/>
                <a:cs typeface="+mn-cs"/>
              </a:rPr>
              <a:t> graphical sign in this system.</a:t>
            </a:r>
            <a:endParaRPr lang="en-US" dirty="0" smtClean="0"/>
          </a:p>
          <a:p>
            <a:endParaRPr lang="en-US" dirty="0" smtClean="0"/>
          </a:p>
          <a:p>
            <a:r>
              <a:rPr lang="en-US" dirty="0" smtClean="0"/>
              <a:t>Now,</a:t>
            </a:r>
            <a:r>
              <a:rPr lang="en-US" baseline="0" dirty="0" smtClean="0"/>
              <a:t> these two systems are the ideal extremes, and </a:t>
            </a:r>
            <a:r>
              <a:rPr lang="en-US" u="sng" baseline="0" dirty="0" smtClean="0"/>
              <a:t>real</a:t>
            </a:r>
            <a:r>
              <a:rPr lang="en-US" baseline="0" dirty="0" smtClean="0"/>
              <a:t> writing systems of the </a:t>
            </a:r>
            <a:r>
              <a:rPr lang="en-US" u="sng" baseline="0" dirty="0" smtClean="0"/>
              <a:t>real</a:t>
            </a:r>
            <a:r>
              <a:rPr lang="en-US" baseline="0" dirty="0" smtClean="0"/>
              <a:t> languages are located somewhere </a:t>
            </a:r>
            <a:r>
              <a:rPr lang="en-US" baseline="0" dirty="0" err="1" smtClean="0"/>
              <a:t>inbetween</a:t>
            </a:r>
            <a:r>
              <a:rPr lang="en-US" baseline="0" dirty="0" smtClean="0"/>
              <a:t> on this line.</a:t>
            </a:r>
          </a:p>
          <a:p>
            <a:endParaRPr lang="en-US" baseline="0" dirty="0" smtClean="0"/>
          </a:p>
          <a:p>
            <a:r>
              <a:rPr lang="en-US" baseline="0" dirty="0" smtClean="0"/>
              <a:t>Well, let’s try to locate some of them here.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p:txBody>
      </p:sp>
      <p:sp>
        <p:nvSpPr>
          <p:cNvPr id="4" name="Slide Number Placeholder 3"/>
          <p:cNvSpPr>
            <a:spLocks noGrp="1"/>
          </p:cNvSpPr>
          <p:nvPr>
            <p:ph type="sldNum" sz="quarter" idx="10"/>
          </p:nvPr>
        </p:nvSpPr>
        <p:spPr/>
        <p:txBody>
          <a:bodyPr/>
          <a:lstStyle/>
          <a:p>
            <a:fld id="{C7BD454A-BAB2-48EA-A676-C16CD5BF5EA5}" type="slidenum">
              <a:rPr lang="cs-CZ" smtClean="0"/>
              <a:t>11</a:t>
            </a:fld>
            <a:endParaRPr lang="cs-CZ"/>
          </a:p>
        </p:txBody>
      </p:sp>
    </p:spTree>
    <p:extLst>
      <p:ext uri="{BB962C8B-B14F-4D97-AF65-F5344CB8AC3E}">
        <p14:creationId xmlns:p14="http://schemas.microsoft.com/office/powerpoint/2010/main" val="412299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Well, writing - broadly</a:t>
            </a:r>
            <a:r>
              <a:rPr lang="en-US" baseline="0" dirty="0" smtClean="0"/>
              <a:t> defined - emerged some 20 thousand to 30 thousand years ago in the form of cave paintings. </a:t>
            </a:r>
          </a:p>
          <a:p>
            <a:r>
              <a:rPr lang="en-US" baseline="0" dirty="0" smtClean="0"/>
              <a:t>It’s impossible to know for certain, why these painting have been created. It’s possible, that they were created as a means of artistic expression.</a:t>
            </a:r>
          </a:p>
          <a:p>
            <a:endParaRPr lang="en-US" baseline="0" dirty="0" smtClean="0"/>
          </a:p>
        </p:txBody>
      </p:sp>
      <p:sp>
        <p:nvSpPr>
          <p:cNvPr id="4" name="Zástupný symbol pro číslo snímku 3"/>
          <p:cNvSpPr>
            <a:spLocks noGrp="1"/>
          </p:cNvSpPr>
          <p:nvPr>
            <p:ph type="sldNum" sz="quarter" idx="10"/>
          </p:nvPr>
        </p:nvSpPr>
        <p:spPr/>
        <p:txBody>
          <a:bodyPr/>
          <a:lstStyle/>
          <a:p>
            <a:fld id="{C7BD454A-BAB2-48EA-A676-C16CD5BF5EA5}" type="slidenum">
              <a:rPr lang="cs-CZ" smtClean="0"/>
              <a:t>12</a:t>
            </a:fld>
            <a:endParaRPr lang="cs-CZ"/>
          </a:p>
        </p:txBody>
      </p:sp>
    </p:spTree>
    <p:extLst>
      <p:ext uri="{BB962C8B-B14F-4D97-AF65-F5344CB8AC3E}">
        <p14:creationId xmlns:p14="http://schemas.microsoft.com/office/powerpoint/2010/main" val="2610333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aseline="0" dirty="0" smtClean="0"/>
              <a:t>These cave paintings can be defined as pictograms, or </a:t>
            </a:r>
            <a:r>
              <a:rPr lang="en-US" baseline="0" dirty="0" err="1" smtClean="0"/>
              <a:t>pichtographs</a:t>
            </a:r>
            <a:r>
              <a:rPr lang="en-US" baseline="0" dirty="0" smtClean="0"/>
              <a:t>, as they are also known.</a:t>
            </a:r>
          </a:p>
          <a:p>
            <a:r>
              <a:rPr lang="en-US" baseline="0" dirty="0" smtClean="0"/>
              <a:t>Pictographs used picture-based symbols to </a:t>
            </a:r>
            <a:r>
              <a:rPr lang="en-US" u="sng" baseline="0" dirty="0" err="1" smtClean="0"/>
              <a:t>iconically</a:t>
            </a:r>
            <a:r>
              <a:rPr lang="en-US" baseline="0" dirty="0" smtClean="0"/>
              <a:t> represent reference.</a:t>
            </a:r>
          </a:p>
          <a:p>
            <a:r>
              <a:rPr lang="en-US" u="none" baseline="0" dirty="0" smtClean="0"/>
              <a:t>“</a:t>
            </a:r>
            <a:r>
              <a:rPr lang="en-US" u="none" baseline="0" dirty="0" err="1" smtClean="0"/>
              <a:t>Iconically</a:t>
            </a:r>
            <a:r>
              <a:rPr lang="en-US" u="none" baseline="0" dirty="0" smtClean="0"/>
              <a:t>”</a:t>
            </a:r>
            <a:r>
              <a:rPr lang="en-US" baseline="0" dirty="0" smtClean="0"/>
              <a:t> means that the symbol resembles the thing which it represents in a real world.</a:t>
            </a:r>
          </a:p>
          <a:p>
            <a:endParaRPr lang="en-US" baseline="0" dirty="0" smtClean="0"/>
          </a:p>
          <a:p>
            <a:r>
              <a:rPr lang="en-US" baseline="0" dirty="0" smtClean="0"/>
              <a:t>It’s important to say here, that it is much easier to </a:t>
            </a:r>
            <a:r>
              <a:rPr lang="en-US" baseline="0" dirty="0" err="1" smtClean="0"/>
              <a:t>iconically</a:t>
            </a:r>
            <a:r>
              <a:rPr lang="en-US" baseline="0" dirty="0" smtClean="0"/>
              <a:t> represent a concrete object. And – because these pictographs represent concrete objects – they are mostly cross-culturally recognizable</a:t>
            </a:r>
            <a:endParaRPr lang="en-US" dirty="0" smtClean="0"/>
          </a:p>
        </p:txBody>
      </p:sp>
      <p:sp>
        <p:nvSpPr>
          <p:cNvPr id="4" name="Zástupný symbol pro číslo snímku 3"/>
          <p:cNvSpPr>
            <a:spLocks noGrp="1"/>
          </p:cNvSpPr>
          <p:nvPr>
            <p:ph type="sldNum" sz="quarter" idx="10"/>
          </p:nvPr>
        </p:nvSpPr>
        <p:spPr/>
        <p:txBody>
          <a:bodyPr/>
          <a:lstStyle/>
          <a:p>
            <a:fld id="{C7BD454A-BAB2-48EA-A676-C16CD5BF5EA5}" type="slidenum">
              <a:rPr lang="cs-CZ" smtClean="0"/>
              <a:t>13</a:t>
            </a:fld>
            <a:endParaRPr lang="cs-CZ"/>
          </a:p>
        </p:txBody>
      </p:sp>
    </p:spTree>
    <p:extLst>
      <p:ext uri="{BB962C8B-B14F-4D97-AF65-F5344CB8AC3E}">
        <p14:creationId xmlns:p14="http://schemas.microsoft.com/office/powerpoint/2010/main" val="2610333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ru-RU" sz="1200" b="0" i="0" kern="1200" dirty="0" smtClean="0">
                <a:solidFill>
                  <a:schemeClr val="tx1"/>
                </a:solidFill>
                <a:effectLst/>
                <a:latin typeface="+mn-lt"/>
                <a:ea typeface="+mn-ea"/>
                <a:cs typeface="+mn-cs"/>
              </a:rPr>
              <a:t>Рассказ эскимоса</a:t>
            </a:r>
            <a:r>
              <a:rPr lang="ru-RU" sz="1200" b="0" i="0" kern="1200" baseline="0" dirty="0" smtClean="0">
                <a:solidFill>
                  <a:schemeClr val="tx1"/>
                </a:solidFill>
                <a:effectLst/>
                <a:latin typeface="+mn-lt"/>
                <a:ea typeface="+mn-ea"/>
                <a:cs typeface="+mn-cs"/>
              </a:rPr>
              <a:t> об удачной охоте.</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Началом формирования пиктографического письма следует считать период, когда первобытные рисунки начали применяться не для удовлетворения художественных потребностей человека, но и для целей коммуникативных и мемориальных.</a:t>
            </a:r>
            <a:endParaRPr lang="en-US"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При пиктографии высказывание передается целиком путем использования системы взаимосвязанных рисунков. Языковые формы при этом не раскрываются, т. е. мы не знаем, ни как звучали слова, которыми можно передать содержание рисунка, ни какими грамматическими особенностями они обладали.</a:t>
            </a:r>
            <a:endParaRPr lang="en-US"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Пиктографические письменности насчитывают тысячи знаков. Сложность и ограниченность системы (она может описывать только объекты) объясняют движение таких систем в сторону идеографических письменностей. Движение это сопровождается расширением смысла знаков, а также упрощением и канонизацией начертаний каждого знака.</a:t>
            </a:r>
            <a:endParaRPr lang="en-US"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Пиктограммы удобны, поскольку не связаны с конкретным языком и всем понятны. Но именно поэтому они непригодны для записи речи и письмом не являются.</a:t>
            </a:r>
            <a:endParaRPr lang="en-US" dirty="0" smtClean="0"/>
          </a:p>
        </p:txBody>
      </p:sp>
      <p:sp>
        <p:nvSpPr>
          <p:cNvPr id="4" name="Zástupný symbol pro číslo snímku 3"/>
          <p:cNvSpPr>
            <a:spLocks noGrp="1"/>
          </p:cNvSpPr>
          <p:nvPr>
            <p:ph type="sldNum" sz="quarter" idx="10"/>
          </p:nvPr>
        </p:nvSpPr>
        <p:spPr/>
        <p:txBody>
          <a:bodyPr/>
          <a:lstStyle/>
          <a:p>
            <a:fld id="{C7BD454A-BAB2-48EA-A676-C16CD5BF5EA5}" type="slidenum">
              <a:rPr lang="cs-CZ" smtClean="0"/>
              <a:t>14</a:t>
            </a:fld>
            <a:endParaRPr lang="cs-CZ"/>
          </a:p>
        </p:txBody>
      </p:sp>
    </p:spTree>
    <p:extLst>
      <p:ext uri="{BB962C8B-B14F-4D97-AF65-F5344CB8AC3E}">
        <p14:creationId xmlns:p14="http://schemas.microsoft.com/office/powerpoint/2010/main" val="2610333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So, regardless of where are you from, you probably</a:t>
            </a:r>
            <a:r>
              <a:rPr lang="en-US" baseline="0" dirty="0" smtClean="0"/>
              <a:t> recognize this image here as representing a bicycle.</a:t>
            </a:r>
            <a:endParaRPr lang="en-US" dirty="0" smtClean="0"/>
          </a:p>
        </p:txBody>
      </p:sp>
      <p:sp>
        <p:nvSpPr>
          <p:cNvPr id="4" name="Zástupný symbol pro číslo snímku 3"/>
          <p:cNvSpPr>
            <a:spLocks noGrp="1"/>
          </p:cNvSpPr>
          <p:nvPr>
            <p:ph type="sldNum" sz="quarter" idx="10"/>
          </p:nvPr>
        </p:nvSpPr>
        <p:spPr/>
        <p:txBody>
          <a:bodyPr/>
          <a:lstStyle/>
          <a:p>
            <a:fld id="{C7BD454A-BAB2-48EA-A676-C16CD5BF5EA5}" type="slidenum">
              <a:rPr lang="cs-CZ" smtClean="0"/>
              <a:t>15</a:t>
            </a:fld>
            <a:endParaRPr lang="cs-CZ"/>
          </a:p>
        </p:txBody>
      </p:sp>
    </p:spTree>
    <p:extLst>
      <p:ext uri="{BB962C8B-B14F-4D97-AF65-F5344CB8AC3E}">
        <p14:creationId xmlns:p14="http://schemas.microsoft.com/office/powerpoint/2010/main" val="2610333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Examples of </a:t>
            </a:r>
            <a:r>
              <a:rPr lang="en-US" sz="1200" kern="1200" dirty="0" err="1" smtClean="0">
                <a:solidFill>
                  <a:schemeClr val="tx1"/>
                </a:solidFill>
                <a:effectLst/>
                <a:latin typeface="+mn-lt"/>
                <a:ea typeface="+mn-ea"/>
                <a:cs typeface="+mn-cs"/>
              </a:rPr>
              <a:t>semiographic</a:t>
            </a:r>
            <a:r>
              <a:rPr lang="en-US" sz="1200" kern="1200" dirty="0" smtClean="0">
                <a:solidFill>
                  <a:schemeClr val="tx1"/>
                </a:solidFill>
                <a:effectLst/>
                <a:latin typeface="+mn-lt"/>
                <a:ea typeface="+mn-ea"/>
                <a:cs typeface="+mn-cs"/>
              </a:rPr>
              <a:t>  - or pictography</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writing are also the “language” of mathematics, </a:t>
            </a:r>
          </a:p>
        </p:txBody>
      </p:sp>
      <p:sp>
        <p:nvSpPr>
          <p:cNvPr id="4" name="Zástupný symbol pro číslo snímku 3"/>
          <p:cNvSpPr>
            <a:spLocks noGrp="1"/>
          </p:cNvSpPr>
          <p:nvPr>
            <p:ph type="sldNum" sz="quarter" idx="10"/>
          </p:nvPr>
        </p:nvSpPr>
        <p:spPr/>
        <p:txBody>
          <a:bodyPr/>
          <a:lstStyle/>
          <a:p>
            <a:fld id="{C7BD454A-BAB2-48EA-A676-C16CD5BF5EA5}" type="slidenum">
              <a:rPr lang="cs-CZ" smtClean="0"/>
              <a:t>16</a:t>
            </a:fld>
            <a:endParaRPr lang="cs-CZ"/>
          </a:p>
        </p:txBody>
      </p:sp>
    </p:spTree>
    <p:extLst>
      <p:ext uri="{BB962C8B-B14F-4D97-AF65-F5344CB8AC3E}">
        <p14:creationId xmlns:p14="http://schemas.microsoft.com/office/powerpoint/2010/main" val="2610333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or the international system of road signs in which, [for instance, triangle v. disc means warning v. command</a:t>
            </a:r>
          </a:p>
        </p:txBody>
      </p:sp>
      <p:sp>
        <p:nvSpPr>
          <p:cNvPr id="4" name="Zástupný symbol pro číslo snímku 3"/>
          <p:cNvSpPr>
            <a:spLocks noGrp="1"/>
          </p:cNvSpPr>
          <p:nvPr>
            <p:ph type="sldNum" sz="quarter" idx="10"/>
          </p:nvPr>
        </p:nvSpPr>
        <p:spPr/>
        <p:txBody>
          <a:bodyPr/>
          <a:lstStyle/>
          <a:p>
            <a:fld id="{C7BD454A-BAB2-48EA-A676-C16CD5BF5EA5}" type="slidenum">
              <a:rPr lang="cs-CZ" smtClean="0"/>
              <a:t>17</a:t>
            </a:fld>
            <a:endParaRPr lang="cs-CZ"/>
          </a:p>
        </p:txBody>
      </p:sp>
    </p:spTree>
    <p:extLst>
      <p:ext uri="{BB962C8B-B14F-4D97-AF65-F5344CB8AC3E}">
        <p14:creationId xmlns:p14="http://schemas.microsoft.com/office/powerpoint/2010/main" val="2610333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red vs. solid blue means negative v. positive.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C7BD454A-BAB2-48EA-A676-C16CD5BF5EA5}" type="slidenum">
              <a:rPr lang="cs-CZ" smtClean="0"/>
              <a:t>18</a:t>
            </a:fld>
            <a:endParaRPr lang="cs-CZ"/>
          </a:p>
        </p:txBody>
      </p:sp>
    </p:spTree>
    <p:extLst>
      <p:ext uri="{BB962C8B-B14F-4D97-AF65-F5344CB8AC3E}">
        <p14:creationId xmlns:p14="http://schemas.microsoft.com/office/powerpoint/2010/main" val="2610333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effectLst/>
                <a:latin typeface="+mn-lt"/>
                <a:ea typeface="+mn-ea"/>
                <a:cs typeface="+mn-cs"/>
              </a:rPr>
              <a:t>Схематизация изображения мужчины и женщины (пещеры Испании и Южной Франции).</a:t>
            </a:r>
            <a:endParaRPr lang="en-US" sz="1200" kern="1200" dirty="0" smtClean="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C7BD454A-BAB2-48EA-A676-C16CD5BF5EA5}" type="slidenum">
              <a:rPr lang="cs-CZ" smtClean="0"/>
              <a:t>19</a:t>
            </a:fld>
            <a:endParaRPr lang="cs-CZ"/>
          </a:p>
        </p:txBody>
      </p:sp>
    </p:spTree>
    <p:extLst>
      <p:ext uri="{BB962C8B-B14F-4D97-AF65-F5344CB8AC3E}">
        <p14:creationId xmlns:p14="http://schemas.microsoft.com/office/powerpoint/2010/main" val="261033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talking about writing,</a:t>
            </a:r>
            <a:r>
              <a:rPr lang="en-US" baseline="0" dirty="0" smtClean="0"/>
              <a:t> first, it’s important to keep several thing</a:t>
            </a:r>
            <a:r>
              <a:rPr lang="cs-CZ" baseline="0" dirty="0" smtClean="0"/>
              <a:t>s</a:t>
            </a:r>
            <a:r>
              <a:rPr lang="en-US" baseline="0" dirty="0" smtClean="0"/>
              <a:t> in mind. Remember that </a:t>
            </a:r>
            <a:r>
              <a:rPr lang="en-US" dirty="0" smtClean="0"/>
              <a:t>Writing is a recent invention</a:t>
            </a:r>
            <a:r>
              <a:rPr lang="en-US" baseline="0" dirty="0" smtClean="0"/>
              <a:t> compared to spoken language.</a:t>
            </a:r>
          </a:p>
          <a:p>
            <a:r>
              <a:rPr lang="en-US" baseline="0" dirty="0" smtClean="0"/>
              <a:t>In the form of cave paintings and other pictograms – it has only been around for some 20 thousand to 30 thousand years. And writing more narrowly defined has only been around for about 5 thousand years. </a:t>
            </a:r>
          </a:p>
          <a:p>
            <a:r>
              <a:rPr lang="en-US" baseline="0" dirty="0" smtClean="0"/>
              <a:t>If compared to spoken language that exists for hundreds of thousands of years. Or, depending on how you define language – even millions of years. </a:t>
            </a:r>
            <a:endParaRPr lang="en-US" dirty="0" smtClean="0"/>
          </a:p>
          <a:p>
            <a:endParaRPr lang="en-US" dirty="0" smtClean="0"/>
          </a:p>
          <a:p>
            <a:r>
              <a:rPr lang="en-US" dirty="0" smtClean="0"/>
              <a:t>So, writing is not a purer form of</a:t>
            </a:r>
            <a:r>
              <a:rPr lang="en-US" baseline="0" dirty="0" smtClean="0"/>
              <a:t> language than speech! This is actually not language at all. It’s just a form of how you fix it. </a:t>
            </a:r>
          </a:p>
          <a:p>
            <a:endParaRPr lang="en-US" baseline="0" dirty="0" smtClean="0"/>
          </a:p>
          <a:p>
            <a:r>
              <a:rPr lang="en-US" baseline="0" dirty="0" smtClean="0"/>
              <a:t>It may come as a surprise to you, but Of the 5 thousand to 7 thousand languages in the world, most are unwritten.</a:t>
            </a:r>
            <a:endParaRPr lang="ru-RU" dirty="0" smtClean="0"/>
          </a:p>
        </p:txBody>
      </p:sp>
      <p:sp>
        <p:nvSpPr>
          <p:cNvPr id="4" name="Slide Number Placeholder 3"/>
          <p:cNvSpPr>
            <a:spLocks noGrp="1"/>
          </p:cNvSpPr>
          <p:nvPr>
            <p:ph type="sldNum" sz="quarter" idx="10"/>
          </p:nvPr>
        </p:nvSpPr>
        <p:spPr/>
        <p:txBody>
          <a:bodyPr/>
          <a:lstStyle/>
          <a:p>
            <a:fld id="{C7BD454A-BAB2-48EA-A676-C16CD5BF5EA5}" type="slidenum">
              <a:rPr lang="cs-CZ" smtClean="0"/>
              <a:t>2</a:t>
            </a:fld>
            <a:endParaRPr lang="cs-CZ"/>
          </a:p>
        </p:txBody>
      </p:sp>
    </p:spTree>
    <p:extLst>
      <p:ext uri="{BB962C8B-B14F-4D97-AF65-F5344CB8AC3E}">
        <p14:creationId xmlns:p14="http://schemas.microsoft.com/office/powerpoint/2010/main" val="1068177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compare these pictograms to</a:t>
            </a:r>
            <a:r>
              <a:rPr lang="en-US" baseline="0" dirty="0" smtClean="0"/>
              <a:t> ideograms, which also use picture-based symbols but represent rather ideas, instead of concrete objects.</a:t>
            </a:r>
          </a:p>
          <a:p>
            <a:r>
              <a:rPr lang="en-US" baseline="0" dirty="0" smtClean="0"/>
              <a:t>Because of this, ideograms are less iconic and less cross-culturally recognizable.</a:t>
            </a:r>
          </a:p>
          <a:p>
            <a:r>
              <a:rPr lang="en-US" baseline="0" dirty="0" smtClean="0"/>
              <a:t>However, we are still at the language-independent level.</a:t>
            </a:r>
          </a:p>
          <a:p>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400" dirty="0" smtClean="0"/>
              <a:t>Well,</a:t>
            </a:r>
            <a:r>
              <a:rPr lang="en-US" sz="1400" baseline="0" dirty="0" smtClean="0"/>
              <a:t> generally, it’s rather </a:t>
            </a:r>
            <a:r>
              <a:rPr lang="en-US" sz="1400" dirty="0" smtClean="0"/>
              <a:t>doubtful that there ever was such a writing system. Because it is impossible to design a writing system that operates on the level of concepts regardless of language.</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400" dirty="0" smtClean="0"/>
              <a:t>But</a:t>
            </a:r>
            <a:r>
              <a:rPr lang="en-US" sz="1400" baseline="0" dirty="0" smtClean="0"/>
              <a:t> we can find some ideographic signs in </a:t>
            </a:r>
            <a:r>
              <a:rPr lang="en-US" sz="1400" baseline="0" dirty="0" err="1" smtClean="0"/>
              <a:t>hierogliphic</a:t>
            </a:r>
            <a:r>
              <a:rPr lang="en-US" sz="1400" baseline="0" dirty="0" smtClean="0"/>
              <a:t> writing systems.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7BD454A-BAB2-48EA-A676-C16CD5BF5EA5}" type="slidenum">
              <a:rPr lang="cs-CZ" smtClean="0"/>
              <a:t>20</a:t>
            </a:fld>
            <a:endParaRPr lang="cs-CZ"/>
          </a:p>
        </p:txBody>
      </p:sp>
    </p:spTree>
    <p:extLst>
      <p:ext uri="{BB962C8B-B14F-4D97-AF65-F5344CB8AC3E}">
        <p14:creationId xmlns:p14="http://schemas.microsoft.com/office/powerpoint/2010/main" val="1273316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is an example from </a:t>
            </a:r>
            <a:r>
              <a:rPr lang="en-US" dirty="0" err="1" smtClean="0"/>
              <a:t>Luwian</a:t>
            </a:r>
            <a:r>
              <a:rPr lang="en-US" dirty="0" smtClean="0"/>
              <a:t> /ˈ</a:t>
            </a:r>
            <a:r>
              <a:rPr lang="en-US" dirty="0" err="1" smtClean="0"/>
              <a:t>luːiən</a:t>
            </a:r>
            <a:r>
              <a:rPr lang="en-US" dirty="0" smtClean="0"/>
              <a:t>/. </a:t>
            </a:r>
            <a:r>
              <a:rPr lang="en-US" dirty="0" err="1" smtClean="0"/>
              <a:t>Luwian</a:t>
            </a:r>
            <a:r>
              <a:rPr lang="en-US" dirty="0" smtClean="0"/>
              <a:t> is an ancient language, or group of languages, within the </a:t>
            </a:r>
            <a:r>
              <a:rPr lang="en-US" dirty="0" smtClean="0">
                <a:hlinkClick r:id="rId3" tooltip="Anatolian languages"/>
              </a:rPr>
              <a:t>Anatolian branch</a:t>
            </a:r>
            <a:r>
              <a:rPr lang="en-US" dirty="0" smtClean="0"/>
              <a:t> of the </a:t>
            </a:r>
            <a:r>
              <a:rPr lang="en-US" dirty="0" smtClean="0">
                <a:hlinkClick r:id="rId4" tooltip="Indo-European languages"/>
              </a:rPr>
              <a:t>Indo-European</a:t>
            </a:r>
            <a:r>
              <a:rPr lang="en-US" dirty="0" smtClean="0"/>
              <a:t> </a:t>
            </a:r>
            <a:r>
              <a:rPr lang="en-US" dirty="0" smtClean="0">
                <a:hlinkClick r:id="rId5" tooltip="Language family"/>
              </a:rPr>
              <a:t>language family</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if we look at this script, we can guess about some signs, what they could mean.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endParaRPr lang="ru-RU" dirty="0" smtClean="0"/>
          </a:p>
          <a:p>
            <a:endParaRPr lang="ru-RU" dirty="0"/>
          </a:p>
        </p:txBody>
      </p:sp>
      <p:sp>
        <p:nvSpPr>
          <p:cNvPr id="4" name="Slide Number Placeholder 3"/>
          <p:cNvSpPr>
            <a:spLocks noGrp="1"/>
          </p:cNvSpPr>
          <p:nvPr>
            <p:ph type="sldNum" sz="quarter" idx="10"/>
          </p:nvPr>
        </p:nvSpPr>
        <p:spPr/>
        <p:txBody>
          <a:bodyPr/>
          <a:lstStyle/>
          <a:p>
            <a:fld id="{C7BD454A-BAB2-48EA-A676-C16CD5BF5EA5}" type="slidenum">
              <a:rPr lang="cs-CZ" smtClean="0"/>
              <a:t>21</a:t>
            </a:fld>
            <a:endParaRPr lang="cs-CZ"/>
          </a:p>
        </p:txBody>
      </p:sp>
    </p:spTree>
    <p:extLst>
      <p:ext uri="{BB962C8B-B14F-4D97-AF65-F5344CB8AC3E}">
        <p14:creationId xmlns:p14="http://schemas.microsoft.com/office/powerpoint/2010/main" val="1273316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this is</a:t>
            </a:r>
            <a:r>
              <a:rPr lang="en-US" baseline="0" dirty="0" smtClean="0"/>
              <a:t> the sign for the pronoun “I”</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a picture of a person, pointing on herself.</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Ideographic signs mostly do not exist by themselves, but as a part of a system of signs.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endParaRPr lang="ru-RU" dirty="0" smtClean="0"/>
          </a:p>
          <a:p>
            <a:endParaRPr lang="ru-RU" dirty="0"/>
          </a:p>
        </p:txBody>
      </p:sp>
      <p:sp>
        <p:nvSpPr>
          <p:cNvPr id="4" name="Slide Number Placeholder 3"/>
          <p:cNvSpPr>
            <a:spLocks noGrp="1"/>
          </p:cNvSpPr>
          <p:nvPr>
            <p:ph type="sldNum" sz="quarter" idx="10"/>
          </p:nvPr>
        </p:nvSpPr>
        <p:spPr/>
        <p:txBody>
          <a:bodyPr/>
          <a:lstStyle/>
          <a:p>
            <a:fld id="{C7BD454A-BAB2-48EA-A676-C16CD5BF5EA5}" type="slidenum">
              <a:rPr lang="cs-CZ" smtClean="0"/>
              <a:t>22</a:t>
            </a:fld>
            <a:endParaRPr lang="cs-CZ"/>
          </a:p>
        </p:txBody>
      </p:sp>
    </p:spTree>
    <p:extLst>
      <p:ext uri="{BB962C8B-B14F-4D97-AF65-F5344CB8AC3E}">
        <p14:creationId xmlns:p14="http://schemas.microsoft.com/office/powerpoint/2010/main" val="1273316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example, there is</a:t>
            </a:r>
            <a:r>
              <a:rPr lang="en-US" baseline="0" dirty="0" smtClean="0"/>
              <a:t> an ideographic system of different phases of moon.  The object – the moon – is one and the same, but it is marked differently according to the moon phase.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endParaRPr lang="ru-RU" dirty="0" smtClean="0"/>
          </a:p>
          <a:p>
            <a:endParaRPr lang="ru-RU" dirty="0"/>
          </a:p>
        </p:txBody>
      </p:sp>
      <p:sp>
        <p:nvSpPr>
          <p:cNvPr id="4" name="Slide Number Placeholder 3"/>
          <p:cNvSpPr>
            <a:spLocks noGrp="1"/>
          </p:cNvSpPr>
          <p:nvPr>
            <p:ph type="sldNum" sz="quarter" idx="10"/>
          </p:nvPr>
        </p:nvSpPr>
        <p:spPr/>
        <p:txBody>
          <a:bodyPr/>
          <a:lstStyle/>
          <a:p>
            <a:fld id="{C7BD454A-BAB2-48EA-A676-C16CD5BF5EA5}" type="slidenum">
              <a:rPr lang="cs-CZ" smtClean="0"/>
              <a:t>23</a:t>
            </a:fld>
            <a:endParaRPr lang="cs-CZ"/>
          </a:p>
        </p:txBody>
      </p:sp>
    </p:spTree>
    <p:extLst>
      <p:ext uri="{BB962C8B-B14F-4D97-AF65-F5344CB8AC3E}">
        <p14:creationId xmlns:p14="http://schemas.microsoft.com/office/powerpoint/2010/main" val="1273316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Or waves – or</a:t>
            </a:r>
            <a:r>
              <a:rPr lang="en-US" baseline="0" dirty="0" smtClean="0"/>
              <a:t> water – as a symbol for the </a:t>
            </a:r>
            <a:r>
              <a:rPr lang="en-US" dirty="0" smtClean="0"/>
              <a:t>Aquarius [</a:t>
            </a:r>
            <a:r>
              <a:rPr lang="en-US" dirty="0" err="1" smtClean="0"/>
              <a:t>ə'kweərɪəs</a:t>
            </a:r>
            <a:r>
              <a:rPr lang="en-US" dirty="0" smtClean="0"/>
              <a:t>],</a:t>
            </a:r>
            <a:r>
              <a:rPr lang="en-US" baseline="0" dirty="0" smtClean="0"/>
              <a:t> a </a:t>
            </a:r>
            <a:r>
              <a:rPr lang="en-US" dirty="0" smtClean="0"/>
              <a:t>Zodiac sign</a:t>
            </a:r>
            <a:endParaRPr lang="ru-RU" dirty="0" smtClean="0"/>
          </a:p>
          <a:p>
            <a:endParaRPr lang="ru-RU" dirty="0"/>
          </a:p>
        </p:txBody>
      </p:sp>
      <p:sp>
        <p:nvSpPr>
          <p:cNvPr id="4" name="Slide Number Placeholder 3"/>
          <p:cNvSpPr>
            <a:spLocks noGrp="1"/>
          </p:cNvSpPr>
          <p:nvPr>
            <p:ph type="sldNum" sz="quarter" idx="10"/>
          </p:nvPr>
        </p:nvSpPr>
        <p:spPr/>
        <p:txBody>
          <a:bodyPr/>
          <a:lstStyle/>
          <a:p>
            <a:fld id="{C7BD454A-BAB2-48EA-A676-C16CD5BF5EA5}" type="slidenum">
              <a:rPr lang="cs-CZ" smtClean="0"/>
              <a:t>24</a:t>
            </a:fld>
            <a:endParaRPr lang="cs-CZ"/>
          </a:p>
        </p:txBody>
      </p:sp>
    </p:spTree>
    <p:extLst>
      <p:ext uri="{BB962C8B-B14F-4D97-AF65-F5344CB8AC3E}">
        <p14:creationId xmlns:p14="http://schemas.microsoft.com/office/powerpoint/2010/main" val="1273316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Chinese</a:t>
            </a:r>
            <a:r>
              <a:rPr lang="en-US" baseline="0" dirty="0" smtClean="0"/>
              <a:t> hieroglyphs come from ancient </a:t>
            </a:r>
            <a:r>
              <a:rPr lang="en-US" baseline="0" dirty="0" err="1" smtClean="0"/>
              <a:t>ideographich</a:t>
            </a:r>
            <a:r>
              <a:rPr lang="en-US" baseline="0" dirty="0" smtClean="0"/>
              <a:t> signs</a:t>
            </a:r>
          </a:p>
          <a:p>
            <a:r>
              <a:rPr lang="en-US" baseline="0" dirty="0" smtClean="0"/>
              <a:t>Here you can see up and down, or salient or concave.</a:t>
            </a:r>
          </a:p>
          <a:p>
            <a:endParaRPr lang="en-US" baseline="0" dirty="0" smtClean="0"/>
          </a:p>
          <a:p>
            <a:r>
              <a:rPr lang="en-US" baseline="0" dirty="0" smtClean="0"/>
              <a:t>However, modern Chinese </a:t>
            </a:r>
            <a:r>
              <a:rPr lang="en-US" dirty="0" smtClean="0"/>
              <a:t>hieroglyphs are not ideographic signs. </a:t>
            </a:r>
          </a:p>
          <a:p>
            <a:r>
              <a:rPr lang="en-US" dirty="0" smtClean="0"/>
              <a:t>Because what they</a:t>
            </a:r>
            <a:r>
              <a:rPr lang="en-US" baseline="0" dirty="0" smtClean="0"/>
              <a:t> express, these are not meanings, but words… words in a specific language.</a:t>
            </a:r>
          </a:p>
          <a:p>
            <a:r>
              <a:rPr lang="en-US" baseline="0" dirty="0" smtClean="0"/>
              <a:t>The difference is very subtle, but it means, for example, that synonyms, even very close ones, are expressed by different signs. </a:t>
            </a:r>
          </a:p>
          <a:p>
            <a:endParaRPr lang="en-US" baseline="0" dirty="0" smtClean="0"/>
          </a:p>
          <a:p>
            <a:endParaRPr lang="en-US" baseline="0" dirty="0" smtClean="0"/>
          </a:p>
          <a:p>
            <a:endParaRPr lang="en-US" baseline="0" dirty="0" smtClean="0"/>
          </a:p>
          <a:p>
            <a:endParaRPr lang="ru-RU" dirty="0"/>
          </a:p>
        </p:txBody>
      </p:sp>
      <p:sp>
        <p:nvSpPr>
          <p:cNvPr id="4" name="Slide Number Placeholder 3"/>
          <p:cNvSpPr>
            <a:spLocks noGrp="1"/>
          </p:cNvSpPr>
          <p:nvPr>
            <p:ph type="sldNum" sz="quarter" idx="10"/>
          </p:nvPr>
        </p:nvSpPr>
        <p:spPr/>
        <p:txBody>
          <a:bodyPr/>
          <a:lstStyle/>
          <a:p>
            <a:fld id="{C7BD454A-BAB2-48EA-A676-C16CD5BF5EA5}" type="slidenum">
              <a:rPr lang="cs-CZ" smtClean="0"/>
              <a:t>25</a:t>
            </a:fld>
            <a:endParaRPr lang="cs-CZ"/>
          </a:p>
        </p:txBody>
      </p:sp>
    </p:spTree>
    <p:extLst>
      <p:ext uri="{BB962C8B-B14F-4D97-AF65-F5344CB8AC3E}">
        <p14:creationId xmlns:p14="http://schemas.microsoft.com/office/powerpoint/2010/main" val="1273316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Chinese, we have two different hieroglyphs for the notion of</a:t>
            </a:r>
            <a:r>
              <a:rPr lang="en-US" baseline="0" dirty="0" smtClean="0"/>
              <a:t> TWO. </a:t>
            </a:r>
          </a:p>
          <a:p>
            <a:endParaRPr lang="ru-RU" dirty="0"/>
          </a:p>
        </p:txBody>
      </p:sp>
      <p:sp>
        <p:nvSpPr>
          <p:cNvPr id="4" name="Slide Number Placeholder 3"/>
          <p:cNvSpPr>
            <a:spLocks noGrp="1"/>
          </p:cNvSpPr>
          <p:nvPr>
            <p:ph type="sldNum" sz="quarter" idx="10"/>
          </p:nvPr>
        </p:nvSpPr>
        <p:spPr/>
        <p:txBody>
          <a:bodyPr/>
          <a:lstStyle/>
          <a:p>
            <a:fld id="{C7BD454A-BAB2-48EA-A676-C16CD5BF5EA5}" type="slidenum">
              <a:rPr lang="cs-CZ" smtClean="0"/>
              <a:t>26</a:t>
            </a:fld>
            <a:endParaRPr lang="cs-CZ"/>
          </a:p>
        </p:txBody>
      </p:sp>
    </p:spTree>
    <p:extLst>
      <p:ext uri="{BB962C8B-B14F-4D97-AF65-F5344CB8AC3E}">
        <p14:creationId xmlns:p14="http://schemas.microsoft.com/office/powerpoint/2010/main" val="1273316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t>
            </a:r>
            <a:r>
              <a:rPr lang="en-US" dirty="0" err="1" smtClean="0"/>
              <a:t>er</a:t>
            </a:r>
            <a:r>
              <a:rPr lang="en-US" dirty="0" smtClean="0"/>
              <a:t>”</a:t>
            </a:r>
            <a:endParaRPr lang="ru-RU" dirty="0"/>
          </a:p>
        </p:txBody>
      </p:sp>
      <p:sp>
        <p:nvSpPr>
          <p:cNvPr id="4" name="Slide Number Placeholder 3"/>
          <p:cNvSpPr>
            <a:spLocks noGrp="1"/>
          </p:cNvSpPr>
          <p:nvPr>
            <p:ph type="sldNum" sz="quarter" idx="10"/>
          </p:nvPr>
        </p:nvSpPr>
        <p:spPr/>
        <p:txBody>
          <a:bodyPr/>
          <a:lstStyle/>
          <a:p>
            <a:fld id="{C7BD454A-BAB2-48EA-A676-C16CD5BF5EA5}" type="slidenum">
              <a:rPr lang="cs-CZ" smtClean="0"/>
              <a:t>27</a:t>
            </a:fld>
            <a:endParaRPr lang="cs-CZ"/>
          </a:p>
        </p:txBody>
      </p:sp>
    </p:spTree>
    <p:extLst>
      <p:ext uri="{BB962C8B-B14F-4D97-AF65-F5344CB8AC3E}">
        <p14:creationId xmlns:p14="http://schemas.microsoft.com/office/powerpoint/2010/main" val="1273316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Chinese, we have two different hieroglyphs for the notion of</a:t>
            </a:r>
            <a:r>
              <a:rPr lang="en-US" baseline="0" dirty="0" smtClean="0"/>
              <a:t> TWO. </a:t>
            </a:r>
          </a:p>
          <a:p>
            <a:endParaRPr lang="ru-RU" dirty="0"/>
          </a:p>
        </p:txBody>
      </p:sp>
      <p:sp>
        <p:nvSpPr>
          <p:cNvPr id="4" name="Slide Number Placeholder 3"/>
          <p:cNvSpPr>
            <a:spLocks noGrp="1"/>
          </p:cNvSpPr>
          <p:nvPr>
            <p:ph type="sldNum" sz="quarter" idx="10"/>
          </p:nvPr>
        </p:nvSpPr>
        <p:spPr/>
        <p:txBody>
          <a:bodyPr/>
          <a:lstStyle/>
          <a:p>
            <a:fld id="{C7BD454A-BAB2-48EA-A676-C16CD5BF5EA5}" type="slidenum">
              <a:rPr lang="cs-CZ" smtClean="0"/>
              <a:t>28</a:t>
            </a:fld>
            <a:endParaRPr lang="cs-CZ"/>
          </a:p>
        </p:txBody>
      </p:sp>
    </p:spTree>
    <p:extLst>
      <p:ext uri="{BB962C8B-B14F-4D97-AF65-F5344CB8AC3E}">
        <p14:creationId xmlns:p14="http://schemas.microsoft.com/office/powerpoint/2010/main" val="1273316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Actually, it is more accurate to call this system rather morphographic.  After all, morphemes could be a word by itself.</a:t>
            </a:r>
          </a:p>
          <a:p>
            <a:endParaRPr lang="en-US" baseline="0" dirty="0" smtClean="0"/>
          </a:p>
          <a:p>
            <a:endParaRPr lang="en-US" baseline="0" dirty="0" smtClean="0"/>
          </a:p>
          <a:p>
            <a:endParaRPr lang="en-US" baseline="0" dirty="0" smtClean="0"/>
          </a:p>
          <a:p>
            <a:r>
              <a:rPr lang="en-US" baseline="0" dirty="0" smtClean="0"/>
              <a:t>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7BD454A-BAB2-48EA-A676-C16CD5BF5EA5}" type="slidenum">
              <a:rPr lang="cs-CZ" smtClean="0"/>
              <a:t>29</a:t>
            </a:fld>
            <a:endParaRPr lang="cs-CZ"/>
          </a:p>
        </p:txBody>
      </p:sp>
    </p:spTree>
    <p:extLst>
      <p:ext uri="{BB962C8B-B14F-4D97-AF65-F5344CB8AC3E}">
        <p14:creationId xmlns:p14="http://schemas.microsoft.com/office/powerpoint/2010/main" val="1273316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Well, what is writing anyway?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Writing is a system of recording language by means of visible </a:t>
            </a:r>
            <a:r>
              <a:rPr lang="cs-CZ" dirty="0" smtClean="0"/>
              <a:t>/ </a:t>
            </a:r>
            <a:r>
              <a:rPr lang="en-US" dirty="0" smtClean="0"/>
              <a:t>tactile marks.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Writing</a:t>
            </a:r>
            <a:r>
              <a:rPr lang="en-US" baseline="0" dirty="0" smtClean="0"/>
              <a:t> can be used as the means of communication as through letters or text messages. And as such, a written text must be self-sufficient in term of its meaning. Because the speaker is not there. It can be used as an aid for memory, as a note taking. And it has many and many other functions. </a:t>
            </a:r>
            <a:endParaRPr lang="en-US" dirty="0" smtClean="0"/>
          </a:p>
          <a:p>
            <a:endParaRPr lang="en-US" dirty="0" smtClean="0"/>
          </a:p>
          <a:p>
            <a:r>
              <a:rPr lang="en-US" sz="1800" dirty="0" smtClean="0"/>
              <a:t>So, writing intrudes into the linguistic behavior of people </a:t>
            </a:r>
            <a:r>
              <a:rPr lang="en-US" sz="1400" smtClean="0"/>
              <a:t>BUT still</a:t>
            </a:r>
            <a:r>
              <a:rPr lang="en-US" sz="1400" baseline="0" smtClean="0"/>
              <a:t> </a:t>
            </a:r>
            <a:r>
              <a:rPr lang="en-US" sz="1400" smtClean="0"/>
              <a:t>it </a:t>
            </a:r>
            <a:r>
              <a:rPr lang="en-US" sz="1400" dirty="0" smtClean="0"/>
              <a:t>is considered neither an active agent of language, nor an external factor affecting the nature </a:t>
            </a:r>
            <a:r>
              <a:rPr lang="en-US" sz="1400" smtClean="0"/>
              <a:t>of languages.</a:t>
            </a:r>
            <a:endParaRPr lang="en-US" sz="1400" dirty="0" smtClean="0"/>
          </a:p>
        </p:txBody>
      </p:sp>
      <p:sp>
        <p:nvSpPr>
          <p:cNvPr id="4" name="Slide Number Placeholder 3"/>
          <p:cNvSpPr>
            <a:spLocks noGrp="1"/>
          </p:cNvSpPr>
          <p:nvPr>
            <p:ph type="sldNum" sz="quarter" idx="10"/>
          </p:nvPr>
        </p:nvSpPr>
        <p:spPr/>
        <p:txBody>
          <a:bodyPr/>
          <a:lstStyle/>
          <a:p>
            <a:fld id="{C7BD454A-BAB2-48EA-A676-C16CD5BF5EA5}" type="slidenum">
              <a:rPr lang="cs-CZ" smtClean="0"/>
              <a:t>3</a:t>
            </a:fld>
            <a:endParaRPr lang="cs-CZ"/>
          </a:p>
        </p:txBody>
      </p:sp>
    </p:spTree>
    <p:extLst>
      <p:ext uri="{BB962C8B-B14F-4D97-AF65-F5344CB8AC3E}">
        <p14:creationId xmlns:p14="http://schemas.microsoft.com/office/powerpoint/2010/main" val="1068177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a morphographic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graphic unit corresponds to a meaningful and grammatically autonomous unit (a word or a morpheme).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important that the relation between the symbol and its referent is arbitrary, though there may be a few exceptions. Morphographic writing systems essentially take the morpheme as a unit of analysis.</a:t>
            </a:r>
          </a:p>
          <a:p>
            <a:endParaRPr lang="en-US" baseline="0" dirty="0" smtClean="0"/>
          </a:p>
          <a:p>
            <a:r>
              <a:rPr lang="en-US" baseline="0" dirty="0" smtClean="0"/>
              <a:t>With morphographic writing system basically, each morpheme gets its own symbol. So this means that thousands and thousands of symbols are required to make this system work, in order to account to all of the morphemes in a language.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two major </a:t>
            </a:r>
            <a:r>
              <a:rPr lang="en-US" baseline="0" dirty="0" smtClean="0"/>
              <a:t>morpho</a:t>
            </a:r>
            <a:r>
              <a:rPr lang="en-US" dirty="0" smtClean="0"/>
              <a:t>graphic writing systems:</a:t>
            </a:r>
            <a:r>
              <a:rPr lang="en-US" baseline="0" dirty="0" smtClean="0"/>
              <a:t> This is the </a:t>
            </a:r>
            <a:r>
              <a:rPr lang="en-US" u="sng" baseline="0" dirty="0" smtClean="0"/>
              <a:t>Chinese</a:t>
            </a:r>
            <a:r>
              <a:rPr lang="en-US" baseline="0" dirty="0" smtClean="0"/>
              <a:t> and the first writing system, for which we have evidence – Sumerian </a:t>
            </a:r>
            <a:r>
              <a:rPr lang="en-US" u="sng" baseline="0" dirty="0" smtClean="0"/>
              <a:t>Cuneiform</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 example of this kind of writing  g can be also found in </a:t>
            </a:r>
            <a:r>
              <a:rPr lang="en-US" dirty="0" smtClean="0"/>
              <a:t>Japanese, less frequently in Korean, formerly in Vietnamese and so</a:t>
            </a:r>
            <a:r>
              <a:rPr lang="en-US" baseline="0" dirty="0" smtClean="0"/>
              <a:t> on</a:t>
            </a:r>
            <a:r>
              <a:rPr lang="en-US" dirty="0" smtClean="0"/>
              <a:t>.</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7BD454A-BAB2-48EA-A676-C16CD5BF5EA5}" type="slidenum">
              <a:rPr lang="cs-CZ" smtClean="0"/>
              <a:t>30</a:t>
            </a:fld>
            <a:endParaRPr lang="cs-CZ"/>
          </a:p>
        </p:txBody>
      </p:sp>
    </p:spTree>
    <p:extLst>
      <p:ext uri="{BB962C8B-B14F-4D97-AF65-F5344CB8AC3E}">
        <p14:creationId xmlns:p14="http://schemas.microsoft.com/office/powerpoint/2010/main" val="1273316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aseline="0" dirty="0" smtClean="0"/>
              <a:t>Ацтеки – индейцы в центральной Мексике</a:t>
            </a:r>
          </a:p>
          <a:p>
            <a:endParaRPr lang="ru-RU" baseline="0" dirty="0" smtClean="0"/>
          </a:p>
          <a:p>
            <a:r>
              <a:rPr lang="ru-RU" sz="1200" b="0" i="0" kern="1200" dirty="0" smtClean="0">
                <a:solidFill>
                  <a:schemeClr val="tx1"/>
                </a:solidFill>
                <a:effectLst/>
                <a:latin typeface="+mn-lt"/>
                <a:ea typeface="+mn-ea"/>
                <a:cs typeface="+mn-cs"/>
              </a:rPr>
              <a:t>Ребусным написанием передавались имена собственные уацтеков. Например, чтобы передать слово «Итцкоатль» ацтеки рисовали сначала стрелу (itz) затем сосуд(ko) и поток воды (atl).</a:t>
            </a:r>
            <a:endParaRPr lang="en-US" sz="1200" b="0" i="0" kern="120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ru-RU" sz="1200" b="0" i="0" kern="1200" baseline="0" dirty="0" smtClean="0">
                <a:solidFill>
                  <a:schemeClr val="tx1"/>
                </a:solidFill>
                <a:effectLst/>
                <a:latin typeface="+mn-lt"/>
                <a:ea typeface="+mn-ea"/>
                <a:cs typeface="+mn-cs"/>
              </a:rPr>
              <a:t>Так передавались в основном имена собственные</a:t>
            </a:r>
            <a:endParaRPr lang="en-US" baseline="0" dirty="0" smtClean="0"/>
          </a:p>
        </p:txBody>
      </p:sp>
      <p:sp>
        <p:nvSpPr>
          <p:cNvPr id="4" name="Slide Number Placeholder 3"/>
          <p:cNvSpPr>
            <a:spLocks noGrp="1"/>
          </p:cNvSpPr>
          <p:nvPr>
            <p:ph type="sldNum" sz="quarter" idx="10"/>
          </p:nvPr>
        </p:nvSpPr>
        <p:spPr/>
        <p:txBody>
          <a:bodyPr/>
          <a:lstStyle/>
          <a:p>
            <a:fld id="{C7BD454A-BAB2-48EA-A676-C16CD5BF5EA5}" type="slidenum">
              <a:rPr lang="cs-CZ" smtClean="0"/>
              <a:t>33</a:t>
            </a:fld>
            <a:endParaRPr lang="cs-CZ"/>
          </a:p>
        </p:txBody>
      </p:sp>
    </p:spTree>
    <p:extLst>
      <p:ext uri="{BB962C8B-B14F-4D97-AF65-F5344CB8AC3E}">
        <p14:creationId xmlns:p14="http://schemas.microsoft.com/office/powerpoint/2010/main" val="1273316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aseline="0" dirty="0" smtClean="0"/>
              <a:t>Ацтеки – индейцы в центральной Мексике</a:t>
            </a:r>
          </a:p>
          <a:p>
            <a:endParaRPr lang="ru-RU" baseline="0" dirty="0" smtClean="0"/>
          </a:p>
          <a:p>
            <a:r>
              <a:rPr lang="ru-RU" sz="1200" b="0" i="0" kern="1200" dirty="0" smtClean="0">
                <a:solidFill>
                  <a:schemeClr val="tx1"/>
                </a:solidFill>
                <a:effectLst/>
                <a:latin typeface="+mn-lt"/>
                <a:ea typeface="+mn-ea"/>
                <a:cs typeface="+mn-cs"/>
              </a:rPr>
              <a:t>Ребусным написанием передавались имена собственные уацтеков. Например, чтобы передать слово «Итцкоатль» ацтеки рисовали сначала стрелу (itz) затем сосуд(ko) и поток воды (atl).</a:t>
            </a:r>
            <a:endParaRPr lang="en-US" sz="1200" b="0" i="0" kern="120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ru-RU" sz="1200" b="0" i="0" kern="1200" baseline="0" smtClean="0">
                <a:solidFill>
                  <a:schemeClr val="tx1"/>
                </a:solidFill>
                <a:effectLst/>
                <a:latin typeface="+mn-lt"/>
                <a:ea typeface="+mn-ea"/>
                <a:cs typeface="+mn-cs"/>
              </a:rPr>
              <a:t>Так передавались в основном имена собственные</a:t>
            </a:r>
            <a:endParaRPr lang="en-US" baseline="0" dirty="0" smtClean="0"/>
          </a:p>
        </p:txBody>
      </p:sp>
      <p:sp>
        <p:nvSpPr>
          <p:cNvPr id="4" name="Slide Number Placeholder 3"/>
          <p:cNvSpPr>
            <a:spLocks noGrp="1"/>
          </p:cNvSpPr>
          <p:nvPr>
            <p:ph type="sldNum" sz="quarter" idx="10"/>
          </p:nvPr>
        </p:nvSpPr>
        <p:spPr/>
        <p:txBody>
          <a:bodyPr/>
          <a:lstStyle/>
          <a:p>
            <a:fld id="{C7BD454A-BAB2-48EA-A676-C16CD5BF5EA5}" type="slidenum">
              <a:rPr lang="cs-CZ" smtClean="0"/>
              <a:t>34</a:t>
            </a:fld>
            <a:endParaRPr lang="cs-CZ"/>
          </a:p>
        </p:txBody>
      </p:sp>
    </p:spTree>
    <p:extLst>
      <p:ext uri="{BB962C8B-B14F-4D97-AF65-F5344CB8AC3E}">
        <p14:creationId xmlns:p14="http://schemas.microsoft.com/office/powerpoint/2010/main" val="1273316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aseline="0" dirty="0" smtClean="0"/>
              <a:t>Ацтеки – индейцы в центральной Мексике</a:t>
            </a:r>
          </a:p>
          <a:p>
            <a:endParaRPr lang="ru-RU" baseline="0" dirty="0" smtClean="0"/>
          </a:p>
          <a:p>
            <a:r>
              <a:rPr lang="ru-RU" sz="1200" b="0" i="0" kern="1200" dirty="0" smtClean="0">
                <a:solidFill>
                  <a:schemeClr val="tx1"/>
                </a:solidFill>
                <a:effectLst/>
                <a:latin typeface="+mn-lt"/>
                <a:ea typeface="+mn-ea"/>
                <a:cs typeface="+mn-cs"/>
              </a:rPr>
              <a:t>Ребусным написанием передавались имена собственные уацтеков. Например, чтобы передать слово «Итцкоатль» ацтеки рисовали сначала стрелу (itz) затем сосуд(ko) и поток воды (atl).</a:t>
            </a:r>
            <a:endParaRPr lang="en-US" sz="1200" b="0" i="0" kern="120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ru-RU" sz="1200" b="0" i="0" kern="1200" baseline="0" smtClean="0">
                <a:solidFill>
                  <a:schemeClr val="tx1"/>
                </a:solidFill>
                <a:effectLst/>
                <a:latin typeface="+mn-lt"/>
                <a:ea typeface="+mn-ea"/>
                <a:cs typeface="+mn-cs"/>
              </a:rPr>
              <a:t>Так передавались в основном имена собственные</a:t>
            </a:r>
            <a:endParaRPr lang="en-US" baseline="0" dirty="0" smtClean="0"/>
          </a:p>
        </p:txBody>
      </p:sp>
      <p:sp>
        <p:nvSpPr>
          <p:cNvPr id="4" name="Slide Number Placeholder 3"/>
          <p:cNvSpPr>
            <a:spLocks noGrp="1"/>
          </p:cNvSpPr>
          <p:nvPr>
            <p:ph type="sldNum" sz="quarter" idx="10"/>
          </p:nvPr>
        </p:nvSpPr>
        <p:spPr/>
        <p:txBody>
          <a:bodyPr/>
          <a:lstStyle/>
          <a:p>
            <a:fld id="{C7BD454A-BAB2-48EA-A676-C16CD5BF5EA5}" type="slidenum">
              <a:rPr lang="cs-CZ" smtClean="0"/>
              <a:t>35</a:t>
            </a:fld>
            <a:endParaRPr lang="cs-CZ"/>
          </a:p>
        </p:txBody>
      </p:sp>
    </p:spTree>
    <p:extLst>
      <p:ext uri="{BB962C8B-B14F-4D97-AF65-F5344CB8AC3E}">
        <p14:creationId xmlns:p14="http://schemas.microsoft.com/office/powerpoint/2010/main" val="12733167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Syllabic writing systems take the syllable as a unit of analysis.</a:t>
            </a:r>
          </a:p>
          <a:p>
            <a:r>
              <a:rPr lang="en-US" baseline="0" dirty="0" smtClean="0"/>
              <a:t>A </a:t>
            </a:r>
            <a:r>
              <a:rPr lang="en-US" sz="1200" dirty="0" smtClean="0"/>
              <a:t>syllable is a unit of speech that can be articulated in isolation and bear a single degree of stress (as in English) or a single tone (as , for example,</a:t>
            </a:r>
            <a:r>
              <a:rPr lang="en-US" sz="1200" baseline="0" dirty="0" smtClean="0"/>
              <a:t> in </a:t>
            </a:r>
            <a:r>
              <a:rPr lang="en-US" sz="1200" dirty="0" smtClean="0"/>
              <a:t>Chinese) </a:t>
            </a:r>
          </a:p>
          <a:p>
            <a:r>
              <a:rPr lang="en-US" sz="1200" dirty="0" smtClean="0"/>
              <a:t>Typically in</a:t>
            </a:r>
            <a:r>
              <a:rPr lang="en-US" sz="1200" baseline="0" dirty="0" smtClean="0"/>
              <a:t> a </a:t>
            </a:r>
            <a:r>
              <a:rPr lang="en-US" sz="1200" dirty="0" smtClean="0"/>
              <a:t>syllable, a consonant sound is followed by a vowel </a:t>
            </a:r>
          </a:p>
          <a:p>
            <a:r>
              <a:rPr lang="en-US" sz="1200" baseline="0" dirty="0" smtClean="0"/>
              <a:t>But there are many further varieties of </a:t>
            </a:r>
            <a:r>
              <a:rPr lang="en-US" sz="1200" dirty="0" smtClean="0"/>
              <a:t>syllable structures.</a:t>
            </a:r>
          </a:p>
          <a:p>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The point is that </a:t>
            </a:r>
            <a:r>
              <a:rPr lang="en-US" sz="2400" dirty="0" smtClean="0"/>
              <a:t>different languages allow for different syllables and The specific structure of possible syllables is part of the phonological system of a language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endParaRPr lang="en-US" baseline="0" dirty="0" smtClean="0"/>
          </a:p>
        </p:txBody>
      </p:sp>
      <p:sp>
        <p:nvSpPr>
          <p:cNvPr id="4" name="Slide Number Placeholder 3"/>
          <p:cNvSpPr>
            <a:spLocks noGrp="1"/>
          </p:cNvSpPr>
          <p:nvPr>
            <p:ph type="sldNum" sz="quarter" idx="10"/>
          </p:nvPr>
        </p:nvSpPr>
        <p:spPr/>
        <p:txBody>
          <a:bodyPr/>
          <a:lstStyle/>
          <a:p>
            <a:fld id="{C7BD454A-BAB2-48EA-A676-C16CD5BF5EA5}" type="slidenum">
              <a:rPr lang="cs-CZ" smtClean="0"/>
              <a:t>36</a:t>
            </a:fld>
            <a:endParaRPr lang="cs-CZ"/>
          </a:p>
        </p:txBody>
      </p:sp>
    </p:spTree>
    <p:extLst>
      <p:ext uri="{BB962C8B-B14F-4D97-AF65-F5344CB8AC3E}">
        <p14:creationId xmlns:p14="http://schemas.microsoft.com/office/powerpoint/2010/main" val="12733167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There</a:t>
            </a:r>
            <a:r>
              <a:rPr lang="en-US" sz="1200" baseline="0" dirty="0" smtClean="0"/>
              <a:t> may be </a:t>
            </a:r>
            <a:r>
              <a:rPr lang="en-US" sz="1200" dirty="0" smtClean="0"/>
              <a:t>reduced vowels in </a:t>
            </a:r>
            <a:r>
              <a:rPr lang="en-US" sz="1200" dirty="0" err="1" smtClean="0"/>
              <a:t>interconsonantal</a:t>
            </a:r>
            <a:r>
              <a:rPr lang="en-US" sz="1200" dirty="0" smtClean="0"/>
              <a:t> position, as it is - for example - in Hebrew and other Semitic languages</a:t>
            </a:r>
            <a:endParaRPr lang="en-US" baseline="0" dirty="0" smtClean="0"/>
          </a:p>
        </p:txBody>
      </p:sp>
      <p:sp>
        <p:nvSpPr>
          <p:cNvPr id="4" name="Slide Number Placeholder 3"/>
          <p:cNvSpPr>
            <a:spLocks noGrp="1"/>
          </p:cNvSpPr>
          <p:nvPr>
            <p:ph type="sldNum" sz="quarter" idx="10"/>
          </p:nvPr>
        </p:nvSpPr>
        <p:spPr/>
        <p:txBody>
          <a:bodyPr/>
          <a:lstStyle/>
          <a:p>
            <a:fld id="{C7BD454A-BAB2-48EA-A676-C16CD5BF5EA5}" type="slidenum">
              <a:rPr lang="cs-CZ" smtClean="0"/>
              <a:t>37</a:t>
            </a:fld>
            <a:endParaRPr lang="cs-CZ"/>
          </a:p>
        </p:txBody>
      </p:sp>
    </p:spTree>
    <p:extLst>
      <p:ext uri="{BB962C8B-B14F-4D97-AF65-F5344CB8AC3E}">
        <p14:creationId xmlns:p14="http://schemas.microsoft.com/office/powerpoint/2010/main" val="12733167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And a very consonantal</a:t>
            </a:r>
            <a:r>
              <a:rPr lang="en-US" sz="1200" baseline="0" dirty="0" smtClean="0"/>
              <a:t> syllables are used in English, for example in the word “</a:t>
            </a:r>
            <a:r>
              <a:rPr lang="en-US" sz="1200" i="1" dirty="0" smtClean="0"/>
              <a:t>strength</a:t>
            </a:r>
            <a:r>
              <a:rPr lang="en-US" sz="1200" baseline="0" dirty="0" smtClean="0"/>
              <a:t>”, where we have 3 consonants before and 2 consonants after the vowel in a syllable.</a:t>
            </a:r>
            <a:endParaRPr lang="en-US" baseline="0" dirty="0" smtClean="0"/>
          </a:p>
        </p:txBody>
      </p:sp>
      <p:sp>
        <p:nvSpPr>
          <p:cNvPr id="4" name="Slide Number Placeholder 3"/>
          <p:cNvSpPr>
            <a:spLocks noGrp="1"/>
          </p:cNvSpPr>
          <p:nvPr>
            <p:ph type="sldNum" sz="quarter" idx="10"/>
          </p:nvPr>
        </p:nvSpPr>
        <p:spPr/>
        <p:txBody>
          <a:bodyPr/>
          <a:lstStyle/>
          <a:p>
            <a:fld id="{C7BD454A-BAB2-48EA-A676-C16CD5BF5EA5}" type="slidenum">
              <a:rPr lang="cs-CZ" smtClean="0"/>
              <a:t>38</a:t>
            </a:fld>
            <a:endParaRPr lang="cs-CZ"/>
          </a:p>
        </p:txBody>
      </p:sp>
    </p:spTree>
    <p:extLst>
      <p:ext uri="{BB962C8B-B14F-4D97-AF65-F5344CB8AC3E}">
        <p14:creationId xmlns:p14="http://schemas.microsoft.com/office/powerpoint/2010/main" val="12733167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there is such</a:t>
            </a:r>
            <a:r>
              <a:rPr lang="en-US" baseline="0" dirty="0" smtClean="0"/>
              <a:t> a large number of possible syllables in a language, </a:t>
            </a:r>
            <a:r>
              <a:rPr lang="en-US" u="sng" baseline="0" dirty="0" smtClean="0"/>
              <a:t>n</a:t>
            </a:r>
            <a:r>
              <a:rPr lang="en-US" sz="1200" u="sng" dirty="0" smtClean="0"/>
              <a:t>o</a:t>
            </a:r>
            <a:r>
              <a:rPr lang="en-US" sz="1200" dirty="0" smtClean="0"/>
              <a:t> writing system could map all speech syllables to graphic signs in the ratio 1:1</a:t>
            </a:r>
          </a:p>
          <a:p>
            <a:endParaRPr lang="en-US" dirty="0" smtClean="0"/>
          </a:p>
        </p:txBody>
      </p:sp>
      <p:sp>
        <p:nvSpPr>
          <p:cNvPr id="4" name="Slide Number Placeholder 3"/>
          <p:cNvSpPr>
            <a:spLocks noGrp="1"/>
          </p:cNvSpPr>
          <p:nvPr>
            <p:ph type="sldNum" sz="quarter" idx="10"/>
          </p:nvPr>
        </p:nvSpPr>
        <p:spPr/>
        <p:txBody>
          <a:bodyPr/>
          <a:lstStyle/>
          <a:p>
            <a:fld id="{C7BD454A-BAB2-48EA-A676-C16CD5BF5EA5}" type="slidenum">
              <a:rPr lang="cs-CZ" smtClean="0"/>
              <a:t>39</a:t>
            </a:fld>
            <a:endParaRPr lang="cs-CZ"/>
          </a:p>
        </p:txBody>
      </p:sp>
    </p:spTree>
    <p:extLst>
      <p:ext uri="{BB962C8B-B14F-4D97-AF65-F5344CB8AC3E}">
        <p14:creationId xmlns:p14="http://schemas.microsoft.com/office/powerpoint/2010/main" val="23188771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And what languages do? They combine</a:t>
            </a:r>
            <a:r>
              <a:rPr lang="en-US" baseline="0" dirty="0" smtClean="0"/>
              <a:t> </a:t>
            </a:r>
            <a:r>
              <a:rPr lang="en-US" sz="1800" dirty="0" smtClean="0"/>
              <a:t>different strategies developed for syllabic writing to decrease the number of signs in comparison to the number of speech syllables </a:t>
            </a:r>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400" dirty="0" smtClean="0"/>
              <a:t>For</a:t>
            </a:r>
            <a:r>
              <a:rPr lang="en-US" sz="1400" baseline="0" dirty="0" smtClean="0"/>
              <a:t> example, they </a:t>
            </a:r>
            <a:r>
              <a:rPr lang="en-US" sz="1400" dirty="0" smtClean="0"/>
              <a:t>combine simple syllables</a:t>
            </a:r>
            <a:r>
              <a:rPr lang="en-US" sz="1400" baseline="0" dirty="0" smtClean="0"/>
              <a:t> and</a:t>
            </a:r>
            <a:r>
              <a:rPr lang="en-US" sz="1400" dirty="0" smtClean="0"/>
              <a:t> disregard some minor distinctions, such as aspiration of final consonants;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400" dirty="0" smtClean="0"/>
              <a:t>Or they combine syllables with logograms</a:t>
            </a:r>
          </a:p>
          <a:p>
            <a:r>
              <a:rPr lang="en-US" dirty="0" smtClean="0"/>
              <a:t>and so on</a:t>
            </a:r>
            <a:endParaRPr lang="ru-RU"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7BD454A-BAB2-48EA-A676-C16CD5BF5EA5}" type="slidenum">
              <a:rPr lang="cs-CZ" smtClean="0"/>
              <a:t>40</a:t>
            </a:fld>
            <a:endParaRPr lang="cs-CZ"/>
          </a:p>
        </p:txBody>
      </p:sp>
    </p:spTree>
    <p:extLst>
      <p:ext uri="{BB962C8B-B14F-4D97-AF65-F5344CB8AC3E}">
        <p14:creationId xmlns:p14="http://schemas.microsoft.com/office/powerpoint/2010/main" val="23188771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One of the most well-known examples of syllabic systems is the Katakana writing system in Japanese</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7BD454A-BAB2-48EA-A676-C16CD5BF5EA5}" type="slidenum">
              <a:rPr lang="cs-CZ" smtClean="0"/>
              <a:t>41</a:t>
            </a:fld>
            <a:endParaRPr lang="cs-CZ"/>
          </a:p>
        </p:txBody>
      </p:sp>
    </p:spTree>
    <p:extLst>
      <p:ext uri="{BB962C8B-B14F-4D97-AF65-F5344CB8AC3E}">
        <p14:creationId xmlns:p14="http://schemas.microsoft.com/office/powerpoint/2010/main" val="2318877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And Writing is NOT object of linguistics</a:t>
            </a:r>
          </a:p>
          <a:p>
            <a:endParaRPr lang="en-US" dirty="0" smtClean="0"/>
          </a:p>
        </p:txBody>
      </p:sp>
      <p:sp>
        <p:nvSpPr>
          <p:cNvPr id="4" name="Slide Number Placeholder 3"/>
          <p:cNvSpPr>
            <a:spLocks noGrp="1"/>
          </p:cNvSpPr>
          <p:nvPr>
            <p:ph type="sldNum" sz="quarter" idx="10"/>
          </p:nvPr>
        </p:nvSpPr>
        <p:spPr/>
        <p:txBody>
          <a:bodyPr/>
          <a:lstStyle/>
          <a:p>
            <a:fld id="{C7BD454A-BAB2-48EA-A676-C16CD5BF5EA5}" type="slidenum">
              <a:rPr lang="cs-CZ" smtClean="0"/>
              <a:t>4</a:t>
            </a:fld>
            <a:endParaRPr lang="cs-CZ"/>
          </a:p>
        </p:txBody>
      </p:sp>
    </p:spTree>
    <p:extLst>
      <p:ext uri="{BB962C8B-B14F-4D97-AF65-F5344CB8AC3E}">
        <p14:creationId xmlns:p14="http://schemas.microsoft.com/office/powerpoint/2010/main" val="10681779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Well, Next, we have an alphabetic system. </a:t>
            </a:r>
          </a:p>
          <a:p>
            <a:r>
              <a:rPr lang="en-US" baseline="0" dirty="0" smtClean="0"/>
              <a:t>For many of you this may be the most familiar writing system we discuss.</a:t>
            </a:r>
          </a:p>
        </p:txBody>
      </p:sp>
      <p:sp>
        <p:nvSpPr>
          <p:cNvPr id="4" name="Slide Number Placeholder 3"/>
          <p:cNvSpPr>
            <a:spLocks noGrp="1"/>
          </p:cNvSpPr>
          <p:nvPr>
            <p:ph type="sldNum" sz="quarter" idx="10"/>
          </p:nvPr>
        </p:nvSpPr>
        <p:spPr/>
        <p:txBody>
          <a:bodyPr/>
          <a:lstStyle/>
          <a:p>
            <a:fld id="{C7BD454A-BAB2-48EA-A676-C16CD5BF5EA5}" type="slidenum">
              <a:rPr lang="cs-CZ" smtClean="0"/>
              <a:t>43</a:t>
            </a:fld>
            <a:endParaRPr lang="cs-CZ"/>
          </a:p>
        </p:txBody>
      </p:sp>
    </p:spTree>
    <p:extLst>
      <p:ext uri="{BB962C8B-B14F-4D97-AF65-F5344CB8AC3E}">
        <p14:creationId xmlns:p14="http://schemas.microsoft.com/office/powerpoint/2010/main" val="12733167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sz="1200" dirty="0" smtClean="0"/>
              <a:t>Alphabetic Writing System uses letters to encode phonemic segments, it means to write down consonant and vowel sounds. </a:t>
            </a:r>
            <a:endParaRPr lang="cs-CZ" sz="1200" dirty="0" smtClean="0"/>
          </a:p>
          <a:p>
            <a:endParaRPr lang="ru-RU" dirty="0"/>
          </a:p>
        </p:txBody>
      </p:sp>
      <p:sp>
        <p:nvSpPr>
          <p:cNvPr id="4" name="Slide Number Placeholder 3"/>
          <p:cNvSpPr>
            <a:spLocks noGrp="1"/>
          </p:cNvSpPr>
          <p:nvPr>
            <p:ph type="sldNum" sz="quarter" idx="10"/>
          </p:nvPr>
        </p:nvSpPr>
        <p:spPr/>
        <p:txBody>
          <a:bodyPr/>
          <a:lstStyle/>
          <a:p>
            <a:fld id="{C7BD454A-BAB2-48EA-A676-C16CD5BF5EA5}" type="slidenum">
              <a:rPr lang="cs-CZ" smtClean="0"/>
              <a:t>44</a:t>
            </a:fld>
            <a:endParaRPr lang="cs-CZ"/>
          </a:p>
        </p:txBody>
      </p:sp>
    </p:spTree>
    <p:extLst>
      <p:ext uri="{BB962C8B-B14F-4D97-AF65-F5344CB8AC3E}">
        <p14:creationId xmlns:p14="http://schemas.microsoft.com/office/powerpoint/2010/main" val="18089356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Because this writing</a:t>
            </a:r>
            <a:r>
              <a:rPr lang="en-US" sz="1200" baseline="0" dirty="0" smtClean="0"/>
              <a:t> system takes individual sounds, at the phonemic level as the basic unit of analysis, only around 50 or fewer symbols may be needed to make this system work</a:t>
            </a:r>
            <a:endParaRPr lang="cs-CZ" sz="1200" dirty="0" smtClean="0"/>
          </a:p>
          <a:p>
            <a:endParaRPr lang="ru-RU" dirty="0"/>
          </a:p>
        </p:txBody>
      </p:sp>
      <p:sp>
        <p:nvSpPr>
          <p:cNvPr id="4" name="Slide Number Placeholder 3"/>
          <p:cNvSpPr>
            <a:spLocks noGrp="1"/>
          </p:cNvSpPr>
          <p:nvPr>
            <p:ph type="sldNum" sz="quarter" idx="10"/>
          </p:nvPr>
        </p:nvSpPr>
        <p:spPr/>
        <p:txBody>
          <a:bodyPr/>
          <a:lstStyle/>
          <a:p>
            <a:fld id="{C7BD454A-BAB2-48EA-A676-C16CD5BF5EA5}" type="slidenum">
              <a:rPr lang="cs-CZ" smtClean="0"/>
              <a:t>45</a:t>
            </a:fld>
            <a:endParaRPr lang="cs-CZ"/>
          </a:p>
        </p:txBody>
      </p:sp>
    </p:spTree>
    <p:extLst>
      <p:ext uri="{BB962C8B-B14F-4D97-AF65-F5344CB8AC3E}">
        <p14:creationId xmlns:p14="http://schemas.microsoft.com/office/powerpoint/2010/main" val="18089356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Languages that use alphabets</a:t>
            </a:r>
            <a:r>
              <a:rPr lang="en-US" baseline="0" dirty="0" smtClean="0"/>
              <a:t> include English, German, Greek, Slavonic languages and many others. </a:t>
            </a:r>
            <a:endParaRPr lang="ru-RU" dirty="0"/>
          </a:p>
        </p:txBody>
      </p:sp>
      <p:sp>
        <p:nvSpPr>
          <p:cNvPr id="4" name="Slide Number Placeholder 3"/>
          <p:cNvSpPr>
            <a:spLocks noGrp="1"/>
          </p:cNvSpPr>
          <p:nvPr>
            <p:ph type="sldNum" sz="quarter" idx="10"/>
          </p:nvPr>
        </p:nvSpPr>
        <p:spPr/>
        <p:txBody>
          <a:bodyPr/>
          <a:lstStyle/>
          <a:p>
            <a:fld id="{C7BD454A-BAB2-48EA-A676-C16CD5BF5EA5}" type="slidenum">
              <a:rPr lang="cs-CZ" smtClean="0"/>
              <a:t>46</a:t>
            </a:fld>
            <a:endParaRPr lang="cs-CZ"/>
          </a:p>
        </p:txBody>
      </p:sp>
    </p:spTree>
    <p:extLst>
      <p:ext uri="{BB962C8B-B14F-4D97-AF65-F5344CB8AC3E}">
        <p14:creationId xmlns:p14="http://schemas.microsoft.com/office/powerpoint/2010/main" val="1808935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relation between the language and writing</a:t>
            </a:r>
            <a:r>
              <a:rPr lang="en-US" sz="1400" baseline="0" dirty="0" smtClean="0"/>
              <a:t> can be compared to music and notes, which fix this music on the paper. When we analyse music, we do not actually care, how the notes are written, the only thing that is important is that they reflect the music properly. </a:t>
            </a:r>
            <a:endParaRPr lang="en-US" sz="1400" dirty="0" smtClean="0"/>
          </a:p>
          <a:p>
            <a:endParaRPr lang="en-US" sz="1400" dirty="0" smtClean="0"/>
          </a:p>
          <a:p>
            <a:endParaRPr lang="en-US" dirty="0" smtClean="0"/>
          </a:p>
        </p:txBody>
      </p:sp>
      <p:sp>
        <p:nvSpPr>
          <p:cNvPr id="4" name="Slide Number Placeholder 3"/>
          <p:cNvSpPr>
            <a:spLocks noGrp="1"/>
          </p:cNvSpPr>
          <p:nvPr>
            <p:ph type="sldNum" sz="quarter" idx="10"/>
          </p:nvPr>
        </p:nvSpPr>
        <p:spPr/>
        <p:txBody>
          <a:bodyPr/>
          <a:lstStyle/>
          <a:p>
            <a:fld id="{C7BD454A-BAB2-48EA-A676-C16CD5BF5EA5}" type="slidenum">
              <a:rPr lang="cs-CZ" smtClean="0"/>
              <a:t>5</a:t>
            </a:fld>
            <a:endParaRPr lang="cs-CZ"/>
          </a:p>
        </p:txBody>
      </p:sp>
    </p:spTree>
    <p:extLst>
      <p:ext uri="{BB962C8B-B14F-4D97-AF65-F5344CB8AC3E}">
        <p14:creationId xmlns:p14="http://schemas.microsoft.com/office/powerpoint/2010/main" val="1068177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interesting citations</a:t>
            </a:r>
            <a:r>
              <a:rPr lang="en-US" baseline="0" dirty="0" smtClean="0"/>
              <a:t> that I consider to be very true about the writing systems.</a:t>
            </a:r>
          </a:p>
          <a:p>
            <a:endParaRPr lang="en-US" baseline="0" dirty="0" smtClean="0"/>
          </a:p>
          <a:p>
            <a:r>
              <a:rPr lang="en-US" baseline="0" dirty="0" smtClean="0"/>
              <a:t>The first one belongs to </a:t>
            </a:r>
            <a:r>
              <a:rPr lang="en-US" sz="1200" dirty="0" smtClean="0"/>
              <a:t>Aristotle</a:t>
            </a:r>
            <a:r>
              <a:rPr lang="en-US" baseline="0" dirty="0" smtClean="0"/>
              <a:t>  </a:t>
            </a:r>
            <a:r>
              <a:rPr lang="en-US" dirty="0" smtClean="0">
                <a:effectLst/>
              </a:rPr>
              <a:t>/ˈ</a:t>
            </a:r>
            <a:r>
              <a:rPr lang="en-US" dirty="0" err="1" smtClean="0">
                <a:effectLst/>
              </a:rPr>
              <a:t>ær</a:t>
            </a:r>
            <a:r>
              <a:rPr lang="en-US" dirty="0" smtClean="0">
                <a:effectLst/>
              </a:rPr>
              <a:t> </a:t>
            </a:r>
            <a:r>
              <a:rPr lang="en-US" dirty="0" err="1" smtClean="0">
                <a:effectLst/>
              </a:rPr>
              <a:t>əˌstɒt</a:t>
            </a:r>
            <a:r>
              <a:rPr lang="en-US" dirty="0" smtClean="0">
                <a:effectLst/>
              </a:rPr>
              <a:t> l/ who says that</a:t>
            </a:r>
            <a:r>
              <a:rPr lang="en-US" baseline="0" dirty="0" smtClean="0">
                <a:effectLst/>
              </a:rPr>
              <a:t> “</a:t>
            </a:r>
            <a:r>
              <a:rPr lang="en-US" sz="1200" i="1" dirty="0" smtClean="0"/>
              <a:t>Words spoken are symbols of affections or impressions of the soul; written words are symbols of words spoken. </a:t>
            </a:r>
            <a:r>
              <a:rPr lang="en-US" baseline="0" dirty="0" smtClean="0">
                <a:effectLst/>
              </a:rPr>
              <a:t>”</a:t>
            </a:r>
            <a:endParaRPr lang="en-US"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C7BD454A-BAB2-48EA-A676-C16CD5BF5EA5}" type="slidenum">
              <a:rPr lang="cs-CZ" smtClean="0"/>
              <a:t>6</a:t>
            </a:fld>
            <a:endParaRPr lang="cs-CZ"/>
          </a:p>
        </p:txBody>
      </p:sp>
    </p:spTree>
    <p:extLst>
      <p:ext uri="{BB962C8B-B14F-4D97-AF65-F5344CB8AC3E}">
        <p14:creationId xmlns:p14="http://schemas.microsoft.com/office/powerpoint/2010/main" val="339305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a:t>
            </a:r>
            <a:r>
              <a:rPr lang="en-US" baseline="0" dirty="0" smtClean="0"/>
              <a:t> one belongs to a Swiss linguist </a:t>
            </a:r>
            <a:r>
              <a:rPr lang="en-US" sz="1200" dirty="0" smtClean="0"/>
              <a:t>Saussure</a:t>
            </a:r>
            <a:r>
              <a:rPr lang="en-US" baseline="0" dirty="0" smtClean="0"/>
              <a:t> </a:t>
            </a:r>
            <a:r>
              <a:rPr lang="en-US" dirty="0" smtClean="0">
                <a:effectLst/>
              </a:rPr>
              <a:t>/</a:t>
            </a:r>
            <a:r>
              <a:rPr lang="en-US" dirty="0" err="1" smtClean="0">
                <a:effectLst/>
              </a:rPr>
              <a:t>soʊˈsür</a:t>
            </a:r>
            <a:r>
              <a:rPr lang="en-US" dirty="0" smtClean="0">
                <a:effectLst/>
              </a:rPr>
              <a:t>/ who</a:t>
            </a:r>
            <a:r>
              <a:rPr lang="en-US" baseline="0" dirty="0" smtClean="0">
                <a:effectLst/>
              </a:rPr>
              <a:t> says that </a:t>
            </a:r>
          </a:p>
          <a:p>
            <a:r>
              <a:rPr lang="en-US" baseline="0" dirty="0" smtClean="0">
                <a:effectLst/>
              </a:rPr>
              <a:t>“</a:t>
            </a:r>
            <a:r>
              <a:rPr lang="en-US" sz="1200" i="1" dirty="0" smtClean="0"/>
              <a:t>Language and writing are two distinct systems of signs; </a:t>
            </a:r>
          </a:p>
          <a:p>
            <a:r>
              <a:rPr lang="en-US" sz="1200" i="1" dirty="0" smtClean="0"/>
              <a:t>the second exists for the SOLE purpose of representing the </a:t>
            </a:r>
            <a:r>
              <a:rPr lang="en-US" sz="1200" i="1" u="sng" dirty="0" smtClean="0"/>
              <a:t>first</a:t>
            </a:r>
            <a:r>
              <a:rPr lang="en-US" sz="1200" i="1" dirty="0" smtClean="0"/>
              <a:t>. </a:t>
            </a:r>
          </a:p>
          <a:p>
            <a:r>
              <a:rPr lang="en-US" sz="1200" i="1" dirty="0" smtClean="0"/>
              <a:t>The linguistic object is not both the written and the spoken forms of words; the spoken form alone constitute the object. </a:t>
            </a:r>
            <a:r>
              <a:rPr lang="en-US" baseline="0" dirty="0" smtClean="0">
                <a:effectLst/>
              </a:rPr>
              <a:t>”</a:t>
            </a:r>
            <a:endParaRPr lang="en-US"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C7BD454A-BAB2-48EA-A676-C16CD5BF5EA5}" type="slidenum">
              <a:rPr lang="cs-CZ" smtClean="0"/>
              <a:t>7</a:t>
            </a:fld>
            <a:endParaRPr lang="cs-CZ"/>
          </a:p>
        </p:txBody>
      </p:sp>
    </p:spTree>
    <p:extLst>
      <p:ext uri="{BB962C8B-B14F-4D97-AF65-F5344CB8AC3E}">
        <p14:creationId xmlns:p14="http://schemas.microsoft.com/office/powerpoint/2010/main" val="3393050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a:t>
            </a:r>
            <a:r>
              <a:rPr lang="en-US" baseline="0" dirty="0" smtClean="0"/>
              <a:t> one belongs to a Swiss linguist </a:t>
            </a:r>
            <a:r>
              <a:rPr lang="en-US" sz="1200" dirty="0" smtClean="0"/>
              <a:t>Saussure</a:t>
            </a:r>
            <a:r>
              <a:rPr lang="en-US" baseline="0" dirty="0" smtClean="0"/>
              <a:t> </a:t>
            </a:r>
            <a:r>
              <a:rPr lang="en-US" dirty="0" smtClean="0">
                <a:effectLst/>
              </a:rPr>
              <a:t>/</a:t>
            </a:r>
            <a:r>
              <a:rPr lang="en-US" dirty="0" err="1" smtClean="0">
                <a:effectLst/>
              </a:rPr>
              <a:t>soʊˈsür</a:t>
            </a:r>
            <a:r>
              <a:rPr lang="en-US" dirty="0" smtClean="0">
                <a:effectLst/>
              </a:rPr>
              <a:t>/ who</a:t>
            </a:r>
            <a:r>
              <a:rPr lang="en-US" baseline="0" dirty="0" smtClean="0">
                <a:effectLst/>
              </a:rPr>
              <a:t> says that </a:t>
            </a:r>
          </a:p>
          <a:p>
            <a:r>
              <a:rPr lang="en-US" baseline="0" dirty="0" smtClean="0">
                <a:effectLst/>
              </a:rPr>
              <a:t>“</a:t>
            </a:r>
            <a:r>
              <a:rPr lang="en-US" sz="1200" i="1" dirty="0" smtClean="0"/>
              <a:t>Language and writing are two distinct systems of signs; </a:t>
            </a:r>
          </a:p>
          <a:p>
            <a:r>
              <a:rPr lang="en-US" sz="1200" i="1" dirty="0" smtClean="0"/>
              <a:t>the second exists for the SOLE purpose of representing the </a:t>
            </a:r>
            <a:r>
              <a:rPr lang="en-US" sz="1200" i="1" u="sng" dirty="0" smtClean="0"/>
              <a:t>first</a:t>
            </a:r>
            <a:r>
              <a:rPr lang="en-US" sz="1200" i="1" dirty="0" smtClean="0"/>
              <a:t>. </a:t>
            </a:r>
          </a:p>
          <a:p>
            <a:r>
              <a:rPr lang="en-US" sz="1200" i="1" dirty="0" smtClean="0"/>
              <a:t>The linguistic object is not both the written and the spoken forms of words; the spoken form alone constitute the object. </a:t>
            </a:r>
            <a:r>
              <a:rPr lang="en-US" baseline="0" dirty="0" smtClean="0">
                <a:effectLst/>
              </a:rPr>
              <a:t>”</a:t>
            </a:r>
            <a:endParaRPr lang="en-US"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C7BD454A-BAB2-48EA-A676-C16CD5BF5EA5}" type="slidenum">
              <a:rPr lang="cs-CZ" smtClean="0"/>
              <a:t>8</a:t>
            </a:fld>
            <a:endParaRPr lang="cs-CZ"/>
          </a:p>
        </p:txBody>
      </p:sp>
    </p:spTree>
    <p:extLst>
      <p:ext uri="{BB962C8B-B14F-4D97-AF65-F5344CB8AC3E}">
        <p14:creationId xmlns:p14="http://schemas.microsoft.com/office/powerpoint/2010/main" val="3393050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Speech is </a:t>
            </a:r>
            <a:r>
              <a:rPr lang="en-US" sz="1200" dirty="0" smtClean="0"/>
              <a:t>produced by voice</a:t>
            </a:r>
            <a:r>
              <a:rPr lang="en-US" sz="1200" baseline="0" dirty="0" smtClean="0"/>
              <a:t> </a:t>
            </a:r>
            <a:r>
              <a:rPr lang="en-US" dirty="0" smtClean="0"/>
              <a:t>and writing is  </a:t>
            </a:r>
            <a:r>
              <a:rPr lang="en-US" sz="1200" dirty="0" smtClean="0"/>
              <a:t>produced by hand</a:t>
            </a:r>
            <a:endParaRPr lang="ru-RU" dirty="0" smtClean="0"/>
          </a:p>
          <a:p>
            <a:endParaRPr lang="ru-RU" dirty="0"/>
          </a:p>
        </p:txBody>
      </p:sp>
      <p:sp>
        <p:nvSpPr>
          <p:cNvPr id="4" name="Slide Number Placeholder 3"/>
          <p:cNvSpPr>
            <a:spLocks noGrp="1"/>
          </p:cNvSpPr>
          <p:nvPr>
            <p:ph type="sldNum" sz="quarter" idx="10"/>
          </p:nvPr>
        </p:nvSpPr>
        <p:spPr/>
        <p:txBody>
          <a:bodyPr/>
          <a:lstStyle/>
          <a:p>
            <a:fld id="{C7BD454A-BAB2-48EA-A676-C16CD5BF5EA5}" type="slidenum">
              <a:rPr lang="cs-CZ" smtClean="0"/>
              <a:t>9</a:t>
            </a:fld>
            <a:endParaRPr lang="cs-CZ"/>
          </a:p>
        </p:txBody>
      </p:sp>
    </p:spTree>
    <p:extLst>
      <p:ext uri="{BB962C8B-B14F-4D97-AF65-F5344CB8AC3E}">
        <p14:creationId xmlns:p14="http://schemas.microsoft.com/office/powerpoint/2010/main" val="114216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r>
              <a:rPr lang="cs-CZ" smtClean="0"/>
              <a:t>Variability of languages</a:t>
            </a:r>
            <a:endParaRPr lang="cs-CZ" dirty="0"/>
          </a:p>
        </p:txBody>
      </p:sp>
      <p:sp>
        <p:nvSpPr>
          <p:cNvPr id="5" name="Zástupný symbol pro zápatí 4"/>
          <p:cNvSpPr>
            <a:spLocks noGrp="1"/>
          </p:cNvSpPr>
          <p:nvPr>
            <p:ph type="ftr" sz="quarter" idx="11"/>
          </p:nvPr>
        </p:nvSpPr>
        <p:spPr/>
        <p:txBody>
          <a:bodyPr/>
          <a:lstStyle/>
          <a:p>
            <a:r>
              <a:rPr lang="cs-CZ" smtClean="0"/>
              <a:t>sevcikova@ufal.mff.cuni.cz</a:t>
            </a:r>
            <a:endParaRPr lang="cs-CZ" dirty="0"/>
          </a:p>
        </p:txBody>
      </p:sp>
      <p:sp>
        <p:nvSpPr>
          <p:cNvPr id="6" name="Zástupný symbol pro číslo snímku 5"/>
          <p:cNvSpPr>
            <a:spLocks noGrp="1"/>
          </p:cNvSpPr>
          <p:nvPr>
            <p:ph type="sldNum" sz="quarter" idx="12"/>
          </p:nvPr>
        </p:nvSpPr>
        <p:spPr/>
        <p:txBody>
          <a:bodyPr/>
          <a:lstStyle/>
          <a:p>
            <a:fld id="{3D6F47F0-E9DC-45D2-B21A-F17003F2ABD7}" type="slidenum">
              <a:rPr lang="cs-CZ" smtClean="0"/>
              <a:t>‹#›</a:t>
            </a:fld>
            <a:endParaRPr lang="cs-CZ" dirty="0"/>
          </a:p>
        </p:txBody>
      </p:sp>
    </p:spTree>
    <p:extLst>
      <p:ext uri="{BB962C8B-B14F-4D97-AF65-F5344CB8AC3E}">
        <p14:creationId xmlns:p14="http://schemas.microsoft.com/office/powerpoint/2010/main" val="3842256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Variability of languages</a:t>
            </a:r>
            <a:endParaRPr lang="cs-CZ" dirty="0"/>
          </a:p>
        </p:txBody>
      </p:sp>
      <p:sp>
        <p:nvSpPr>
          <p:cNvPr id="5" name="Zástupný symbol pro zápatí 4"/>
          <p:cNvSpPr>
            <a:spLocks noGrp="1"/>
          </p:cNvSpPr>
          <p:nvPr>
            <p:ph type="ftr" sz="quarter" idx="11"/>
          </p:nvPr>
        </p:nvSpPr>
        <p:spPr/>
        <p:txBody>
          <a:bodyPr/>
          <a:lstStyle/>
          <a:p>
            <a:r>
              <a:rPr lang="cs-CZ" smtClean="0"/>
              <a:t>sevcikova@ufal.mff.cuni.cz</a:t>
            </a:r>
            <a:endParaRPr lang="cs-CZ" dirty="0"/>
          </a:p>
        </p:txBody>
      </p:sp>
      <p:sp>
        <p:nvSpPr>
          <p:cNvPr id="6" name="Zástupný symbol pro číslo snímku 5"/>
          <p:cNvSpPr>
            <a:spLocks noGrp="1"/>
          </p:cNvSpPr>
          <p:nvPr>
            <p:ph type="sldNum" sz="quarter" idx="12"/>
          </p:nvPr>
        </p:nvSpPr>
        <p:spPr/>
        <p:txBody>
          <a:bodyPr/>
          <a:lstStyle/>
          <a:p>
            <a:fld id="{3D6F47F0-E9DC-45D2-B21A-F17003F2ABD7}" type="slidenum">
              <a:rPr lang="cs-CZ" smtClean="0"/>
              <a:t>‹#›</a:t>
            </a:fld>
            <a:endParaRPr lang="cs-CZ" dirty="0"/>
          </a:p>
        </p:txBody>
      </p:sp>
    </p:spTree>
    <p:extLst>
      <p:ext uri="{BB962C8B-B14F-4D97-AF65-F5344CB8AC3E}">
        <p14:creationId xmlns:p14="http://schemas.microsoft.com/office/powerpoint/2010/main" val="2413950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Variability of languages</a:t>
            </a:r>
            <a:endParaRPr lang="cs-CZ" dirty="0"/>
          </a:p>
        </p:txBody>
      </p:sp>
      <p:sp>
        <p:nvSpPr>
          <p:cNvPr id="5" name="Zástupný symbol pro zápatí 4"/>
          <p:cNvSpPr>
            <a:spLocks noGrp="1"/>
          </p:cNvSpPr>
          <p:nvPr>
            <p:ph type="ftr" sz="quarter" idx="11"/>
          </p:nvPr>
        </p:nvSpPr>
        <p:spPr/>
        <p:txBody>
          <a:bodyPr/>
          <a:lstStyle/>
          <a:p>
            <a:r>
              <a:rPr lang="cs-CZ" smtClean="0"/>
              <a:t>sevcikova@ufal.mff.cuni.cz</a:t>
            </a:r>
            <a:endParaRPr lang="cs-CZ" dirty="0"/>
          </a:p>
        </p:txBody>
      </p:sp>
      <p:sp>
        <p:nvSpPr>
          <p:cNvPr id="6" name="Zástupný symbol pro číslo snímku 5"/>
          <p:cNvSpPr>
            <a:spLocks noGrp="1"/>
          </p:cNvSpPr>
          <p:nvPr>
            <p:ph type="sldNum" sz="quarter" idx="12"/>
          </p:nvPr>
        </p:nvSpPr>
        <p:spPr/>
        <p:txBody>
          <a:bodyPr/>
          <a:lstStyle/>
          <a:p>
            <a:fld id="{3D6F47F0-E9DC-45D2-B21A-F17003F2ABD7}" type="slidenum">
              <a:rPr lang="cs-CZ" smtClean="0"/>
              <a:t>‹#›</a:t>
            </a:fld>
            <a:endParaRPr lang="cs-CZ" dirty="0"/>
          </a:p>
        </p:txBody>
      </p:sp>
    </p:spTree>
    <p:extLst>
      <p:ext uri="{BB962C8B-B14F-4D97-AF65-F5344CB8AC3E}">
        <p14:creationId xmlns:p14="http://schemas.microsoft.com/office/powerpoint/2010/main" val="145651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Variability of languages</a:t>
            </a:r>
            <a:endParaRPr lang="cs-CZ" dirty="0"/>
          </a:p>
        </p:txBody>
      </p:sp>
      <p:sp>
        <p:nvSpPr>
          <p:cNvPr id="5" name="Zástupný symbol pro zápatí 4"/>
          <p:cNvSpPr>
            <a:spLocks noGrp="1"/>
          </p:cNvSpPr>
          <p:nvPr>
            <p:ph type="ftr" sz="quarter" idx="11"/>
          </p:nvPr>
        </p:nvSpPr>
        <p:spPr/>
        <p:txBody>
          <a:bodyPr/>
          <a:lstStyle/>
          <a:p>
            <a:r>
              <a:rPr lang="cs-CZ" smtClean="0"/>
              <a:t>sevcikova@ufal.mff.cuni.cz</a:t>
            </a:r>
            <a:endParaRPr lang="cs-CZ" dirty="0"/>
          </a:p>
        </p:txBody>
      </p:sp>
      <p:sp>
        <p:nvSpPr>
          <p:cNvPr id="6" name="Zástupný symbol pro číslo snímku 5"/>
          <p:cNvSpPr>
            <a:spLocks noGrp="1"/>
          </p:cNvSpPr>
          <p:nvPr>
            <p:ph type="sldNum" sz="quarter" idx="12"/>
          </p:nvPr>
        </p:nvSpPr>
        <p:spPr/>
        <p:txBody>
          <a:bodyPr/>
          <a:lstStyle/>
          <a:p>
            <a:fld id="{3D6F47F0-E9DC-45D2-B21A-F17003F2ABD7}" type="slidenum">
              <a:rPr lang="cs-CZ" smtClean="0"/>
              <a:t>‹#›</a:t>
            </a:fld>
            <a:endParaRPr lang="cs-CZ" dirty="0"/>
          </a:p>
        </p:txBody>
      </p:sp>
    </p:spTree>
    <p:extLst>
      <p:ext uri="{BB962C8B-B14F-4D97-AF65-F5344CB8AC3E}">
        <p14:creationId xmlns:p14="http://schemas.microsoft.com/office/powerpoint/2010/main" val="3992959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r>
              <a:rPr lang="cs-CZ" smtClean="0"/>
              <a:t>Variability of languages</a:t>
            </a:r>
            <a:endParaRPr lang="cs-CZ" dirty="0"/>
          </a:p>
        </p:txBody>
      </p:sp>
      <p:sp>
        <p:nvSpPr>
          <p:cNvPr id="5" name="Zástupný symbol pro zápatí 4"/>
          <p:cNvSpPr>
            <a:spLocks noGrp="1"/>
          </p:cNvSpPr>
          <p:nvPr>
            <p:ph type="ftr" sz="quarter" idx="11"/>
          </p:nvPr>
        </p:nvSpPr>
        <p:spPr/>
        <p:txBody>
          <a:bodyPr/>
          <a:lstStyle/>
          <a:p>
            <a:r>
              <a:rPr lang="cs-CZ" smtClean="0"/>
              <a:t>sevcikova@ufal.mff.cuni.cz</a:t>
            </a:r>
            <a:endParaRPr lang="cs-CZ" dirty="0"/>
          </a:p>
        </p:txBody>
      </p:sp>
      <p:sp>
        <p:nvSpPr>
          <p:cNvPr id="6" name="Zástupný symbol pro číslo snímku 5"/>
          <p:cNvSpPr>
            <a:spLocks noGrp="1"/>
          </p:cNvSpPr>
          <p:nvPr>
            <p:ph type="sldNum" sz="quarter" idx="12"/>
          </p:nvPr>
        </p:nvSpPr>
        <p:spPr/>
        <p:txBody>
          <a:bodyPr/>
          <a:lstStyle/>
          <a:p>
            <a:fld id="{3D6F47F0-E9DC-45D2-B21A-F17003F2ABD7}" type="slidenum">
              <a:rPr lang="cs-CZ" smtClean="0"/>
              <a:t>‹#›</a:t>
            </a:fld>
            <a:endParaRPr lang="cs-CZ" dirty="0"/>
          </a:p>
        </p:txBody>
      </p:sp>
    </p:spTree>
    <p:extLst>
      <p:ext uri="{BB962C8B-B14F-4D97-AF65-F5344CB8AC3E}">
        <p14:creationId xmlns:p14="http://schemas.microsoft.com/office/powerpoint/2010/main" val="3783735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r>
              <a:rPr lang="cs-CZ" smtClean="0"/>
              <a:t>Variability of languages</a:t>
            </a:r>
            <a:endParaRPr lang="cs-CZ" dirty="0"/>
          </a:p>
        </p:txBody>
      </p:sp>
      <p:sp>
        <p:nvSpPr>
          <p:cNvPr id="6" name="Zástupný symbol pro zápatí 5"/>
          <p:cNvSpPr>
            <a:spLocks noGrp="1"/>
          </p:cNvSpPr>
          <p:nvPr>
            <p:ph type="ftr" sz="quarter" idx="11"/>
          </p:nvPr>
        </p:nvSpPr>
        <p:spPr/>
        <p:txBody>
          <a:bodyPr/>
          <a:lstStyle/>
          <a:p>
            <a:r>
              <a:rPr lang="cs-CZ" smtClean="0"/>
              <a:t>sevcikova@ufal.mff.cuni.cz</a:t>
            </a:r>
            <a:endParaRPr lang="cs-CZ" dirty="0"/>
          </a:p>
        </p:txBody>
      </p:sp>
      <p:sp>
        <p:nvSpPr>
          <p:cNvPr id="7" name="Zástupný symbol pro číslo snímku 6"/>
          <p:cNvSpPr>
            <a:spLocks noGrp="1"/>
          </p:cNvSpPr>
          <p:nvPr>
            <p:ph type="sldNum" sz="quarter" idx="12"/>
          </p:nvPr>
        </p:nvSpPr>
        <p:spPr/>
        <p:txBody>
          <a:bodyPr/>
          <a:lstStyle/>
          <a:p>
            <a:fld id="{3D6F47F0-E9DC-45D2-B21A-F17003F2ABD7}" type="slidenum">
              <a:rPr lang="cs-CZ" smtClean="0"/>
              <a:t>‹#›</a:t>
            </a:fld>
            <a:endParaRPr lang="cs-CZ" dirty="0"/>
          </a:p>
        </p:txBody>
      </p:sp>
    </p:spTree>
    <p:extLst>
      <p:ext uri="{BB962C8B-B14F-4D97-AF65-F5344CB8AC3E}">
        <p14:creationId xmlns:p14="http://schemas.microsoft.com/office/powerpoint/2010/main" val="224107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r>
              <a:rPr lang="cs-CZ" smtClean="0"/>
              <a:t>Variability of languages</a:t>
            </a:r>
            <a:endParaRPr lang="cs-CZ" dirty="0"/>
          </a:p>
        </p:txBody>
      </p:sp>
      <p:sp>
        <p:nvSpPr>
          <p:cNvPr id="8" name="Zástupný symbol pro zápatí 7"/>
          <p:cNvSpPr>
            <a:spLocks noGrp="1"/>
          </p:cNvSpPr>
          <p:nvPr>
            <p:ph type="ftr" sz="quarter" idx="11"/>
          </p:nvPr>
        </p:nvSpPr>
        <p:spPr/>
        <p:txBody>
          <a:bodyPr/>
          <a:lstStyle/>
          <a:p>
            <a:r>
              <a:rPr lang="cs-CZ" smtClean="0"/>
              <a:t>sevcikova@ufal.mff.cuni.cz</a:t>
            </a:r>
            <a:endParaRPr lang="cs-CZ" dirty="0"/>
          </a:p>
        </p:txBody>
      </p:sp>
      <p:sp>
        <p:nvSpPr>
          <p:cNvPr id="9" name="Zástupný symbol pro číslo snímku 8"/>
          <p:cNvSpPr>
            <a:spLocks noGrp="1"/>
          </p:cNvSpPr>
          <p:nvPr>
            <p:ph type="sldNum" sz="quarter" idx="12"/>
          </p:nvPr>
        </p:nvSpPr>
        <p:spPr/>
        <p:txBody>
          <a:bodyPr/>
          <a:lstStyle/>
          <a:p>
            <a:fld id="{3D6F47F0-E9DC-45D2-B21A-F17003F2ABD7}" type="slidenum">
              <a:rPr lang="cs-CZ" smtClean="0"/>
              <a:t>‹#›</a:t>
            </a:fld>
            <a:endParaRPr lang="cs-CZ" dirty="0"/>
          </a:p>
        </p:txBody>
      </p:sp>
    </p:spTree>
    <p:extLst>
      <p:ext uri="{BB962C8B-B14F-4D97-AF65-F5344CB8AC3E}">
        <p14:creationId xmlns:p14="http://schemas.microsoft.com/office/powerpoint/2010/main" val="329883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r>
              <a:rPr lang="cs-CZ" smtClean="0"/>
              <a:t>Variability of languages</a:t>
            </a:r>
            <a:endParaRPr lang="cs-CZ" dirty="0"/>
          </a:p>
        </p:txBody>
      </p:sp>
      <p:sp>
        <p:nvSpPr>
          <p:cNvPr id="4" name="Zástupný symbol pro zápatí 3"/>
          <p:cNvSpPr>
            <a:spLocks noGrp="1"/>
          </p:cNvSpPr>
          <p:nvPr>
            <p:ph type="ftr" sz="quarter" idx="11"/>
          </p:nvPr>
        </p:nvSpPr>
        <p:spPr/>
        <p:txBody>
          <a:bodyPr/>
          <a:lstStyle/>
          <a:p>
            <a:r>
              <a:rPr lang="cs-CZ" smtClean="0"/>
              <a:t>sevcikova@ufal.mff.cuni.cz</a:t>
            </a:r>
            <a:endParaRPr lang="cs-CZ" dirty="0"/>
          </a:p>
        </p:txBody>
      </p:sp>
      <p:sp>
        <p:nvSpPr>
          <p:cNvPr id="5" name="Zástupný symbol pro číslo snímku 4"/>
          <p:cNvSpPr>
            <a:spLocks noGrp="1"/>
          </p:cNvSpPr>
          <p:nvPr>
            <p:ph type="sldNum" sz="quarter" idx="12"/>
          </p:nvPr>
        </p:nvSpPr>
        <p:spPr/>
        <p:txBody>
          <a:bodyPr/>
          <a:lstStyle/>
          <a:p>
            <a:fld id="{3D6F47F0-E9DC-45D2-B21A-F17003F2ABD7}" type="slidenum">
              <a:rPr lang="cs-CZ" smtClean="0"/>
              <a:t>‹#›</a:t>
            </a:fld>
            <a:endParaRPr lang="cs-CZ" dirty="0"/>
          </a:p>
        </p:txBody>
      </p:sp>
    </p:spTree>
    <p:extLst>
      <p:ext uri="{BB962C8B-B14F-4D97-AF65-F5344CB8AC3E}">
        <p14:creationId xmlns:p14="http://schemas.microsoft.com/office/powerpoint/2010/main" val="319897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cs-CZ" smtClean="0"/>
              <a:t>Variability of languages</a:t>
            </a:r>
            <a:endParaRPr lang="cs-CZ" dirty="0"/>
          </a:p>
        </p:txBody>
      </p:sp>
      <p:sp>
        <p:nvSpPr>
          <p:cNvPr id="3" name="Zástupný symbol pro zápatí 2"/>
          <p:cNvSpPr>
            <a:spLocks noGrp="1"/>
          </p:cNvSpPr>
          <p:nvPr>
            <p:ph type="ftr" sz="quarter" idx="11"/>
          </p:nvPr>
        </p:nvSpPr>
        <p:spPr/>
        <p:txBody>
          <a:bodyPr/>
          <a:lstStyle/>
          <a:p>
            <a:r>
              <a:rPr lang="cs-CZ" smtClean="0"/>
              <a:t>sevcikova@ufal.mff.cuni.cz</a:t>
            </a:r>
            <a:endParaRPr lang="cs-CZ" dirty="0"/>
          </a:p>
        </p:txBody>
      </p:sp>
      <p:sp>
        <p:nvSpPr>
          <p:cNvPr id="4" name="Zástupný symbol pro číslo snímku 3"/>
          <p:cNvSpPr>
            <a:spLocks noGrp="1"/>
          </p:cNvSpPr>
          <p:nvPr>
            <p:ph type="sldNum" sz="quarter" idx="12"/>
          </p:nvPr>
        </p:nvSpPr>
        <p:spPr/>
        <p:txBody>
          <a:bodyPr/>
          <a:lstStyle/>
          <a:p>
            <a:fld id="{3D6F47F0-E9DC-45D2-B21A-F17003F2ABD7}" type="slidenum">
              <a:rPr lang="cs-CZ" smtClean="0"/>
              <a:t>‹#›</a:t>
            </a:fld>
            <a:endParaRPr lang="cs-CZ" dirty="0"/>
          </a:p>
        </p:txBody>
      </p:sp>
    </p:spTree>
    <p:extLst>
      <p:ext uri="{BB962C8B-B14F-4D97-AF65-F5344CB8AC3E}">
        <p14:creationId xmlns:p14="http://schemas.microsoft.com/office/powerpoint/2010/main" val="3915441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r>
              <a:rPr lang="cs-CZ" smtClean="0"/>
              <a:t>Variability of languages</a:t>
            </a:r>
            <a:endParaRPr lang="cs-CZ" dirty="0"/>
          </a:p>
        </p:txBody>
      </p:sp>
      <p:sp>
        <p:nvSpPr>
          <p:cNvPr id="6" name="Zástupný symbol pro zápatí 5"/>
          <p:cNvSpPr>
            <a:spLocks noGrp="1"/>
          </p:cNvSpPr>
          <p:nvPr>
            <p:ph type="ftr" sz="quarter" idx="11"/>
          </p:nvPr>
        </p:nvSpPr>
        <p:spPr/>
        <p:txBody>
          <a:bodyPr/>
          <a:lstStyle/>
          <a:p>
            <a:r>
              <a:rPr lang="cs-CZ" smtClean="0"/>
              <a:t>sevcikova@ufal.mff.cuni.cz</a:t>
            </a:r>
            <a:endParaRPr lang="cs-CZ" dirty="0"/>
          </a:p>
        </p:txBody>
      </p:sp>
      <p:sp>
        <p:nvSpPr>
          <p:cNvPr id="7" name="Zástupný symbol pro číslo snímku 6"/>
          <p:cNvSpPr>
            <a:spLocks noGrp="1"/>
          </p:cNvSpPr>
          <p:nvPr>
            <p:ph type="sldNum" sz="quarter" idx="12"/>
          </p:nvPr>
        </p:nvSpPr>
        <p:spPr/>
        <p:txBody>
          <a:bodyPr/>
          <a:lstStyle/>
          <a:p>
            <a:fld id="{3D6F47F0-E9DC-45D2-B21A-F17003F2ABD7}" type="slidenum">
              <a:rPr lang="cs-CZ" smtClean="0"/>
              <a:t>‹#›</a:t>
            </a:fld>
            <a:endParaRPr lang="cs-CZ" dirty="0"/>
          </a:p>
        </p:txBody>
      </p:sp>
    </p:spTree>
    <p:extLst>
      <p:ext uri="{BB962C8B-B14F-4D97-AF65-F5344CB8AC3E}">
        <p14:creationId xmlns:p14="http://schemas.microsoft.com/office/powerpoint/2010/main" val="1422977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r>
              <a:rPr lang="cs-CZ" smtClean="0"/>
              <a:t>Variability of languages</a:t>
            </a:r>
            <a:endParaRPr lang="cs-CZ" dirty="0"/>
          </a:p>
        </p:txBody>
      </p:sp>
      <p:sp>
        <p:nvSpPr>
          <p:cNvPr id="6" name="Zástupný symbol pro zápatí 5"/>
          <p:cNvSpPr>
            <a:spLocks noGrp="1"/>
          </p:cNvSpPr>
          <p:nvPr>
            <p:ph type="ftr" sz="quarter" idx="11"/>
          </p:nvPr>
        </p:nvSpPr>
        <p:spPr/>
        <p:txBody>
          <a:bodyPr/>
          <a:lstStyle/>
          <a:p>
            <a:r>
              <a:rPr lang="cs-CZ" smtClean="0"/>
              <a:t>sevcikova@ufal.mff.cuni.cz</a:t>
            </a:r>
            <a:endParaRPr lang="cs-CZ" dirty="0"/>
          </a:p>
        </p:txBody>
      </p:sp>
      <p:sp>
        <p:nvSpPr>
          <p:cNvPr id="7" name="Zástupný symbol pro číslo snímku 6"/>
          <p:cNvSpPr>
            <a:spLocks noGrp="1"/>
          </p:cNvSpPr>
          <p:nvPr>
            <p:ph type="sldNum" sz="quarter" idx="12"/>
          </p:nvPr>
        </p:nvSpPr>
        <p:spPr/>
        <p:txBody>
          <a:bodyPr/>
          <a:lstStyle/>
          <a:p>
            <a:fld id="{3D6F47F0-E9DC-45D2-B21A-F17003F2ABD7}" type="slidenum">
              <a:rPr lang="cs-CZ" smtClean="0"/>
              <a:t>‹#›</a:t>
            </a:fld>
            <a:endParaRPr lang="cs-CZ" dirty="0"/>
          </a:p>
        </p:txBody>
      </p:sp>
    </p:spTree>
    <p:extLst>
      <p:ext uri="{BB962C8B-B14F-4D97-AF65-F5344CB8AC3E}">
        <p14:creationId xmlns:p14="http://schemas.microsoft.com/office/powerpoint/2010/main" val="2293204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smtClean="0"/>
              <a:t>Variability of languages</a:t>
            </a:r>
            <a:endParaRPr lang="cs-CZ" dirty="0"/>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smtClean="0"/>
              <a:t>sevcikova@ufal.mff.cuni.cz</a:t>
            </a:r>
            <a:endParaRPr lang="cs-CZ" dirty="0"/>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F47F0-E9DC-45D2-B21A-F17003F2ABD7}" type="slidenum">
              <a:rPr lang="cs-CZ" smtClean="0"/>
              <a:t>‹#›</a:t>
            </a:fld>
            <a:endParaRPr lang="cs-CZ" dirty="0"/>
          </a:p>
        </p:txBody>
      </p:sp>
    </p:spTree>
    <p:extLst>
      <p:ext uri="{BB962C8B-B14F-4D97-AF65-F5344CB8AC3E}">
        <p14:creationId xmlns:p14="http://schemas.microsoft.com/office/powerpoint/2010/main" val="28372926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gif"/></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a:extLst>
              <a:ext uri="{FF2B5EF4-FFF2-40B4-BE49-F238E27FC236}">
                <a16:creationId xmlns="" xmlns:a16="http://schemas.microsoft.com/office/drawing/2014/main" id="{4182E527-B116-44BD-82BA-91CF5C6EA567}"/>
              </a:ext>
            </a:extLst>
          </p:cNvPr>
          <p:cNvSpPr/>
          <p:nvPr/>
        </p:nvSpPr>
        <p:spPr>
          <a:xfrm>
            <a:off x="228600" y="228600"/>
            <a:ext cx="8534400" cy="1569660"/>
          </a:xfrm>
          <a:prstGeom prst="rect">
            <a:avLst/>
          </a:prstGeom>
        </p:spPr>
        <p:txBody>
          <a:bodyPr wrap="square">
            <a:spAutoFit/>
          </a:bodyPr>
          <a:lstStyle/>
          <a:p>
            <a:r>
              <a:rPr lang="en-US" sz="4800" b="1" dirty="0"/>
              <a:t>Variability of Languages</a:t>
            </a:r>
          </a:p>
          <a:p>
            <a:r>
              <a:rPr lang="en-US" sz="4800" b="1" dirty="0"/>
              <a:t>in Time and Space</a:t>
            </a:r>
          </a:p>
        </p:txBody>
      </p:sp>
      <p:sp>
        <p:nvSpPr>
          <p:cNvPr id="5" name="Nadpis 1"/>
          <p:cNvSpPr txBox="1">
            <a:spLocks/>
          </p:cNvSpPr>
          <p:nvPr/>
        </p:nvSpPr>
        <p:spPr>
          <a:xfrm>
            <a:off x="251520" y="1886967"/>
            <a:ext cx="4392488"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t>Writing Systems</a:t>
            </a:r>
            <a:endParaRPr lang="cs-CZ" sz="4800" b="1" dirty="0"/>
          </a:p>
        </p:txBody>
      </p:sp>
      <p:sp>
        <p:nvSpPr>
          <p:cNvPr id="7" name="Content Placeholder 2"/>
          <p:cNvSpPr txBox="1">
            <a:spLocks/>
          </p:cNvSpPr>
          <p:nvPr/>
        </p:nvSpPr>
        <p:spPr>
          <a:xfrm>
            <a:off x="381000" y="3789040"/>
            <a:ext cx="8229600" cy="178062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1"/>
                </a:solidFill>
              </a:rPr>
              <a:t>What is writing?</a:t>
            </a:r>
          </a:p>
          <a:p>
            <a:pPr marL="457200" indent="-457200" algn="l">
              <a:buFont typeface="Arial" panose="020B0604020202020204" pitchFamily="34" charset="0"/>
              <a:buChar char="•"/>
            </a:pPr>
            <a:r>
              <a:rPr lang="en-US" dirty="0" smtClean="0">
                <a:solidFill>
                  <a:schemeClr val="tx1"/>
                </a:solidFill>
              </a:rPr>
              <a:t>When did writing develop?</a:t>
            </a:r>
          </a:p>
          <a:p>
            <a:pPr marL="457200" indent="-457200" algn="l">
              <a:buFont typeface="Arial" panose="020B0604020202020204" pitchFamily="34" charset="0"/>
              <a:buChar char="•"/>
            </a:pPr>
            <a:r>
              <a:rPr lang="en-US" dirty="0" smtClean="0">
                <a:solidFill>
                  <a:schemeClr val="tx1"/>
                </a:solidFill>
              </a:rPr>
              <a:t>What types of writing systems are there?</a:t>
            </a:r>
          </a:p>
          <a:p>
            <a:pPr marL="457200" indent="-457200" algn="l">
              <a:buFont typeface="Arial" panose="020B0604020202020204" pitchFamily="34" charset="0"/>
              <a:buChar char="•"/>
            </a:pPr>
            <a:endParaRPr lang="ru-RU" dirty="0">
              <a:solidFill>
                <a:schemeClr val="tx1"/>
              </a:solidFill>
            </a:endParaRPr>
          </a:p>
        </p:txBody>
      </p:sp>
    </p:spTree>
    <p:extLst>
      <p:ext uri="{BB962C8B-B14F-4D97-AF65-F5344CB8AC3E}">
        <p14:creationId xmlns:p14="http://schemas.microsoft.com/office/powerpoint/2010/main" val="414668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b="1" dirty="0" smtClean="0"/>
              <a:t>Writing systems of the world</a:t>
            </a:r>
            <a:endParaRPr lang="cs-CZ" b="1" dirty="0"/>
          </a:p>
        </p:txBody>
      </p:sp>
    </p:spTree>
    <p:extLst>
      <p:ext uri="{BB962C8B-B14F-4D97-AF65-F5344CB8AC3E}">
        <p14:creationId xmlns:p14="http://schemas.microsoft.com/office/powerpoint/2010/main" val="2942806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b="1" dirty="0" smtClean="0"/>
              <a:t>Writing systems of the world</a:t>
            </a:r>
            <a:endParaRPr lang="cs-CZ" b="1" dirty="0"/>
          </a:p>
        </p:txBody>
      </p:sp>
      <p:cxnSp>
        <p:nvCxnSpPr>
          <p:cNvPr id="8" name="Přímá spojnice se šipkou 7"/>
          <p:cNvCxnSpPr/>
          <p:nvPr/>
        </p:nvCxnSpPr>
        <p:spPr>
          <a:xfrm>
            <a:off x="1175347" y="3430741"/>
            <a:ext cx="6696744" cy="0"/>
          </a:xfrm>
          <a:prstGeom prst="straightConnector1">
            <a:avLst/>
          </a:prstGeom>
          <a:ln w="111125" cap="sq">
            <a:headEnd type="oval"/>
            <a:tailEnd type="oval"/>
          </a:ln>
        </p:spPr>
        <p:style>
          <a:lnRef idx="1">
            <a:schemeClr val="accent1"/>
          </a:lnRef>
          <a:fillRef idx="0">
            <a:schemeClr val="accent1"/>
          </a:fillRef>
          <a:effectRef idx="0">
            <a:schemeClr val="accent1"/>
          </a:effectRef>
          <a:fontRef idx="minor">
            <a:schemeClr val="tx1"/>
          </a:fontRef>
        </p:style>
      </p:cxnSp>
      <p:sp>
        <p:nvSpPr>
          <p:cNvPr id="11" name="Obdélník 10"/>
          <p:cNvSpPr/>
          <p:nvPr/>
        </p:nvSpPr>
        <p:spPr>
          <a:xfrm>
            <a:off x="239243" y="3790781"/>
            <a:ext cx="2536272" cy="646331"/>
          </a:xfrm>
          <a:prstGeom prst="rect">
            <a:avLst/>
          </a:prstGeom>
        </p:spPr>
        <p:txBody>
          <a:bodyPr wrap="none">
            <a:spAutoFit/>
          </a:bodyPr>
          <a:lstStyle/>
          <a:p>
            <a:pPr algn="ctr"/>
            <a:r>
              <a:rPr lang="en-US" dirty="0" err="1"/>
              <a:t>semiography</a:t>
            </a:r>
            <a:r>
              <a:rPr lang="en-US" dirty="0"/>
              <a:t> </a:t>
            </a:r>
            <a:endParaRPr lang="en-US" dirty="0" smtClean="0"/>
          </a:p>
          <a:p>
            <a:pPr algn="ctr"/>
            <a:r>
              <a:rPr lang="en-US" dirty="0" smtClean="0"/>
              <a:t>(</a:t>
            </a:r>
            <a:r>
              <a:rPr lang="en-US" dirty="0"/>
              <a:t>meaning-based writing) </a:t>
            </a:r>
            <a:endParaRPr lang="cs-CZ" dirty="0"/>
          </a:p>
        </p:txBody>
      </p:sp>
      <p:sp>
        <p:nvSpPr>
          <p:cNvPr id="14" name="Obdélník 13"/>
          <p:cNvSpPr/>
          <p:nvPr/>
        </p:nvSpPr>
        <p:spPr>
          <a:xfrm>
            <a:off x="6431931" y="3786986"/>
            <a:ext cx="2244525" cy="646331"/>
          </a:xfrm>
          <a:prstGeom prst="rect">
            <a:avLst/>
          </a:prstGeom>
        </p:spPr>
        <p:txBody>
          <a:bodyPr wrap="none">
            <a:spAutoFit/>
          </a:bodyPr>
          <a:lstStyle/>
          <a:p>
            <a:pPr algn="ctr"/>
            <a:r>
              <a:rPr lang="en-US" dirty="0"/>
              <a:t>phonography </a:t>
            </a:r>
            <a:endParaRPr lang="en-US" dirty="0" smtClean="0"/>
          </a:p>
          <a:p>
            <a:pPr algn="ctr"/>
            <a:r>
              <a:rPr lang="en-US" dirty="0" smtClean="0"/>
              <a:t>(</a:t>
            </a:r>
            <a:r>
              <a:rPr lang="en-US" dirty="0"/>
              <a:t>sound-based writing)</a:t>
            </a:r>
          </a:p>
        </p:txBody>
      </p:sp>
    </p:spTree>
    <p:extLst>
      <p:ext uri="{BB962C8B-B14F-4D97-AF65-F5344CB8AC3E}">
        <p14:creationId xmlns:p14="http://schemas.microsoft.com/office/powerpoint/2010/main" val="3866180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228364"/>
            <a:ext cx="2763400" cy="1835392"/>
          </a:xfrm>
          <a:prstGeom prst="rect">
            <a:avLst/>
          </a:prstGeom>
        </p:spPr>
      </p:pic>
      <p:cxnSp>
        <p:nvCxnSpPr>
          <p:cNvPr id="8" name="Přímá spojnice se šipkou 7"/>
          <p:cNvCxnSpPr/>
          <p:nvPr/>
        </p:nvCxnSpPr>
        <p:spPr>
          <a:xfrm>
            <a:off x="395536" y="3430741"/>
            <a:ext cx="8352928" cy="0"/>
          </a:xfrm>
          <a:prstGeom prst="straightConnector1">
            <a:avLst/>
          </a:prstGeom>
          <a:ln w="111125" cap="sq">
            <a:headEnd type="oval"/>
            <a:tailEnd type="oval"/>
          </a:ln>
        </p:spPr>
        <p:style>
          <a:lnRef idx="1">
            <a:schemeClr val="accent1"/>
          </a:lnRef>
          <a:fillRef idx="0">
            <a:schemeClr val="accent1"/>
          </a:fillRef>
          <a:effectRef idx="0">
            <a:schemeClr val="accent1"/>
          </a:effectRef>
          <a:fontRef idx="minor">
            <a:schemeClr val="tx1"/>
          </a:fontRef>
        </p:style>
      </p:cxnSp>
      <p:sp>
        <p:nvSpPr>
          <p:cNvPr id="6" name="Obdélník 10"/>
          <p:cNvSpPr/>
          <p:nvPr/>
        </p:nvSpPr>
        <p:spPr>
          <a:xfrm>
            <a:off x="-36512" y="44624"/>
            <a:ext cx="2536272" cy="646331"/>
          </a:xfrm>
          <a:prstGeom prst="rect">
            <a:avLst/>
          </a:prstGeom>
        </p:spPr>
        <p:txBody>
          <a:bodyPr wrap="none">
            <a:spAutoFit/>
          </a:bodyPr>
          <a:lstStyle/>
          <a:p>
            <a:pPr algn="ctr"/>
            <a:r>
              <a:rPr lang="en-US" dirty="0" err="1">
                <a:solidFill>
                  <a:schemeClr val="tx1">
                    <a:lumMod val="50000"/>
                    <a:lumOff val="50000"/>
                  </a:schemeClr>
                </a:solidFill>
              </a:rPr>
              <a:t>semiography</a:t>
            </a:r>
            <a:r>
              <a:rPr lang="en-US" dirty="0">
                <a:solidFill>
                  <a:schemeClr val="tx1">
                    <a:lumMod val="50000"/>
                    <a:lumOff val="50000"/>
                  </a:schemeClr>
                </a:solidFill>
              </a:rPr>
              <a:t> </a:t>
            </a:r>
            <a:endParaRPr lang="en-US" dirty="0" smtClean="0">
              <a:solidFill>
                <a:schemeClr val="tx1">
                  <a:lumMod val="50000"/>
                  <a:lumOff val="50000"/>
                </a:schemeClr>
              </a:solidFill>
            </a:endParaRPr>
          </a:p>
          <a:p>
            <a:pPr algn="ctr"/>
            <a:r>
              <a:rPr lang="en-US" dirty="0" smtClean="0">
                <a:solidFill>
                  <a:schemeClr val="tx1">
                    <a:lumMod val="50000"/>
                    <a:lumOff val="50000"/>
                  </a:schemeClr>
                </a:solidFill>
              </a:rPr>
              <a:t>(</a:t>
            </a:r>
            <a:r>
              <a:rPr lang="en-US" dirty="0">
                <a:solidFill>
                  <a:schemeClr val="tx1">
                    <a:lumMod val="50000"/>
                    <a:lumOff val="50000"/>
                  </a:schemeClr>
                </a:solidFill>
              </a:rPr>
              <a:t>meaning-based writing) </a:t>
            </a:r>
            <a:endParaRPr lang="cs-CZ" dirty="0">
              <a:solidFill>
                <a:schemeClr val="tx1">
                  <a:lumMod val="50000"/>
                  <a:lumOff val="50000"/>
                </a:schemeClr>
              </a:solidFill>
            </a:endParaRPr>
          </a:p>
        </p:txBody>
      </p:sp>
      <p:sp>
        <p:nvSpPr>
          <p:cNvPr id="7" name="Obdélník 13"/>
          <p:cNvSpPr/>
          <p:nvPr/>
        </p:nvSpPr>
        <p:spPr>
          <a:xfrm>
            <a:off x="6804248" y="46365"/>
            <a:ext cx="2244525" cy="646331"/>
          </a:xfrm>
          <a:prstGeom prst="rect">
            <a:avLst/>
          </a:prstGeom>
        </p:spPr>
        <p:txBody>
          <a:bodyPr wrap="none">
            <a:spAutoFit/>
          </a:bodyPr>
          <a:lstStyle/>
          <a:p>
            <a:pPr algn="ctr"/>
            <a:r>
              <a:rPr lang="en-US" dirty="0">
                <a:solidFill>
                  <a:schemeClr val="tx1">
                    <a:lumMod val="50000"/>
                    <a:lumOff val="50000"/>
                  </a:schemeClr>
                </a:solidFill>
              </a:rPr>
              <a:t>phonography </a:t>
            </a:r>
            <a:endParaRPr lang="en-US" dirty="0" smtClean="0">
              <a:solidFill>
                <a:schemeClr val="tx1">
                  <a:lumMod val="50000"/>
                  <a:lumOff val="50000"/>
                </a:schemeClr>
              </a:solidFill>
            </a:endParaRPr>
          </a:p>
          <a:p>
            <a:pPr algn="ctr"/>
            <a:r>
              <a:rPr lang="en-US" dirty="0" smtClean="0">
                <a:solidFill>
                  <a:schemeClr val="tx1">
                    <a:lumMod val="50000"/>
                    <a:lumOff val="50000"/>
                  </a:schemeClr>
                </a:solidFill>
              </a:rPr>
              <a:t>(</a:t>
            </a:r>
            <a:r>
              <a:rPr lang="en-US" dirty="0">
                <a:solidFill>
                  <a:schemeClr val="tx1">
                    <a:lumMod val="50000"/>
                    <a:lumOff val="50000"/>
                  </a:schemeClr>
                </a:solidFill>
              </a:rPr>
              <a:t>sound-based writing)</a:t>
            </a:r>
          </a:p>
        </p:txBody>
      </p:sp>
      <p:sp>
        <p:nvSpPr>
          <p:cNvPr id="10" name="Nadpis 1"/>
          <p:cNvSpPr>
            <a:spLocks noGrp="1"/>
          </p:cNvSpPr>
          <p:nvPr>
            <p:ph type="title"/>
          </p:nvPr>
        </p:nvSpPr>
        <p:spPr>
          <a:xfrm>
            <a:off x="2477262" y="68888"/>
            <a:ext cx="4618856" cy="1143000"/>
          </a:xfrm>
        </p:spPr>
        <p:txBody>
          <a:bodyPr>
            <a:normAutofit fontScale="90000"/>
          </a:bodyPr>
          <a:lstStyle/>
          <a:p>
            <a:r>
              <a:rPr lang="en-US" sz="4000" b="1" dirty="0" smtClean="0"/>
              <a:t>Classification </a:t>
            </a:r>
            <a:r>
              <a:rPr lang="en-US" sz="4000" b="1" dirty="0"/>
              <a:t>of writing </a:t>
            </a:r>
            <a:r>
              <a:rPr lang="en-US" sz="4000" b="1" dirty="0" smtClean="0"/>
              <a:t>systems</a:t>
            </a:r>
            <a:endParaRPr lang="cs-CZ" sz="4000" b="1" dirty="0"/>
          </a:p>
        </p:txBody>
      </p:sp>
    </p:spTree>
    <p:extLst>
      <p:ext uri="{BB962C8B-B14F-4D97-AF65-F5344CB8AC3E}">
        <p14:creationId xmlns:p14="http://schemas.microsoft.com/office/powerpoint/2010/main" val="753745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228364"/>
            <a:ext cx="2763400" cy="1835392"/>
          </a:xfrm>
          <a:prstGeom prst="rect">
            <a:avLst/>
          </a:prstGeom>
        </p:spPr>
      </p:pic>
      <p:cxnSp>
        <p:nvCxnSpPr>
          <p:cNvPr id="8" name="Přímá spojnice se šipkou 7"/>
          <p:cNvCxnSpPr/>
          <p:nvPr/>
        </p:nvCxnSpPr>
        <p:spPr>
          <a:xfrm>
            <a:off x="395536" y="3430741"/>
            <a:ext cx="8352928" cy="0"/>
          </a:xfrm>
          <a:prstGeom prst="straightConnector1">
            <a:avLst/>
          </a:prstGeom>
          <a:ln w="111125" cap="sq">
            <a:headEnd type="oval"/>
            <a:tailEnd type="oval"/>
          </a:ln>
        </p:spPr>
        <p:style>
          <a:lnRef idx="1">
            <a:schemeClr val="accent1"/>
          </a:lnRef>
          <a:fillRef idx="0">
            <a:schemeClr val="accent1"/>
          </a:fillRef>
          <a:effectRef idx="0">
            <a:schemeClr val="accent1"/>
          </a:effectRef>
          <a:fontRef idx="minor">
            <a:schemeClr val="tx1"/>
          </a:fontRef>
        </p:style>
      </p:cxnSp>
      <p:sp>
        <p:nvSpPr>
          <p:cNvPr id="6" name="Obdélník 10"/>
          <p:cNvSpPr/>
          <p:nvPr/>
        </p:nvSpPr>
        <p:spPr>
          <a:xfrm>
            <a:off x="-36512" y="44624"/>
            <a:ext cx="2536272" cy="646331"/>
          </a:xfrm>
          <a:prstGeom prst="rect">
            <a:avLst/>
          </a:prstGeom>
        </p:spPr>
        <p:txBody>
          <a:bodyPr wrap="none">
            <a:spAutoFit/>
          </a:bodyPr>
          <a:lstStyle/>
          <a:p>
            <a:pPr algn="ctr"/>
            <a:r>
              <a:rPr lang="en-US" dirty="0" err="1">
                <a:solidFill>
                  <a:schemeClr val="tx1">
                    <a:lumMod val="50000"/>
                    <a:lumOff val="50000"/>
                  </a:schemeClr>
                </a:solidFill>
              </a:rPr>
              <a:t>semiography</a:t>
            </a:r>
            <a:r>
              <a:rPr lang="en-US" dirty="0">
                <a:solidFill>
                  <a:schemeClr val="tx1">
                    <a:lumMod val="50000"/>
                    <a:lumOff val="50000"/>
                  </a:schemeClr>
                </a:solidFill>
              </a:rPr>
              <a:t> </a:t>
            </a:r>
            <a:endParaRPr lang="en-US" dirty="0" smtClean="0">
              <a:solidFill>
                <a:schemeClr val="tx1">
                  <a:lumMod val="50000"/>
                  <a:lumOff val="50000"/>
                </a:schemeClr>
              </a:solidFill>
            </a:endParaRPr>
          </a:p>
          <a:p>
            <a:pPr algn="ctr"/>
            <a:r>
              <a:rPr lang="en-US" dirty="0" smtClean="0">
                <a:solidFill>
                  <a:schemeClr val="tx1">
                    <a:lumMod val="50000"/>
                    <a:lumOff val="50000"/>
                  </a:schemeClr>
                </a:solidFill>
              </a:rPr>
              <a:t>(</a:t>
            </a:r>
            <a:r>
              <a:rPr lang="en-US" dirty="0">
                <a:solidFill>
                  <a:schemeClr val="tx1">
                    <a:lumMod val="50000"/>
                    <a:lumOff val="50000"/>
                  </a:schemeClr>
                </a:solidFill>
              </a:rPr>
              <a:t>meaning-based writing) </a:t>
            </a:r>
            <a:endParaRPr lang="cs-CZ" dirty="0">
              <a:solidFill>
                <a:schemeClr val="tx1">
                  <a:lumMod val="50000"/>
                  <a:lumOff val="50000"/>
                </a:schemeClr>
              </a:solidFill>
            </a:endParaRPr>
          </a:p>
        </p:txBody>
      </p:sp>
      <p:sp>
        <p:nvSpPr>
          <p:cNvPr id="7" name="Obdélník 13"/>
          <p:cNvSpPr/>
          <p:nvPr/>
        </p:nvSpPr>
        <p:spPr>
          <a:xfrm>
            <a:off x="6804248" y="46365"/>
            <a:ext cx="2244525" cy="646331"/>
          </a:xfrm>
          <a:prstGeom prst="rect">
            <a:avLst/>
          </a:prstGeom>
        </p:spPr>
        <p:txBody>
          <a:bodyPr wrap="none">
            <a:spAutoFit/>
          </a:bodyPr>
          <a:lstStyle/>
          <a:p>
            <a:pPr algn="ctr"/>
            <a:r>
              <a:rPr lang="en-US" dirty="0">
                <a:solidFill>
                  <a:schemeClr val="tx1">
                    <a:lumMod val="50000"/>
                    <a:lumOff val="50000"/>
                  </a:schemeClr>
                </a:solidFill>
              </a:rPr>
              <a:t>phonography </a:t>
            </a:r>
            <a:endParaRPr lang="en-US" dirty="0" smtClean="0">
              <a:solidFill>
                <a:schemeClr val="tx1">
                  <a:lumMod val="50000"/>
                  <a:lumOff val="50000"/>
                </a:schemeClr>
              </a:solidFill>
            </a:endParaRPr>
          </a:p>
          <a:p>
            <a:pPr algn="ctr"/>
            <a:r>
              <a:rPr lang="en-US" dirty="0" smtClean="0">
                <a:solidFill>
                  <a:schemeClr val="tx1">
                    <a:lumMod val="50000"/>
                    <a:lumOff val="50000"/>
                  </a:schemeClr>
                </a:solidFill>
              </a:rPr>
              <a:t>(</a:t>
            </a:r>
            <a:r>
              <a:rPr lang="en-US" dirty="0">
                <a:solidFill>
                  <a:schemeClr val="tx1">
                    <a:lumMod val="50000"/>
                    <a:lumOff val="50000"/>
                  </a:schemeClr>
                </a:solidFill>
              </a:rPr>
              <a:t>sound-based writing)</a:t>
            </a:r>
          </a:p>
        </p:txBody>
      </p:sp>
      <p:sp>
        <p:nvSpPr>
          <p:cNvPr id="9" name="Obdélník 1"/>
          <p:cNvSpPr/>
          <p:nvPr/>
        </p:nvSpPr>
        <p:spPr>
          <a:xfrm>
            <a:off x="179512" y="3861048"/>
            <a:ext cx="1292277"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dirty="0"/>
              <a:t>pictography</a:t>
            </a:r>
            <a:endParaRPr lang="cs-CZ" dirty="0"/>
          </a:p>
        </p:txBody>
      </p:sp>
      <p:cxnSp>
        <p:nvCxnSpPr>
          <p:cNvPr id="10" name="Přímá spojnice se šipkou 3"/>
          <p:cNvCxnSpPr>
            <a:stCxn id="9" idx="0"/>
          </p:cNvCxnSpPr>
          <p:nvPr/>
        </p:nvCxnSpPr>
        <p:spPr>
          <a:xfrm flipH="1" flipV="1">
            <a:off x="539552" y="3573016"/>
            <a:ext cx="286099" cy="28803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1" name="Nadpis 1"/>
          <p:cNvSpPr>
            <a:spLocks noGrp="1"/>
          </p:cNvSpPr>
          <p:nvPr>
            <p:ph type="title"/>
          </p:nvPr>
        </p:nvSpPr>
        <p:spPr>
          <a:xfrm>
            <a:off x="2477262" y="68888"/>
            <a:ext cx="4618856" cy="1143000"/>
          </a:xfrm>
        </p:spPr>
        <p:txBody>
          <a:bodyPr>
            <a:normAutofit fontScale="90000"/>
          </a:bodyPr>
          <a:lstStyle/>
          <a:p>
            <a:r>
              <a:rPr lang="en-US" sz="4000" b="1" dirty="0" smtClean="0"/>
              <a:t>Classification </a:t>
            </a:r>
            <a:r>
              <a:rPr lang="en-US" sz="4000" b="1" dirty="0"/>
              <a:t>of writing </a:t>
            </a:r>
            <a:r>
              <a:rPr lang="en-US" sz="4000" b="1" dirty="0" smtClean="0"/>
              <a:t>systems</a:t>
            </a:r>
            <a:endParaRPr lang="cs-CZ" sz="4000" b="1" dirty="0"/>
          </a:p>
        </p:txBody>
      </p:sp>
    </p:spTree>
    <p:extLst>
      <p:ext uri="{BB962C8B-B14F-4D97-AF65-F5344CB8AC3E}">
        <p14:creationId xmlns:p14="http://schemas.microsoft.com/office/powerpoint/2010/main" val="2700363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228364"/>
            <a:ext cx="2763400" cy="1835392"/>
          </a:xfrm>
          <a:prstGeom prst="rect">
            <a:avLst/>
          </a:prstGeom>
        </p:spPr>
      </p:pic>
      <p:cxnSp>
        <p:nvCxnSpPr>
          <p:cNvPr id="8" name="Přímá spojnice se šipkou 7"/>
          <p:cNvCxnSpPr/>
          <p:nvPr/>
        </p:nvCxnSpPr>
        <p:spPr>
          <a:xfrm>
            <a:off x="395536" y="3430741"/>
            <a:ext cx="8352928" cy="0"/>
          </a:xfrm>
          <a:prstGeom prst="straightConnector1">
            <a:avLst/>
          </a:prstGeom>
          <a:ln w="111125" cap="sq">
            <a:headEnd type="oval"/>
            <a:tailEnd type="oval"/>
          </a:ln>
        </p:spPr>
        <p:style>
          <a:lnRef idx="1">
            <a:schemeClr val="accent1"/>
          </a:lnRef>
          <a:fillRef idx="0">
            <a:schemeClr val="accent1"/>
          </a:fillRef>
          <a:effectRef idx="0">
            <a:schemeClr val="accent1"/>
          </a:effectRef>
          <a:fontRef idx="minor">
            <a:schemeClr val="tx1"/>
          </a:fontRef>
        </p:style>
      </p:cxnSp>
      <p:sp>
        <p:nvSpPr>
          <p:cNvPr id="6" name="Obdélník 10"/>
          <p:cNvSpPr/>
          <p:nvPr/>
        </p:nvSpPr>
        <p:spPr>
          <a:xfrm>
            <a:off x="-36512" y="44624"/>
            <a:ext cx="2536272" cy="646331"/>
          </a:xfrm>
          <a:prstGeom prst="rect">
            <a:avLst/>
          </a:prstGeom>
        </p:spPr>
        <p:txBody>
          <a:bodyPr wrap="none">
            <a:spAutoFit/>
          </a:bodyPr>
          <a:lstStyle/>
          <a:p>
            <a:pPr algn="ctr"/>
            <a:r>
              <a:rPr lang="en-US" dirty="0" err="1">
                <a:solidFill>
                  <a:schemeClr val="tx1">
                    <a:lumMod val="50000"/>
                    <a:lumOff val="50000"/>
                  </a:schemeClr>
                </a:solidFill>
              </a:rPr>
              <a:t>semiography</a:t>
            </a:r>
            <a:r>
              <a:rPr lang="en-US" dirty="0">
                <a:solidFill>
                  <a:schemeClr val="tx1">
                    <a:lumMod val="50000"/>
                    <a:lumOff val="50000"/>
                  </a:schemeClr>
                </a:solidFill>
              </a:rPr>
              <a:t> </a:t>
            </a:r>
            <a:endParaRPr lang="en-US" dirty="0" smtClean="0">
              <a:solidFill>
                <a:schemeClr val="tx1">
                  <a:lumMod val="50000"/>
                  <a:lumOff val="50000"/>
                </a:schemeClr>
              </a:solidFill>
            </a:endParaRPr>
          </a:p>
          <a:p>
            <a:pPr algn="ctr"/>
            <a:r>
              <a:rPr lang="en-US" dirty="0" smtClean="0">
                <a:solidFill>
                  <a:schemeClr val="tx1">
                    <a:lumMod val="50000"/>
                    <a:lumOff val="50000"/>
                  </a:schemeClr>
                </a:solidFill>
              </a:rPr>
              <a:t>(</a:t>
            </a:r>
            <a:r>
              <a:rPr lang="en-US" dirty="0">
                <a:solidFill>
                  <a:schemeClr val="tx1">
                    <a:lumMod val="50000"/>
                    <a:lumOff val="50000"/>
                  </a:schemeClr>
                </a:solidFill>
              </a:rPr>
              <a:t>meaning-based writing) </a:t>
            </a:r>
            <a:endParaRPr lang="cs-CZ" dirty="0">
              <a:solidFill>
                <a:schemeClr val="tx1">
                  <a:lumMod val="50000"/>
                  <a:lumOff val="50000"/>
                </a:schemeClr>
              </a:solidFill>
            </a:endParaRPr>
          </a:p>
        </p:txBody>
      </p:sp>
      <p:sp>
        <p:nvSpPr>
          <p:cNvPr id="7" name="Obdélník 13"/>
          <p:cNvSpPr/>
          <p:nvPr/>
        </p:nvSpPr>
        <p:spPr>
          <a:xfrm>
            <a:off x="6804248" y="46365"/>
            <a:ext cx="2244525" cy="646331"/>
          </a:xfrm>
          <a:prstGeom prst="rect">
            <a:avLst/>
          </a:prstGeom>
        </p:spPr>
        <p:txBody>
          <a:bodyPr wrap="none">
            <a:spAutoFit/>
          </a:bodyPr>
          <a:lstStyle/>
          <a:p>
            <a:pPr algn="ctr"/>
            <a:r>
              <a:rPr lang="en-US" dirty="0">
                <a:solidFill>
                  <a:schemeClr val="tx1">
                    <a:lumMod val="50000"/>
                    <a:lumOff val="50000"/>
                  </a:schemeClr>
                </a:solidFill>
              </a:rPr>
              <a:t>phonography </a:t>
            </a:r>
            <a:endParaRPr lang="en-US" dirty="0" smtClean="0">
              <a:solidFill>
                <a:schemeClr val="tx1">
                  <a:lumMod val="50000"/>
                  <a:lumOff val="50000"/>
                </a:schemeClr>
              </a:solidFill>
            </a:endParaRPr>
          </a:p>
          <a:p>
            <a:pPr algn="ctr"/>
            <a:r>
              <a:rPr lang="en-US" dirty="0" smtClean="0">
                <a:solidFill>
                  <a:schemeClr val="tx1">
                    <a:lumMod val="50000"/>
                    <a:lumOff val="50000"/>
                  </a:schemeClr>
                </a:solidFill>
              </a:rPr>
              <a:t>(</a:t>
            </a:r>
            <a:r>
              <a:rPr lang="en-US" dirty="0">
                <a:solidFill>
                  <a:schemeClr val="tx1">
                    <a:lumMod val="50000"/>
                    <a:lumOff val="50000"/>
                  </a:schemeClr>
                </a:solidFill>
              </a:rPr>
              <a:t>sound-based writing)</a:t>
            </a:r>
          </a:p>
        </p:txBody>
      </p:sp>
      <p:sp>
        <p:nvSpPr>
          <p:cNvPr id="9" name="Obdélník 1"/>
          <p:cNvSpPr/>
          <p:nvPr/>
        </p:nvSpPr>
        <p:spPr>
          <a:xfrm>
            <a:off x="179512" y="3861048"/>
            <a:ext cx="1292277"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dirty="0"/>
              <a:t>pictography</a:t>
            </a:r>
            <a:endParaRPr lang="cs-CZ" dirty="0"/>
          </a:p>
        </p:txBody>
      </p:sp>
      <p:cxnSp>
        <p:nvCxnSpPr>
          <p:cNvPr id="10" name="Přímá spojnice se šipkou 3"/>
          <p:cNvCxnSpPr>
            <a:stCxn id="9" idx="0"/>
          </p:cNvCxnSpPr>
          <p:nvPr/>
        </p:nvCxnSpPr>
        <p:spPr>
          <a:xfrm flipH="1" flipV="1">
            <a:off x="539552" y="3573016"/>
            <a:ext cx="286099" cy="28803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1" name="Nadpis 1"/>
          <p:cNvSpPr>
            <a:spLocks noGrp="1"/>
          </p:cNvSpPr>
          <p:nvPr>
            <p:ph type="title"/>
          </p:nvPr>
        </p:nvSpPr>
        <p:spPr>
          <a:xfrm>
            <a:off x="2477262" y="68888"/>
            <a:ext cx="4618856" cy="1143000"/>
          </a:xfrm>
        </p:spPr>
        <p:txBody>
          <a:bodyPr>
            <a:normAutofit fontScale="90000"/>
          </a:bodyPr>
          <a:lstStyle/>
          <a:p>
            <a:r>
              <a:rPr lang="en-US" sz="4000" b="1" dirty="0" smtClean="0"/>
              <a:t>Classification </a:t>
            </a:r>
            <a:r>
              <a:rPr lang="en-US" sz="4000" b="1" dirty="0"/>
              <a:t>of writing </a:t>
            </a:r>
            <a:r>
              <a:rPr lang="en-US" sz="4000" b="1" dirty="0" smtClean="0"/>
              <a:t>systems</a:t>
            </a:r>
            <a:endParaRPr lang="cs-CZ" sz="4000" b="1" dirty="0"/>
          </a:p>
        </p:txBody>
      </p:sp>
      <p:pic>
        <p:nvPicPr>
          <p:cNvPr id="3" name="Obráze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835" y="4457511"/>
            <a:ext cx="2695021" cy="1563777"/>
          </a:xfrm>
          <a:prstGeom prst="rect">
            <a:avLst/>
          </a:prstGeom>
        </p:spPr>
      </p:pic>
      <p:pic>
        <p:nvPicPr>
          <p:cNvPr id="1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7440" t="29495" r="38182" b="50505"/>
          <a:stretch/>
        </p:blipFill>
        <p:spPr bwMode="auto">
          <a:xfrm>
            <a:off x="4649670" y="4509120"/>
            <a:ext cx="3276840"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408176" y="6013442"/>
            <a:ext cx="3083704" cy="646331"/>
          </a:xfrm>
          <a:prstGeom prst="rect">
            <a:avLst/>
          </a:prstGeom>
          <a:noFill/>
        </p:spPr>
        <p:txBody>
          <a:bodyPr wrap="square" rtlCol="0">
            <a:spAutoFit/>
          </a:bodyPr>
          <a:lstStyle/>
          <a:p>
            <a:r>
              <a:rPr lang="en-US" i="1" dirty="0" smtClean="0"/>
              <a:t>men and women – Spanish and South French cave paintings</a:t>
            </a:r>
            <a:endParaRPr lang="cs-CZ" i="1" dirty="0"/>
          </a:p>
        </p:txBody>
      </p:sp>
    </p:spTree>
    <p:extLst>
      <p:ext uri="{BB962C8B-B14F-4D97-AF65-F5344CB8AC3E}">
        <p14:creationId xmlns:p14="http://schemas.microsoft.com/office/powerpoint/2010/main" val="384650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Přímá spojnice se šipkou 7"/>
          <p:cNvCxnSpPr/>
          <p:nvPr/>
        </p:nvCxnSpPr>
        <p:spPr>
          <a:xfrm>
            <a:off x="395536" y="3430741"/>
            <a:ext cx="8352928" cy="0"/>
          </a:xfrm>
          <a:prstGeom prst="straightConnector1">
            <a:avLst/>
          </a:prstGeom>
          <a:ln w="111125" cap="sq">
            <a:headEnd type="oval"/>
            <a:tailEnd type="oval"/>
          </a:ln>
        </p:spPr>
        <p:style>
          <a:lnRef idx="1">
            <a:schemeClr val="accent1"/>
          </a:lnRef>
          <a:fillRef idx="0">
            <a:schemeClr val="accent1"/>
          </a:fillRef>
          <a:effectRef idx="0">
            <a:schemeClr val="accent1"/>
          </a:effectRef>
          <a:fontRef idx="minor">
            <a:schemeClr val="tx1"/>
          </a:fontRef>
        </p:style>
      </p:cxnSp>
      <p:sp>
        <p:nvSpPr>
          <p:cNvPr id="6" name="Obdélník 10"/>
          <p:cNvSpPr/>
          <p:nvPr/>
        </p:nvSpPr>
        <p:spPr>
          <a:xfrm>
            <a:off x="-36512" y="44624"/>
            <a:ext cx="2536272" cy="646331"/>
          </a:xfrm>
          <a:prstGeom prst="rect">
            <a:avLst/>
          </a:prstGeom>
        </p:spPr>
        <p:txBody>
          <a:bodyPr wrap="none">
            <a:spAutoFit/>
          </a:bodyPr>
          <a:lstStyle/>
          <a:p>
            <a:pPr algn="ctr"/>
            <a:r>
              <a:rPr lang="en-US" dirty="0" err="1">
                <a:solidFill>
                  <a:schemeClr val="tx1">
                    <a:lumMod val="50000"/>
                    <a:lumOff val="50000"/>
                  </a:schemeClr>
                </a:solidFill>
              </a:rPr>
              <a:t>semiography</a:t>
            </a:r>
            <a:r>
              <a:rPr lang="en-US" dirty="0">
                <a:solidFill>
                  <a:schemeClr val="tx1">
                    <a:lumMod val="50000"/>
                    <a:lumOff val="50000"/>
                  </a:schemeClr>
                </a:solidFill>
              </a:rPr>
              <a:t> </a:t>
            </a:r>
            <a:endParaRPr lang="en-US" dirty="0" smtClean="0">
              <a:solidFill>
                <a:schemeClr val="tx1">
                  <a:lumMod val="50000"/>
                  <a:lumOff val="50000"/>
                </a:schemeClr>
              </a:solidFill>
            </a:endParaRPr>
          </a:p>
          <a:p>
            <a:pPr algn="ctr"/>
            <a:r>
              <a:rPr lang="en-US" dirty="0" smtClean="0">
                <a:solidFill>
                  <a:schemeClr val="tx1">
                    <a:lumMod val="50000"/>
                    <a:lumOff val="50000"/>
                  </a:schemeClr>
                </a:solidFill>
              </a:rPr>
              <a:t>(</a:t>
            </a:r>
            <a:r>
              <a:rPr lang="en-US" dirty="0">
                <a:solidFill>
                  <a:schemeClr val="tx1">
                    <a:lumMod val="50000"/>
                    <a:lumOff val="50000"/>
                  </a:schemeClr>
                </a:solidFill>
              </a:rPr>
              <a:t>meaning-based writing) </a:t>
            </a:r>
            <a:endParaRPr lang="cs-CZ" dirty="0">
              <a:solidFill>
                <a:schemeClr val="tx1">
                  <a:lumMod val="50000"/>
                  <a:lumOff val="50000"/>
                </a:schemeClr>
              </a:solidFill>
            </a:endParaRPr>
          </a:p>
        </p:txBody>
      </p:sp>
      <p:sp>
        <p:nvSpPr>
          <p:cNvPr id="7" name="Obdélník 13"/>
          <p:cNvSpPr/>
          <p:nvPr/>
        </p:nvSpPr>
        <p:spPr>
          <a:xfrm>
            <a:off x="6804248" y="46365"/>
            <a:ext cx="2244525" cy="646331"/>
          </a:xfrm>
          <a:prstGeom prst="rect">
            <a:avLst/>
          </a:prstGeom>
        </p:spPr>
        <p:txBody>
          <a:bodyPr wrap="none">
            <a:spAutoFit/>
          </a:bodyPr>
          <a:lstStyle/>
          <a:p>
            <a:pPr algn="ctr"/>
            <a:r>
              <a:rPr lang="en-US" dirty="0">
                <a:solidFill>
                  <a:schemeClr val="tx1">
                    <a:lumMod val="50000"/>
                    <a:lumOff val="50000"/>
                  </a:schemeClr>
                </a:solidFill>
              </a:rPr>
              <a:t>phonography </a:t>
            </a:r>
            <a:endParaRPr lang="en-US" dirty="0" smtClean="0">
              <a:solidFill>
                <a:schemeClr val="tx1">
                  <a:lumMod val="50000"/>
                  <a:lumOff val="50000"/>
                </a:schemeClr>
              </a:solidFill>
            </a:endParaRPr>
          </a:p>
          <a:p>
            <a:pPr algn="ctr"/>
            <a:r>
              <a:rPr lang="en-US" dirty="0" smtClean="0">
                <a:solidFill>
                  <a:schemeClr val="tx1">
                    <a:lumMod val="50000"/>
                    <a:lumOff val="50000"/>
                  </a:schemeClr>
                </a:solidFill>
              </a:rPr>
              <a:t>(</a:t>
            </a:r>
            <a:r>
              <a:rPr lang="en-US" dirty="0">
                <a:solidFill>
                  <a:schemeClr val="tx1">
                    <a:lumMod val="50000"/>
                    <a:lumOff val="50000"/>
                  </a:schemeClr>
                </a:solidFill>
              </a:rPr>
              <a:t>sound-based writing)</a:t>
            </a:r>
          </a:p>
        </p:txBody>
      </p:sp>
      <p:sp>
        <p:nvSpPr>
          <p:cNvPr id="5" name="Obdélník 1"/>
          <p:cNvSpPr/>
          <p:nvPr/>
        </p:nvSpPr>
        <p:spPr>
          <a:xfrm>
            <a:off x="179512" y="3861048"/>
            <a:ext cx="1292277"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dirty="0"/>
              <a:t>pictography</a:t>
            </a:r>
            <a:endParaRPr lang="cs-CZ" dirty="0"/>
          </a:p>
        </p:txBody>
      </p:sp>
      <p:cxnSp>
        <p:nvCxnSpPr>
          <p:cNvPr id="9" name="Přímá spojnice se šipkou 3"/>
          <p:cNvCxnSpPr>
            <a:stCxn id="5" idx="0"/>
          </p:cNvCxnSpPr>
          <p:nvPr/>
        </p:nvCxnSpPr>
        <p:spPr>
          <a:xfrm flipH="1" flipV="1">
            <a:off x="539552" y="3573016"/>
            <a:ext cx="286099" cy="28803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4502191"/>
            <a:ext cx="1336920" cy="1890555"/>
          </a:xfrm>
          <a:prstGeom prst="rect">
            <a:avLst/>
          </a:prstGeom>
        </p:spPr>
      </p:pic>
      <p:sp>
        <p:nvSpPr>
          <p:cNvPr id="13" name="Nadpis 1"/>
          <p:cNvSpPr>
            <a:spLocks noGrp="1"/>
          </p:cNvSpPr>
          <p:nvPr>
            <p:ph type="title"/>
          </p:nvPr>
        </p:nvSpPr>
        <p:spPr>
          <a:xfrm>
            <a:off x="2477262" y="68888"/>
            <a:ext cx="4618856" cy="1143000"/>
          </a:xfrm>
        </p:spPr>
        <p:txBody>
          <a:bodyPr>
            <a:normAutofit fontScale="90000"/>
          </a:bodyPr>
          <a:lstStyle/>
          <a:p>
            <a:r>
              <a:rPr lang="en-US" sz="4000" b="1" dirty="0" smtClean="0"/>
              <a:t>Classification </a:t>
            </a:r>
            <a:r>
              <a:rPr lang="en-US" sz="4000" b="1" dirty="0"/>
              <a:t>of writing </a:t>
            </a:r>
            <a:r>
              <a:rPr lang="en-US" sz="4000" b="1" dirty="0" smtClean="0"/>
              <a:t>systems</a:t>
            </a:r>
            <a:endParaRPr lang="cs-CZ" sz="4000" b="1" dirty="0"/>
          </a:p>
        </p:txBody>
      </p:sp>
    </p:spTree>
    <p:extLst>
      <p:ext uri="{BB962C8B-B14F-4D97-AF65-F5344CB8AC3E}">
        <p14:creationId xmlns:p14="http://schemas.microsoft.com/office/powerpoint/2010/main" val="713873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Přímá spojnice se šipkou 7"/>
          <p:cNvCxnSpPr/>
          <p:nvPr/>
        </p:nvCxnSpPr>
        <p:spPr>
          <a:xfrm>
            <a:off x="395536" y="3430741"/>
            <a:ext cx="8352928" cy="0"/>
          </a:xfrm>
          <a:prstGeom prst="straightConnector1">
            <a:avLst/>
          </a:prstGeom>
          <a:ln w="111125" cap="sq">
            <a:headEnd type="oval"/>
            <a:tailEnd type="oval"/>
          </a:ln>
        </p:spPr>
        <p:style>
          <a:lnRef idx="1">
            <a:schemeClr val="accent1"/>
          </a:lnRef>
          <a:fillRef idx="0">
            <a:schemeClr val="accent1"/>
          </a:fillRef>
          <a:effectRef idx="0">
            <a:schemeClr val="accent1"/>
          </a:effectRef>
          <a:fontRef idx="minor">
            <a:schemeClr val="tx1"/>
          </a:fontRef>
        </p:style>
      </p:cxnSp>
      <p:sp>
        <p:nvSpPr>
          <p:cNvPr id="6" name="Obdélník 10"/>
          <p:cNvSpPr/>
          <p:nvPr/>
        </p:nvSpPr>
        <p:spPr>
          <a:xfrm>
            <a:off x="-36512" y="44624"/>
            <a:ext cx="2536272" cy="646331"/>
          </a:xfrm>
          <a:prstGeom prst="rect">
            <a:avLst/>
          </a:prstGeom>
        </p:spPr>
        <p:txBody>
          <a:bodyPr wrap="none">
            <a:spAutoFit/>
          </a:bodyPr>
          <a:lstStyle/>
          <a:p>
            <a:pPr algn="ctr"/>
            <a:r>
              <a:rPr lang="en-US" dirty="0" err="1">
                <a:solidFill>
                  <a:schemeClr val="tx1">
                    <a:lumMod val="50000"/>
                    <a:lumOff val="50000"/>
                  </a:schemeClr>
                </a:solidFill>
              </a:rPr>
              <a:t>semiography</a:t>
            </a:r>
            <a:r>
              <a:rPr lang="en-US" dirty="0">
                <a:solidFill>
                  <a:schemeClr val="tx1">
                    <a:lumMod val="50000"/>
                    <a:lumOff val="50000"/>
                  </a:schemeClr>
                </a:solidFill>
              </a:rPr>
              <a:t> </a:t>
            </a:r>
            <a:endParaRPr lang="en-US" dirty="0" smtClean="0">
              <a:solidFill>
                <a:schemeClr val="tx1">
                  <a:lumMod val="50000"/>
                  <a:lumOff val="50000"/>
                </a:schemeClr>
              </a:solidFill>
            </a:endParaRPr>
          </a:p>
          <a:p>
            <a:pPr algn="ctr"/>
            <a:r>
              <a:rPr lang="en-US" dirty="0" smtClean="0">
                <a:solidFill>
                  <a:schemeClr val="tx1">
                    <a:lumMod val="50000"/>
                    <a:lumOff val="50000"/>
                  </a:schemeClr>
                </a:solidFill>
              </a:rPr>
              <a:t>(</a:t>
            </a:r>
            <a:r>
              <a:rPr lang="en-US" dirty="0">
                <a:solidFill>
                  <a:schemeClr val="tx1">
                    <a:lumMod val="50000"/>
                    <a:lumOff val="50000"/>
                  </a:schemeClr>
                </a:solidFill>
              </a:rPr>
              <a:t>meaning-based writing) </a:t>
            </a:r>
            <a:endParaRPr lang="cs-CZ" dirty="0">
              <a:solidFill>
                <a:schemeClr val="tx1">
                  <a:lumMod val="50000"/>
                  <a:lumOff val="50000"/>
                </a:schemeClr>
              </a:solidFill>
            </a:endParaRPr>
          </a:p>
        </p:txBody>
      </p:sp>
      <p:sp>
        <p:nvSpPr>
          <p:cNvPr id="7" name="Obdélník 13"/>
          <p:cNvSpPr/>
          <p:nvPr/>
        </p:nvSpPr>
        <p:spPr>
          <a:xfrm>
            <a:off x="6804248" y="46365"/>
            <a:ext cx="2244525" cy="646331"/>
          </a:xfrm>
          <a:prstGeom prst="rect">
            <a:avLst/>
          </a:prstGeom>
        </p:spPr>
        <p:txBody>
          <a:bodyPr wrap="none">
            <a:spAutoFit/>
          </a:bodyPr>
          <a:lstStyle/>
          <a:p>
            <a:pPr algn="ctr"/>
            <a:r>
              <a:rPr lang="en-US" dirty="0">
                <a:solidFill>
                  <a:schemeClr val="tx1">
                    <a:lumMod val="50000"/>
                    <a:lumOff val="50000"/>
                  </a:schemeClr>
                </a:solidFill>
              </a:rPr>
              <a:t>phonography </a:t>
            </a:r>
            <a:endParaRPr lang="en-US" dirty="0" smtClean="0">
              <a:solidFill>
                <a:schemeClr val="tx1">
                  <a:lumMod val="50000"/>
                  <a:lumOff val="50000"/>
                </a:schemeClr>
              </a:solidFill>
            </a:endParaRPr>
          </a:p>
          <a:p>
            <a:pPr algn="ctr"/>
            <a:r>
              <a:rPr lang="en-US" dirty="0" smtClean="0">
                <a:solidFill>
                  <a:schemeClr val="tx1">
                    <a:lumMod val="50000"/>
                    <a:lumOff val="50000"/>
                  </a:schemeClr>
                </a:solidFill>
              </a:rPr>
              <a:t>(</a:t>
            </a:r>
            <a:r>
              <a:rPr lang="en-US" dirty="0">
                <a:solidFill>
                  <a:schemeClr val="tx1">
                    <a:lumMod val="50000"/>
                    <a:lumOff val="50000"/>
                  </a:schemeClr>
                </a:solidFill>
              </a:rPr>
              <a:t>sound-based writing)</a:t>
            </a:r>
          </a:p>
        </p:txBody>
      </p:sp>
      <p:sp>
        <p:nvSpPr>
          <p:cNvPr id="5" name="Obdélník 1"/>
          <p:cNvSpPr/>
          <p:nvPr/>
        </p:nvSpPr>
        <p:spPr>
          <a:xfrm>
            <a:off x="179512" y="3861048"/>
            <a:ext cx="1292277"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dirty="0"/>
              <a:t>pictography</a:t>
            </a:r>
            <a:endParaRPr lang="cs-CZ" dirty="0"/>
          </a:p>
        </p:txBody>
      </p:sp>
      <p:cxnSp>
        <p:nvCxnSpPr>
          <p:cNvPr id="9" name="Přímá spojnice se šipkou 3"/>
          <p:cNvCxnSpPr>
            <a:stCxn id="5" idx="0"/>
          </p:cNvCxnSpPr>
          <p:nvPr/>
        </p:nvCxnSpPr>
        <p:spPr>
          <a:xfrm flipH="1" flipV="1">
            <a:off x="539552" y="3573016"/>
            <a:ext cx="286099" cy="28803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4502191"/>
            <a:ext cx="1336920" cy="189055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582" y="1283262"/>
            <a:ext cx="1104797" cy="193438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1680" y="2366369"/>
            <a:ext cx="1986956" cy="754398"/>
          </a:xfrm>
          <a:prstGeom prst="rect">
            <a:avLst/>
          </a:prstGeom>
        </p:spPr>
      </p:pic>
      <p:sp>
        <p:nvSpPr>
          <p:cNvPr id="13" name="Nadpis 1"/>
          <p:cNvSpPr>
            <a:spLocks noGrp="1"/>
          </p:cNvSpPr>
          <p:nvPr>
            <p:ph type="title"/>
          </p:nvPr>
        </p:nvSpPr>
        <p:spPr>
          <a:xfrm>
            <a:off x="2477262" y="68888"/>
            <a:ext cx="4618856" cy="1143000"/>
          </a:xfrm>
        </p:spPr>
        <p:txBody>
          <a:bodyPr>
            <a:normAutofit fontScale="90000"/>
          </a:bodyPr>
          <a:lstStyle/>
          <a:p>
            <a:r>
              <a:rPr lang="en-US" sz="4000" b="1" dirty="0" smtClean="0"/>
              <a:t>Classification </a:t>
            </a:r>
            <a:r>
              <a:rPr lang="en-US" sz="4000" b="1" dirty="0"/>
              <a:t>of writing </a:t>
            </a:r>
            <a:r>
              <a:rPr lang="en-US" sz="4000" b="1" dirty="0" smtClean="0"/>
              <a:t>systems</a:t>
            </a:r>
            <a:endParaRPr lang="cs-CZ" sz="4000" b="1" dirty="0"/>
          </a:p>
        </p:txBody>
      </p:sp>
    </p:spTree>
    <p:extLst>
      <p:ext uri="{BB962C8B-B14F-4D97-AF65-F5344CB8AC3E}">
        <p14:creationId xmlns:p14="http://schemas.microsoft.com/office/powerpoint/2010/main" val="4199523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Přímá spojnice se šipkou 7"/>
          <p:cNvCxnSpPr/>
          <p:nvPr/>
        </p:nvCxnSpPr>
        <p:spPr>
          <a:xfrm>
            <a:off x="395536" y="3430741"/>
            <a:ext cx="8352928" cy="0"/>
          </a:xfrm>
          <a:prstGeom prst="straightConnector1">
            <a:avLst/>
          </a:prstGeom>
          <a:ln w="111125" cap="sq">
            <a:headEnd type="oval"/>
            <a:tailEnd type="oval"/>
          </a:ln>
        </p:spPr>
        <p:style>
          <a:lnRef idx="1">
            <a:schemeClr val="accent1"/>
          </a:lnRef>
          <a:fillRef idx="0">
            <a:schemeClr val="accent1"/>
          </a:fillRef>
          <a:effectRef idx="0">
            <a:schemeClr val="accent1"/>
          </a:effectRef>
          <a:fontRef idx="minor">
            <a:schemeClr val="tx1"/>
          </a:fontRef>
        </p:style>
      </p:cxnSp>
      <p:sp>
        <p:nvSpPr>
          <p:cNvPr id="6" name="Obdélník 10"/>
          <p:cNvSpPr/>
          <p:nvPr/>
        </p:nvSpPr>
        <p:spPr>
          <a:xfrm>
            <a:off x="-36512" y="44624"/>
            <a:ext cx="2536272" cy="646331"/>
          </a:xfrm>
          <a:prstGeom prst="rect">
            <a:avLst/>
          </a:prstGeom>
        </p:spPr>
        <p:txBody>
          <a:bodyPr wrap="none">
            <a:spAutoFit/>
          </a:bodyPr>
          <a:lstStyle/>
          <a:p>
            <a:pPr algn="ctr"/>
            <a:r>
              <a:rPr lang="en-US" dirty="0" err="1">
                <a:solidFill>
                  <a:schemeClr val="tx1">
                    <a:lumMod val="50000"/>
                    <a:lumOff val="50000"/>
                  </a:schemeClr>
                </a:solidFill>
              </a:rPr>
              <a:t>semiography</a:t>
            </a:r>
            <a:r>
              <a:rPr lang="en-US" dirty="0">
                <a:solidFill>
                  <a:schemeClr val="tx1">
                    <a:lumMod val="50000"/>
                    <a:lumOff val="50000"/>
                  </a:schemeClr>
                </a:solidFill>
              </a:rPr>
              <a:t> </a:t>
            </a:r>
            <a:endParaRPr lang="en-US" dirty="0" smtClean="0">
              <a:solidFill>
                <a:schemeClr val="tx1">
                  <a:lumMod val="50000"/>
                  <a:lumOff val="50000"/>
                </a:schemeClr>
              </a:solidFill>
            </a:endParaRPr>
          </a:p>
          <a:p>
            <a:pPr algn="ctr"/>
            <a:r>
              <a:rPr lang="en-US" dirty="0" smtClean="0">
                <a:solidFill>
                  <a:schemeClr val="tx1">
                    <a:lumMod val="50000"/>
                    <a:lumOff val="50000"/>
                  </a:schemeClr>
                </a:solidFill>
              </a:rPr>
              <a:t>(</a:t>
            </a:r>
            <a:r>
              <a:rPr lang="en-US" dirty="0">
                <a:solidFill>
                  <a:schemeClr val="tx1">
                    <a:lumMod val="50000"/>
                    <a:lumOff val="50000"/>
                  </a:schemeClr>
                </a:solidFill>
              </a:rPr>
              <a:t>meaning-based writing) </a:t>
            </a:r>
            <a:endParaRPr lang="cs-CZ" dirty="0">
              <a:solidFill>
                <a:schemeClr val="tx1">
                  <a:lumMod val="50000"/>
                  <a:lumOff val="50000"/>
                </a:schemeClr>
              </a:solidFill>
            </a:endParaRPr>
          </a:p>
        </p:txBody>
      </p:sp>
      <p:sp>
        <p:nvSpPr>
          <p:cNvPr id="7" name="Obdélník 13"/>
          <p:cNvSpPr/>
          <p:nvPr/>
        </p:nvSpPr>
        <p:spPr>
          <a:xfrm>
            <a:off x="6804248" y="46365"/>
            <a:ext cx="2244525" cy="646331"/>
          </a:xfrm>
          <a:prstGeom prst="rect">
            <a:avLst/>
          </a:prstGeom>
        </p:spPr>
        <p:txBody>
          <a:bodyPr wrap="none">
            <a:spAutoFit/>
          </a:bodyPr>
          <a:lstStyle/>
          <a:p>
            <a:pPr algn="ctr"/>
            <a:r>
              <a:rPr lang="en-US" dirty="0">
                <a:solidFill>
                  <a:schemeClr val="tx1">
                    <a:lumMod val="50000"/>
                    <a:lumOff val="50000"/>
                  </a:schemeClr>
                </a:solidFill>
              </a:rPr>
              <a:t>phonography </a:t>
            </a:r>
            <a:endParaRPr lang="en-US" dirty="0" smtClean="0">
              <a:solidFill>
                <a:schemeClr val="tx1">
                  <a:lumMod val="50000"/>
                  <a:lumOff val="50000"/>
                </a:schemeClr>
              </a:solidFill>
            </a:endParaRPr>
          </a:p>
          <a:p>
            <a:pPr algn="ctr"/>
            <a:r>
              <a:rPr lang="en-US" dirty="0" smtClean="0">
                <a:solidFill>
                  <a:schemeClr val="tx1">
                    <a:lumMod val="50000"/>
                    <a:lumOff val="50000"/>
                  </a:schemeClr>
                </a:solidFill>
              </a:rPr>
              <a:t>(</a:t>
            </a:r>
            <a:r>
              <a:rPr lang="en-US" dirty="0">
                <a:solidFill>
                  <a:schemeClr val="tx1">
                    <a:lumMod val="50000"/>
                    <a:lumOff val="50000"/>
                  </a:schemeClr>
                </a:solidFill>
              </a:rPr>
              <a:t>sound-based writing)</a:t>
            </a:r>
          </a:p>
        </p:txBody>
      </p:sp>
      <p:sp>
        <p:nvSpPr>
          <p:cNvPr id="5" name="Obdélník 1"/>
          <p:cNvSpPr/>
          <p:nvPr/>
        </p:nvSpPr>
        <p:spPr>
          <a:xfrm>
            <a:off x="179512" y="3861048"/>
            <a:ext cx="1292277"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dirty="0"/>
              <a:t>pictography</a:t>
            </a:r>
            <a:endParaRPr lang="cs-CZ" dirty="0"/>
          </a:p>
        </p:txBody>
      </p:sp>
      <p:cxnSp>
        <p:nvCxnSpPr>
          <p:cNvPr id="9" name="Přímá spojnice se šipkou 3"/>
          <p:cNvCxnSpPr>
            <a:stCxn id="5" idx="0"/>
          </p:cNvCxnSpPr>
          <p:nvPr/>
        </p:nvCxnSpPr>
        <p:spPr>
          <a:xfrm flipH="1" flipV="1">
            <a:off x="539552" y="3573016"/>
            <a:ext cx="286099" cy="28803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4502191"/>
            <a:ext cx="1336920" cy="189055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582" y="1283262"/>
            <a:ext cx="1104797" cy="193438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1680" y="2366369"/>
            <a:ext cx="1986956" cy="75439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8128" y="4710504"/>
            <a:ext cx="1185680" cy="1670824"/>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683" y="4715886"/>
            <a:ext cx="1002957" cy="1593434"/>
          </a:xfrm>
          <a:prstGeom prst="rect">
            <a:avLst/>
          </a:prstGeom>
        </p:spPr>
      </p:pic>
      <p:sp>
        <p:nvSpPr>
          <p:cNvPr id="15" name="Nadpis 1"/>
          <p:cNvSpPr>
            <a:spLocks noGrp="1"/>
          </p:cNvSpPr>
          <p:nvPr>
            <p:ph type="title"/>
          </p:nvPr>
        </p:nvSpPr>
        <p:spPr>
          <a:xfrm>
            <a:off x="2477262" y="68888"/>
            <a:ext cx="4618856" cy="1143000"/>
          </a:xfrm>
        </p:spPr>
        <p:txBody>
          <a:bodyPr>
            <a:normAutofit fontScale="90000"/>
          </a:bodyPr>
          <a:lstStyle/>
          <a:p>
            <a:r>
              <a:rPr lang="en-US" sz="4000" b="1" dirty="0" smtClean="0"/>
              <a:t>Classification </a:t>
            </a:r>
            <a:r>
              <a:rPr lang="en-US" sz="4000" b="1" dirty="0"/>
              <a:t>of writing </a:t>
            </a:r>
            <a:r>
              <a:rPr lang="en-US" sz="4000" b="1" dirty="0" smtClean="0"/>
              <a:t>systems</a:t>
            </a:r>
            <a:endParaRPr lang="cs-CZ" sz="4000" b="1" dirty="0"/>
          </a:p>
        </p:txBody>
      </p:sp>
    </p:spTree>
    <p:extLst>
      <p:ext uri="{BB962C8B-B14F-4D97-AF65-F5344CB8AC3E}">
        <p14:creationId xmlns:p14="http://schemas.microsoft.com/office/powerpoint/2010/main" val="3037125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Přímá spojnice se šipkou 7"/>
          <p:cNvCxnSpPr/>
          <p:nvPr/>
        </p:nvCxnSpPr>
        <p:spPr>
          <a:xfrm>
            <a:off x="395536" y="3430741"/>
            <a:ext cx="8352928" cy="0"/>
          </a:xfrm>
          <a:prstGeom prst="straightConnector1">
            <a:avLst/>
          </a:prstGeom>
          <a:ln w="111125" cap="sq">
            <a:headEnd type="oval"/>
            <a:tailEnd type="oval"/>
          </a:ln>
        </p:spPr>
        <p:style>
          <a:lnRef idx="1">
            <a:schemeClr val="accent1"/>
          </a:lnRef>
          <a:fillRef idx="0">
            <a:schemeClr val="accent1"/>
          </a:fillRef>
          <a:effectRef idx="0">
            <a:schemeClr val="accent1"/>
          </a:effectRef>
          <a:fontRef idx="minor">
            <a:schemeClr val="tx1"/>
          </a:fontRef>
        </p:style>
      </p:cxnSp>
      <p:sp>
        <p:nvSpPr>
          <p:cNvPr id="6" name="Obdélník 10"/>
          <p:cNvSpPr/>
          <p:nvPr/>
        </p:nvSpPr>
        <p:spPr>
          <a:xfrm>
            <a:off x="-36512" y="44624"/>
            <a:ext cx="2536272" cy="646331"/>
          </a:xfrm>
          <a:prstGeom prst="rect">
            <a:avLst/>
          </a:prstGeom>
        </p:spPr>
        <p:txBody>
          <a:bodyPr wrap="none">
            <a:spAutoFit/>
          </a:bodyPr>
          <a:lstStyle/>
          <a:p>
            <a:pPr algn="ctr"/>
            <a:r>
              <a:rPr lang="en-US" dirty="0" err="1">
                <a:solidFill>
                  <a:schemeClr val="tx1">
                    <a:lumMod val="50000"/>
                    <a:lumOff val="50000"/>
                  </a:schemeClr>
                </a:solidFill>
              </a:rPr>
              <a:t>semiography</a:t>
            </a:r>
            <a:r>
              <a:rPr lang="en-US" dirty="0">
                <a:solidFill>
                  <a:schemeClr val="tx1">
                    <a:lumMod val="50000"/>
                    <a:lumOff val="50000"/>
                  </a:schemeClr>
                </a:solidFill>
              </a:rPr>
              <a:t> </a:t>
            </a:r>
            <a:endParaRPr lang="en-US" dirty="0" smtClean="0">
              <a:solidFill>
                <a:schemeClr val="tx1">
                  <a:lumMod val="50000"/>
                  <a:lumOff val="50000"/>
                </a:schemeClr>
              </a:solidFill>
            </a:endParaRPr>
          </a:p>
          <a:p>
            <a:pPr algn="ctr"/>
            <a:r>
              <a:rPr lang="en-US" dirty="0" smtClean="0">
                <a:solidFill>
                  <a:schemeClr val="tx1">
                    <a:lumMod val="50000"/>
                    <a:lumOff val="50000"/>
                  </a:schemeClr>
                </a:solidFill>
              </a:rPr>
              <a:t>(</a:t>
            </a:r>
            <a:r>
              <a:rPr lang="en-US" dirty="0">
                <a:solidFill>
                  <a:schemeClr val="tx1">
                    <a:lumMod val="50000"/>
                    <a:lumOff val="50000"/>
                  </a:schemeClr>
                </a:solidFill>
              </a:rPr>
              <a:t>meaning-based writing) </a:t>
            </a:r>
            <a:endParaRPr lang="cs-CZ" dirty="0">
              <a:solidFill>
                <a:schemeClr val="tx1">
                  <a:lumMod val="50000"/>
                  <a:lumOff val="50000"/>
                </a:schemeClr>
              </a:solidFill>
            </a:endParaRPr>
          </a:p>
        </p:txBody>
      </p:sp>
      <p:sp>
        <p:nvSpPr>
          <p:cNvPr id="7" name="Obdélník 13"/>
          <p:cNvSpPr/>
          <p:nvPr/>
        </p:nvSpPr>
        <p:spPr>
          <a:xfrm>
            <a:off x="6804248" y="46365"/>
            <a:ext cx="2244525" cy="646331"/>
          </a:xfrm>
          <a:prstGeom prst="rect">
            <a:avLst/>
          </a:prstGeom>
        </p:spPr>
        <p:txBody>
          <a:bodyPr wrap="none">
            <a:spAutoFit/>
          </a:bodyPr>
          <a:lstStyle/>
          <a:p>
            <a:pPr algn="ctr"/>
            <a:r>
              <a:rPr lang="en-US" dirty="0">
                <a:solidFill>
                  <a:schemeClr val="tx1">
                    <a:lumMod val="50000"/>
                    <a:lumOff val="50000"/>
                  </a:schemeClr>
                </a:solidFill>
              </a:rPr>
              <a:t>phonography </a:t>
            </a:r>
            <a:endParaRPr lang="en-US" dirty="0" smtClean="0">
              <a:solidFill>
                <a:schemeClr val="tx1">
                  <a:lumMod val="50000"/>
                  <a:lumOff val="50000"/>
                </a:schemeClr>
              </a:solidFill>
            </a:endParaRPr>
          </a:p>
          <a:p>
            <a:pPr algn="ctr"/>
            <a:r>
              <a:rPr lang="en-US" dirty="0" smtClean="0">
                <a:solidFill>
                  <a:schemeClr val="tx1">
                    <a:lumMod val="50000"/>
                    <a:lumOff val="50000"/>
                  </a:schemeClr>
                </a:solidFill>
              </a:rPr>
              <a:t>(</a:t>
            </a:r>
            <a:r>
              <a:rPr lang="en-US" dirty="0">
                <a:solidFill>
                  <a:schemeClr val="tx1">
                    <a:lumMod val="50000"/>
                    <a:lumOff val="50000"/>
                  </a:schemeClr>
                </a:solidFill>
              </a:rPr>
              <a:t>sound-based writing)</a:t>
            </a:r>
          </a:p>
        </p:txBody>
      </p:sp>
      <p:sp>
        <p:nvSpPr>
          <p:cNvPr id="5" name="Obdélník 1"/>
          <p:cNvSpPr/>
          <p:nvPr/>
        </p:nvSpPr>
        <p:spPr>
          <a:xfrm>
            <a:off x="179512" y="3861048"/>
            <a:ext cx="1292277"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dirty="0"/>
              <a:t>pictography</a:t>
            </a:r>
            <a:endParaRPr lang="cs-CZ" dirty="0"/>
          </a:p>
        </p:txBody>
      </p:sp>
      <p:cxnSp>
        <p:nvCxnSpPr>
          <p:cNvPr id="9" name="Přímá spojnice se šipkou 3"/>
          <p:cNvCxnSpPr>
            <a:stCxn id="5" idx="0"/>
          </p:cNvCxnSpPr>
          <p:nvPr/>
        </p:nvCxnSpPr>
        <p:spPr>
          <a:xfrm flipH="1" flipV="1">
            <a:off x="539552" y="3573016"/>
            <a:ext cx="286099" cy="28803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4502191"/>
            <a:ext cx="1336920" cy="189055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582" y="1283262"/>
            <a:ext cx="1104797" cy="193438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1680" y="2366369"/>
            <a:ext cx="1986956" cy="75439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8128" y="4710504"/>
            <a:ext cx="1185680" cy="1670824"/>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683" y="4715886"/>
            <a:ext cx="1002957" cy="1593434"/>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84784" y="4534252"/>
            <a:ext cx="1368152" cy="1933067"/>
          </a:xfrm>
          <a:prstGeom prst="rect">
            <a:avLst/>
          </a:prstGeom>
        </p:spPr>
      </p:pic>
      <p:sp>
        <p:nvSpPr>
          <p:cNvPr id="16" name="Nadpis 1"/>
          <p:cNvSpPr>
            <a:spLocks noGrp="1"/>
          </p:cNvSpPr>
          <p:nvPr>
            <p:ph type="title"/>
          </p:nvPr>
        </p:nvSpPr>
        <p:spPr>
          <a:xfrm>
            <a:off x="2477262" y="68888"/>
            <a:ext cx="4618856" cy="1143000"/>
          </a:xfrm>
        </p:spPr>
        <p:txBody>
          <a:bodyPr>
            <a:normAutofit fontScale="90000"/>
          </a:bodyPr>
          <a:lstStyle/>
          <a:p>
            <a:r>
              <a:rPr lang="en-US" sz="4000" b="1" dirty="0" smtClean="0"/>
              <a:t>Classification </a:t>
            </a:r>
            <a:r>
              <a:rPr lang="en-US" sz="4000" b="1" dirty="0"/>
              <a:t>of writing </a:t>
            </a:r>
            <a:r>
              <a:rPr lang="en-US" sz="4000" b="1" dirty="0" smtClean="0"/>
              <a:t>systems</a:t>
            </a:r>
            <a:endParaRPr lang="cs-CZ" sz="4000" b="1" dirty="0"/>
          </a:p>
        </p:txBody>
      </p:sp>
    </p:spTree>
    <p:extLst>
      <p:ext uri="{BB962C8B-B14F-4D97-AF65-F5344CB8AC3E}">
        <p14:creationId xmlns:p14="http://schemas.microsoft.com/office/powerpoint/2010/main" val="4058122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Přímá spojnice se šipkou 7"/>
          <p:cNvCxnSpPr/>
          <p:nvPr/>
        </p:nvCxnSpPr>
        <p:spPr>
          <a:xfrm>
            <a:off x="395536" y="3430741"/>
            <a:ext cx="8352928" cy="0"/>
          </a:xfrm>
          <a:prstGeom prst="straightConnector1">
            <a:avLst/>
          </a:prstGeom>
          <a:ln w="111125" cap="sq">
            <a:headEnd type="oval"/>
            <a:tailEnd type="oval"/>
          </a:ln>
        </p:spPr>
        <p:style>
          <a:lnRef idx="1">
            <a:schemeClr val="accent1"/>
          </a:lnRef>
          <a:fillRef idx="0">
            <a:schemeClr val="accent1"/>
          </a:fillRef>
          <a:effectRef idx="0">
            <a:schemeClr val="accent1"/>
          </a:effectRef>
          <a:fontRef idx="minor">
            <a:schemeClr val="tx1"/>
          </a:fontRef>
        </p:style>
      </p:cxnSp>
      <p:sp>
        <p:nvSpPr>
          <p:cNvPr id="6" name="Obdélník 10"/>
          <p:cNvSpPr/>
          <p:nvPr/>
        </p:nvSpPr>
        <p:spPr>
          <a:xfrm>
            <a:off x="-36512" y="44624"/>
            <a:ext cx="2536272" cy="646331"/>
          </a:xfrm>
          <a:prstGeom prst="rect">
            <a:avLst/>
          </a:prstGeom>
        </p:spPr>
        <p:txBody>
          <a:bodyPr wrap="none">
            <a:spAutoFit/>
          </a:bodyPr>
          <a:lstStyle/>
          <a:p>
            <a:pPr algn="ctr"/>
            <a:r>
              <a:rPr lang="en-US" dirty="0" err="1">
                <a:solidFill>
                  <a:schemeClr val="tx1">
                    <a:lumMod val="50000"/>
                    <a:lumOff val="50000"/>
                  </a:schemeClr>
                </a:solidFill>
              </a:rPr>
              <a:t>semiography</a:t>
            </a:r>
            <a:r>
              <a:rPr lang="en-US" dirty="0">
                <a:solidFill>
                  <a:schemeClr val="tx1">
                    <a:lumMod val="50000"/>
                    <a:lumOff val="50000"/>
                  </a:schemeClr>
                </a:solidFill>
              </a:rPr>
              <a:t> </a:t>
            </a:r>
            <a:endParaRPr lang="en-US" dirty="0" smtClean="0">
              <a:solidFill>
                <a:schemeClr val="tx1">
                  <a:lumMod val="50000"/>
                  <a:lumOff val="50000"/>
                </a:schemeClr>
              </a:solidFill>
            </a:endParaRPr>
          </a:p>
          <a:p>
            <a:pPr algn="ctr"/>
            <a:r>
              <a:rPr lang="en-US" dirty="0" smtClean="0">
                <a:solidFill>
                  <a:schemeClr val="tx1">
                    <a:lumMod val="50000"/>
                    <a:lumOff val="50000"/>
                  </a:schemeClr>
                </a:solidFill>
              </a:rPr>
              <a:t>(</a:t>
            </a:r>
            <a:r>
              <a:rPr lang="en-US" dirty="0">
                <a:solidFill>
                  <a:schemeClr val="tx1">
                    <a:lumMod val="50000"/>
                    <a:lumOff val="50000"/>
                  </a:schemeClr>
                </a:solidFill>
              </a:rPr>
              <a:t>meaning-based writing) </a:t>
            </a:r>
            <a:endParaRPr lang="cs-CZ" dirty="0">
              <a:solidFill>
                <a:schemeClr val="tx1">
                  <a:lumMod val="50000"/>
                  <a:lumOff val="50000"/>
                </a:schemeClr>
              </a:solidFill>
            </a:endParaRPr>
          </a:p>
        </p:txBody>
      </p:sp>
      <p:sp>
        <p:nvSpPr>
          <p:cNvPr id="7" name="Obdélník 13"/>
          <p:cNvSpPr/>
          <p:nvPr/>
        </p:nvSpPr>
        <p:spPr>
          <a:xfrm>
            <a:off x="6804248" y="46365"/>
            <a:ext cx="2244525" cy="646331"/>
          </a:xfrm>
          <a:prstGeom prst="rect">
            <a:avLst/>
          </a:prstGeom>
        </p:spPr>
        <p:txBody>
          <a:bodyPr wrap="none">
            <a:spAutoFit/>
          </a:bodyPr>
          <a:lstStyle/>
          <a:p>
            <a:pPr algn="ctr"/>
            <a:r>
              <a:rPr lang="en-US" dirty="0">
                <a:solidFill>
                  <a:schemeClr val="tx1">
                    <a:lumMod val="50000"/>
                    <a:lumOff val="50000"/>
                  </a:schemeClr>
                </a:solidFill>
              </a:rPr>
              <a:t>phonography </a:t>
            </a:r>
            <a:endParaRPr lang="en-US" dirty="0" smtClean="0">
              <a:solidFill>
                <a:schemeClr val="tx1">
                  <a:lumMod val="50000"/>
                  <a:lumOff val="50000"/>
                </a:schemeClr>
              </a:solidFill>
            </a:endParaRPr>
          </a:p>
          <a:p>
            <a:pPr algn="ctr"/>
            <a:r>
              <a:rPr lang="en-US" dirty="0" smtClean="0">
                <a:solidFill>
                  <a:schemeClr val="tx1">
                    <a:lumMod val="50000"/>
                    <a:lumOff val="50000"/>
                  </a:schemeClr>
                </a:solidFill>
              </a:rPr>
              <a:t>(</a:t>
            </a:r>
            <a:r>
              <a:rPr lang="en-US" dirty="0">
                <a:solidFill>
                  <a:schemeClr val="tx1">
                    <a:lumMod val="50000"/>
                    <a:lumOff val="50000"/>
                  </a:schemeClr>
                </a:solidFill>
              </a:rPr>
              <a:t>sound-based writing)</a:t>
            </a:r>
          </a:p>
        </p:txBody>
      </p:sp>
      <p:sp>
        <p:nvSpPr>
          <p:cNvPr id="5" name="Obdélník 1"/>
          <p:cNvSpPr/>
          <p:nvPr/>
        </p:nvSpPr>
        <p:spPr>
          <a:xfrm>
            <a:off x="179512" y="3861048"/>
            <a:ext cx="1292277"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dirty="0"/>
              <a:t>pictography</a:t>
            </a:r>
            <a:endParaRPr lang="cs-CZ" dirty="0"/>
          </a:p>
        </p:txBody>
      </p:sp>
      <p:cxnSp>
        <p:nvCxnSpPr>
          <p:cNvPr id="9" name="Přímá spojnice se šipkou 3"/>
          <p:cNvCxnSpPr>
            <a:stCxn id="5" idx="0"/>
          </p:cNvCxnSpPr>
          <p:nvPr/>
        </p:nvCxnSpPr>
        <p:spPr>
          <a:xfrm flipH="1" flipV="1">
            <a:off x="539552" y="3573016"/>
            <a:ext cx="286099" cy="28803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4502191"/>
            <a:ext cx="1336920" cy="189055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582" y="1283262"/>
            <a:ext cx="1104797" cy="193438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1680" y="2366369"/>
            <a:ext cx="1986956" cy="75439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8128" y="4710504"/>
            <a:ext cx="1185680" cy="1670824"/>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683" y="4715886"/>
            <a:ext cx="1002957" cy="1593434"/>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84784" y="4534252"/>
            <a:ext cx="1368152" cy="1933067"/>
          </a:xfrm>
          <a:prstGeom prst="rect">
            <a:avLst/>
          </a:prstGeom>
        </p:spPr>
      </p:pic>
      <p:sp>
        <p:nvSpPr>
          <p:cNvPr id="16" name="Nadpis 1"/>
          <p:cNvSpPr>
            <a:spLocks noGrp="1"/>
          </p:cNvSpPr>
          <p:nvPr>
            <p:ph type="title"/>
          </p:nvPr>
        </p:nvSpPr>
        <p:spPr>
          <a:xfrm>
            <a:off x="2477262" y="68888"/>
            <a:ext cx="4618856" cy="1143000"/>
          </a:xfrm>
        </p:spPr>
        <p:txBody>
          <a:bodyPr>
            <a:normAutofit fontScale="90000"/>
          </a:bodyPr>
          <a:lstStyle/>
          <a:p>
            <a:r>
              <a:rPr lang="en-US" sz="4000" b="1" dirty="0" smtClean="0"/>
              <a:t>Classification </a:t>
            </a:r>
            <a:r>
              <a:rPr lang="en-US" sz="4000" b="1" dirty="0"/>
              <a:t>of writing </a:t>
            </a:r>
            <a:r>
              <a:rPr lang="en-US" sz="4000" b="1" dirty="0" smtClean="0"/>
              <a:t>systems</a:t>
            </a:r>
            <a:endParaRPr lang="cs-CZ" sz="4000" b="1" dirty="0"/>
          </a:p>
        </p:txBody>
      </p:sp>
    </p:spTree>
    <p:extLst>
      <p:ext uri="{BB962C8B-B14F-4D97-AF65-F5344CB8AC3E}">
        <p14:creationId xmlns:p14="http://schemas.microsoft.com/office/powerpoint/2010/main" val="3367133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Writing</a:t>
            </a:r>
            <a:endParaRPr lang="ru-RU" dirty="0"/>
          </a:p>
        </p:txBody>
      </p:sp>
      <p:sp>
        <p:nvSpPr>
          <p:cNvPr id="3" name="Content Placeholder 2"/>
          <p:cNvSpPr>
            <a:spLocks noGrp="1"/>
          </p:cNvSpPr>
          <p:nvPr>
            <p:ph idx="1"/>
          </p:nvPr>
        </p:nvSpPr>
        <p:spPr/>
        <p:txBody>
          <a:bodyPr/>
          <a:lstStyle/>
          <a:p>
            <a:r>
              <a:rPr lang="en-US" b="1" dirty="0" smtClean="0"/>
              <a:t>Keep in mind</a:t>
            </a:r>
            <a:r>
              <a:rPr lang="en-US" dirty="0" smtClean="0"/>
              <a:t>: </a:t>
            </a:r>
            <a:r>
              <a:rPr lang="en-US" dirty="0"/>
              <a:t>Writing is </a:t>
            </a:r>
            <a:r>
              <a:rPr lang="en-US" dirty="0" smtClean="0"/>
              <a:t>not </a:t>
            </a:r>
            <a:r>
              <a:rPr lang="en-US" dirty="0"/>
              <a:t>a purer form of language than </a:t>
            </a:r>
            <a:r>
              <a:rPr lang="en-US" dirty="0" smtClean="0"/>
              <a:t>speech!</a:t>
            </a:r>
          </a:p>
        </p:txBody>
      </p:sp>
    </p:spTree>
    <p:extLst>
      <p:ext uri="{BB962C8B-B14F-4D97-AF65-F5344CB8AC3E}">
        <p14:creationId xmlns:p14="http://schemas.microsoft.com/office/powerpoint/2010/main" val="2911681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nice se šipkou 6"/>
          <p:cNvCxnSpPr/>
          <p:nvPr/>
        </p:nvCxnSpPr>
        <p:spPr>
          <a:xfrm>
            <a:off x="395536" y="3430741"/>
            <a:ext cx="8352928" cy="0"/>
          </a:xfrm>
          <a:prstGeom prst="straightConnector1">
            <a:avLst/>
          </a:prstGeom>
          <a:ln w="111125" cap="sq">
            <a:headEnd type="oval"/>
            <a:tailEnd type="oval"/>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179512" y="3861048"/>
            <a:ext cx="129227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pictography</a:t>
            </a:r>
            <a:endParaRPr lang="cs-CZ" dirty="0"/>
          </a:p>
        </p:txBody>
      </p:sp>
      <p:cxnSp>
        <p:nvCxnSpPr>
          <p:cNvPr id="9" name="Přímá spojnice se šipkou 8"/>
          <p:cNvCxnSpPr>
            <a:stCxn id="8" idx="0"/>
          </p:cNvCxnSpPr>
          <p:nvPr/>
        </p:nvCxnSpPr>
        <p:spPr>
          <a:xfrm flipH="1" flipV="1">
            <a:off x="539552" y="3573016"/>
            <a:ext cx="286099" cy="28803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0" name="Obdélník 9"/>
          <p:cNvSpPr/>
          <p:nvPr/>
        </p:nvSpPr>
        <p:spPr>
          <a:xfrm>
            <a:off x="1619672" y="2492896"/>
            <a:ext cx="1235210"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dirty="0"/>
              <a:t>ideography</a:t>
            </a:r>
            <a:endParaRPr lang="cs-CZ" dirty="0"/>
          </a:p>
        </p:txBody>
      </p:sp>
      <p:cxnSp>
        <p:nvCxnSpPr>
          <p:cNvPr id="11" name="Přímá spojnice se šipkou 10"/>
          <p:cNvCxnSpPr>
            <a:stCxn id="10" idx="2"/>
          </p:cNvCxnSpPr>
          <p:nvPr/>
        </p:nvCxnSpPr>
        <p:spPr>
          <a:xfrm flipH="1">
            <a:off x="1763688" y="2862228"/>
            <a:ext cx="473589" cy="43159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2" name="Nadpis 1"/>
          <p:cNvSpPr>
            <a:spLocks noGrp="1"/>
          </p:cNvSpPr>
          <p:nvPr>
            <p:ph type="title"/>
          </p:nvPr>
        </p:nvSpPr>
        <p:spPr>
          <a:xfrm>
            <a:off x="4067944" y="274638"/>
            <a:ext cx="4618856" cy="1143000"/>
          </a:xfrm>
        </p:spPr>
        <p:txBody>
          <a:bodyPr>
            <a:normAutofit fontScale="90000"/>
          </a:bodyPr>
          <a:lstStyle/>
          <a:p>
            <a:r>
              <a:rPr lang="en-US" sz="4000" b="1" dirty="0" smtClean="0"/>
              <a:t>Classification </a:t>
            </a:r>
            <a:r>
              <a:rPr lang="en-US" sz="4000" b="1" dirty="0"/>
              <a:t>of writing </a:t>
            </a:r>
            <a:r>
              <a:rPr lang="en-US" sz="4000" b="1" dirty="0" smtClean="0"/>
              <a:t>systems</a:t>
            </a:r>
            <a:endParaRPr lang="cs-CZ" sz="4000" b="1" dirty="0"/>
          </a:p>
        </p:txBody>
      </p:sp>
    </p:spTree>
    <p:extLst>
      <p:ext uri="{BB962C8B-B14F-4D97-AF65-F5344CB8AC3E}">
        <p14:creationId xmlns:p14="http://schemas.microsoft.com/office/powerpoint/2010/main" val="1551519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nice se šipkou 6"/>
          <p:cNvCxnSpPr/>
          <p:nvPr/>
        </p:nvCxnSpPr>
        <p:spPr>
          <a:xfrm>
            <a:off x="395536" y="3430741"/>
            <a:ext cx="8352928" cy="0"/>
          </a:xfrm>
          <a:prstGeom prst="straightConnector1">
            <a:avLst/>
          </a:prstGeom>
          <a:ln w="111125" cap="sq">
            <a:headEnd type="oval"/>
            <a:tailEnd type="oval"/>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179512" y="3861048"/>
            <a:ext cx="129227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pictography</a:t>
            </a:r>
            <a:endParaRPr lang="cs-CZ" dirty="0"/>
          </a:p>
        </p:txBody>
      </p:sp>
      <p:cxnSp>
        <p:nvCxnSpPr>
          <p:cNvPr id="9" name="Přímá spojnice se šipkou 8"/>
          <p:cNvCxnSpPr>
            <a:stCxn id="8" idx="0"/>
          </p:cNvCxnSpPr>
          <p:nvPr/>
        </p:nvCxnSpPr>
        <p:spPr>
          <a:xfrm flipH="1" flipV="1">
            <a:off x="539552" y="3573016"/>
            <a:ext cx="286099" cy="28803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0" name="Obdélník 9"/>
          <p:cNvSpPr/>
          <p:nvPr/>
        </p:nvSpPr>
        <p:spPr>
          <a:xfrm>
            <a:off x="1619672" y="2492896"/>
            <a:ext cx="1235210"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dirty="0"/>
              <a:t>ideography</a:t>
            </a:r>
            <a:endParaRPr lang="cs-CZ" dirty="0"/>
          </a:p>
        </p:txBody>
      </p:sp>
      <p:cxnSp>
        <p:nvCxnSpPr>
          <p:cNvPr id="11" name="Přímá spojnice se šipkou 10"/>
          <p:cNvCxnSpPr>
            <a:stCxn id="10" idx="2"/>
          </p:cNvCxnSpPr>
          <p:nvPr/>
        </p:nvCxnSpPr>
        <p:spPr>
          <a:xfrm flipH="1">
            <a:off x="1763688" y="2862228"/>
            <a:ext cx="473589" cy="43159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2" name="Nadpis 1"/>
          <p:cNvSpPr>
            <a:spLocks noGrp="1"/>
          </p:cNvSpPr>
          <p:nvPr>
            <p:ph type="title"/>
          </p:nvPr>
        </p:nvSpPr>
        <p:spPr>
          <a:xfrm>
            <a:off x="4067944" y="274638"/>
            <a:ext cx="4618856" cy="1143000"/>
          </a:xfrm>
        </p:spPr>
        <p:txBody>
          <a:bodyPr>
            <a:normAutofit fontScale="90000"/>
          </a:bodyPr>
          <a:lstStyle/>
          <a:p>
            <a:r>
              <a:rPr lang="en-US" sz="4000" b="1" dirty="0" smtClean="0"/>
              <a:t>Classification </a:t>
            </a:r>
            <a:r>
              <a:rPr lang="en-US" sz="4000" b="1" dirty="0"/>
              <a:t>of writing </a:t>
            </a:r>
            <a:r>
              <a:rPr lang="en-US" sz="4000" b="1" dirty="0" smtClean="0"/>
              <a:t>systems</a:t>
            </a:r>
            <a:endParaRPr lang="cs-CZ" sz="4000" b="1" dirty="0"/>
          </a:p>
        </p:txBody>
      </p:sp>
      <p:sp>
        <p:nvSpPr>
          <p:cNvPr id="13" name="Zástupný symbol pro obsah 2"/>
          <p:cNvSpPr>
            <a:spLocks noGrp="1"/>
          </p:cNvSpPr>
          <p:nvPr>
            <p:ph idx="1"/>
          </p:nvPr>
        </p:nvSpPr>
        <p:spPr>
          <a:xfrm>
            <a:off x="1115616" y="6021289"/>
            <a:ext cx="896698" cy="360040"/>
          </a:xfrm>
        </p:spPr>
        <p:style>
          <a:lnRef idx="0">
            <a:schemeClr val="accent6"/>
          </a:lnRef>
          <a:fillRef idx="3">
            <a:schemeClr val="accent6"/>
          </a:fillRef>
          <a:effectRef idx="3">
            <a:schemeClr val="accent6"/>
          </a:effectRef>
          <a:fontRef idx="minor">
            <a:schemeClr val="lt1"/>
          </a:fontRef>
        </p:style>
        <p:txBody>
          <a:bodyPr>
            <a:normAutofit fontScale="92500" lnSpcReduction="10000"/>
          </a:bodyPr>
          <a:lstStyle/>
          <a:p>
            <a:pPr marL="0" indent="0">
              <a:buNone/>
            </a:pPr>
            <a:r>
              <a:rPr lang="en-US" sz="2000" i="1" dirty="0" err="1" smtClean="0"/>
              <a:t>Luwian</a:t>
            </a:r>
            <a:endParaRPr lang="en-US" sz="2000" i="1" dirty="0" smtClean="0"/>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239" t="35170" r="51733" b="37970"/>
          <a:stretch/>
        </p:blipFill>
        <p:spPr bwMode="auto">
          <a:xfrm>
            <a:off x="2071758" y="3906280"/>
            <a:ext cx="5308554" cy="2763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8323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nice se šipkou 6"/>
          <p:cNvCxnSpPr/>
          <p:nvPr/>
        </p:nvCxnSpPr>
        <p:spPr>
          <a:xfrm>
            <a:off x="395536" y="3430741"/>
            <a:ext cx="8352928" cy="0"/>
          </a:xfrm>
          <a:prstGeom prst="straightConnector1">
            <a:avLst/>
          </a:prstGeom>
          <a:ln w="111125" cap="sq">
            <a:headEnd type="oval"/>
            <a:tailEnd type="oval"/>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179512" y="3861048"/>
            <a:ext cx="129227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pictography</a:t>
            </a:r>
            <a:endParaRPr lang="cs-CZ" dirty="0"/>
          </a:p>
        </p:txBody>
      </p:sp>
      <p:cxnSp>
        <p:nvCxnSpPr>
          <p:cNvPr id="9" name="Přímá spojnice se šipkou 8"/>
          <p:cNvCxnSpPr>
            <a:stCxn id="8" idx="0"/>
          </p:cNvCxnSpPr>
          <p:nvPr/>
        </p:nvCxnSpPr>
        <p:spPr>
          <a:xfrm flipH="1" flipV="1">
            <a:off x="539552" y="3573016"/>
            <a:ext cx="286099" cy="28803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0" name="Obdélník 9"/>
          <p:cNvSpPr/>
          <p:nvPr/>
        </p:nvSpPr>
        <p:spPr>
          <a:xfrm>
            <a:off x="1619672" y="2492896"/>
            <a:ext cx="1235210"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dirty="0"/>
              <a:t>ideography</a:t>
            </a:r>
            <a:endParaRPr lang="cs-CZ" dirty="0"/>
          </a:p>
        </p:txBody>
      </p:sp>
      <p:cxnSp>
        <p:nvCxnSpPr>
          <p:cNvPr id="11" name="Přímá spojnice se šipkou 10"/>
          <p:cNvCxnSpPr>
            <a:stCxn id="10" idx="2"/>
          </p:cNvCxnSpPr>
          <p:nvPr/>
        </p:nvCxnSpPr>
        <p:spPr>
          <a:xfrm flipH="1">
            <a:off x="1763688" y="2862228"/>
            <a:ext cx="473589" cy="43159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2" name="Nadpis 1"/>
          <p:cNvSpPr>
            <a:spLocks noGrp="1"/>
          </p:cNvSpPr>
          <p:nvPr>
            <p:ph type="title"/>
          </p:nvPr>
        </p:nvSpPr>
        <p:spPr>
          <a:xfrm>
            <a:off x="4067944" y="274638"/>
            <a:ext cx="4618856" cy="1143000"/>
          </a:xfrm>
        </p:spPr>
        <p:txBody>
          <a:bodyPr>
            <a:normAutofit fontScale="90000"/>
          </a:bodyPr>
          <a:lstStyle/>
          <a:p>
            <a:r>
              <a:rPr lang="en-US" sz="4000" b="1" dirty="0" smtClean="0"/>
              <a:t>Classification </a:t>
            </a:r>
            <a:r>
              <a:rPr lang="en-US" sz="4000" b="1" dirty="0"/>
              <a:t>of writing </a:t>
            </a:r>
            <a:r>
              <a:rPr lang="en-US" sz="4000" b="1" dirty="0" smtClean="0"/>
              <a:t>systems</a:t>
            </a:r>
            <a:endParaRPr lang="cs-CZ" sz="4000" b="1" dirty="0"/>
          </a:p>
        </p:txBody>
      </p:sp>
      <p:sp>
        <p:nvSpPr>
          <p:cNvPr id="13" name="Zástupný symbol pro obsah 2"/>
          <p:cNvSpPr>
            <a:spLocks noGrp="1"/>
          </p:cNvSpPr>
          <p:nvPr>
            <p:ph idx="1"/>
          </p:nvPr>
        </p:nvSpPr>
        <p:spPr>
          <a:xfrm>
            <a:off x="1115616" y="6021289"/>
            <a:ext cx="896698" cy="360040"/>
          </a:xfrm>
        </p:spPr>
        <p:style>
          <a:lnRef idx="0">
            <a:schemeClr val="accent6"/>
          </a:lnRef>
          <a:fillRef idx="3">
            <a:schemeClr val="accent6"/>
          </a:fillRef>
          <a:effectRef idx="3">
            <a:schemeClr val="accent6"/>
          </a:effectRef>
          <a:fontRef idx="minor">
            <a:schemeClr val="lt1"/>
          </a:fontRef>
        </p:style>
        <p:txBody>
          <a:bodyPr>
            <a:normAutofit fontScale="92500" lnSpcReduction="10000"/>
          </a:bodyPr>
          <a:lstStyle/>
          <a:p>
            <a:pPr marL="0" indent="0">
              <a:buNone/>
            </a:pPr>
            <a:r>
              <a:rPr lang="en-US" sz="2000" i="1" dirty="0" err="1" smtClean="0"/>
              <a:t>Luwian</a:t>
            </a:r>
            <a:endParaRPr lang="en-US" sz="2000" i="1" dirty="0" smtClean="0"/>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239" t="35170" r="51733" b="37970"/>
          <a:stretch/>
        </p:blipFill>
        <p:spPr bwMode="auto">
          <a:xfrm>
            <a:off x="2071758" y="3906280"/>
            <a:ext cx="5308554" cy="2763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3131840" y="5229200"/>
            <a:ext cx="1224136"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228196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nice se šipkou 6"/>
          <p:cNvCxnSpPr/>
          <p:nvPr/>
        </p:nvCxnSpPr>
        <p:spPr>
          <a:xfrm>
            <a:off x="395536" y="3430741"/>
            <a:ext cx="8352928" cy="0"/>
          </a:xfrm>
          <a:prstGeom prst="straightConnector1">
            <a:avLst/>
          </a:prstGeom>
          <a:ln w="111125" cap="sq">
            <a:headEnd type="oval"/>
            <a:tailEnd type="oval"/>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179512" y="3861048"/>
            <a:ext cx="129227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pictography</a:t>
            </a:r>
            <a:endParaRPr lang="cs-CZ" dirty="0"/>
          </a:p>
        </p:txBody>
      </p:sp>
      <p:cxnSp>
        <p:nvCxnSpPr>
          <p:cNvPr id="9" name="Přímá spojnice se šipkou 8"/>
          <p:cNvCxnSpPr>
            <a:stCxn id="8" idx="0"/>
          </p:cNvCxnSpPr>
          <p:nvPr/>
        </p:nvCxnSpPr>
        <p:spPr>
          <a:xfrm flipH="1" flipV="1">
            <a:off x="539552" y="3573016"/>
            <a:ext cx="286099" cy="28803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0" name="Obdélník 9"/>
          <p:cNvSpPr/>
          <p:nvPr/>
        </p:nvSpPr>
        <p:spPr>
          <a:xfrm>
            <a:off x="1619672" y="2492896"/>
            <a:ext cx="1235210"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dirty="0"/>
              <a:t>ideography</a:t>
            </a:r>
            <a:endParaRPr lang="cs-CZ" dirty="0"/>
          </a:p>
        </p:txBody>
      </p:sp>
      <p:cxnSp>
        <p:nvCxnSpPr>
          <p:cNvPr id="11" name="Přímá spojnice se šipkou 10"/>
          <p:cNvCxnSpPr>
            <a:stCxn id="10" idx="2"/>
          </p:cNvCxnSpPr>
          <p:nvPr/>
        </p:nvCxnSpPr>
        <p:spPr>
          <a:xfrm flipH="1">
            <a:off x="1763688" y="2862228"/>
            <a:ext cx="473589" cy="43159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2" name="Nadpis 1"/>
          <p:cNvSpPr>
            <a:spLocks noGrp="1"/>
          </p:cNvSpPr>
          <p:nvPr>
            <p:ph type="title"/>
          </p:nvPr>
        </p:nvSpPr>
        <p:spPr>
          <a:xfrm>
            <a:off x="4067944" y="274638"/>
            <a:ext cx="4618856" cy="1143000"/>
          </a:xfrm>
        </p:spPr>
        <p:txBody>
          <a:bodyPr>
            <a:normAutofit fontScale="90000"/>
          </a:bodyPr>
          <a:lstStyle/>
          <a:p>
            <a:r>
              <a:rPr lang="en-US" sz="4000" b="1" dirty="0" smtClean="0"/>
              <a:t>Classification </a:t>
            </a:r>
            <a:r>
              <a:rPr lang="en-US" sz="4000" b="1" dirty="0"/>
              <a:t>of writing </a:t>
            </a:r>
            <a:r>
              <a:rPr lang="en-US" sz="4000" b="1" dirty="0" smtClean="0"/>
              <a:t>systems</a:t>
            </a:r>
            <a:endParaRPr lang="cs-CZ" sz="4000" b="1" dirty="0"/>
          </a:p>
        </p:txBody>
      </p:sp>
      <p:sp>
        <p:nvSpPr>
          <p:cNvPr id="13" name="Zástupný symbol pro obsah 2"/>
          <p:cNvSpPr>
            <a:spLocks noGrp="1"/>
          </p:cNvSpPr>
          <p:nvPr>
            <p:ph idx="1"/>
          </p:nvPr>
        </p:nvSpPr>
        <p:spPr>
          <a:xfrm>
            <a:off x="1115616" y="6021289"/>
            <a:ext cx="896698" cy="360040"/>
          </a:xfrm>
        </p:spPr>
        <p:style>
          <a:lnRef idx="0">
            <a:schemeClr val="accent6"/>
          </a:lnRef>
          <a:fillRef idx="3">
            <a:schemeClr val="accent6"/>
          </a:fillRef>
          <a:effectRef idx="3">
            <a:schemeClr val="accent6"/>
          </a:effectRef>
          <a:fontRef idx="minor">
            <a:schemeClr val="lt1"/>
          </a:fontRef>
        </p:style>
        <p:txBody>
          <a:bodyPr>
            <a:normAutofit fontScale="92500" lnSpcReduction="10000"/>
          </a:bodyPr>
          <a:lstStyle/>
          <a:p>
            <a:pPr marL="0" indent="0">
              <a:buNone/>
            </a:pPr>
            <a:r>
              <a:rPr lang="en-US" sz="2000" i="1" dirty="0" err="1" smtClean="0"/>
              <a:t>Luwian</a:t>
            </a:r>
            <a:endParaRPr lang="en-US" sz="2000" i="1" dirty="0" smtClean="0"/>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239" t="35170" r="51733" b="37970"/>
          <a:stretch/>
        </p:blipFill>
        <p:spPr bwMode="auto">
          <a:xfrm>
            <a:off x="2071758" y="3906280"/>
            <a:ext cx="5308554" cy="2763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descr="Картинки по запросу"/>
          <p:cNvPicPr>
            <a:picLocks noChangeAspect="1" noChangeArrowheads="1"/>
          </p:cNvPicPr>
          <p:nvPr/>
        </p:nvPicPr>
        <p:blipFill rotWithShape="1">
          <a:blip r:embed="rId4">
            <a:extLst>
              <a:ext uri="{28A0092B-C50C-407E-A947-70E740481C1C}">
                <a14:useLocalDpi xmlns:a14="http://schemas.microsoft.com/office/drawing/2010/main" val="0"/>
              </a:ext>
            </a:extLst>
          </a:blip>
          <a:srcRect t="24254" r="92137"/>
          <a:stretch/>
        </p:blipFill>
        <p:spPr bwMode="auto">
          <a:xfrm>
            <a:off x="5148064" y="1923024"/>
            <a:ext cx="374519" cy="93071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Картинки по запросу"/>
          <p:cNvPicPr>
            <a:picLocks noChangeAspect="1" noChangeArrowheads="1"/>
          </p:cNvPicPr>
          <p:nvPr/>
        </p:nvPicPr>
        <p:blipFill rotWithShape="1">
          <a:blip r:embed="rId4">
            <a:extLst>
              <a:ext uri="{28A0092B-C50C-407E-A947-70E740481C1C}">
                <a14:useLocalDpi xmlns:a14="http://schemas.microsoft.com/office/drawing/2010/main" val="0"/>
              </a:ext>
            </a:extLst>
          </a:blip>
          <a:srcRect l="51217" t="24254" r="40613"/>
          <a:stretch/>
        </p:blipFill>
        <p:spPr bwMode="auto">
          <a:xfrm>
            <a:off x="5528513" y="1923024"/>
            <a:ext cx="389107" cy="930716"/>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4910515" y="1782108"/>
            <a:ext cx="1224136"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85481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nice se šipkou 6"/>
          <p:cNvCxnSpPr/>
          <p:nvPr/>
        </p:nvCxnSpPr>
        <p:spPr>
          <a:xfrm>
            <a:off x="395536" y="3430741"/>
            <a:ext cx="8352928" cy="0"/>
          </a:xfrm>
          <a:prstGeom prst="straightConnector1">
            <a:avLst/>
          </a:prstGeom>
          <a:ln w="111125" cap="sq">
            <a:headEnd type="oval"/>
            <a:tailEnd type="oval"/>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179512" y="3861048"/>
            <a:ext cx="129227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pictography</a:t>
            </a:r>
            <a:endParaRPr lang="cs-CZ" dirty="0"/>
          </a:p>
        </p:txBody>
      </p:sp>
      <p:cxnSp>
        <p:nvCxnSpPr>
          <p:cNvPr id="9" name="Přímá spojnice se šipkou 8"/>
          <p:cNvCxnSpPr>
            <a:stCxn id="8" idx="0"/>
          </p:cNvCxnSpPr>
          <p:nvPr/>
        </p:nvCxnSpPr>
        <p:spPr>
          <a:xfrm flipH="1" flipV="1">
            <a:off x="539552" y="3573016"/>
            <a:ext cx="286099" cy="28803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0" name="Obdélník 9"/>
          <p:cNvSpPr/>
          <p:nvPr/>
        </p:nvSpPr>
        <p:spPr>
          <a:xfrm>
            <a:off x="1619672" y="2492896"/>
            <a:ext cx="1235210"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dirty="0"/>
              <a:t>ideography</a:t>
            </a:r>
            <a:endParaRPr lang="cs-CZ" dirty="0"/>
          </a:p>
        </p:txBody>
      </p:sp>
      <p:cxnSp>
        <p:nvCxnSpPr>
          <p:cNvPr id="11" name="Přímá spojnice se šipkou 10"/>
          <p:cNvCxnSpPr>
            <a:stCxn id="10" idx="2"/>
          </p:cNvCxnSpPr>
          <p:nvPr/>
        </p:nvCxnSpPr>
        <p:spPr>
          <a:xfrm flipH="1">
            <a:off x="1763688" y="2862228"/>
            <a:ext cx="473589" cy="43159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2" name="Nadpis 1"/>
          <p:cNvSpPr>
            <a:spLocks noGrp="1"/>
          </p:cNvSpPr>
          <p:nvPr>
            <p:ph type="title"/>
          </p:nvPr>
        </p:nvSpPr>
        <p:spPr>
          <a:xfrm>
            <a:off x="4067944" y="274638"/>
            <a:ext cx="4618856" cy="1143000"/>
          </a:xfrm>
        </p:spPr>
        <p:txBody>
          <a:bodyPr>
            <a:normAutofit fontScale="90000"/>
          </a:bodyPr>
          <a:lstStyle/>
          <a:p>
            <a:r>
              <a:rPr lang="en-US" sz="4000" b="1" dirty="0" smtClean="0"/>
              <a:t>Classification </a:t>
            </a:r>
            <a:r>
              <a:rPr lang="en-US" sz="4000" b="1" dirty="0"/>
              <a:t>of writing </a:t>
            </a:r>
            <a:r>
              <a:rPr lang="en-US" sz="4000" b="1" dirty="0" smtClean="0"/>
              <a:t>systems</a:t>
            </a:r>
            <a:endParaRPr lang="cs-CZ" sz="4000" b="1" dirty="0"/>
          </a:p>
        </p:txBody>
      </p:sp>
      <p:sp>
        <p:nvSpPr>
          <p:cNvPr id="13" name="Zástupný symbol pro obsah 2"/>
          <p:cNvSpPr>
            <a:spLocks noGrp="1"/>
          </p:cNvSpPr>
          <p:nvPr>
            <p:ph idx="1"/>
          </p:nvPr>
        </p:nvSpPr>
        <p:spPr>
          <a:xfrm>
            <a:off x="1115616" y="6021289"/>
            <a:ext cx="896698" cy="360040"/>
          </a:xfrm>
        </p:spPr>
        <p:style>
          <a:lnRef idx="0">
            <a:schemeClr val="accent6"/>
          </a:lnRef>
          <a:fillRef idx="3">
            <a:schemeClr val="accent6"/>
          </a:fillRef>
          <a:effectRef idx="3">
            <a:schemeClr val="accent6"/>
          </a:effectRef>
          <a:fontRef idx="minor">
            <a:schemeClr val="lt1"/>
          </a:fontRef>
        </p:style>
        <p:txBody>
          <a:bodyPr>
            <a:normAutofit fontScale="92500" lnSpcReduction="10000"/>
          </a:bodyPr>
          <a:lstStyle/>
          <a:p>
            <a:pPr marL="0" indent="0">
              <a:buNone/>
            </a:pPr>
            <a:r>
              <a:rPr lang="en-US" sz="2000" i="1" dirty="0" err="1" smtClean="0"/>
              <a:t>Luwian</a:t>
            </a:r>
            <a:endParaRPr lang="en-US" sz="2000" i="1" dirty="0" smtClean="0"/>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239" t="35170" r="51733" b="37970"/>
          <a:stretch/>
        </p:blipFill>
        <p:spPr bwMode="auto">
          <a:xfrm>
            <a:off x="2071758" y="3906280"/>
            <a:ext cx="5308554" cy="2763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descr="Картинки по запросу"/>
          <p:cNvPicPr>
            <a:picLocks noChangeAspect="1" noChangeArrowheads="1"/>
          </p:cNvPicPr>
          <p:nvPr/>
        </p:nvPicPr>
        <p:blipFill rotWithShape="1">
          <a:blip r:embed="rId4">
            <a:extLst>
              <a:ext uri="{28A0092B-C50C-407E-A947-70E740481C1C}">
                <a14:useLocalDpi xmlns:a14="http://schemas.microsoft.com/office/drawing/2010/main" val="0"/>
              </a:ext>
            </a:extLst>
          </a:blip>
          <a:srcRect t="24254" r="92137"/>
          <a:stretch/>
        </p:blipFill>
        <p:spPr bwMode="auto">
          <a:xfrm>
            <a:off x="5148064" y="1923024"/>
            <a:ext cx="374519" cy="93071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Картинки по запросу"/>
          <p:cNvPicPr>
            <a:picLocks noChangeAspect="1" noChangeArrowheads="1"/>
          </p:cNvPicPr>
          <p:nvPr/>
        </p:nvPicPr>
        <p:blipFill rotWithShape="1">
          <a:blip r:embed="rId4">
            <a:extLst>
              <a:ext uri="{28A0092B-C50C-407E-A947-70E740481C1C}">
                <a14:useLocalDpi xmlns:a14="http://schemas.microsoft.com/office/drawing/2010/main" val="0"/>
              </a:ext>
            </a:extLst>
          </a:blip>
          <a:srcRect l="51217" t="24254" r="40613"/>
          <a:stretch/>
        </p:blipFill>
        <p:spPr bwMode="auto">
          <a:xfrm>
            <a:off x="5528513" y="1923024"/>
            <a:ext cx="389107" cy="930716"/>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6979839" y="1795081"/>
            <a:ext cx="1224136"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Picture 8" descr="Картинки по запросу знак водолей"/>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83824" y="1914084"/>
            <a:ext cx="816167" cy="81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239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nice se šipkou 6"/>
          <p:cNvCxnSpPr/>
          <p:nvPr/>
        </p:nvCxnSpPr>
        <p:spPr>
          <a:xfrm>
            <a:off x="395536" y="3430741"/>
            <a:ext cx="8352928" cy="0"/>
          </a:xfrm>
          <a:prstGeom prst="straightConnector1">
            <a:avLst/>
          </a:prstGeom>
          <a:ln w="111125" cap="sq">
            <a:headEnd type="oval"/>
            <a:tailEnd type="oval"/>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179512" y="3861048"/>
            <a:ext cx="129227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pictography</a:t>
            </a:r>
            <a:endParaRPr lang="cs-CZ" dirty="0"/>
          </a:p>
        </p:txBody>
      </p:sp>
      <p:cxnSp>
        <p:nvCxnSpPr>
          <p:cNvPr id="9" name="Přímá spojnice se šipkou 8"/>
          <p:cNvCxnSpPr>
            <a:stCxn id="8" idx="0"/>
          </p:cNvCxnSpPr>
          <p:nvPr/>
        </p:nvCxnSpPr>
        <p:spPr>
          <a:xfrm flipH="1" flipV="1">
            <a:off x="539552" y="3573016"/>
            <a:ext cx="286099" cy="28803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0" name="Obdélník 9"/>
          <p:cNvSpPr/>
          <p:nvPr/>
        </p:nvSpPr>
        <p:spPr>
          <a:xfrm>
            <a:off x="1619672" y="2492896"/>
            <a:ext cx="1235210"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dirty="0"/>
              <a:t>ideography</a:t>
            </a:r>
            <a:endParaRPr lang="cs-CZ" dirty="0"/>
          </a:p>
        </p:txBody>
      </p:sp>
      <p:cxnSp>
        <p:nvCxnSpPr>
          <p:cNvPr id="11" name="Přímá spojnice se šipkou 10"/>
          <p:cNvCxnSpPr>
            <a:stCxn id="10" idx="2"/>
          </p:cNvCxnSpPr>
          <p:nvPr/>
        </p:nvCxnSpPr>
        <p:spPr>
          <a:xfrm flipH="1">
            <a:off x="1763688" y="2862228"/>
            <a:ext cx="473589" cy="43159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2" name="Nadpis 1"/>
          <p:cNvSpPr>
            <a:spLocks noGrp="1"/>
          </p:cNvSpPr>
          <p:nvPr>
            <p:ph type="title"/>
          </p:nvPr>
        </p:nvSpPr>
        <p:spPr>
          <a:xfrm>
            <a:off x="4067944" y="274638"/>
            <a:ext cx="4618856" cy="1143000"/>
          </a:xfrm>
        </p:spPr>
        <p:txBody>
          <a:bodyPr>
            <a:normAutofit fontScale="90000"/>
          </a:bodyPr>
          <a:lstStyle/>
          <a:p>
            <a:r>
              <a:rPr lang="en-US" sz="4000" b="1" dirty="0" smtClean="0"/>
              <a:t>Classification </a:t>
            </a:r>
            <a:r>
              <a:rPr lang="en-US" sz="4000" b="1" dirty="0"/>
              <a:t>of writing </a:t>
            </a:r>
            <a:r>
              <a:rPr lang="en-US" sz="4000" b="1" dirty="0" smtClean="0"/>
              <a:t>systems</a:t>
            </a:r>
            <a:endParaRPr lang="cs-CZ" sz="4000" b="1" dirty="0"/>
          </a:p>
        </p:txBody>
      </p:sp>
      <p:pic>
        <p:nvPicPr>
          <p:cNvPr id="19" name="Picture 10" descr="Картинки по запросу китайские иероглифы верх низ"/>
          <p:cNvPicPr>
            <a:picLocks noChangeAspect="1" noChangeArrowheads="1"/>
          </p:cNvPicPr>
          <p:nvPr/>
        </p:nvPicPr>
        <p:blipFill rotWithShape="1">
          <a:blip r:embed="rId3">
            <a:extLst>
              <a:ext uri="{28A0092B-C50C-407E-A947-70E740481C1C}">
                <a14:useLocalDpi xmlns:a14="http://schemas.microsoft.com/office/drawing/2010/main" val="0"/>
              </a:ext>
            </a:extLst>
          </a:blip>
          <a:srcRect l="18924" t="2691" r="17785" b="5513"/>
          <a:stretch/>
        </p:blipFill>
        <p:spPr bwMode="auto">
          <a:xfrm>
            <a:off x="2555776" y="4750444"/>
            <a:ext cx="1055194" cy="170289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p:cNvPicPr>
            <a:picLocks noChangeAspect="1" noChangeArrowheads="1"/>
          </p:cNvPicPr>
          <p:nvPr/>
        </p:nvPicPr>
        <p:blipFill rotWithShape="1">
          <a:blip r:embed="rId4">
            <a:extLst>
              <a:ext uri="{28A0092B-C50C-407E-A947-70E740481C1C}">
                <a14:useLocalDpi xmlns:a14="http://schemas.microsoft.com/office/drawing/2010/main" val="0"/>
              </a:ext>
            </a:extLst>
          </a:blip>
          <a:srcRect l="26471" t="38790" r="68306" b="30605"/>
          <a:stretch/>
        </p:blipFill>
        <p:spPr bwMode="auto">
          <a:xfrm>
            <a:off x="721079" y="4809125"/>
            <a:ext cx="477598" cy="1574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Obdélník 11"/>
          <p:cNvSpPr/>
          <p:nvPr/>
        </p:nvSpPr>
        <p:spPr>
          <a:xfrm>
            <a:off x="3312555" y="5555018"/>
            <a:ext cx="691023" cy="276999"/>
          </a:xfrm>
          <a:prstGeom prst="rect">
            <a:avLst/>
          </a:prstGeom>
        </p:spPr>
        <p:txBody>
          <a:bodyPr wrap="none">
            <a:spAutoFit/>
          </a:bodyPr>
          <a:lstStyle/>
          <a:p>
            <a:r>
              <a:rPr lang="cs-CZ" sz="1200" dirty="0" err="1"/>
              <a:t>concave</a:t>
            </a:r>
            <a:endParaRPr lang="cs-CZ" sz="1200" dirty="0"/>
          </a:p>
        </p:txBody>
      </p:sp>
      <p:sp>
        <p:nvSpPr>
          <p:cNvPr id="22" name="Obdélník 18"/>
          <p:cNvSpPr/>
          <p:nvPr/>
        </p:nvSpPr>
        <p:spPr>
          <a:xfrm>
            <a:off x="3261313" y="4835452"/>
            <a:ext cx="596830" cy="276999"/>
          </a:xfrm>
          <a:prstGeom prst="rect">
            <a:avLst/>
          </a:prstGeom>
        </p:spPr>
        <p:txBody>
          <a:bodyPr wrap="none">
            <a:spAutoFit/>
          </a:bodyPr>
          <a:lstStyle/>
          <a:p>
            <a:r>
              <a:rPr lang="en-US" sz="1200" dirty="0" smtClean="0"/>
              <a:t>salient</a:t>
            </a:r>
            <a:endParaRPr lang="cs-CZ" sz="1200" dirty="0"/>
          </a:p>
        </p:txBody>
      </p:sp>
      <p:sp>
        <p:nvSpPr>
          <p:cNvPr id="3" name="TextBox 2"/>
          <p:cNvSpPr txBox="1"/>
          <p:nvPr/>
        </p:nvSpPr>
        <p:spPr>
          <a:xfrm>
            <a:off x="1347802" y="4876643"/>
            <a:ext cx="543739" cy="369332"/>
          </a:xfrm>
          <a:prstGeom prst="rect">
            <a:avLst/>
          </a:prstGeom>
          <a:noFill/>
        </p:spPr>
        <p:txBody>
          <a:bodyPr wrap="none" rtlCol="0">
            <a:spAutoFit/>
          </a:bodyPr>
          <a:lstStyle/>
          <a:p>
            <a:r>
              <a:rPr lang="en-US" dirty="0" smtClean="0"/>
              <a:t>‘up’</a:t>
            </a:r>
            <a:endParaRPr lang="ru-RU" dirty="0"/>
          </a:p>
        </p:txBody>
      </p:sp>
      <p:sp>
        <p:nvSpPr>
          <p:cNvPr id="23" name="TextBox 22"/>
          <p:cNvSpPr txBox="1"/>
          <p:nvPr/>
        </p:nvSpPr>
        <p:spPr>
          <a:xfrm>
            <a:off x="1331640" y="5877272"/>
            <a:ext cx="819327" cy="369332"/>
          </a:xfrm>
          <a:prstGeom prst="rect">
            <a:avLst/>
          </a:prstGeom>
          <a:noFill/>
        </p:spPr>
        <p:txBody>
          <a:bodyPr wrap="none" rtlCol="0">
            <a:spAutoFit/>
          </a:bodyPr>
          <a:lstStyle/>
          <a:p>
            <a:r>
              <a:rPr lang="en-US" dirty="0" smtClean="0"/>
              <a:t>‘down’</a:t>
            </a:r>
            <a:endParaRPr lang="ru-RU" dirty="0"/>
          </a:p>
        </p:txBody>
      </p:sp>
    </p:spTree>
    <p:extLst>
      <p:ext uri="{BB962C8B-B14F-4D97-AF65-F5344CB8AC3E}">
        <p14:creationId xmlns:p14="http://schemas.microsoft.com/office/powerpoint/2010/main" val="27558356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nice se šipkou 6"/>
          <p:cNvCxnSpPr/>
          <p:nvPr/>
        </p:nvCxnSpPr>
        <p:spPr>
          <a:xfrm>
            <a:off x="395536" y="3430741"/>
            <a:ext cx="8352928" cy="0"/>
          </a:xfrm>
          <a:prstGeom prst="straightConnector1">
            <a:avLst/>
          </a:prstGeom>
          <a:ln w="111125" cap="sq">
            <a:headEnd type="oval"/>
            <a:tailEnd type="oval"/>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179512" y="3861048"/>
            <a:ext cx="129227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pictography</a:t>
            </a:r>
            <a:endParaRPr lang="cs-CZ" dirty="0"/>
          </a:p>
        </p:txBody>
      </p:sp>
      <p:cxnSp>
        <p:nvCxnSpPr>
          <p:cNvPr id="9" name="Přímá spojnice se šipkou 8"/>
          <p:cNvCxnSpPr>
            <a:stCxn id="8" idx="0"/>
          </p:cNvCxnSpPr>
          <p:nvPr/>
        </p:nvCxnSpPr>
        <p:spPr>
          <a:xfrm flipH="1" flipV="1">
            <a:off x="539552" y="3573016"/>
            <a:ext cx="286099" cy="28803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0" name="Obdélník 9"/>
          <p:cNvSpPr/>
          <p:nvPr/>
        </p:nvSpPr>
        <p:spPr>
          <a:xfrm>
            <a:off x="1619672" y="2492896"/>
            <a:ext cx="1235210"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dirty="0"/>
              <a:t>ideography</a:t>
            </a:r>
            <a:endParaRPr lang="cs-CZ" dirty="0"/>
          </a:p>
        </p:txBody>
      </p:sp>
      <p:cxnSp>
        <p:nvCxnSpPr>
          <p:cNvPr id="11" name="Přímá spojnice se šipkou 10"/>
          <p:cNvCxnSpPr>
            <a:stCxn id="10" idx="2"/>
          </p:cNvCxnSpPr>
          <p:nvPr/>
        </p:nvCxnSpPr>
        <p:spPr>
          <a:xfrm flipH="1">
            <a:off x="1763688" y="2862228"/>
            <a:ext cx="473589" cy="43159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pic>
        <p:nvPicPr>
          <p:cNvPr id="19" name="Picture 10" descr="Картинки по запросу китайские иероглифы верх низ"/>
          <p:cNvPicPr>
            <a:picLocks noChangeAspect="1" noChangeArrowheads="1"/>
          </p:cNvPicPr>
          <p:nvPr/>
        </p:nvPicPr>
        <p:blipFill rotWithShape="1">
          <a:blip r:embed="rId3">
            <a:extLst>
              <a:ext uri="{28A0092B-C50C-407E-A947-70E740481C1C}">
                <a14:useLocalDpi xmlns:a14="http://schemas.microsoft.com/office/drawing/2010/main" val="0"/>
              </a:ext>
            </a:extLst>
          </a:blip>
          <a:srcRect l="18924" t="2691" r="17785" b="5513"/>
          <a:stretch/>
        </p:blipFill>
        <p:spPr bwMode="auto">
          <a:xfrm>
            <a:off x="2555776" y="4750444"/>
            <a:ext cx="1055194" cy="170289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p:cNvPicPr>
            <a:picLocks noChangeAspect="1" noChangeArrowheads="1"/>
          </p:cNvPicPr>
          <p:nvPr/>
        </p:nvPicPr>
        <p:blipFill rotWithShape="1">
          <a:blip r:embed="rId4">
            <a:extLst>
              <a:ext uri="{28A0092B-C50C-407E-A947-70E740481C1C}">
                <a14:useLocalDpi xmlns:a14="http://schemas.microsoft.com/office/drawing/2010/main" val="0"/>
              </a:ext>
            </a:extLst>
          </a:blip>
          <a:srcRect l="26471" t="38790" r="68306" b="30605"/>
          <a:stretch/>
        </p:blipFill>
        <p:spPr bwMode="auto">
          <a:xfrm>
            <a:off x="721079" y="4809125"/>
            <a:ext cx="477598" cy="1574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Obdélník 11"/>
          <p:cNvSpPr/>
          <p:nvPr/>
        </p:nvSpPr>
        <p:spPr>
          <a:xfrm>
            <a:off x="3312555" y="5555018"/>
            <a:ext cx="691023" cy="276999"/>
          </a:xfrm>
          <a:prstGeom prst="rect">
            <a:avLst/>
          </a:prstGeom>
        </p:spPr>
        <p:txBody>
          <a:bodyPr wrap="none">
            <a:spAutoFit/>
          </a:bodyPr>
          <a:lstStyle/>
          <a:p>
            <a:r>
              <a:rPr lang="cs-CZ" sz="1200" dirty="0" err="1"/>
              <a:t>concave</a:t>
            </a:r>
            <a:endParaRPr lang="cs-CZ" sz="1200" dirty="0"/>
          </a:p>
        </p:txBody>
      </p:sp>
      <p:sp>
        <p:nvSpPr>
          <p:cNvPr id="22" name="Obdélník 18"/>
          <p:cNvSpPr/>
          <p:nvPr/>
        </p:nvSpPr>
        <p:spPr>
          <a:xfrm>
            <a:off x="3261313" y="4835452"/>
            <a:ext cx="596830" cy="276999"/>
          </a:xfrm>
          <a:prstGeom prst="rect">
            <a:avLst/>
          </a:prstGeom>
        </p:spPr>
        <p:txBody>
          <a:bodyPr wrap="none">
            <a:spAutoFit/>
          </a:bodyPr>
          <a:lstStyle/>
          <a:p>
            <a:r>
              <a:rPr lang="en-US" sz="1200" dirty="0" smtClean="0"/>
              <a:t>salient</a:t>
            </a:r>
            <a:endParaRPr lang="cs-CZ" sz="1200" dirty="0"/>
          </a:p>
        </p:txBody>
      </p:sp>
      <p:sp>
        <p:nvSpPr>
          <p:cNvPr id="3" name="TextBox 2"/>
          <p:cNvSpPr txBox="1"/>
          <p:nvPr/>
        </p:nvSpPr>
        <p:spPr>
          <a:xfrm>
            <a:off x="1347802" y="4876643"/>
            <a:ext cx="543739" cy="369332"/>
          </a:xfrm>
          <a:prstGeom prst="rect">
            <a:avLst/>
          </a:prstGeom>
          <a:noFill/>
        </p:spPr>
        <p:txBody>
          <a:bodyPr wrap="none" rtlCol="0">
            <a:spAutoFit/>
          </a:bodyPr>
          <a:lstStyle/>
          <a:p>
            <a:r>
              <a:rPr lang="en-US" dirty="0" smtClean="0"/>
              <a:t>‘up’</a:t>
            </a:r>
            <a:endParaRPr lang="ru-RU" dirty="0"/>
          </a:p>
        </p:txBody>
      </p:sp>
      <p:sp>
        <p:nvSpPr>
          <p:cNvPr id="23" name="TextBox 22"/>
          <p:cNvSpPr txBox="1"/>
          <p:nvPr/>
        </p:nvSpPr>
        <p:spPr>
          <a:xfrm>
            <a:off x="1331640" y="5877272"/>
            <a:ext cx="819327" cy="369332"/>
          </a:xfrm>
          <a:prstGeom prst="rect">
            <a:avLst/>
          </a:prstGeom>
          <a:noFill/>
        </p:spPr>
        <p:txBody>
          <a:bodyPr wrap="none" rtlCol="0">
            <a:spAutoFit/>
          </a:bodyPr>
          <a:lstStyle/>
          <a:p>
            <a:r>
              <a:rPr lang="en-US" dirty="0" smtClean="0"/>
              <a:t>‘down’</a:t>
            </a:r>
            <a:endParaRPr lang="ru-RU" dirty="0"/>
          </a:p>
        </p:txBody>
      </p:sp>
      <p:sp>
        <p:nvSpPr>
          <p:cNvPr id="24" name="Obdélník 6"/>
          <p:cNvSpPr/>
          <p:nvPr/>
        </p:nvSpPr>
        <p:spPr>
          <a:xfrm>
            <a:off x="4963336" y="4365104"/>
            <a:ext cx="3672408"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bdélník 1"/>
          <p:cNvSpPr/>
          <p:nvPr/>
        </p:nvSpPr>
        <p:spPr>
          <a:xfrm>
            <a:off x="6835544" y="4365104"/>
            <a:ext cx="1673856" cy="646331"/>
          </a:xfrm>
          <a:prstGeom prst="rect">
            <a:avLst/>
          </a:prstGeom>
        </p:spPr>
        <p:txBody>
          <a:bodyPr wrap="none">
            <a:spAutoFit/>
          </a:bodyPr>
          <a:lstStyle/>
          <a:p>
            <a:r>
              <a:rPr lang="ja-JP" altLang="en-US" sz="3600" dirty="0"/>
              <a:t> 两个人</a:t>
            </a:r>
            <a:endParaRPr lang="cs-CZ" sz="3600" dirty="0"/>
          </a:p>
        </p:txBody>
      </p:sp>
      <p:sp>
        <p:nvSpPr>
          <p:cNvPr id="26" name="Obdélník 2"/>
          <p:cNvSpPr/>
          <p:nvPr/>
        </p:nvSpPr>
        <p:spPr>
          <a:xfrm>
            <a:off x="5035344" y="4369282"/>
            <a:ext cx="1107996" cy="646331"/>
          </a:xfrm>
          <a:prstGeom prst="rect">
            <a:avLst/>
          </a:prstGeom>
        </p:spPr>
        <p:txBody>
          <a:bodyPr wrap="none">
            <a:spAutoFit/>
          </a:bodyPr>
          <a:lstStyle/>
          <a:p>
            <a:r>
              <a:rPr lang="ja-JP" altLang="en-US" sz="3600" dirty="0"/>
              <a:t>二千</a:t>
            </a:r>
            <a:endParaRPr lang="cs-CZ" sz="3600" dirty="0"/>
          </a:p>
        </p:txBody>
      </p:sp>
      <p:sp>
        <p:nvSpPr>
          <p:cNvPr id="27" name="TextovéPole 5"/>
          <p:cNvSpPr txBox="1"/>
          <p:nvPr/>
        </p:nvSpPr>
        <p:spPr>
          <a:xfrm>
            <a:off x="5467392" y="5383735"/>
            <a:ext cx="418704" cy="369332"/>
          </a:xfrm>
          <a:prstGeom prst="rect">
            <a:avLst/>
          </a:prstGeom>
          <a:noFill/>
        </p:spPr>
        <p:txBody>
          <a:bodyPr wrap="none" rtlCol="0">
            <a:spAutoFit/>
          </a:bodyPr>
          <a:lstStyle/>
          <a:p>
            <a:r>
              <a:rPr lang="en-US" i="1" dirty="0" smtClean="0"/>
              <a:t>20</a:t>
            </a:r>
            <a:endParaRPr lang="cs-CZ" i="1" dirty="0"/>
          </a:p>
        </p:txBody>
      </p:sp>
      <p:sp>
        <p:nvSpPr>
          <p:cNvPr id="28" name="TextovéPole 17"/>
          <p:cNvSpPr txBox="1"/>
          <p:nvPr/>
        </p:nvSpPr>
        <p:spPr>
          <a:xfrm>
            <a:off x="6979560" y="5383735"/>
            <a:ext cx="1248547" cy="369332"/>
          </a:xfrm>
          <a:prstGeom prst="rect">
            <a:avLst/>
          </a:prstGeom>
          <a:noFill/>
        </p:spPr>
        <p:txBody>
          <a:bodyPr wrap="none" rtlCol="0">
            <a:spAutoFit/>
          </a:bodyPr>
          <a:lstStyle/>
          <a:p>
            <a:r>
              <a:rPr lang="en-US" i="1" dirty="0" smtClean="0"/>
              <a:t>two people</a:t>
            </a:r>
            <a:endParaRPr lang="cs-CZ" i="1" dirty="0"/>
          </a:p>
        </p:txBody>
      </p:sp>
      <p:sp>
        <p:nvSpPr>
          <p:cNvPr id="18" name="Zástupný symbol pro obsah 2"/>
          <p:cNvSpPr>
            <a:spLocks noGrp="1"/>
          </p:cNvSpPr>
          <p:nvPr>
            <p:ph idx="1"/>
          </p:nvPr>
        </p:nvSpPr>
        <p:spPr>
          <a:xfrm>
            <a:off x="7779758" y="5877272"/>
            <a:ext cx="896698" cy="360040"/>
          </a:xfrm>
        </p:spPr>
        <p:style>
          <a:lnRef idx="0">
            <a:schemeClr val="accent6"/>
          </a:lnRef>
          <a:fillRef idx="3">
            <a:schemeClr val="accent6"/>
          </a:fillRef>
          <a:effectRef idx="3">
            <a:schemeClr val="accent6"/>
          </a:effectRef>
          <a:fontRef idx="minor">
            <a:schemeClr val="lt1"/>
          </a:fontRef>
        </p:style>
        <p:txBody>
          <a:bodyPr>
            <a:normAutofit fontScale="85000" lnSpcReduction="10000"/>
          </a:bodyPr>
          <a:lstStyle/>
          <a:p>
            <a:pPr marL="0" indent="0">
              <a:buNone/>
            </a:pPr>
            <a:r>
              <a:rPr lang="en-US" sz="2000" i="1" dirty="0" smtClean="0"/>
              <a:t>Chinese</a:t>
            </a:r>
          </a:p>
        </p:txBody>
      </p:sp>
      <p:sp>
        <p:nvSpPr>
          <p:cNvPr id="29" name="Nadpis 1"/>
          <p:cNvSpPr>
            <a:spLocks noGrp="1"/>
          </p:cNvSpPr>
          <p:nvPr>
            <p:ph type="title"/>
          </p:nvPr>
        </p:nvSpPr>
        <p:spPr>
          <a:xfrm>
            <a:off x="4067944" y="274638"/>
            <a:ext cx="4618856" cy="1143000"/>
          </a:xfrm>
        </p:spPr>
        <p:txBody>
          <a:bodyPr>
            <a:normAutofit fontScale="90000"/>
          </a:bodyPr>
          <a:lstStyle/>
          <a:p>
            <a:r>
              <a:rPr lang="en-US" sz="4000" b="1" dirty="0" smtClean="0"/>
              <a:t>Classification </a:t>
            </a:r>
            <a:r>
              <a:rPr lang="en-US" sz="4000" b="1" dirty="0"/>
              <a:t>of writing </a:t>
            </a:r>
            <a:r>
              <a:rPr lang="en-US" sz="4000" b="1" dirty="0" smtClean="0"/>
              <a:t>systems</a:t>
            </a:r>
            <a:endParaRPr lang="cs-CZ" sz="4000" b="1" dirty="0"/>
          </a:p>
        </p:txBody>
      </p:sp>
    </p:spTree>
    <p:extLst>
      <p:ext uri="{BB962C8B-B14F-4D97-AF65-F5344CB8AC3E}">
        <p14:creationId xmlns:p14="http://schemas.microsoft.com/office/powerpoint/2010/main" val="37306308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nice se šipkou 6"/>
          <p:cNvCxnSpPr/>
          <p:nvPr/>
        </p:nvCxnSpPr>
        <p:spPr>
          <a:xfrm>
            <a:off x="395536" y="3430741"/>
            <a:ext cx="8352928" cy="0"/>
          </a:xfrm>
          <a:prstGeom prst="straightConnector1">
            <a:avLst/>
          </a:prstGeom>
          <a:ln w="111125" cap="sq">
            <a:headEnd type="oval"/>
            <a:tailEnd type="oval"/>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179512" y="3861048"/>
            <a:ext cx="129227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pictography</a:t>
            </a:r>
            <a:endParaRPr lang="cs-CZ" dirty="0"/>
          </a:p>
        </p:txBody>
      </p:sp>
      <p:cxnSp>
        <p:nvCxnSpPr>
          <p:cNvPr id="9" name="Přímá spojnice se šipkou 8"/>
          <p:cNvCxnSpPr>
            <a:stCxn id="8" idx="0"/>
          </p:cNvCxnSpPr>
          <p:nvPr/>
        </p:nvCxnSpPr>
        <p:spPr>
          <a:xfrm flipH="1" flipV="1">
            <a:off x="539552" y="3573016"/>
            <a:ext cx="286099" cy="28803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0" name="Obdélník 9"/>
          <p:cNvSpPr/>
          <p:nvPr/>
        </p:nvSpPr>
        <p:spPr>
          <a:xfrm>
            <a:off x="1619672" y="2492896"/>
            <a:ext cx="1235210"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dirty="0"/>
              <a:t>ideography</a:t>
            </a:r>
            <a:endParaRPr lang="cs-CZ" dirty="0"/>
          </a:p>
        </p:txBody>
      </p:sp>
      <p:cxnSp>
        <p:nvCxnSpPr>
          <p:cNvPr id="11" name="Přímá spojnice se šipkou 10"/>
          <p:cNvCxnSpPr>
            <a:stCxn id="10" idx="2"/>
          </p:cNvCxnSpPr>
          <p:nvPr/>
        </p:nvCxnSpPr>
        <p:spPr>
          <a:xfrm flipH="1">
            <a:off x="1763688" y="2862228"/>
            <a:ext cx="473589" cy="43159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pic>
        <p:nvPicPr>
          <p:cNvPr id="19" name="Picture 10" descr="Картинки по запросу китайские иероглифы верх низ"/>
          <p:cNvPicPr>
            <a:picLocks noChangeAspect="1" noChangeArrowheads="1"/>
          </p:cNvPicPr>
          <p:nvPr/>
        </p:nvPicPr>
        <p:blipFill rotWithShape="1">
          <a:blip r:embed="rId3">
            <a:extLst>
              <a:ext uri="{28A0092B-C50C-407E-A947-70E740481C1C}">
                <a14:useLocalDpi xmlns:a14="http://schemas.microsoft.com/office/drawing/2010/main" val="0"/>
              </a:ext>
            </a:extLst>
          </a:blip>
          <a:srcRect l="18924" t="2691" r="17785" b="5513"/>
          <a:stretch/>
        </p:blipFill>
        <p:spPr bwMode="auto">
          <a:xfrm>
            <a:off x="2555776" y="4750444"/>
            <a:ext cx="1055194" cy="170289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p:cNvPicPr>
            <a:picLocks noChangeAspect="1" noChangeArrowheads="1"/>
          </p:cNvPicPr>
          <p:nvPr/>
        </p:nvPicPr>
        <p:blipFill rotWithShape="1">
          <a:blip r:embed="rId4">
            <a:extLst>
              <a:ext uri="{28A0092B-C50C-407E-A947-70E740481C1C}">
                <a14:useLocalDpi xmlns:a14="http://schemas.microsoft.com/office/drawing/2010/main" val="0"/>
              </a:ext>
            </a:extLst>
          </a:blip>
          <a:srcRect l="26471" t="38790" r="68306" b="30605"/>
          <a:stretch/>
        </p:blipFill>
        <p:spPr bwMode="auto">
          <a:xfrm>
            <a:off x="721079" y="4809125"/>
            <a:ext cx="477598" cy="1574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Obdélník 11"/>
          <p:cNvSpPr/>
          <p:nvPr/>
        </p:nvSpPr>
        <p:spPr>
          <a:xfrm>
            <a:off x="3312555" y="5555018"/>
            <a:ext cx="691023" cy="276999"/>
          </a:xfrm>
          <a:prstGeom prst="rect">
            <a:avLst/>
          </a:prstGeom>
        </p:spPr>
        <p:txBody>
          <a:bodyPr wrap="none">
            <a:spAutoFit/>
          </a:bodyPr>
          <a:lstStyle/>
          <a:p>
            <a:r>
              <a:rPr lang="cs-CZ" sz="1200" dirty="0" err="1"/>
              <a:t>concave</a:t>
            </a:r>
            <a:endParaRPr lang="cs-CZ" sz="1200" dirty="0"/>
          </a:p>
        </p:txBody>
      </p:sp>
      <p:sp>
        <p:nvSpPr>
          <p:cNvPr id="22" name="Obdélník 18"/>
          <p:cNvSpPr/>
          <p:nvPr/>
        </p:nvSpPr>
        <p:spPr>
          <a:xfrm>
            <a:off x="3261313" y="4835452"/>
            <a:ext cx="596830" cy="276999"/>
          </a:xfrm>
          <a:prstGeom prst="rect">
            <a:avLst/>
          </a:prstGeom>
        </p:spPr>
        <p:txBody>
          <a:bodyPr wrap="none">
            <a:spAutoFit/>
          </a:bodyPr>
          <a:lstStyle/>
          <a:p>
            <a:r>
              <a:rPr lang="en-US" sz="1200" dirty="0" smtClean="0"/>
              <a:t>salient</a:t>
            </a:r>
            <a:endParaRPr lang="cs-CZ" sz="1200" dirty="0"/>
          </a:p>
        </p:txBody>
      </p:sp>
      <p:sp>
        <p:nvSpPr>
          <p:cNvPr id="3" name="TextBox 2"/>
          <p:cNvSpPr txBox="1"/>
          <p:nvPr/>
        </p:nvSpPr>
        <p:spPr>
          <a:xfrm>
            <a:off x="1347802" y="4876643"/>
            <a:ext cx="543739" cy="369332"/>
          </a:xfrm>
          <a:prstGeom prst="rect">
            <a:avLst/>
          </a:prstGeom>
          <a:noFill/>
        </p:spPr>
        <p:txBody>
          <a:bodyPr wrap="none" rtlCol="0">
            <a:spAutoFit/>
          </a:bodyPr>
          <a:lstStyle/>
          <a:p>
            <a:r>
              <a:rPr lang="en-US" dirty="0" smtClean="0"/>
              <a:t>‘up’</a:t>
            </a:r>
            <a:endParaRPr lang="ru-RU" dirty="0"/>
          </a:p>
        </p:txBody>
      </p:sp>
      <p:sp>
        <p:nvSpPr>
          <p:cNvPr id="23" name="TextBox 22"/>
          <p:cNvSpPr txBox="1"/>
          <p:nvPr/>
        </p:nvSpPr>
        <p:spPr>
          <a:xfrm>
            <a:off x="1331640" y="5877272"/>
            <a:ext cx="819327" cy="369332"/>
          </a:xfrm>
          <a:prstGeom prst="rect">
            <a:avLst/>
          </a:prstGeom>
          <a:noFill/>
        </p:spPr>
        <p:txBody>
          <a:bodyPr wrap="none" rtlCol="0">
            <a:spAutoFit/>
          </a:bodyPr>
          <a:lstStyle/>
          <a:p>
            <a:r>
              <a:rPr lang="en-US" dirty="0" smtClean="0"/>
              <a:t>‘down’</a:t>
            </a:r>
            <a:endParaRPr lang="ru-RU" dirty="0"/>
          </a:p>
        </p:txBody>
      </p:sp>
      <p:sp>
        <p:nvSpPr>
          <p:cNvPr id="24" name="Obdélník 6"/>
          <p:cNvSpPr/>
          <p:nvPr/>
        </p:nvSpPr>
        <p:spPr>
          <a:xfrm>
            <a:off x="4963336" y="4365104"/>
            <a:ext cx="3672408"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bdélník 1"/>
          <p:cNvSpPr/>
          <p:nvPr/>
        </p:nvSpPr>
        <p:spPr>
          <a:xfrm>
            <a:off x="6835544" y="4365104"/>
            <a:ext cx="1673856" cy="646331"/>
          </a:xfrm>
          <a:prstGeom prst="rect">
            <a:avLst/>
          </a:prstGeom>
        </p:spPr>
        <p:txBody>
          <a:bodyPr wrap="none">
            <a:spAutoFit/>
          </a:bodyPr>
          <a:lstStyle/>
          <a:p>
            <a:r>
              <a:rPr lang="ja-JP" altLang="en-US" sz="3600" dirty="0"/>
              <a:t> 两个人</a:t>
            </a:r>
            <a:endParaRPr lang="cs-CZ" sz="3600" dirty="0"/>
          </a:p>
        </p:txBody>
      </p:sp>
      <p:sp>
        <p:nvSpPr>
          <p:cNvPr id="26" name="Obdélník 2"/>
          <p:cNvSpPr/>
          <p:nvPr/>
        </p:nvSpPr>
        <p:spPr>
          <a:xfrm>
            <a:off x="5035344" y="4369282"/>
            <a:ext cx="1107996" cy="646331"/>
          </a:xfrm>
          <a:prstGeom prst="rect">
            <a:avLst/>
          </a:prstGeom>
        </p:spPr>
        <p:txBody>
          <a:bodyPr wrap="none">
            <a:spAutoFit/>
          </a:bodyPr>
          <a:lstStyle/>
          <a:p>
            <a:r>
              <a:rPr lang="ja-JP" altLang="en-US" sz="3600" dirty="0"/>
              <a:t>二千</a:t>
            </a:r>
            <a:endParaRPr lang="cs-CZ" sz="3600" dirty="0"/>
          </a:p>
        </p:txBody>
      </p:sp>
      <p:sp>
        <p:nvSpPr>
          <p:cNvPr id="27" name="TextovéPole 5"/>
          <p:cNvSpPr txBox="1"/>
          <p:nvPr/>
        </p:nvSpPr>
        <p:spPr>
          <a:xfrm>
            <a:off x="5467392" y="5383735"/>
            <a:ext cx="418704" cy="369332"/>
          </a:xfrm>
          <a:prstGeom prst="rect">
            <a:avLst/>
          </a:prstGeom>
          <a:noFill/>
        </p:spPr>
        <p:txBody>
          <a:bodyPr wrap="none" rtlCol="0">
            <a:spAutoFit/>
          </a:bodyPr>
          <a:lstStyle/>
          <a:p>
            <a:r>
              <a:rPr lang="en-US" i="1" dirty="0" smtClean="0"/>
              <a:t>20</a:t>
            </a:r>
            <a:endParaRPr lang="cs-CZ" i="1" dirty="0"/>
          </a:p>
        </p:txBody>
      </p:sp>
      <p:sp>
        <p:nvSpPr>
          <p:cNvPr id="28" name="TextovéPole 17"/>
          <p:cNvSpPr txBox="1"/>
          <p:nvPr/>
        </p:nvSpPr>
        <p:spPr>
          <a:xfrm>
            <a:off x="6979560" y="5383735"/>
            <a:ext cx="1248547" cy="369332"/>
          </a:xfrm>
          <a:prstGeom prst="rect">
            <a:avLst/>
          </a:prstGeom>
          <a:noFill/>
        </p:spPr>
        <p:txBody>
          <a:bodyPr wrap="none" rtlCol="0">
            <a:spAutoFit/>
          </a:bodyPr>
          <a:lstStyle/>
          <a:p>
            <a:r>
              <a:rPr lang="en-US" i="1" dirty="0" smtClean="0"/>
              <a:t>two people</a:t>
            </a:r>
            <a:endParaRPr lang="cs-CZ" i="1" dirty="0"/>
          </a:p>
        </p:txBody>
      </p:sp>
      <p:sp>
        <p:nvSpPr>
          <p:cNvPr id="18" name="Zástupný symbol pro obsah 2"/>
          <p:cNvSpPr>
            <a:spLocks noGrp="1"/>
          </p:cNvSpPr>
          <p:nvPr>
            <p:ph idx="1"/>
          </p:nvPr>
        </p:nvSpPr>
        <p:spPr>
          <a:xfrm>
            <a:off x="7779758" y="5877272"/>
            <a:ext cx="896698" cy="360040"/>
          </a:xfrm>
        </p:spPr>
        <p:style>
          <a:lnRef idx="0">
            <a:schemeClr val="accent6"/>
          </a:lnRef>
          <a:fillRef idx="3">
            <a:schemeClr val="accent6"/>
          </a:fillRef>
          <a:effectRef idx="3">
            <a:schemeClr val="accent6"/>
          </a:effectRef>
          <a:fontRef idx="minor">
            <a:schemeClr val="lt1"/>
          </a:fontRef>
        </p:style>
        <p:txBody>
          <a:bodyPr>
            <a:normAutofit fontScale="85000" lnSpcReduction="10000"/>
          </a:bodyPr>
          <a:lstStyle/>
          <a:p>
            <a:pPr marL="0" indent="0">
              <a:buNone/>
            </a:pPr>
            <a:r>
              <a:rPr lang="en-US" sz="2000" i="1" dirty="0" smtClean="0"/>
              <a:t>Chinese</a:t>
            </a:r>
          </a:p>
        </p:txBody>
      </p:sp>
      <p:sp>
        <p:nvSpPr>
          <p:cNvPr id="29" name="Nadpis 1"/>
          <p:cNvSpPr>
            <a:spLocks noGrp="1"/>
          </p:cNvSpPr>
          <p:nvPr>
            <p:ph type="title"/>
          </p:nvPr>
        </p:nvSpPr>
        <p:spPr>
          <a:xfrm>
            <a:off x="4067944" y="274638"/>
            <a:ext cx="4618856" cy="1143000"/>
          </a:xfrm>
        </p:spPr>
        <p:txBody>
          <a:bodyPr>
            <a:normAutofit fontScale="90000"/>
          </a:bodyPr>
          <a:lstStyle/>
          <a:p>
            <a:r>
              <a:rPr lang="en-US" sz="4000" b="1" dirty="0" smtClean="0"/>
              <a:t>Classification </a:t>
            </a:r>
            <a:r>
              <a:rPr lang="en-US" sz="4000" b="1" dirty="0"/>
              <a:t>of writing </a:t>
            </a:r>
            <a:r>
              <a:rPr lang="en-US" sz="4000" b="1" dirty="0" smtClean="0"/>
              <a:t>systems</a:t>
            </a:r>
            <a:endParaRPr lang="cs-CZ" sz="4000" b="1" dirty="0"/>
          </a:p>
        </p:txBody>
      </p:sp>
      <p:sp>
        <p:nvSpPr>
          <p:cNvPr id="30" name="Oval 17"/>
          <p:cNvSpPr/>
          <p:nvPr/>
        </p:nvSpPr>
        <p:spPr>
          <a:xfrm>
            <a:off x="5008177" y="4331798"/>
            <a:ext cx="626005" cy="6421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48423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nice se šipkou 6"/>
          <p:cNvCxnSpPr/>
          <p:nvPr/>
        </p:nvCxnSpPr>
        <p:spPr>
          <a:xfrm>
            <a:off x="395536" y="3430741"/>
            <a:ext cx="8352928" cy="0"/>
          </a:xfrm>
          <a:prstGeom prst="straightConnector1">
            <a:avLst/>
          </a:prstGeom>
          <a:ln w="111125" cap="sq">
            <a:headEnd type="oval"/>
            <a:tailEnd type="oval"/>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179512" y="3861048"/>
            <a:ext cx="129227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pictography</a:t>
            </a:r>
            <a:endParaRPr lang="cs-CZ" dirty="0"/>
          </a:p>
        </p:txBody>
      </p:sp>
      <p:cxnSp>
        <p:nvCxnSpPr>
          <p:cNvPr id="9" name="Přímá spojnice se šipkou 8"/>
          <p:cNvCxnSpPr>
            <a:stCxn id="8" idx="0"/>
          </p:cNvCxnSpPr>
          <p:nvPr/>
        </p:nvCxnSpPr>
        <p:spPr>
          <a:xfrm flipH="1" flipV="1">
            <a:off x="539552" y="3573016"/>
            <a:ext cx="286099" cy="28803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0" name="Obdélník 9"/>
          <p:cNvSpPr/>
          <p:nvPr/>
        </p:nvSpPr>
        <p:spPr>
          <a:xfrm>
            <a:off x="1619672" y="2492896"/>
            <a:ext cx="1235210"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dirty="0"/>
              <a:t>ideography</a:t>
            </a:r>
            <a:endParaRPr lang="cs-CZ" dirty="0"/>
          </a:p>
        </p:txBody>
      </p:sp>
      <p:cxnSp>
        <p:nvCxnSpPr>
          <p:cNvPr id="11" name="Přímá spojnice se šipkou 10"/>
          <p:cNvCxnSpPr>
            <a:stCxn id="10" idx="2"/>
          </p:cNvCxnSpPr>
          <p:nvPr/>
        </p:nvCxnSpPr>
        <p:spPr>
          <a:xfrm flipH="1">
            <a:off x="1763688" y="2862228"/>
            <a:ext cx="473589" cy="43159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pic>
        <p:nvPicPr>
          <p:cNvPr id="19" name="Picture 10" descr="Картинки по запросу китайские иероглифы верх низ"/>
          <p:cNvPicPr>
            <a:picLocks noChangeAspect="1" noChangeArrowheads="1"/>
          </p:cNvPicPr>
          <p:nvPr/>
        </p:nvPicPr>
        <p:blipFill rotWithShape="1">
          <a:blip r:embed="rId3">
            <a:extLst>
              <a:ext uri="{28A0092B-C50C-407E-A947-70E740481C1C}">
                <a14:useLocalDpi xmlns:a14="http://schemas.microsoft.com/office/drawing/2010/main" val="0"/>
              </a:ext>
            </a:extLst>
          </a:blip>
          <a:srcRect l="18924" t="2691" r="17785" b="5513"/>
          <a:stretch/>
        </p:blipFill>
        <p:spPr bwMode="auto">
          <a:xfrm>
            <a:off x="2555776" y="4750444"/>
            <a:ext cx="1055194" cy="170289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p:cNvPicPr>
            <a:picLocks noChangeAspect="1" noChangeArrowheads="1"/>
          </p:cNvPicPr>
          <p:nvPr/>
        </p:nvPicPr>
        <p:blipFill rotWithShape="1">
          <a:blip r:embed="rId4">
            <a:extLst>
              <a:ext uri="{28A0092B-C50C-407E-A947-70E740481C1C}">
                <a14:useLocalDpi xmlns:a14="http://schemas.microsoft.com/office/drawing/2010/main" val="0"/>
              </a:ext>
            </a:extLst>
          </a:blip>
          <a:srcRect l="26471" t="38790" r="68306" b="30605"/>
          <a:stretch/>
        </p:blipFill>
        <p:spPr bwMode="auto">
          <a:xfrm>
            <a:off x="721079" y="4809125"/>
            <a:ext cx="477598" cy="1574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Obdélník 11"/>
          <p:cNvSpPr/>
          <p:nvPr/>
        </p:nvSpPr>
        <p:spPr>
          <a:xfrm>
            <a:off x="3312555" y="5555018"/>
            <a:ext cx="691023" cy="276999"/>
          </a:xfrm>
          <a:prstGeom prst="rect">
            <a:avLst/>
          </a:prstGeom>
        </p:spPr>
        <p:txBody>
          <a:bodyPr wrap="none">
            <a:spAutoFit/>
          </a:bodyPr>
          <a:lstStyle/>
          <a:p>
            <a:r>
              <a:rPr lang="cs-CZ" sz="1200" dirty="0" err="1"/>
              <a:t>concave</a:t>
            </a:r>
            <a:endParaRPr lang="cs-CZ" sz="1200" dirty="0"/>
          </a:p>
        </p:txBody>
      </p:sp>
      <p:sp>
        <p:nvSpPr>
          <p:cNvPr id="22" name="Obdélník 18"/>
          <p:cNvSpPr/>
          <p:nvPr/>
        </p:nvSpPr>
        <p:spPr>
          <a:xfrm>
            <a:off x="3261313" y="4835452"/>
            <a:ext cx="596830" cy="276999"/>
          </a:xfrm>
          <a:prstGeom prst="rect">
            <a:avLst/>
          </a:prstGeom>
        </p:spPr>
        <p:txBody>
          <a:bodyPr wrap="none">
            <a:spAutoFit/>
          </a:bodyPr>
          <a:lstStyle/>
          <a:p>
            <a:r>
              <a:rPr lang="en-US" sz="1200" dirty="0" smtClean="0"/>
              <a:t>salient</a:t>
            </a:r>
            <a:endParaRPr lang="cs-CZ" sz="1200" dirty="0"/>
          </a:p>
        </p:txBody>
      </p:sp>
      <p:sp>
        <p:nvSpPr>
          <p:cNvPr id="3" name="TextBox 2"/>
          <p:cNvSpPr txBox="1"/>
          <p:nvPr/>
        </p:nvSpPr>
        <p:spPr>
          <a:xfrm>
            <a:off x="1347802" y="4876643"/>
            <a:ext cx="543739" cy="369332"/>
          </a:xfrm>
          <a:prstGeom prst="rect">
            <a:avLst/>
          </a:prstGeom>
          <a:noFill/>
        </p:spPr>
        <p:txBody>
          <a:bodyPr wrap="none" rtlCol="0">
            <a:spAutoFit/>
          </a:bodyPr>
          <a:lstStyle/>
          <a:p>
            <a:r>
              <a:rPr lang="en-US" dirty="0" smtClean="0"/>
              <a:t>‘up’</a:t>
            </a:r>
            <a:endParaRPr lang="ru-RU" dirty="0"/>
          </a:p>
        </p:txBody>
      </p:sp>
      <p:sp>
        <p:nvSpPr>
          <p:cNvPr id="23" name="TextBox 22"/>
          <p:cNvSpPr txBox="1"/>
          <p:nvPr/>
        </p:nvSpPr>
        <p:spPr>
          <a:xfrm>
            <a:off x="1331640" y="5877272"/>
            <a:ext cx="819327" cy="369332"/>
          </a:xfrm>
          <a:prstGeom prst="rect">
            <a:avLst/>
          </a:prstGeom>
          <a:noFill/>
        </p:spPr>
        <p:txBody>
          <a:bodyPr wrap="none" rtlCol="0">
            <a:spAutoFit/>
          </a:bodyPr>
          <a:lstStyle/>
          <a:p>
            <a:r>
              <a:rPr lang="en-US" dirty="0" smtClean="0"/>
              <a:t>‘down’</a:t>
            </a:r>
            <a:endParaRPr lang="ru-RU" dirty="0"/>
          </a:p>
        </p:txBody>
      </p:sp>
      <p:sp>
        <p:nvSpPr>
          <p:cNvPr id="24" name="Obdélník 6"/>
          <p:cNvSpPr/>
          <p:nvPr/>
        </p:nvSpPr>
        <p:spPr>
          <a:xfrm>
            <a:off x="4963336" y="4365104"/>
            <a:ext cx="3672408"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bdélník 1"/>
          <p:cNvSpPr/>
          <p:nvPr/>
        </p:nvSpPr>
        <p:spPr>
          <a:xfrm>
            <a:off x="6835544" y="4365104"/>
            <a:ext cx="1673856" cy="646331"/>
          </a:xfrm>
          <a:prstGeom prst="rect">
            <a:avLst/>
          </a:prstGeom>
        </p:spPr>
        <p:txBody>
          <a:bodyPr wrap="none">
            <a:spAutoFit/>
          </a:bodyPr>
          <a:lstStyle/>
          <a:p>
            <a:r>
              <a:rPr lang="ja-JP" altLang="en-US" sz="3600" dirty="0"/>
              <a:t> 两个人</a:t>
            </a:r>
            <a:endParaRPr lang="cs-CZ" sz="3600" dirty="0"/>
          </a:p>
        </p:txBody>
      </p:sp>
      <p:sp>
        <p:nvSpPr>
          <p:cNvPr id="26" name="Obdélník 2"/>
          <p:cNvSpPr/>
          <p:nvPr/>
        </p:nvSpPr>
        <p:spPr>
          <a:xfrm>
            <a:off x="5035344" y="4369282"/>
            <a:ext cx="1107996" cy="646331"/>
          </a:xfrm>
          <a:prstGeom prst="rect">
            <a:avLst/>
          </a:prstGeom>
        </p:spPr>
        <p:txBody>
          <a:bodyPr wrap="none">
            <a:spAutoFit/>
          </a:bodyPr>
          <a:lstStyle/>
          <a:p>
            <a:r>
              <a:rPr lang="ja-JP" altLang="en-US" sz="3600" dirty="0"/>
              <a:t>二千</a:t>
            </a:r>
            <a:endParaRPr lang="cs-CZ" sz="3600" dirty="0"/>
          </a:p>
        </p:txBody>
      </p:sp>
      <p:sp>
        <p:nvSpPr>
          <p:cNvPr id="27" name="TextovéPole 5"/>
          <p:cNvSpPr txBox="1"/>
          <p:nvPr/>
        </p:nvSpPr>
        <p:spPr>
          <a:xfrm>
            <a:off x="5467392" y="5383735"/>
            <a:ext cx="418704" cy="369332"/>
          </a:xfrm>
          <a:prstGeom prst="rect">
            <a:avLst/>
          </a:prstGeom>
          <a:noFill/>
        </p:spPr>
        <p:txBody>
          <a:bodyPr wrap="none" rtlCol="0">
            <a:spAutoFit/>
          </a:bodyPr>
          <a:lstStyle/>
          <a:p>
            <a:r>
              <a:rPr lang="en-US" i="1" dirty="0" smtClean="0"/>
              <a:t>20</a:t>
            </a:r>
            <a:endParaRPr lang="cs-CZ" i="1" dirty="0"/>
          </a:p>
        </p:txBody>
      </p:sp>
      <p:sp>
        <p:nvSpPr>
          <p:cNvPr id="28" name="TextovéPole 17"/>
          <p:cNvSpPr txBox="1"/>
          <p:nvPr/>
        </p:nvSpPr>
        <p:spPr>
          <a:xfrm>
            <a:off x="6979560" y="5383735"/>
            <a:ext cx="1248547" cy="369332"/>
          </a:xfrm>
          <a:prstGeom prst="rect">
            <a:avLst/>
          </a:prstGeom>
          <a:noFill/>
        </p:spPr>
        <p:txBody>
          <a:bodyPr wrap="none" rtlCol="0">
            <a:spAutoFit/>
          </a:bodyPr>
          <a:lstStyle/>
          <a:p>
            <a:r>
              <a:rPr lang="en-US" i="1" dirty="0" smtClean="0"/>
              <a:t>two people</a:t>
            </a:r>
            <a:endParaRPr lang="cs-CZ" i="1" dirty="0"/>
          </a:p>
        </p:txBody>
      </p:sp>
      <p:sp>
        <p:nvSpPr>
          <p:cNvPr id="18" name="Zástupný symbol pro obsah 2"/>
          <p:cNvSpPr>
            <a:spLocks noGrp="1"/>
          </p:cNvSpPr>
          <p:nvPr>
            <p:ph idx="1"/>
          </p:nvPr>
        </p:nvSpPr>
        <p:spPr>
          <a:xfrm>
            <a:off x="7779758" y="5877272"/>
            <a:ext cx="896698" cy="360040"/>
          </a:xfrm>
        </p:spPr>
        <p:style>
          <a:lnRef idx="0">
            <a:schemeClr val="accent6"/>
          </a:lnRef>
          <a:fillRef idx="3">
            <a:schemeClr val="accent6"/>
          </a:fillRef>
          <a:effectRef idx="3">
            <a:schemeClr val="accent6"/>
          </a:effectRef>
          <a:fontRef idx="minor">
            <a:schemeClr val="lt1"/>
          </a:fontRef>
        </p:style>
        <p:txBody>
          <a:bodyPr>
            <a:normAutofit fontScale="85000" lnSpcReduction="10000"/>
          </a:bodyPr>
          <a:lstStyle/>
          <a:p>
            <a:pPr marL="0" indent="0">
              <a:buNone/>
            </a:pPr>
            <a:r>
              <a:rPr lang="en-US" sz="2000" i="1" dirty="0" smtClean="0"/>
              <a:t>Chinese</a:t>
            </a:r>
          </a:p>
        </p:txBody>
      </p:sp>
      <p:sp>
        <p:nvSpPr>
          <p:cNvPr id="29" name="Nadpis 1"/>
          <p:cNvSpPr>
            <a:spLocks noGrp="1"/>
          </p:cNvSpPr>
          <p:nvPr>
            <p:ph type="title"/>
          </p:nvPr>
        </p:nvSpPr>
        <p:spPr>
          <a:xfrm>
            <a:off x="4067944" y="274638"/>
            <a:ext cx="4618856" cy="1143000"/>
          </a:xfrm>
        </p:spPr>
        <p:txBody>
          <a:bodyPr>
            <a:normAutofit fontScale="90000"/>
          </a:bodyPr>
          <a:lstStyle/>
          <a:p>
            <a:r>
              <a:rPr lang="en-US" sz="4000" b="1" dirty="0" smtClean="0"/>
              <a:t>Classification </a:t>
            </a:r>
            <a:r>
              <a:rPr lang="en-US" sz="4000" b="1" dirty="0"/>
              <a:t>of writing </a:t>
            </a:r>
            <a:r>
              <a:rPr lang="en-US" sz="4000" b="1" dirty="0" smtClean="0"/>
              <a:t>systems</a:t>
            </a:r>
            <a:endParaRPr lang="cs-CZ" sz="4000" b="1" dirty="0"/>
          </a:p>
        </p:txBody>
      </p:sp>
      <p:sp>
        <p:nvSpPr>
          <p:cNvPr id="30" name="Oval 17"/>
          <p:cNvSpPr/>
          <p:nvPr/>
        </p:nvSpPr>
        <p:spPr>
          <a:xfrm>
            <a:off x="6923293" y="4429367"/>
            <a:ext cx="626005" cy="6421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488558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nice se šipkou 6"/>
          <p:cNvCxnSpPr/>
          <p:nvPr/>
        </p:nvCxnSpPr>
        <p:spPr>
          <a:xfrm>
            <a:off x="395536" y="3430741"/>
            <a:ext cx="8352928" cy="0"/>
          </a:xfrm>
          <a:prstGeom prst="straightConnector1">
            <a:avLst/>
          </a:prstGeom>
          <a:ln w="111125" cap="sq">
            <a:headEnd type="oval"/>
            <a:tailEnd type="oval"/>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179512" y="3861048"/>
            <a:ext cx="129227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pictography</a:t>
            </a:r>
            <a:endParaRPr lang="cs-CZ" dirty="0"/>
          </a:p>
        </p:txBody>
      </p:sp>
      <p:cxnSp>
        <p:nvCxnSpPr>
          <p:cNvPr id="9" name="Přímá spojnice se šipkou 8"/>
          <p:cNvCxnSpPr>
            <a:stCxn id="8" idx="0"/>
          </p:cNvCxnSpPr>
          <p:nvPr/>
        </p:nvCxnSpPr>
        <p:spPr>
          <a:xfrm flipH="1" flipV="1">
            <a:off x="539552" y="3573016"/>
            <a:ext cx="286099" cy="28803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0" name="Obdélník 9"/>
          <p:cNvSpPr/>
          <p:nvPr/>
        </p:nvSpPr>
        <p:spPr>
          <a:xfrm>
            <a:off x="1619672" y="2492896"/>
            <a:ext cx="1235210"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ideography</a:t>
            </a:r>
            <a:endParaRPr lang="cs-CZ" dirty="0"/>
          </a:p>
        </p:txBody>
      </p:sp>
      <p:cxnSp>
        <p:nvCxnSpPr>
          <p:cNvPr id="11" name="Přímá spojnice se šipkou 10"/>
          <p:cNvCxnSpPr>
            <a:stCxn id="10" idx="2"/>
          </p:cNvCxnSpPr>
          <p:nvPr/>
        </p:nvCxnSpPr>
        <p:spPr>
          <a:xfrm flipH="1">
            <a:off x="1763688" y="2862228"/>
            <a:ext cx="473589" cy="43159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9" name="Obdélník 12"/>
          <p:cNvSpPr/>
          <p:nvPr/>
        </p:nvSpPr>
        <p:spPr>
          <a:xfrm>
            <a:off x="3488821" y="2492896"/>
            <a:ext cx="1575047"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dirty="0" err="1" smtClean="0"/>
              <a:t>morphography</a:t>
            </a:r>
            <a:endParaRPr lang="cs-CZ" dirty="0"/>
          </a:p>
        </p:txBody>
      </p:sp>
      <p:cxnSp>
        <p:nvCxnSpPr>
          <p:cNvPr id="30" name="Přímá spojnice se šipkou 13"/>
          <p:cNvCxnSpPr>
            <a:stCxn id="29" idx="2"/>
          </p:cNvCxnSpPr>
          <p:nvPr/>
        </p:nvCxnSpPr>
        <p:spPr>
          <a:xfrm flipH="1">
            <a:off x="3707905" y="2862228"/>
            <a:ext cx="568440" cy="43159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2"/>
          <p:cNvCxnSpPr/>
          <p:nvPr/>
        </p:nvCxnSpPr>
        <p:spPr>
          <a:xfrm>
            <a:off x="3131840" y="1556792"/>
            <a:ext cx="0" cy="4176464"/>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2" name="TextovéPole 5"/>
          <p:cNvSpPr txBox="1"/>
          <p:nvPr/>
        </p:nvSpPr>
        <p:spPr>
          <a:xfrm>
            <a:off x="682601" y="1772816"/>
            <a:ext cx="2291781" cy="369332"/>
          </a:xfrm>
          <a:prstGeom prst="rect">
            <a:avLst/>
          </a:prstGeom>
          <a:noFill/>
        </p:spPr>
        <p:txBody>
          <a:bodyPr wrap="none" rtlCol="0">
            <a:spAutoFit/>
          </a:bodyPr>
          <a:lstStyle/>
          <a:p>
            <a:r>
              <a:rPr lang="en-US" i="1" dirty="0" smtClean="0">
                <a:solidFill>
                  <a:srgbClr val="0070C0"/>
                </a:solidFill>
              </a:rPr>
              <a:t>language independent</a:t>
            </a:r>
            <a:endParaRPr lang="cs-CZ" i="1" dirty="0">
              <a:solidFill>
                <a:srgbClr val="0070C0"/>
              </a:solidFill>
            </a:endParaRPr>
          </a:p>
        </p:txBody>
      </p:sp>
      <p:sp>
        <p:nvSpPr>
          <p:cNvPr id="33" name="TextovéPole 14"/>
          <p:cNvSpPr txBox="1"/>
          <p:nvPr/>
        </p:nvSpPr>
        <p:spPr>
          <a:xfrm>
            <a:off x="3192080" y="1772816"/>
            <a:ext cx="2165336" cy="369332"/>
          </a:xfrm>
          <a:prstGeom prst="rect">
            <a:avLst/>
          </a:prstGeom>
          <a:noFill/>
        </p:spPr>
        <p:txBody>
          <a:bodyPr wrap="none" rtlCol="0">
            <a:spAutoFit/>
          </a:bodyPr>
          <a:lstStyle/>
          <a:p>
            <a:r>
              <a:rPr lang="en-US" i="1" dirty="0" smtClean="0">
                <a:solidFill>
                  <a:srgbClr val="0070C0"/>
                </a:solidFill>
              </a:rPr>
              <a:t>language dependent</a:t>
            </a:r>
            <a:endParaRPr lang="cs-CZ" i="1" dirty="0">
              <a:solidFill>
                <a:srgbClr val="0070C0"/>
              </a:solidFill>
            </a:endParaRPr>
          </a:p>
        </p:txBody>
      </p:sp>
      <p:sp>
        <p:nvSpPr>
          <p:cNvPr id="19" name="Obdélník 6"/>
          <p:cNvSpPr/>
          <p:nvPr/>
        </p:nvSpPr>
        <p:spPr>
          <a:xfrm>
            <a:off x="4963336" y="4365104"/>
            <a:ext cx="3672408"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
          <p:cNvSpPr/>
          <p:nvPr/>
        </p:nvSpPr>
        <p:spPr>
          <a:xfrm>
            <a:off x="6835544" y="4365104"/>
            <a:ext cx="1673856" cy="646331"/>
          </a:xfrm>
          <a:prstGeom prst="rect">
            <a:avLst/>
          </a:prstGeom>
        </p:spPr>
        <p:txBody>
          <a:bodyPr wrap="none">
            <a:spAutoFit/>
          </a:bodyPr>
          <a:lstStyle/>
          <a:p>
            <a:r>
              <a:rPr lang="ja-JP" altLang="en-US" sz="3600" dirty="0"/>
              <a:t> 两个人</a:t>
            </a:r>
            <a:endParaRPr lang="cs-CZ" sz="3600" dirty="0"/>
          </a:p>
        </p:txBody>
      </p:sp>
      <p:sp>
        <p:nvSpPr>
          <p:cNvPr id="22" name="Obdélník 2"/>
          <p:cNvSpPr/>
          <p:nvPr/>
        </p:nvSpPr>
        <p:spPr>
          <a:xfrm>
            <a:off x="5035344" y="4369282"/>
            <a:ext cx="1107996" cy="646331"/>
          </a:xfrm>
          <a:prstGeom prst="rect">
            <a:avLst/>
          </a:prstGeom>
        </p:spPr>
        <p:txBody>
          <a:bodyPr wrap="none">
            <a:spAutoFit/>
          </a:bodyPr>
          <a:lstStyle/>
          <a:p>
            <a:r>
              <a:rPr lang="ja-JP" altLang="en-US" sz="3600" dirty="0"/>
              <a:t>二千</a:t>
            </a:r>
            <a:endParaRPr lang="cs-CZ" sz="3600" dirty="0"/>
          </a:p>
        </p:txBody>
      </p:sp>
      <p:sp>
        <p:nvSpPr>
          <p:cNvPr id="23" name="TextovéPole 5"/>
          <p:cNvSpPr txBox="1"/>
          <p:nvPr/>
        </p:nvSpPr>
        <p:spPr>
          <a:xfrm>
            <a:off x="5467392" y="5383735"/>
            <a:ext cx="418704" cy="369332"/>
          </a:xfrm>
          <a:prstGeom prst="rect">
            <a:avLst/>
          </a:prstGeom>
          <a:noFill/>
        </p:spPr>
        <p:txBody>
          <a:bodyPr wrap="none" rtlCol="0">
            <a:spAutoFit/>
          </a:bodyPr>
          <a:lstStyle/>
          <a:p>
            <a:r>
              <a:rPr lang="en-US" i="1" dirty="0" smtClean="0"/>
              <a:t>20</a:t>
            </a:r>
            <a:endParaRPr lang="cs-CZ" i="1" dirty="0"/>
          </a:p>
        </p:txBody>
      </p:sp>
      <p:sp>
        <p:nvSpPr>
          <p:cNvPr id="34" name="TextovéPole 17"/>
          <p:cNvSpPr txBox="1"/>
          <p:nvPr/>
        </p:nvSpPr>
        <p:spPr>
          <a:xfrm>
            <a:off x="6979560" y="5383735"/>
            <a:ext cx="1248547" cy="369332"/>
          </a:xfrm>
          <a:prstGeom prst="rect">
            <a:avLst/>
          </a:prstGeom>
          <a:noFill/>
        </p:spPr>
        <p:txBody>
          <a:bodyPr wrap="none" rtlCol="0">
            <a:spAutoFit/>
          </a:bodyPr>
          <a:lstStyle/>
          <a:p>
            <a:r>
              <a:rPr lang="en-US" i="1" dirty="0" smtClean="0"/>
              <a:t>two people</a:t>
            </a:r>
            <a:endParaRPr lang="cs-CZ" i="1" dirty="0"/>
          </a:p>
        </p:txBody>
      </p:sp>
      <p:sp>
        <p:nvSpPr>
          <p:cNvPr id="35" name="Zástupný symbol pro obsah 2"/>
          <p:cNvSpPr>
            <a:spLocks noGrp="1"/>
          </p:cNvSpPr>
          <p:nvPr>
            <p:ph idx="1"/>
          </p:nvPr>
        </p:nvSpPr>
        <p:spPr>
          <a:xfrm>
            <a:off x="7779758" y="5877272"/>
            <a:ext cx="896698" cy="360040"/>
          </a:xfrm>
        </p:spPr>
        <p:style>
          <a:lnRef idx="0">
            <a:schemeClr val="accent6"/>
          </a:lnRef>
          <a:fillRef idx="3">
            <a:schemeClr val="accent6"/>
          </a:fillRef>
          <a:effectRef idx="3">
            <a:schemeClr val="accent6"/>
          </a:effectRef>
          <a:fontRef idx="minor">
            <a:schemeClr val="lt1"/>
          </a:fontRef>
        </p:style>
        <p:txBody>
          <a:bodyPr>
            <a:normAutofit fontScale="85000" lnSpcReduction="10000"/>
          </a:bodyPr>
          <a:lstStyle/>
          <a:p>
            <a:pPr marL="0" indent="0">
              <a:buNone/>
            </a:pPr>
            <a:r>
              <a:rPr lang="en-US" sz="2000" i="1" dirty="0" smtClean="0"/>
              <a:t>Chinese</a:t>
            </a:r>
          </a:p>
        </p:txBody>
      </p:sp>
    </p:spTree>
    <p:extLst>
      <p:ext uri="{BB962C8B-B14F-4D97-AF65-F5344CB8AC3E}">
        <p14:creationId xmlns:p14="http://schemas.microsoft.com/office/powerpoint/2010/main" val="3758058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Writing</a:t>
            </a:r>
            <a:endParaRPr lang="ru-RU" dirty="0"/>
          </a:p>
        </p:txBody>
      </p:sp>
      <p:sp>
        <p:nvSpPr>
          <p:cNvPr id="3" name="Content Placeholder 2"/>
          <p:cNvSpPr>
            <a:spLocks noGrp="1"/>
          </p:cNvSpPr>
          <p:nvPr>
            <p:ph idx="1"/>
          </p:nvPr>
        </p:nvSpPr>
        <p:spPr/>
        <p:txBody>
          <a:bodyPr/>
          <a:lstStyle/>
          <a:p>
            <a:r>
              <a:rPr lang="en-US" b="1" dirty="0" smtClean="0"/>
              <a:t>Keep in mind</a:t>
            </a:r>
            <a:r>
              <a:rPr lang="en-US" dirty="0" smtClean="0"/>
              <a:t>: </a:t>
            </a:r>
            <a:r>
              <a:rPr lang="en-US" dirty="0"/>
              <a:t>Writing is not a purer form of language than </a:t>
            </a:r>
            <a:r>
              <a:rPr lang="en-US" dirty="0" smtClean="0"/>
              <a:t>speech!</a:t>
            </a:r>
          </a:p>
          <a:p>
            <a:r>
              <a:rPr lang="en-US" dirty="0" smtClean="0"/>
              <a:t>Writing </a:t>
            </a:r>
            <a:r>
              <a:rPr lang="en-US" dirty="0"/>
              <a:t>is a system of recording language by means of visible </a:t>
            </a:r>
            <a:r>
              <a:rPr lang="cs-CZ" dirty="0"/>
              <a:t>/ </a:t>
            </a:r>
            <a:r>
              <a:rPr lang="en-US" dirty="0"/>
              <a:t>tactile </a:t>
            </a:r>
            <a:r>
              <a:rPr lang="en-US" dirty="0" smtClean="0"/>
              <a:t>marks</a:t>
            </a:r>
          </a:p>
          <a:p>
            <a:pPr marL="0" indent="0">
              <a:buNone/>
            </a:pPr>
            <a:endParaRPr lang="en-US" dirty="0" smtClean="0"/>
          </a:p>
          <a:p>
            <a:endParaRPr lang="ru-RU" dirty="0"/>
          </a:p>
        </p:txBody>
      </p:sp>
    </p:spTree>
    <p:extLst>
      <p:ext uri="{BB962C8B-B14F-4D97-AF65-F5344CB8AC3E}">
        <p14:creationId xmlns:p14="http://schemas.microsoft.com/office/powerpoint/2010/main" val="1888482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208" y="1628800"/>
            <a:ext cx="8229600" cy="4849999"/>
          </a:xfrm>
        </p:spPr>
        <p:txBody>
          <a:bodyPr>
            <a:normAutofit fontScale="92500" lnSpcReduction="20000"/>
          </a:bodyPr>
          <a:lstStyle/>
          <a:p>
            <a:r>
              <a:rPr lang="en-US" dirty="0" smtClean="0"/>
              <a:t>Relationship </a:t>
            </a:r>
            <a:r>
              <a:rPr lang="en-US" dirty="0"/>
              <a:t>between </a:t>
            </a:r>
            <a:r>
              <a:rPr lang="en-US" dirty="0" smtClean="0"/>
              <a:t>the symbol </a:t>
            </a:r>
            <a:r>
              <a:rPr lang="en-US" dirty="0"/>
              <a:t>and its referent is </a:t>
            </a:r>
            <a:r>
              <a:rPr lang="en-US" dirty="0" smtClean="0"/>
              <a:t>mostly arbitrary</a:t>
            </a:r>
          </a:p>
          <a:p>
            <a:r>
              <a:rPr lang="en-US" dirty="0" smtClean="0"/>
              <a:t>A </a:t>
            </a:r>
            <a:r>
              <a:rPr lang="en-US" dirty="0"/>
              <a:t>graphic unit corresponds to a meaningful and grammatically autonomous unit (a word or a morpheme</a:t>
            </a:r>
            <a:r>
              <a:rPr lang="en-US" dirty="0" smtClean="0"/>
              <a:t>)</a:t>
            </a:r>
          </a:p>
          <a:p>
            <a:r>
              <a:rPr lang="en-US" dirty="0" smtClean="0"/>
              <a:t>Each </a:t>
            </a:r>
            <a:r>
              <a:rPr lang="en-US" dirty="0"/>
              <a:t>morpheme gets its own </a:t>
            </a:r>
            <a:r>
              <a:rPr lang="en-US" dirty="0" smtClean="0"/>
              <a:t>symbol, thousands of symbols needed</a:t>
            </a:r>
          </a:p>
          <a:p>
            <a:r>
              <a:rPr lang="en-US" dirty="0"/>
              <a:t>There are two major logographic writing systems: Sumerian </a:t>
            </a:r>
            <a:r>
              <a:rPr lang="en-US" dirty="0" smtClean="0"/>
              <a:t>(Cuneiform) and Chinese</a:t>
            </a:r>
          </a:p>
          <a:p>
            <a:r>
              <a:rPr lang="en-US" dirty="0" smtClean="0"/>
              <a:t>Further </a:t>
            </a:r>
            <a:r>
              <a:rPr lang="en-US" dirty="0"/>
              <a:t>in the writing of Japanese, less frequently in Korean, formerly in </a:t>
            </a:r>
            <a:r>
              <a:rPr lang="en-US" dirty="0" smtClean="0"/>
              <a:t>Vietnamese</a:t>
            </a:r>
            <a:endParaRPr lang="en-US" dirty="0"/>
          </a:p>
          <a:p>
            <a:endParaRPr lang="en-US" dirty="0"/>
          </a:p>
          <a:p>
            <a:endParaRPr lang="ru-RU" dirty="0"/>
          </a:p>
        </p:txBody>
      </p:sp>
      <p:sp>
        <p:nvSpPr>
          <p:cNvPr id="20" name="Obdélník 12"/>
          <p:cNvSpPr/>
          <p:nvPr/>
        </p:nvSpPr>
        <p:spPr>
          <a:xfrm>
            <a:off x="539552" y="836712"/>
            <a:ext cx="3678186"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dirty="0" smtClean="0"/>
              <a:t>Morphographic systems</a:t>
            </a:r>
            <a:endParaRPr lang="cs-CZ" sz="2800" dirty="0"/>
          </a:p>
        </p:txBody>
      </p:sp>
    </p:spTree>
    <p:extLst>
      <p:ext uri="{BB962C8B-B14F-4D97-AF65-F5344CB8AC3E}">
        <p14:creationId xmlns:p14="http://schemas.microsoft.com/office/powerpoint/2010/main" val="37696976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err="1" smtClean="0"/>
              <a:t>Graphical</a:t>
            </a:r>
            <a:r>
              <a:rPr lang="cs-CZ" sz="2800" dirty="0" smtClean="0"/>
              <a:t> </a:t>
            </a:r>
            <a:r>
              <a:rPr lang="cs-CZ" sz="2800" dirty="0" err="1" smtClean="0"/>
              <a:t>structure</a:t>
            </a:r>
            <a:r>
              <a:rPr lang="cs-CZ" sz="2800" dirty="0" smtClean="0"/>
              <a:t> </a:t>
            </a:r>
            <a:r>
              <a:rPr lang="cs-CZ" sz="2800" dirty="0" err="1" smtClean="0"/>
              <a:t>of</a:t>
            </a:r>
            <a:r>
              <a:rPr lang="cs-CZ" sz="2800" dirty="0" smtClean="0"/>
              <a:t> </a:t>
            </a:r>
            <a:r>
              <a:rPr lang="cs-CZ" sz="2800" dirty="0" err="1" smtClean="0"/>
              <a:t>Chinese</a:t>
            </a:r>
            <a:r>
              <a:rPr lang="cs-CZ" sz="2800" dirty="0" smtClean="0"/>
              <a:t> </a:t>
            </a:r>
            <a:r>
              <a:rPr lang="cs-CZ" sz="2800" dirty="0" err="1" smtClean="0"/>
              <a:t>characters</a:t>
            </a:r>
            <a:endParaRPr lang="cs-CZ" sz="2800" dirty="0"/>
          </a:p>
        </p:txBody>
      </p:sp>
      <p:sp>
        <p:nvSpPr>
          <p:cNvPr id="3" name="Zástupný symbol pro obsah 2"/>
          <p:cNvSpPr>
            <a:spLocks noGrp="1"/>
          </p:cNvSpPr>
          <p:nvPr>
            <p:ph idx="1"/>
          </p:nvPr>
        </p:nvSpPr>
        <p:spPr>
          <a:xfrm>
            <a:off x="457200" y="1600200"/>
            <a:ext cx="8229600" cy="4853136"/>
          </a:xfrm>
        </p:spPr>
        <p:txBody>
          <a:bodyPr>
            <a:normAutofit fontScale="92500" lnSpcReduction="20000"/>
          </a:bodyPr>
          <a:lstStyle/>
          <a:p>
            <a:r>
              <a:rPr lang="en-US" sz="2000" dirty="0" smtClean="0"/>
              <a:t>in Chinese, character map onto morphemes and words, no systematic mapping relation between strokes and segments</a:t>
            </a:r>
          </a:p>
          <a:p>
            <a:r>
              <a:rPr lang="en-US" sz="2400" dirty="0" err="1"/>
              <a:t>lishu</a:t>
            </a:r>
            <a:r>
              <a:rPr lang="en-US" sz="2400" dirty="0"/>
              <a:t> (`the six writings’)</a:t>
            </a:r>
          </a:p>
          <a:p>
            <a:pPr lvl="1"/>
            <a:r>
              <a:rPr lang="en-US" sz="1800" dirty="0"/>
              <a:t>first major lexicon compiled, about 120 AD: 9,500 characters, based on six formation principles (simple pictograms, ideographs etc.)</a:t>
            </a:r>
          </a:p>
          <a:p>
            <a:r>
              <a:rPr lang="en-US" sz="2400" dirty="0"/>
              <a:t>lexicon of current Chinese</a:t>
            </a:r>
          </a:p>
          <a:p>
            <a:pPr lvl="1"/>
            <a:r>
              <a:rPr lang="en-US" sz="1800" dirty="0"/>
              <a:t>tradition of Chinese lexicography: adding characters, never eliminating any</a:t>
            </a:r>
          </a:p>
          <a:p>
            <a:pPr lvl="1"/>
            <a:r>
              <a:rPr lang="en-US" sz="1800" dirty="0"/>
              <a:t>Huang and Huang (1989)</a:t>
            </a:r>
          </a:p>
          <a:p>
            <a:pPr lvl="2"/>
            <a:r>
              <a:rPr lang="en-US" sz="1400" dirty="0"/>
              <a:t>74,000 characters, 25,000 out of which are variants</a:t>
            </a:r>
          </a:p>
          <a:p>
            <a:pPr lvl="1"/>
            <a:r>
              <a:rPr lang="en-US" sz="1800" i="1" dirty="0"/>
              <a:t>List of Modern Chinese Characters for Everyday Use </a:t>
            </a:r>
            <a:r>
              <a:rPr lang="en-US" sz="1800" dirty="0"/>
              <a:t>by the Committee for the Writing of the National language (1988):</a:t>
            </a:r>
          </a:p>
          <a:p>
            <a:pPr lvl="2"/>
            <a:r>
              <a:rPr lang="en-US" sz="1400" dirty="0"/>
              <a:t>a primary list od 2,500 characters, a secondary list of another 1,000 characters</a:t>
            </a:r>
          </a:p>
          <a:p>
            <a:pPr lvl="2"/>
            <a:r>
              <a:rPr lang="en-US" sz="1400" dirty="0"/>
              <a:t>considered sufficient for other than specialized and technical texts</a:t>
            </a:r>
          </a:p>
          <a:p>
            <a:pPr lvl="1"/>
            <a:r>
              <a:rPr lang="en-US" sz="1800" dirty="0"/>
              <a:t>statistics:</a:t>
            </a:r>
          </a:p>
          <a:p>
            <a:pPr lvl="2"/>
            <a:r>
              <a:rPr lang="en-US" sz="1400" dirty="0"/>
              <a:t>1,000 most common characters account for about 90 % of all characters used in publications directed at a general readership</a:t>
            </a:r>
          </a:p>
          <a:p>
            <a:pPr lvl="2"/>
            <a:r>
              <a:rPr lang="en-US" sz="1400" dirty="0"/>
              <a:t>another 1,400 characters necessary to cover the next 9 %</a:t>
            </a:r>
          </a:p>
          <a:p>
            <a:pPr lvl="2"/>
            <a:r>
              <a:rPr lang="en-US" sz="1400" dirty="0"/>
              <a:t>another 1,400 characters to raise the level to 99.9 %</a:t>
            </a:r>
          </a:p>
          <a:p>
            <a:pPr lvl="3"/>
            <a:r>
              <a:rPr lang="en-US" sz="1000" dirty="0"/>
              <a:t>reflecting the </a:t>
            </a:r>
            <a:r>
              <a:rPr lang="en-US" sz="1000" dirty="0" err="1"/>
              <a:t>Zipf’s</a:t>
            </a:r>
            <a:r>
              <a:rPr lang="en-US" sz="1000" dirty="0"/>
              <a:t> </a:t>
            </a:r>
            <a:r>
              <a:rPr lang="en-US" sz="1000" dirty="0" smtClean="0"/>
              <a:t>law</a:t>
            </a:r>
            <a:endParaRPr lang="en-US" sz="1000" dirty="0"/>
          </a:p>
        </p:txBody>
      </p:sp>
    </p:spTree>
    <p:extLst>
      <p:ext uri="{BB962C8B-B14F-4D97-AF65-F5344CB8AC3E}">
        <p14:creationId xmlns:p14="http://schemas.microsoft.com/office/powerpoint/2010/main" val="5076562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47" t="23069" r="28453" b="27619"/>
          <a:stretch/>
        </p:blipFill>
        <p:spPr bwMode="auto">
          <a:xfrm>
            <a:off x="683568" y="404664"/>
            <a:ext cx="6370308" cy="3212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467544" y="3717032"/>
            <a:ext cx="8244408" cy="1384995"/>
          </a:xfrm>
          <a:prstGeom prst="rect">
            <a:avLst/>
          </a:prstGeom>
        </p:spPr>
        <p:txBody>
          <a:bodyPr wrap="square">
            <a:spAutoFit/>
          </a:bodyPr>
          <a:lstStyle/>
          <a:p>
            <a:r>
              <a:rPr lang="cs-CZ" sz="2800" i="1" dirty="0" err="1" smtClean="0"/>
              <a:t>Nanjing</a:t>
            </a:r>
            <a:r>
              <a:rPr lang="ru-RU" sz="2800" i="1" dirty="0" smtClean="0"/>
              <a:t>, </a:t>
            </a:r>
            <a:r>
              <a:rPr lang="en-US" sz="2800" i="1" dirty="0" smtClean="0"/>
              <a:t>Paris</a:t>
            </a:r>
            <a:r>
              <a:rPr lang="ru-RU" sz="2800" i="1" dirty="0" smtClean="0"/>
              <a:t>, </a:t>
            </a:r>
            <a:r>
              <a:rPr lang="cs-CZ" sz="2800" i="1" dirty="0" err="1" smtClean="0"/>
              <a:t>Shanxi</a:t>
            </a:r>
            <a:r>
              <a:rPr lang="ru-RU" sz="2800" i="1" dirty="0" smtClean="0"/>
              <a:t>, </a:t>
            </a:r>
            <a:r>
              <a:rPr lang="cs-CZ" sz="2800" i="1" dirty="0" err="1"/>
              <a:t>Tian</a:t>
            </a:r>
            <a:r>
              <a:rPr lang="cs-CZ" sz="2800" i="1" dirty="0"/>
              <a:t> </a:t>
            </a:r>
            <a:r>
              <a:rPr lang="cs-CZ" sz="2800" i="1" dirty="0" err="1" smtClean="0"/>
              <a:t>Shan</a:t>
            </a:r>
            <a:r>
              <a:rPr lang="ru-RU" sz="2800" i="1" dirty="0" smtClean="0"/>
              <a:t>, </a:t>
            </a:r>
            <a:r>
              <a:rPr lang="cs-CZ" sz="2800" i="1" dirty="0" smtClean="0"/>
              <a:t>Paraguay</a:t>
            </a:r>
            <a:r>
              <a:rPr lang="ru-RU" sz="2800" i="1" dirty="0" smtClean="0"/>
              <a:t>, </a:t>
            </a:r>
            <a:r>
              <a:rPr lang="cs-CZ" sz="2800" i="1" dirty="0" err="1" smtClean="0"/>
              <a:t>Tianjin</a:t>
            </a:r>
            <a:r>
              <a:rPr lang="ru-RU" sz="2800" i="1" dirty="0" smtClean="0"/>
              <a:t>, </a:t>
            </a:r>
            <a:r>
              <a:rPr lang="cs-CZ" sz="2800" i="1" dirty="0" err="1" smtClean="0"/>
              <a:t>Beijing</a:t>
            </a:r>
            <a:r>
              <a:rPr lang="ru-RU" sz="2800" i="1" dirty="0" smtClean="0"/>
              <a:t>, </a:t>
            </a:r>
            <a:r>
              <a:rPr lang="cs-CZ" sz="2800" i="1" dirty="0" err="1" smtClean="0"/>
              <a:t>Shanghai</a:t>
            </a:r>
            <a:r>
              <a:rPr lang="ru-RU" sz="2800" i="1" dirty="0" smtClean="0"/>
              <a:t>, </a:t>
            </a:r>
            <a:r>
              <a:rPr lang="cs-CZ" sz="2800" i="1" dirty="0" err="1" smtClean="0"/>
              <a:t>Shandong</a:t>
            </a:r>
            <a:r>
              <a:rPr lang="ru-RU" sz="2800" i="1" dirty="0" smtClean="0"/>
              <a:t>, </a:t>
            </a:r>
            <a:r>
              <a:rPr lang="cs-CZ" sz="2800" i="1" dirty="0" err="1" smtClean="0"/>
              <a:t>Mexico</a:t>
            </a:r>
            <a:r>
              <a:rPr lang="ru-RU" sz="2800" i="1" dirty="0" smtClean="0"/>
              <a:t>, </a:t>
            </a:r>
            <a:r>
              <a:rPr lang="en-US" sz="2800" i="1" dirty="0" smtClean="0"/>
              <a:t>North </a:t>
            </a:r>
            <a:r>
              <a:rPr lang="cs-CZ" sz="2800" i="1" dirty="0" err="1" smtClean="0"/>
              <a:t>Arctic</a:t>
            </a:r>
            <a:r>
              <a:rPr lang="cs-CZ" sz="2800" i="1" dirty="0" smtClean="0"/>
              <a:t> </a:t>
            </a:r>
            <a:r>
              <a:rPr lang="cs-CZ" sz="2800" i="1" dirty="0" err="1" smtClean="0"/>
              <a:t>Ocean</a:t>
            </a:r>
            <a:endParaRPr lang="cs-CZ" sz="2800" i="1" dirty="0"/>
          </a:p>
        </p:txBody>
      </p:sp>
      <p:sp>
        <p:nvSpPr>
          <p:cNvPr id="2" name="TextovéPole 1"/>
          <p:cNvSpPr txBox="1"/>
          <p:nvPr/>
        </p:nvSpPr>
        <p:spPr>
          <a:xfrm>
            <a:off x="683568" y="5661248"/>
            <a:ext cx="3999300" cy="646331"/>
          </a:xfrm>
          <a:prstGeom prst="rect">
            <a:avLst/>
          </a:prstGeom>
          <a:noFill/>
        </p:spPr>
        <p:txBody>
          <a:bodyPr wrap="none" rtlCol="0">
            <a:spAutoFit/>
          </a:bodyPr>
          <a:lstStyle/>
          <a:p>
            <a:pPr marL="342900" indent="-342900">
              <a:buAutoNum type="arabicPeriod"/>
            </a:pPr>
            <a:r>
              <a:rPr lang="en-US" dirty="0" smtClean="0"/>
              <a:t>Find translations for the place names</a:t>
            </a:r>
          </a:p>
          <a:p>
            <a:pPr marL="342900" indent="-342900">
              <a:buAutoNum type="arabicPeriod"/>
            </a:pPr>
            <a:r>
              <a:rPr lang="en-US" dirty="0" smtClean="0"/>
              <a:t>Translate </a:t>
            </a:r>
            <a:endParaRPr lang="cs-CZ"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385" t="57868" r="34230" b="28923"/>
          <a:stretch/>
        </p:blipFill>
        <p:spPr bwMode="auto">
          <a:xfrm>
            <a:off x="2050171" y="6055945"/>
            <a:ext cx="633047" cy="503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45071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nice se šipkou 6"/>
          <p:cNvCxnSpPr/>
          <p:nvPr/>
        </p:nvCxnSpPr>
        <p:spPr>
          <a:xfrm>
            <a:off x="395536" y="3430741"/>
            <a:ext cx="8352928" cy="0"/>
          </a:xfrm>
          <a:prstGeom prst="straightConnector1">
            <a:avLst/>
          </a:prstGeom>
          <a:ln w="111125" cap="sq">
            <a:headEnd type="oval"/>
            <a:tailEnd type="oval"/>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179512" y="3861048"/>
            <a:ext cx="129227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pictography</a:t>
            </a:r>
            <a:endParaRPr lang="cs-CZ" dirty="0"/>
          </a:p>
        </p:txBody>
      </p:sp>
      <p:cxnSp>
        <p:nvCxnSpPr>
          <p:cNvPr id="9" name="Přímá spojnice se šipkou 8"/>
          <p:cNvCxnSpPr>
            <a:stCxn id="8" idx="0"/>
          </p:cNvCxnSpPr>
          <p:nvPr/>
        </p:nvCxnSpPr>
        <p:spPr>
          <a:xfrm flipH="1" flipV="1">
            <a:off x="539552" y="3573016"/>
            <a:ext cx="286099" cy="28803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0" name="Obdélník 9"/>
          <p:cNvSpPr/>
          <p:nvPr/>
        </p:nvSpPr>
        <p:spPr>
          <a:xfrm>
            <a:off x="1619672" y="2492896"/>
            <a:ext cx="1235210"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ideography</a:t>
            </a:r>
            <a:endParaRPr lang="cs-CZ" dirty="0"/>
          </a:p>
        </p:txBody>
      </p:sp>
      <p:cxnSp>
        <p:nvCxnSpPr>
          <p:cNvPr id="11" name="Přímá spojnice se šipkou 10"/>
          <p:cNvCxnSpPr>
            <a:stCxn id="10" idx="2"/>
          </p:cNvCxnSpPr>
          <p:nvPr/>
        </p:nvCxnSpPr>
        <p:spPr>
          <a:xfrm flipH="1">
            <a:off x="1763688" y="2862228"/>
            <a:ext cx="473589" cy="43159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9" name="Obdélník 12"/>
          <p:cNvSpPr/>
          <p:nvPr/>
        </p:nvSpPr>
        <p:spPr>
          <a:xfrm>
            <a:off x="3284985" y="2492896"/>
            <a:ext cx="1575047"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dirty="0" err="1" smtClean="0"/>
              <a:t>morphography</a:t>
            </a:r>
            <a:endParaRPr lang="cs-CZ" dirty="0"/>
          </a:p>
        </p:txBody>
      </p:sp>
      <p:cxnSp>
        <p:nvCxnSpPr>
          <p:cNvPr id="30" name="Přímá spojnice se šipkou 13"/>
          <p:cNvCxnSpPr>
            <a:stCxn id="29" idx="2"/>
          </p:cNvCxnSpPr>
          <p:nvPr/>
        </p:nvCxnSpPr>
        <p:spPr>
          <a:xfrm flipH="1">
            <a:off x="3504069" y="2862228"/>
            <a:ext cx="568440" cy="43159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2"/>
          <p:cNvCxnSpPr/>
          <p:nvPr/>
        </p:nvCxnSpPr>
        <p:spPr>
          <a:xfrm>
            <a:off x="3131840" y="1556792"/>
            <a:ext cx="0" cy="4176464"/>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2" name="TextovéPole 5"/>
          <p:cNvSpPr txBox="1"/>
          <p:nvPr/>
        </p:nvSpPr>
        <p:spPr>
          <a:xfrm>
            <a:off x="682601" y="1772816"/>
            <a:ext cx="2291781" cy="369332"/>
          </a:xfrm>
          <a:prstGeom prst="rect">
            <a:avLst/>
          </a:prstGeom>
          <a:noFill/>
        </p:spPr>
        <p:txBody>
          <a:bodyPr wrap="none" rtlCol="0">
            <a:spAutoFit/>
          </a:bodyPr>
          <a:lstStyle/>
          <a:p>
            <a:r>
              <a:rPr lang="en-US" i="1" dirty="0" smtClean="0">
                <a:solidFill>
                  <a:srgbClr val="0070C0"/>
                </a:solidFill>
              </a:rPr>
              <a:t>language independent</a:t>
            </a:r>
            <a:endParaRPr lang="cs-CZ" i="1" dirty="0">
              <a:solidFill>
                <a:srgbClr val="0070C0"/>
              </a:solidFill>
            </a:endParaRPr>
          </a:p>
        </p:txBody>
      </p:sp>
      <p:sp>
        <p:nvSpPr>
          <p:cNvPr id="33" name="TextovéPole 14"/>
          <p:cNvSpPr txBox="1"/>
          <p:nvPr/>
        </p:nvSpPr>
        <p:spPr>
          <a:xfrm>
            <a:off x="3192080" y="1772816"/>
            <a:ext cx="2165336" cy="369332"/>
          </a:xfrm>
          <a:prstGeom prst="rect">
            <a:avLst/>
          </a:prstGeom>
          <a:noFill/>
        </p:spPr>
        <p:txBody>
          <a:bodyPr wrap="none" rtlCol="0">
            <a:spAutoFit/>
          </a:bodyPr>
          <a:lstStyle/>
          <a:p>
            <a:r>
              <a:rPr lang="en-US" i="1" dirty="0" smtClean="0">
                <a:solidFill>
                  <a:srgbClr val="0070C0"/>
                </a:solidFill>
              </a:rPr>
              <a:t>language dependent</a:t>
            </a:r>
            <a:endParaRPr lang="cs-CZ" i="1" dirty="0">
              <a:solidFill>
                <a:srgbClr val="0070C0"/>
              </a:solidFill>
            </a:endParaRPr>
          </a:p>
        </p:txBody>
      </p:sp>
      <p:pic>
        <p:nvPicPr>
          <p:cNvPr id="21" name="Picture 2" descr="Картинки по запрос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696" y="3886941"/>
            <a:ext cx="4860993" cy="2350371"/>
          </a:xfrm>
          <a:prstGeom prst="rect">
            <a:avLst/>
          </a:prstGeom>
          <a:noFill/>
          <a:extLst>
            <a:ext uri="{909E8E84-426E-40DD-AFC4-6F175D3DCCD1}">
              <a14:hiddenFill xmlns:a14="http://schemas.microsoft.com/office/drawing/2010/main">
                <a:solidFill>
                  <a:srgbClr val="FFFFFF"/>
                </a:solidFill>
              </a14:hiddenFill>
            </a:ext>
          </a:extLst>
        </p:spPr>
      </p:pic>
      <p:sp>
        <p:nvSpPr>
          <p:cNvPr id="24" name="Obdélník 23"/>
          <p:cNvSpPr/>
          <p:nvPr/>
        </p:nvSpPr>
        <p:spPr>
          <a:xfrm>
            <a:off x="4427984" y="3472569"/>
            <a:ext cx="696729" cy="369332"/>
          </a:xfrm>
          <a:prstGeom prst="rect">
            <a:avLst/>
          </a:prstGeom>
        </p:spPr>
        <p:txBody>
          <a:bodyPr wrap="none">
            <a:spAutoFit/>
          </a:bodyPr>
          <a:lstStyle/>
          <a:p>
            <a:r>
              <a:rPr lang="cs-CZ" i="1" dirty="0" err="1"/>
              <a:t>Aztec</a:t>
            </a:r>
            <a:endParaRPr lang="cs-CZ" i="1" dirty="0"/>
          </a:p>
        </p:txBody>
      </p:sp>
      <p:sp>
        <p:nvSpPr>
          <p:cNvPr id="25" name="Výbuch 1 24"/>
          <p:cNvSpPr/>
          <p:nvPr/>
        </p:nvSpPr>
        <p:spPr>
          <a:xfrm>
            <a:off x="2000482" y="4320607"/>
            <a:ext cx="1707422" cy="129452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rebus writing</a:t>
            </a:r>
            <a:endParaRPr lang="cs-CZ" dirty="0"/>
          </a:p>
        </p:txBody>
      </p:sp>
      <p:cxnSp>
        <p:nvCxnSpPr>
          <p:cNvPr id="26" name="Přímá spojnice 25"/>
          <p:cNvCxnSpPr/>
          <p:nvPr/>
        </p:nvCxnSpPr>
        <p:spPr>
          <a:xfrm flipV="1">
            <a:off x="3313390" y="3526901"/>
            <a:ext cx="106482" cy="1008112"/>
          </a:xfrm>
          <a:prstGeom prst="line">
            <a:avLst/>
          </a:prstGeom>
          <a:ln w="47625">
            <a:prstDash val="sysDash"/>
          </a:ln>
        </p:spPr>
        <p:style>
          <a:lnRef idx="1">
            <a:schemeClr val="accent1"/>
          </a:lnRef>
          <a:fillRef idx="0">
            <a:schemeClr val="accent1"/>
          </a:fillRef>
          <a:effectRef idx="0">
            <a:schemeClr val="accent1"/>
          </a:effectRef>
          <a:fontRef idx="minor">
            <a:schemeClr val="tx1"/>
          </a:fontRef>
        </p:style>
      </p:cxnSp>
      <p:pic>
        <p:nvPicPr>
          <p:cNvPr id="3" name="Obráze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0272" y="980728"/>
            <a:ext cx="1066800" cy="695325"/>
          </a:xfrm>
          <a:prstGeom prst="rect">
            <a:avLst/>
          </a:prstGeom>
        </p:spPr>
      </p:pic>
      <p:sp>
        <p:nvSpPr>
          <p:cNvPr id="4" name="TextovéPole 3"/>
          <p:cNvSpPr txBox="1"/>
          <p:nvPr/>
        </p:nvSpPr>
        <p:spPr>
          <a:xfrm>
            <a:off x="7219783" y="548680"/>
            <a:ext cx="867289" cy="369332"/>
          </a:xfrm>
          <a:prstGeom prst="rect">
            <a:avLst/>
          </a:prstGeom>
          <a:noFill/>
        </p:spPr>
        <p:txBody>
          <a:bodyPr wrap="none" rtlCol="0">
            <a:spAutoFit/>
          </a:bodyPr>
          <a:lstStyle/>
          <a:p>
            <a:r>
              <a:rPr lang="en-US" i="1" dirty="0" err="1" smtClean="0"/>
              <a:t>Itzkoatl</a:t>
            </a:r>
            <a:endParaRPr lang="cs-CZ" i="1" dirty="0"/>
          </a:p>
        </p:txBody>
      </p:sp>
      <p:sp>
        <p:nvSpPr>
          <p:cNvPr id="27" name="TextovéPole 26"/>
          <p:cNvSpPr txBox="1"/>
          <p:nvPr/>
        </p:nvSpPr>
        <p:spPr>
          <a:xfrm>
            <a:off x="7219783" y="1844824"/>
            <a:ext cx="1614353" cy="923330"/>
          </a:xfrm>
          <a:prstGeom prst="rect">
            <a:avLst/>
          </a:prstGeom>
          <a:noFill/>
        </p:spPr>
        <p:txBody>
          <a:bodyPr wrap="none" rtlCol="0">
            <a:spAutoFit/>
          </a:bodyPr>
          <a:lstStyle/>
          <a:p>
            <a:r>
              <a:rPr lang="en-US" i="1" dirty="0" err="1" smtClean="0"/>
              <a:t>Itz</a:t>
            </a:r>
            <a:r>
              <a:rPr lang="ru-RU" i="1" dirty="0" smtClean="0"/>
              <a:t> </a:t>
            </a:r>
            <a:r>
              <a:rPr lang="en-US" i="1" dirty="0" smtClean="0"/>
              <a:t>‘arrow’</a:t>
            </a:r>
            <a:endParaRPr lang="ru-RU" i="1" dirty="0" smtClean="0"/>
          </a:p>
          <a:p>
            <a:r>
              <a:rPr lang="en-US" i="1" dirty="0" err="1" smtClean="0"/>
              <a:t>ko</a:t>
            </a:r>
            <a:r>
              <a:rPr lang="en-US" i="1" dirty="0" smtClean="0"/>
              <a:t> ‘container’</a:t>
            </a:r>
            <a:endParaRPr lang="ru-RU" i="1" dirty="0" smtClean="0"/>
          </a:p>
          <a:p>
            <a:r>
              <a:rPr lang="en-US" i="1" dirty="0" err="1" smtClean="0"/>
              <a:t>atl</a:t>
            </a:r>
            <a:r>
              <a:rPr lang="en-US" i="1" dirty="0" smtClean="0"/>
              <a:t> ‘water flow’</a:t>
            </a:r>
            <a:endParaRPr lang="cs-CZ" i="1" dirty="0"/>
          </a:p>
        </p:txBody>
      </p:sp>
      <p:sp>
        <p:nvSpPr>
          <p:cNvPr id="6" name="Zahnutá šipka dolů 5"/>
          <p:cNvSpPr/>
          <p:nvPr/>
        </p:nvSpPr>
        <p:spPr>
          <a:xfrm rot="16649347">
            <a:off x="6886043" y="1713018"/>
            <a:ext cx="535181" cy="1680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28" name="Zahnutá šipka dolů 27"/>
          <p:cNvSpPr/>
          <p:nvPr/>
        </p:nvSpPr>
        <p:spPr>
          <a:xfrm rot="14531580" flipV="1">
            <a:off x="7841082" y="1564372"/>
            <a:ext cx="1239494" cy="32230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36" name="Zahnutá šipka dolů 35"/>
          <p:cNvSpPr/>
          <p:nvPr/>
        </p:nvSpPr>
        <p:spPr>
          <a:xfrm rot="15922409">
            <a:off x="6358572" y="1801667"/>
            <a:ext cx="1330767" cy="31837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37" name="Nadpis 1"/>
          <p:cNvSpPr>
            <a:spLocks noGrp="1"/>
          </p:cNvSpPr>
          <p:nvPr>
            <p:ph type="title"/>
          </p:nvPr>
        </p:nvSpPr>
        <p:spPr>
          <a:xfrm>
            <a:off x="35496" y="53752"/>
            <a:ext cx="6758097" cy="1143000"/>
          </a:xfrm>
        </p:spPr>
        <p:txBody>
          <a:bodyPr>
            <a:normAutofit fontScale="90000"/>
          </a:bodyPr>
          <a:lstStyle/>
          <a:p>
            <a:r>
              <a:rPr lang="en-US" sz="4000" b="1" dirty="0" smtClean="0"/>
              <a:t>Classification </a:t>
            </a:r>
            <a:r>
              <a:rPr lang="en-US" sz="4000" b="1" dirty="0"/>
              <a:t>of writing </a:t>
            </a:r>
            <a:r>
              <a:rPr lang="en-US" sz="4000" b="1" dirty="0" smtClean="0"/>
              <a:t>systems</a:t>
            </a:r>
            <a:endParaRPr lang="cs-CZ" sz="4000" b="1" dirty="0"/>
          </a:p>
        </p:txBody>
      </p:sp>
    </p:spTree>
    <p:extLst>
      <p:ext uri="{BB962C8B-B14F-4D97-AF65-F5344CB8AC3E}">
        <p14:creationId xmlns:p14="http://schemas.microsoft.com/office/powerpoint/2010/main" val="21905588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nice se šipkou 6"/>
          <p:cNvCxnSpPr/>
          <p:nvPr/>
        </p:nvCxnSpPr>
        <p:spPr>
          <a:xfrm>
            <a:off x="395536" y="3430741"/>
            <a:ext cx="8352928" cy="0"/>
          </a:xfrm>
          <a:prstGeom prst="straightConnector1">
            <a:avLst/>
          </a:prstGeom>
          <a:ln w="111125" cap="sq">
            <a:headEnd type="oval"/>
            <a:tailEnd type="oval"/>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179512" y="3861048"/>
            <a:ext cx="129227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pictography</a:t>
            </a:r>
            <a:endParaRPr lang="cs-CZ" dirty="0"/>
          </a:p>
        </p:txBody>
      </p:sp>
      <p:cxnSp>
        <p:nvCxnSpPr>
          <p:cNvPr id="9" name="Přímá spojnice se šipkou 8"/>
          <p:cNvCxnSpPr>
            <a:stCxn id="8" idx="0"/>
          </p:cNvCxnSpPr>
          <p:nvPr/>
        </p:nvCxnSpPr>
        <p:spPr>
          <a:xfrm flipH="1" flipV="1">
            <a:off x="539552" y="3573016"/>
            <a:ext cx="286099" cy="28803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0" name="Obdélník 9"/>
          <p:cNvSpPr/>
          <p:nvPr/>
        </p:nvSpPr>
        <p:spPr>
          <a:xfrm>
            <a:off x="1619672" y="2492896"/>
            <a:ext cx="1235210"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ideography</a:t>
            </a:r>
            <a:endParaRPr lang="cs-CZ" dirty="0"/>
          </a:p>
        </p:txBody>
      </p:sp>
      <p:cxnSp>
        <p:nvCxnSpPr>
          <p:cNvPr id="11" name="Přímá spojnice se šipkou 10"/>
          <p:cNvCxnSpPr>
            <a:stCxn id="10" idx="2"/>
          </p:cNvCxnSpPr>
          <p:nvPr/>
        </p:nvCxnSpPr>
        <p:spPr>
          <a:xfrm flipH="1">
            <a:off x="1763688" y="2862228"/>
            <a:ext cx="473589" cy="43159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9" name="Obdélník 12"/>
          <p:cNvSpPr/>
          <p:nvPr/>
        </p:nvSpPr>
        <p:spPr>
          <a:xfrm>
            <a:off x="3284985" y="2492896"/>
            <a:ext cx="1575047"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dirty="0" err="1" smtClean="0"/>
              <a:t>morphography</a:t>
            </a:r>
            <a:endParaRPr lang="cs-CZ" dirty="0"/>
          </a:p>
        </p:txBody>
      </p:sp>
      <p:cxnSp>
        <p:nvCxnSpPr>
          <p:cNvPr id="30" name="Přímá spojnice se šipkou 13"/>
          <p:cNvCxnSpPr>
            <a:stCxn id="29" idx="2"/>
          </p:cNvCxnSpPr>
          <p:nvPr/>
        </p:nvCxnSpPr>
        <p:spPr>
          <a:xfrm flipH="1">
            <a:off x="3504069" y="2862228"/>
            <a:ext cx="568440" cy="43159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2"/>
          <p:cNvCxnSpPr/>
          <p:nvPr/>
        </p:nvCxnSpPr>
        <p:spPr>
          <a:xfrm>
            <a:off x="3131840" y="1556792"/>
            <a:ext cx="0" cy="4176464"/>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2" name="TextovéPole 5"/>
          <p:cNvSpPr txBox="1"/>
          <p:nvPr/>
        </p:nvSpPr>
        <p:spPr>
          <a:xfrm>
            <a:off x="682601" y="1772816"/>
            <a:ext cx="2291781" cy="369332"/>
          </a:xfrm>
          <a:prstGeom prst="rect">
            <a:avLst/>
          </a:prstGeom>
          <a:noFill/>
        </p:spPr>
        <p:txBody>
          <a:bodyPr wrap="none" rtlCol="0">
            <a:spAutoFit/>
          </a:bodyPr>
          <a:lstStyle/>
          <a:p>
            <a:r>
              <a:rPr lang="en-US" i="1" dirty="0" smtClean="0">
                <a:solidFill>
                  <a:srgbClr val="0070C0"/>
                </a:solidFill>
              </a:rPr>
              <a:t>language independent</a:t>
            </a:r>
            <a:endParaRPr lang="cs-CZ" i="1" dirty="0">
              <a:solidFill>
                <a:srgbClr val="0070C0"/>
              </a:solidFill>
            </a:endParaRPr>
          </a:p>
        </p:txBody>
      </p:sp>
      <p:sp>
        <p:nvSpPr>
          <p:cNvPr id="33" name="TextovéPole 14"/>
          <p:cNvSpPr txBox="1"/>
          <p:nvPr/>
        </p:nvSpPr>
        <p:spPr>
          <a:xfrm>
            <a:off x="3192080" y="1772816"/>
            <a:ext cx="2165336" cy="369332"/>
          </a:xfrm>
          <a:prstGeom prst="rect">
            <a:avLst/>
          </a:prstGeom>
          <a:noFill/>
        </p:spPr>
        <p:txBody>
          <a:bodyPr wrap="none" rtlCol="0">
            <a:spAutoFit/>
          </a:bodyPr>
          <a:lstStyle/>
          <a:p>
            <a:r>
              <a:rPr lang="en-US" i="1" dirty="0" smtClean="0">
                <a:solidFill>
                  <a:srgbClr val="0070C0"/>
                </a:solidFill>
              </a:rPr>
              <a:t>language dependent</a:t>
            </a:r>
            <a:endParaRPr lang="cs-CZ" i="1" dirty="0">
              <a:solidFill>
                <a:srgbClr val="0070C0"/>
              </a:solidFill>
            </a:endParaRPr>
          </a:p>
        </p:txBody>
      </p:sp>
      <p:sp>
        <p:nvSpPr>
          <p:cNvPr id="25" name="Výbuch 1 24"/>
          <p:cNvSpPr/>
          <p:nvPr/>
        </p:nvSpPr>
        <p:spPr>
          <a:xfrm>
            <a:off x="2000482" y="4320607"/>
            <a:ext cx="1707422" cy="129452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rebus writing</a:t>
            </a:r>
            <a:endParaRPr lang="cs-CZ" dirty="0"/>
          </a:p>
        </p:txBody>
      </p:sp>
      <p:cxnSp>
        <p:nvCxnSpPr>
          <p:cNvPr id="26" name="Přímá spojnice 25"/>
          <p:cNvCxnSpPr/>
          <p:nvPr/>
        </p:nvCxnSpPr>
        <p:spPr>
          <a:xfrm flipV="1">
            <a:off x="3313390" y="3526901"/>
            <a:ext cx="106482" cy="1008112"/>
          </a:xfrm>
          <a:prstGeom prst="line">
            <a:avLst/>
          </a:prstGeom>
          <a:ln w="47625">
            <a:prstDash val="sysDash"/>
          </a:ln>
        </p:spPr>
        <p:style>
          <a:lnRef idx="1">
            <a:schemeClr val="accent1"/>
          </a:lnRef>
          <a:fillRef idx="0">
            <a:schemeClr val="accent1"/>
          </a:fillRef>
          <a:effectRef idx="0">
            <a:schemeClr val="accent1"/>
          </a:effectRef>
          <a:fontRef idx="minor">
            <a:schemeClr val="tx1"/>
          </a:fontRef>
        </p:style>
      </p:cxnSp>
      <p:sp>
        <p:nvSpPr>
          <p:cNvPr id="22" name="Výbuch 1 21"/>
          <p:cNvSpPr/>
          <p:nvPr/>
        </p:nvSpPr>
        <p:spPr>
          <a:xfrm>
            <a:off x="4355429" y="4253108"/>
            <a:ext cx="3024336" cy="129452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determinatives, keys</a:t>
            </a:r>
            <a:endParaRPr lang="cs-CZ" dirty="0"/>
          </a:p>
        </p:txBody>
      </p:sp>
      <p:cxnSp>
        <p:nvCxnSpPr>
          <p:cNvPr id="23" name="Přímá spojnice 22"/>
          <p:cNvCxnSpPr/>
          <p:nvPr/>
        </p:nvCxnSpPr>
        <p:spPr>
          <a:xfrm flipH="1">
            <a:off x="3635896" y="4725144"/>
            <a:ext cx="638852" cy="0"/>
          </a:xfrm>
          <a:prstGeom prst="line">
            <a:avLst/>
          </a:prstGeom>
          <a:ln w="47625">
            <a:prstDash val="sysDash"/>
            <a:headEnd type="triangle"/>
          </a:ln>
        </p:spPr>
        <p:style>
          <a:lnRef idx="1">
            <a:schemeClr val="accent1"/>
          </a:lnRef>
          <a:fillRef idx="0">
            <a:schemeClr val="accent1"/>
          </a:fillRef>
          <a:effectRef idx="0">
            <a:schemeClr val="accent1"/>
          </a:effectRef>
          <a:fontRef idx="minor">
            <a:schemeClr val="tx1"/>
          </a:fontRef>
        </p:style>
      </p:cxnSp>
      <p:sp>
        <p:nvSpPr>
          <p:cNvPr id="34" name="TextovéPole 33"/>
          <p:cNvSpPr txBox="1"/>
          <p:nvPr/>
        </p:nvSpPr>
        <p:spPr>
          <a:xfrm>
            <a:off x="4139952" y="5490082"/>
            <a:ext cx="1719816" cy="646331"/>
          </a:xfrm>
          <a:prstGeom prst="rect">
            <a:avLst/>
          </a:prstGeom>
          <a:noFill/>
        </p:spPr>
        <p:txBody>
          <a:bodyPr wrap="square" rtlCol="0">
            <a:spAutoFit/>
          </a:bodyPr>
          <a:lstStyle/>
          <a:p>
            <a:r>
              <a:rPr lang="en-US" i="1" dirty="0" smtClean="0"/>
              <a:t>to distinguish homonyms...</a:t>
            </a:r>
            <a:endParaRPr lang="cs-CZ" i="1" dirty="0"/>
          </a:p>
        </p:txBody>
      </p:sp>
      <p:sp>
        <p:nvSpPr>
          <p:cNvPr id="35" name="TextovéPole 34"/>
          <p:cNvSpPr txBox="1"/>
          <p:nvPr/>
        </p:nvSpPr>
        <p:spPr>
          <a:xfrm>
            <a:off x="6083621" y="5602014"/>
            <a:ext cx="2880320" cy="923330"/>
          </a:xfrm>
          <a:prstGeom prst="rect">
            <a:avLst/>
          </a:prstGeom>
          <a:noFill/>
        </p:spPr>
        <p:txBody>
          <a:bodyPr wrap="square" rtlCol="0">
            <a:spAutoFit/>
          </a:bodyPr>
          <a:lstStyle/>
          <a:p>
            <a:r>
              <a:rPr lang="en-US" i="1" dirty="0" err="1" smtClean="0"/>
              <a:t>en</a:t>
            </a:r>
            <a:r>
              <a:rPr lang="en-US" i="1" dirty="0" smtClean="0"/>
              <a:t>. Polish </a:t>
            </a:r>
            <a:r>
              <a:rPr lang="en-US" i="1" dirty="0" smtClean="0">
                <a:sym typeface="Wingdings" panose="05000000000000000000" pitchFamily="2" charset="2"/>
              </a:rPr>
              <a:t>– polish</a:t>
            </a:r>
          </a:p>
          <a:p>
            <a:r>
              <a:rPr lang="en-US" i="1" dirty="0" smtClean="0">
                <a:sym typeface="Wingdings" panose="05000000000000000000" pitchFamily="2" charset="2"/>
              </a:rPr>
              <a:t>g. </a:t>
            </a:r>
            <a:r>
              <a:rPr lang="en-US" i="1" dirty="0" err="1" smtClean="0">
                <a:sym typeface="Wingdings" panose="05000000000000000000" pitchFamily="2" charset="2"/>
              </a:rPr>
              <a:t>Leben</a:t>
            </a:r>
            <a:r>
              <a:rPr lang="en-US" i="1" dirty="0" smtClean="0">
                <a:sym typeface="Wingdings" panose="05000000000000000000" pitchFamily="2" charset="2"/>
              </a:rPr>
              <a:t> – </a:t>
            </a:r>
            <a:r>
              <a:rPr lang="en-US" i="1" dirty="0" err="1" smtClean="0">
                <a:sym typeface="Wingdings" panose="05000000000000000000" pitchFamily="2" charset="2"/>
              </a:rPr>
              <a:t>leben</a:t>
            </a:r>
            <a:endParaRPr lang="en-US" i="1" dirty="0" smtClean="0"/>
          </a:p>
          <a:p>
            <a:endParaRPr lang="cs-CZ" dirty="0"/>
          </a:p>
        </p:txBody>
      </p:sp>
      <p:sp>
        <p:nvSpPr>
          <p:cNvPr id="37" name="Nadpis 1"/>
          <p:cNvSpPr>
            <a:spLocks noGrp="1"/>
          </p:cNvSpPr>
          <p:nvPr>
            <p:ph type="title"/>
          </p:nvPr>
        </p:nvSpPr>
        <p:spPr>
          <a:xfrm>
            <a:off x="35496" y="53752"/>
            <a:ext cx="6758097" cy="1143000"/>
          </a:xfrm>
        </p:spPr>
        <p:txBody>
          <a:bodyPr>
            <a:normAutofit fontScale="90000"/>
          </a:bodyPr>
          <a:lstStyle/>
          <a:p>
            <a:r>
              <a:rPr lang="en-US" sz="4000" b="1" dirty="0" smtClean="0"/>
              <a:t>Classification </a:t>
            </a:r>
            <a:r>
              <a:rPr lang="en-US" sz="4000" b="1" dirty="0"/>
              <a:t>of writing </a:t>
            </a:r>
            <a:r>
              <a:rPr lang="en-US" sz="4000" b="1" dirty="0" smtClean="0"/>
              <a:t>systems</a:t>
            </a:r>
            <a:endParaRPr lang="cs-CZ" sz="4000" b="1" dirty="0"/>
          </a:p>
        </p:txBody>
      </p:sp>
    </p:spTree>
    <p:extLst>
      <p:ext uri="{BB962C8B-B14F-4D97-AF65-F5344CB8AC3E}">
        <p14:creationId xmlns:p14="http://schemas.microsoft.com/office/powerpoint/2010/main" val="32067605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nice se šipkou 6"/>
          <p:cNvCxnSpPr/>
          <p:nvPr/>
        </p:nvCxnSpPr>
        <p:spPr>
          <a:xfrm>
            <a:off x="395536" y="3430741"/>
            <a:ext cx="8352928" cy="0"/>
          </a:xfrm>
          <a:prstGeom prst="straightConnector1">
            <a:avLst/>
          </a:prstGeom>
          <a:ln w="111125" cap="sq">
            <a:headEnd type="oval"/>
            <a:tailEnd type="oval"/>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179512" y="3861048"/>
            <a:ext cx="129227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pictography</a:t>
            </a:r>
            <a:endParaRPr lang="cs-CZ" dirty="0"/>
          </a:p>
        </p:txBody>
      </p:sp>
      <p:cxnSp>
        <p:nvCxnSpPr>
          <p:cNvPr id="9" name="Přímá spojnice se šipkou 8"/>
          <p:cNvCxnSpPr>
            <a:stCxn id="8" idx="0"/>
          </p:cNvCxnSpPr>
          <p:nvPr/>
        </p:nvCxnSpPr>
        <p:spPr>
          <a:xfrm flipH="1" flipV="1">
            <a:off x="539552" y="3573016"/>
            <a:ext cx="286099" cy="28803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0" name="Obdélník 9"/>
          <p:cNvSpPr/>
          <p:nvPr/>
        </p:nvSpPr>
        <p:spPr>
          <a:xfrm>
            <a:off x="1619672" y="2492896"/>
            <a:ext cx="1235210"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ideography</a:t>
            </a:r>
            <a:endParaRPr lang="cs-CZ" dirty="0"/>
          </a:p>
        </p:txBody>
      </p:sp>
      <p:cxnSp>
        <p:nvCxnSpPr>
          <p:cNvPr id="11" name="Přímá spojnice se šipkou 10"/>
          <p:cNvCxnSpPr>
            <a:stCxn id="10" idx="2"/>
          </p:cNvCxnSpPr>
          <p:nvPr/>
        </p:nvCxnSpPr>
        <p:spPr>
          <a:xfrm flipH="1">
            <a:off x="1763688" y="2862228"/>
            <a:ext cx="473589" cy="43159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9" name="Obdélník 12"/>
          <p:cNvSpPr/>
          <p:nvPr/>
        </p:nvSpPr>
        <p:spPr>
          <a:xfrm>
            <a:off x="3284985" y="2492896"/>
            <a:ext cx="1575047"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dirty="0" err="1" smtClean="0"/>
              <a:t>morphography</a:t>
            </a:r>
            <a:endParaRPr lang="cs-CZ" dirty="0"/>
          </a:p>
        </p:txBody>
      </p:sp>
      <p:cxnSp>
        <p:nvCxnSpPr>
          <p:cNvPr id="30" name="Přímá spojnice se šipkou 13"/>
          <p:cNvCxnSpPr>
            <a:stCxn id="29" idx="2"/>
          </p:cNvCxnSpPr>
          <p:nvPr/>
        </p:nvCxnSpPr>
        <p:spPr>
          <a:xfrm flipH="1">
            <a:off x="3504069" y="2862228"/>
            <a:ext cx="568440" cy="43159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2"/>
          <p:cNvCxnSpPr/>
          <p:nvPr/>
        </p:nvCxnSpPr>
        <p:spPr>
          <a:xfrm>
            <a:off x="3131840" y="1556792"/>
            <a:ext cx="0" cy="4176464"/>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2" name="TextovéPole 5"/>
          <p:cNvSpPr txBox="1"/>
          <p:nvPr/>
        </p:nvSpPr>
        <p:spPr>
          <a:xfrm>
            <a:off x="682601" y="1772816"/>
            <a:ext cx="2291781" cy="369332"/>
          </a:xfrm>
          <a:prstGeom prst="rect">
            <a:avLst/>
          </a:prstGeom>
          <a:noFill/>
        </p:spPr>
        <p:txBody>
          <a:bodyPr wrap="none" rtlCol="0">
            <a:spAutoFit/>
          </a:bodyPr>
          <a:lstStyle/>
          <a:p>
            <a:r>
              <a:rPr lang="en-US" i="1" dirty="0" smtClean="0">
                <a:solidFill>
                  <a:srgbClr val="0070C0"/>
                </a:solidFill>
              </a:rPr>
              <a:t>language independent</a:t>
            </a:r>
            <a:endParaRPr lang="cs-CZ" i="1" dirty="0">
              <a:solidFill>
                <a:srgbClr val="0070C0"/>
              </a:solidFill>
            </a:endParaRPr>
          </a:p>
        </p:txBody>
      </p:sp>
      <p:sp>
        <p:nvSpPr>
          <p:cNvPr id="33" name="TextovéPole 14"/>
          <p:cNvSpPr txBox="1"/>
          <p:nvPr/>
        </p:nvSpPr>
        <p:spPr>
          <a:xfrm>
            <a:off x="3192080" y="1772816"/>
            <a:ext cx="2165336" cy="369332"/>
          </a:xfrm>
          <a:prstGeom prst="rect">
            <a:avLst/>
          </a:prstGeom>
          <a:noFill/>
        </p:spPr>
        <p:txBody>
          <a:bodyPr wrap="none" rtlCol="0">
            <a:spAutoFit/>
          </a:bodyPr>
          <a:lstStyle/>
          <a:p>
            <a:r>
              <a:rPr lang="en-US" i="1" dirty="0" smtClean="0">
                <a:solidFill>
                  <a:srgbClr val="0070C0"/>
                </a:solidFill>
              </a:rPr>
              <a:t>language dependent</a:t>
            </a:r>
            <a:endParaRPr lang="cs-CZ" i="1" dirty="0">
              <a:solidFill>
                <a:srgbClr val="0070C0"/>
              </a:solidFill>
            </a:endParaRPr>
          </a:p>
        </p:txBody>
      </p:sp>
      <p:sp>
        <p:nvSpPr>
          <p:cNvPr id="25" name="Výbuch 1 24"/>
          <p:cNvSpPr/>
          <p:nvPr/>
        </p:nvSpPr>
        <p:spPr>
          <a:xfrm>
            <a:off x="2000482" y="4320607"/>
            <a:ext cx="1707422" cy="1294526"/>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rebus writing</a:t>
            </a:r>
            <a:endParaRPr lang="cs-CZ" dirty="0">
              <a:solidFill>
                <a:schemeClr val="tx1"/>
              </a:solidFill>
            </a:endParaRPr>
          </a:p>
        </p:txBody>
      </p:sp>
      <p:cxnSp>
        <p:nvCxnSpPr>
          <p:cNvPr id="26" name="Přímá spojnice 25"/>
          <p:cNvCxnSpPr/>
          <p:nvPr/>
        </p:nvCxnSpPr>
        <p:spPr>
          <a:xfrm flipV="1">
            <a:off x="3313390" y="3526901"/>
            <a:ext cx="106482" cy="1008112"/>
          </a:xfrm>
          <a:prstGeom prst="line">
            <a:avLst/>
          </a:prstGeom>
          <a:ln w="47625">
            <a:prstDash val="sysDash"/>
          </a:ln>
        </p:spPr>
        <p:style>
          <a:lnRef idx="1">
            <a:schemeClr val="accent1"/>
          </a:lnRef>
          <a:fillRef idx="0">
            <a:schemeClr val="accent1"/>
          </a:fillRef>
          <a:effectRef idx="0">
            <a:schemeClr val="accent1"/>
          </a:effectRef>
          <a:fontRef idx="minor">
            <a:schemeClr val="tx1"/>
          </a:fontRef>
        </p:style>
      </p:cxnSp>
      <p:sp>
        <p:nvSpPr>
          <p:cNvPr id="22" name="Výbuch 1 21"/>
          <p:cNvSpPr/>
          <p:nvPr/>
        </p:nvSpPr>
        <p:spPr>
          <a:xfrm>
            <a:off x="4355429" y="4253108"/>
            <a:ext cx="3024336" cy="1294526"/>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determinatives, keys</a:t>
            </a:r>
            <a:endParaRPr lang="cs-CZ" dirty="0">
              <a:solidFill>
                <a:schemeClr val="tx1"/>
              </a:solidFill>
            </a:endParaRPr>
          </a:p>
        </p:txBody>
      </p:sp>
      <p:cxnSp>
        <p:nvCxnSpPr>
          <p:cNvPr id="23" name="Přímá spojnice 22"/>
          <p:cNvCxnSpPr/>
          <p:nvPr/>
        </p:nvCxnSpPr>
        <p:spPr>
          <a:xfrm flipH="1">
            <a:off x="3635896" y="4725144"/>
            <a:ext cx="638852" cy="0"/>
          </a:xfrm>
          <a:prstGeom prst="line">
            <a:avLst/>
          </a:prstGeom>
          <a:ln w="47625">
            <a:prstDash val="sysDash"/>
            <a:headEnd type="triangle"/>
          </a:ln>
        </p:spPr>
        <p:style>
          <a:lnRef idx="1">
            <a:schemeClr val="accent1"/>
          </a:lnRef>
          <a:fillRef idx="0">
            <a:schemeClr val="accent1"/>
          </a:fillRef>
          <a:effectRef idx="0">
            <a:schemeClr val="accent1"/>
          </a:effectRef>
          <a:fontRef idx="minor">
            <a:schemeClr val="tx1"/>
          </a:fontRef>
        </p:style>
      </p:cxnSp>
      <p:sp>
        <p:nvSpPr>
          <p:cNvPr id="34" name="TextovéPole 33"/>
          <p:cNvSpPr txBox="1"/>
          <p:nvPr/>
        </p:nvSpPr>
        <p:spPr>
          <a:xfrm>
            <a:off x="4139952" y="5490082"/>
            <a:ext cx="1719816" cy="646331"/>
          </a:xfrm>
          <a:prstGeom prst="rect">
            <a:avLst/>
          </a:prstGeom>
          <a:noFill/>
        </p:spPr>
        <p:txBody>
          <a:bodyPr wrap="square" rtlCol="0">
            <a:spAutoFit/>
          </a:bodyPr>
          <a:lstStyle/>
          <a:p>
            <a:r>
              <a:rPr lang="en-US" i="1" dirty="0" smtClean="0"/>
              <a:t>to distinguish homonyms...</a:t>
            </a:r>
            <a:endParaRPr lang="cs-CZ" i="1" dirty="0"/>
          </a:p>
        </p:txBody>
      </p:sp>
      <p:sp>
        <p:nvSpPr>
          <p:cNvPr id="35" name="TextovéPole 34"/>
          <p:cNvSpPr txBox="1"/>
          <p:nvPr/>
        </p:nvSpPr>
        <p:spPr>
          <a:xfrm>
            <a:off x="6083621" y="5602014"/>
            <a:ext cx="2880320" cy="923330"/>
          </a:xfrm>
          <a:prstGeom prst="rect">
            <a:avLst/>
          </a:prstGeom>
          <a:noFill/>
        </p:spPr>
        <p:txBody>
          <a:bodyPr wrap="square" rtlCol="0">
            <a:spAutoFit/>
          </a:bodyPr>
          <a:lstStyle/>
          <a:p>
            <a:r>
              <a:rPr lang="en-US" i="1" dirty="0" err="1" smtClean="0"/>
              <a:t>en</a:t>
            </a:r>
            <a:r>
              <a:rPr lang="en-US" i="1" dirty="0" smtClean="0"/>
              <a:t>. Polish </a:t>
            </a:r>
            <a:r>
              <a:rPr lang="en-US" i="1" dirty="0" smtClean="0">
                <a:sym typeface="Wingdings" panose="05000000000000000000" pitchFamily="2" charset="2"/>
              </a:rPr>
              <a:t>– polish</a:t>
            </a:r>
          </a:p>
          <a:p>
            <a:r>
              <a:rPr lang="en-US" i="1" dirty="0" smtClean="0">
                <a:sym typeface="Wingdings" panose="05000000000000000000" pitchFamily="2" charset="2"/>
              </a:rPr>
              <a:t>g. </a:t>
            </a:r>
            <a:r>
              <a:rPr lang="en-US" i="1" dirty="0" err="1" smtClean="0">
                <a:sym typeface="Wingdings" panose="05000000000000000000" pitchFamily="2" charset="2"/>
              </a:rPr>
              <a:t>Leben</a:t>
            </a:r>
            <a:r>
              <a:rPr lang="en-US" i="1" dirty="0" smtClean="0">
                <a:sym typeface="Wingdings" panose="05000000000000000000" pitchFamily="2" charset="2"/>
              </a:rPr>
              <a:t> – </a:t>
            </a:r>
            <a:r>
              <a:rPr lang="en-US" i="1" dirty="0" err="1" smtClean="0">
                <a:sym typeface="Wingdings" panose="05000000000000000000" pitchFamily="2" charset="2"/>
              </a:rPr>
              <a:t>leben</a:t>
            </a:r>
            <a:endParaRPr lang="en-US" i="1" dirty="0" smtClean="0"/>
          </a:p>
          <a:p>
            <a:endParaRPr lang="cs-CZ" dirty="0"/>
          </a:p>
        </p:txBody>
      </p:sp>
      <p:cxnSp>
        <p:nvCxnSpPr>
          <p:cNvPr id="19" name="Přímá spojnice 18"/>
          <p:cNvCxnSpPr/>
          <p:nvPr/>
        </p:nvCxnSpPr>
        <p:spPr>
          <a:xfrm>
            <a:off x="5940152" y="3428999"/>
            <a:ext cx="144016" cy="936105"/>
          </a:xfrm>
          <a:prstGeom prst="line">
            <a:avLst/>
          </a:prstGeom>
          <a:ln w="47625">
            <a:prstDash val="sysDash"/>
            <a:headEnd type="triangle"/>
          </a:ln>
        </p:spPr>
        <p:style>
          <a:lnRef idx="1">
            <a:schemeClr val="accent1"/>
          </a:lnRef>
          <a:fillRef idx="0">
            <a:schemeClr val="accent1"/>
          </a:fillRef>
          <a:effectRef idx="0">
            <a:schemeClr val="accent1"/>
          </a:effectRef>
          <a:fontRef idx="minor">
            <a:schemeClr val="tx1"/>
          </a:fontRef>
        </p:style>
      </p:cxnSp>
      <p:sp>
        <p:nvSpPr>
          <p:cNvPr id="20" name="Obdélník 19"/>
          <p:cNvSpPr/>
          <p:nvPr/>
        </p:nvSpPr>
        <p:spPr>
          <a:xfrm>
            <a:off x="5292080" y="2483604"/>
            <a:ext cx="18002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dirty="0" smtClean="0"/>
              <a:t>syllabic systems</a:t>
            </a:r>
            <a:endParaRPr lang="cs-CZ" dirty="0"/>
          </a:p>
        </p:txBody>
      </p:sp>
      <p:cxnSp>
        <p:nvCxnSpPr>
          <p:cNvPr id="21" name="Přímá spojnice se šipkou 24"/>
          <p:cNvCxnSpPr>
            <a:stCxn id="20" idx="2"/>
          </p:cNvCxnSpPr>
          <p:nvPr/>
        </p:nvCxnSpPr>
        <p:spPr>
          <a:xfrm flipH="1">
            <a:off x="6012160" y="2852936"/>
            <a:ext cx="180020" cy="440886"/>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4" name="Nadpis 1"/>
          <p:cNvSpPr>
            <a:spLocks noGrp="1"/>
          </p:cNvSpPr>
          <p:nvPr>
            <p:ph type="title"/>
          </p:nvPr>
        </p:nvSpPr>
        <p:spPr>
          <a:xfrm>
            <a:off x="35496" y="53752"/>
            <a:ext cx="6758097" cy="1143000"/>
          </a:xfrm>
        </p:spPr>
        <p:txBody>
          <a:bodyPr>
            <a:normAutofit fontScale="90000"/>
          </a:bodyPr>
          <a:lstStyle/>
          <a:p>
            <a:r>
              <a:rPr lang="en-US" sz="4000" b="1" dirty="0" smtClean="0"/>
              <a:t>Classification </a:t>
            </a:r>
            <a:r>
              <a:rPr lang="en-US" sz="4000" b="1" dirty="0"/>
              <a:t>of writing </a:t>
            </a:r>
            <a:r>
              <a:rPr lang="en-US" sz="4000" b="1" dirty="0" smtClean="0"/>
              <a:t>systems</a:t>
            </a:r>
            <a:endParaRPr lang="cs-CZ" sz="4000" b="1" dirty="0"/>
          </a:p>
        </p:txBody>
      </p:sp>
    </p:spTree>
    <p:extLst>
      <p:ext uri="{BB962C8B-B14F-4D97-AF65-F5344CB8AC3E}">
        <p14:creationId xmlns:p14="http://schemas.microsoft.com/office/powerpoint/2010/main" val="8086601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208" y="1628800"/>
            <a:ext cx="8229600" cy="4849999"/>
          </a:xfrm>
        </p:spPr>
        <p:txBody>
          <a:bodyPr>
            <a:normAutofit/>
          </a:bodyPr>
          <a:lstStyle/>
          <a:p>
            <a:r>
              <a:rPr lang="en-US" dirty="0" smtClean="0"/>
              <a:t>The </a:t>
            </a:r>
            <a:r>
              <a:rPr lang="en-US" dirty="0"/>
              <a:t>basic graphic units are interpreted as speech </a:t>
            </a:r>
            <a:r>
              <a:rPr lang="en-US" dirty="0" smtClean="0"/>
              <a:t>syllables</a:t>
            </a:r>
          </a:p>
          <a:p>
            <a:pPr lvl="1"/>
            <a:r>
              <a:rPr lang="en-US" sz="2400" dirty="0"/>
              <a:t>a syllable is a unit of speech that can be articulated in isolation </a:t>
            </a:r>
            <a:r>
              <a:rPr lang="en-US" sz="2400"/>
              <a:t>and </a:t>
            </a:r>
            <a:r>
              <a:rPr lang="en-US" sz="2400" smtClean="0"/>
              <a:t>bears </a:t>
            </a:r>
            <a:r>
              <a:rPr lang="en-US" sz="2400" dirty="0"/>
              <a:t>a single degree of stress (English) or a single tone (Chinese) </a:t>
            </a:r>
          </a:p>
          <a:p>
            <a:pPr lvl="1"/>
            <a:r>
              <a:rPr lang="en-US" sz="2400" dirty="0" smtClean="0"/>
              <a:t>typically</a:t>
            </a:r>
            <a:r>
              <a:rPr lang="en-US" sz="2400" dirty="0"/>
              <a:t>, a sound of a consonant followed by a vowel (CV</a:t>
            </a:r>
            <a:r>
              <a:rPr lang="en-US" sz="2400" dirty="0" smtClean="0"/>
              <a:t>)</a:t>
            </a:r>
          </a:p>
          <a:p>
            <a:pPr lvl="1"/>
            <a:r>
              <a:rPr lang="en-US" sz="2400" dirty="0"/>
              <a:t>different languages allow for different syllables</a:t>
            </a:r>
          </a:p>
          <a:p>
            <a:pPr marL="457200" lvl="1" indent="0">
              <a:buNone/>
            </a:pPr>
            <a:endParaRPr lang="en-US" sz="2400" dirty="0" smtClean="0"/>
          </a:p>
          <a:p>
            <a:pPr marL="457200" lvl="1" indent="0">
              <a:buNone/>
            </a:pPr>
            <a:endParaRPr lang="en-US" sz="2400" dirty="0"/>
          </a:p>
          <a:p>
            <a:endParaRPr lang="en-US" dirty="0"/>
          </a:p>
        </p:txBody>
      </p:sp>
      <p:sp>
        <p:nvSpPr>
          <p:cNvPr id="20" name="Obdélník 12"/>
          <p:cNvSpPr/>
          <p:nvPr/>
        </p:nvSpPr>
        <p:spPr>
          <a:xfrm>
            <a:off x="539552" y="836712"/>
            <a:ext cx="3656257"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dirty="0" smtClean="0"/>
              <a:t>Syllabic Writing System</a:t>
            </a:r>
            <a:endParaRPr lang="cs-CZ" sz="2800" dirty="0"/>
          </a:p>
        </p:txBody>
      </p:sp>
    </p:spTree>
    <p:extLst>
      <p:ext uri="{BB962C8B-B14F-4D97-AF65-F5344CB8AC3E}">
        <p14:creationId xmlns:p14="http://schemas.microsoft.com/office/powerpoint/2010/main" val="18192938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208" y="1628801"/>
            <a:ext cx="8229600" cy="3312368"/>
          </a:xfrm>
        </p:spPr>
        <p:txBody>
          <a:bodyPr>
            <a:normAutofit/>
          </a:bodyPr>
          <a:lstStyle/>
          <a:p>
            <a:r>
              <a:rPr lang="en-US" dirty="0" smtClean="0"/>
              <a:t>The </a:t>
            </a:r>
            <a:r>
              <a:rPr lang="en-US" dirty="0"/>
              <a:t>basic graphic units are interpreted as speech </a:t>
            </a:r>
            <a:r>
              <a:rPr lang="en-US" dirty="0" smtClean="0"/>
              <a:t>syllables</a:t>
            </a:r>
          </a:p>
          <a:p>
            <a:pPr lvl="1"/>
            <a:r>
              <a:rPr lang="en-US" sz="2400" dirty="0"/>
              <a:t>a syllable is a unit of speech that can be articulated in isolation and bear a single degree of stress (English) or a single tone (Chinese) </a:t>
            </a:r>
          </a:p>
          <a:p>
            <a:pPr lvl="1"/>
            <a:r>
              <a:rPr lang="en-US" sz="2400" dirty="0" smtClean="0"/>
              <a:t>typically</a:t>
            </a:r>
            <a:r>
              <a:rPr lang="en-US" sz="2400" dirty="0"/>
              <a:t>, a sound of a consonant followed by a vowel (CV</a:t>
            </a:r>
            <a:r>
              <a:rPr lang="en-US" sz="2400" dirty="0" smtClean="0"/>
              <a:t>)</a:t>
            </a:r>
          </a:p>
          <a:p>
            <a:pPr lvl="1"/>
            <a:r>
              <a:rPr lang="en-US" sz="2400" dirty="0"/>
              <a:t>different languages allow for different </a:t>
            </a:r>
            <a:r>
              <a:rPr lang="en-US" sz="2400" dirty="0" smtClean="0"/>
              <a:t>syllables</a:t>
            </a:r>
            <a:endParaRPr lang="en-US" sz="2400" dirty="0"/>
          </a:p>
        </p:txBody>
      </p:sp>
      <p:sp>
        <p:nvSpPr>
          <p:cNvPr id="3" name="Rectangle 2"/>
          <p:cNvSpPr/>
          <p:nvPr/>
        </p:nvSpPr>
        <p:spPr>
          <a:xfrm>
            <a:off x="683568" y="5085184"/>
            <a:ext cx="688778" cy="646331"/>
          </a:xfrm>
          <a:prstGeom prst="rect">
            <a:avLst/>
          </a:prstGeom>
        </p:spPr>
        <p:txBody>
          <a:bodyPr wrap="none">
            <a:spAutoFit/>
          </a:bodyPr>
          <a:lstStyle/>
          <a:p>
            <a:r>
              <a:rPr lang="en-US" sz="3600" b="1" dirty="0">
                <a:solidFill>
                  <a:srgbClr val="0070C0"/>
                </a:solidFill>
                <a:effectLst>
                  <a:outerShdw blurRad="38100" dist="38100" dir="2700000" algn="tl">
                    <a:srgbClr val="000000">
                      <a:alpha val="43137"/>
                    </a:srgbClr>
                  </a:outerShdw>
                </a:effectLst>
              </a:rPr>
              <a:t>VC</a:t>
            </a:r>
            <a:endParaRPr lang="ru-RU" sz="3600" b="1" dirty="0">
              <a:solidFill>
                <a:srgbClr val="0070C0"/>
              </a:solidFill>
              <a:effectLst>
                <a:outerShdw blurRad="38100" dist="38100" dir="2700000" algn="tl">
                  <a:srgbClr val="000000">
                    <a:alpha val="43137"/>
                  </a:srgbClr>
                </a:outerShdw>
              </a:effectLst>
            </a:endParaRPr>
          </a:p>
        </p:txBody>
      </p:sp>
      <p:sp>
        <p:nvSpPr>
          <p:cNvPr id="6" name="Rectangle 5"/>
          <p:cNvSpPr/>
          <p:nvPr/>
        </p:nvSpPr>
        <p:spPr>
          <a:xfrm>
            <a:off x="1619672" y="5873224"/>
            <a:ext cx="457176" cy="646331"/>
          </a:xfrm>
          <a:prstGeom prst="rect">
            <a:avLst/>
          </a:prstGeom>
        </p:spPr>
        <p:txBody>
          <a:bodyPr wrap="none">
            <a:spAutoFit/>
          </a:bodyPr>
          <a:lstStyle/>
          <a:p>
            <a:r>
              <a:rPr lang="en-US" sz="3600" b="1" dirty="0" smtClean="0">
                <a:solidFill>
                  <a:srgbClr val="0070C0"/>
                </a:solidFill>
                <a:effectLst>
                  <a:outerShdw blurRad="38100" dist="38100" dir="2700000" algn="tl">
                    <a:srgbClr val="000000">
                      <a:alpha val="43137"/>
                    </a:srgbClr>
                  </a:outerShdw>
                </a:effectLst>
              </a:rPr>
              <a:t>V</a:t>
            </a:r>
            <a:endParaRPr lang="ru-RU" sz="3600" b="1" dirty="0">
              <a:solidFill>
                <a:srgbClr val="0070C0"/>
              </a:solidFill>
              <a:effectLst>
                <a:outerShdw blurRad="38100" dist="38100" dir="2700000" algn="tl">
                  <a:srgbClr val="000000">
                    <a:alpha val="43137"/>
                  </a:srgbClr>
                </a:outerShdw>
              </a:effectLst>
            </a:endParaRPr>
          </a:p>
        </p:txBody>
      </p:sp>
      <p:sp>
        <p:nvSpPr>
          <p:cNvPr id="7" name="Rectangle 6"/>
          <p:cNvSpPr/>
          <p:nvPr/>
        </p:nvSpPr>
        <p:spPr>
          <a:xfrm>
            <a:off x="2339752" y="5092377"/>
            <a:ext cx="937051" cy="646331"/>
          </a:xfrm>
          <a:prstGeom prst="rect">
            <a:avLst/>
          </a:prstGeom>
        </p:spPr>
        <p:txBody>
          <a:bodyPr wrap="none">
            <a:spAutoFit/>
          </a:bodyPr>
          <a:lstStyle/>
          <a:p>
            <a:r>
              <a:rPr lang="en-US" sz="3600" b="1" dirty="0" smtClean="0">
                <a:solidFill>
                  <a:srgbClr val="0070C0"/>
                </a:solidFill>
                <a:effectLst>
                  <a:outerShdw blurRad="38100" dist="38100" dir="2700000" algn="tl">
                    <a:srgbClr val="000000">
                      <a:alpha val="43137"/>
                    </a:srgbClr>
                  </a:outerShdw>
                </a:effectLst>
              </a:rPr>
              <a:t>CVC</a:t>
            </a:r>
            <a:endParaRPr lang="ru-RU" sz="3600" b="1" dirty="0">
              <a:solidFill>
                <a:srgbClr val="0070C0"/>
              </a:solidFill>
              <a:effectLst>
                <a:outerShdw blurRad="38100" dist="38100" dir="2700000" algn="tl">
                  <a:srgbClr val="000000">
                    <a:alpha val="43137"/>
                  </a:srgbClr>
                </a:outerShdw>
              </a:effectLst>
            </a:endParaRPr>
          </a:p>
        </p:txBody>
      </p:sp>
      <p:sp>
        <p:nvSpPr>
          <p:cNvPr id="8" name="Rectangle 7"/>
          <p:cNvSpPr/>
          <p:nvPr/>
        </p:nvSpPr>
        <p:spPr>
          <a:xfrm>
            <a:off x="3707904" y="5891108"/>
            <a:ext cx="1162498" cy="646331"/>
          </a:xfrm>
          <a:prstGeom prst="rect">
            <a:avLst/>
          </a:prstGeom>
        </p:spPr>
        <p:txBody>
          <a:bodyPr wrap="none">
            <a:spAutoFit/>
          </a:bodyPr>
          <a:lstStyle/>
          <a:p>
            <a:r>
              <a:rPr lang="en-US" sz="3600" b="1" dirty="0" err="1" smtClean="0">
                <a:solidFill>
                  <a:srgbClr val="0070C0"/>
                </a:solidFill>
                <a:effectLst>
                  <a:outerShdw blurRad="38100" dist="38100" dir="2700000" algn="tl">
                    <a:srgbClr val="000000">
                      <a:alpha val="43137"/>
                    </a:srgbClr>
                  </a:outerShdw>
                </a:effectLst>
              </a:rPr>
              <a:t>CvCV</a:t>
            </a:r>
            <a:endParaRPr lang="ru-RU" sz="3600" b="1" dirty="0">
              <a:solidFill>
                <a:srgbClr val="0070C0"/>
              </a:solidFill>
              <a:effectLst>
                <a:outerShdw blurRad="38100" dist="38100" dir="2700000" algn="tl">
                  <a:srgbClr val="000000">
                    <a:alpha val="43137"/>
                  </a:srgbClr>
                </a:outerShdw>
              </a:effectLst>
            </a:endParaRPr>
          </a:p>
        </p:txBody>
      </p:sp>
      <p:sp>
        <p:nvSpPr>
          <p:cNvPr id="10" name="Obdélník 12"/>
          <p:cNvSpPr/>
          <p:nvPr/>
        </p:nvSpPr>
        <p:spPr>
          <a:xfrm>
            <a:off x="539552" y="836712"/>
            <a:ext cx="3656257"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dirty="0" smtClean="0"/>
              <a:t>Syllabic Writing System</a:t>
            </a:r>
            <a:endParaRPr lang="cs-CZ" sz="2800" dirty="0"/>
          </a:p>
        </p:txBody>
      </p:sp>
    </p:spTree>
    <p:extLst>
      <p:ext uri="{BB962C8B-B14F-4D97-AF65-F5344CB8AC3E}">
        <p14:creationId xmlns:p14="http://schemas.microsoft.com/office/powerpoint/2010/main" val="37423118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208" y="1628801"/>
            <a:ext cx="8229600" cy="3312368"/>
          </a:xfrm>
        </p:spPr>
        <p:txBody>
          <a:bodyPr>
            <a:normAutofit/>
          </a:bodyPr>
          <a:lstStyle/>
          <a:p>
            <a:r>
              <a:rPr lang="en-US" dirty="0" smtClean="0"/>
              <a:t>The </a:t>
            </a:r>
            <a:r>
              <a:rPr lang="en-US" dirty="0"/>
              <a:t>basic graphic units are interpreted as speech </a:t>
            </a:r>
            <a:r>
              <a:rPr lang="en-US" dirty="0" smtClean="0"/>
              <a:t>syllables</a:t>
            </a:r>
          </a:p>
          <a:p>
            <a:pPr lvl="1"/>
            <a:r>
              <a:rPr lang="en-US" sz="2400" dirty="0"/>
              <a:t>a syllable is a unit of speech that can be articulated in isolation and bear a single degree of stress (English) or a single tone (Chinese) </a:t>
            </a:r>
          </a:p>
          <a:p>
            <a:pPr lvl="1"/>
            <a:r>
              <a:rPr lang="en-US" sz="2400" dirty="0" smtClean="0"/>
              <a:t>typically</a:t>
            </a:r>
            <a:r>
              <a:rPr lang="en-US" sz="2400" dirty="0"/>
              <a:t>, a sound of a consonant followed by a vowel (CV</a:t>
            </a:r>
            <a:r>
              <a:rPr lang="en-US" sz="2400" dirty="0" smtClean="0"/>
              <a:t>)</a:t>
            </a:r>
          </a:p>
          <a:p>
            <a:pPr lvl="1"/>
            <a:r>
              <a:rPr lang="en-US" sz="2400" dirty="0"/>
              <a:t>different languages allow for different </a:t>
            </a:r>
            <a:r>
              <a:rPr lang="en-US" sz="2400" dirty="0" smtClean="0"/>
              <a:t>syllables</a:t>
            </a:r>
            <a:endParaRPr lang="en-US" sz="2400" dirty="0"/>
          </a:p>
        </p:txBody>
      </p:sp>
      <p:sp>
        <p:nvSpPr>
          <p:cNvPr id="3" name="Rectangle 2"/>
          <p:cNvSpPr/>
          <p:nvPr/>
        </p:nvSpPr>
        <p:spPr>
          <a:xfrm>
            <a:off x="683568" y="5085184"/>
            <a:ext cx="688778" cy="646331"/>
          </a:xfrm>
          <a:prstGeom prst="rect">
            <a:avLst/>
          </a:prstGeom>
        </p:spPr>
        <p:txBody>
          <a:bodyPr wrap="none">
            <a:spAutoFit/>
          </a:bodyPr>
          <a:lstStyle/>
          <a:p>
            <a:r>
              <a:rPr lang="en-US" sz="3600" b="1" dirty="0">
                <a:solidFill>
                  <a:srgbClr val="0070C0"/>
                </a:solidFill>
                <a:effectLst>
                  <a:outerShdw blurRad="38100" dist="38100" dir="2700000" algn="tl">
                    <a:srgbClr val="000000">
                      <a:alpha val="43137"/>
                    </a:srgbClr>
                  </a:outerShdw>
                </a:effectLst>
              </a:rPr>
              <a:t>VC</a:t>
            </a:r>
            <a:endParaRPr lang="ru-RU" sz="3600" b="1" dirty="0">
              <a:solidFill>
                <a:srgbClr val="0070C0"/>
              </a:solidFill>
              <a:effectLst>
                <a:outerShdw blurRad="38100" dist="38100" dir="2700000" algn="tl">
                  <a:srgbClr val="000000">
                    <a:alpha val="43137"/>
                  </a:srgbClr>
                </a:outerShdw>
              </a:effectLst>
            </a:endParaRPr>
          </a:p>
        </p:txBody>
      </p:sp>
      <p:sp>
        <p:nvSpPr>
          <p:cNvPr id="6" name="Rectangle 5"/>
          <p:cNvSpPr/>
          <p:nvPr/>
        </p:nvSpPr>
        <p:spPr>
          <a:xfrm>
            <a:off x="1619672" y="5873224"/>
            <a:ext cx="457176" cy="646331"/>
          </a:xfrm>
          <a:prstGeom prst="rect">
            <a:avLst/>
          </a:prstGeom>
        </p:spPr>
        <p:txBody>
          <a:bodyPr wrap="none">
            <a:spAutoFit/>
          </a:bodyPr>
          <a:lstStyle/>
          <a:p>
            <a:r>
              <a:rPr lang="en-US" sz="3600" b="1" dirty="0" smtClean="0">
                <a:solidFill>
                  <a:srgbClr val="0070C0"/>
                </a:solidFill>
                <a:effectLst>
                  <a:outerShdw blurRad="38100" dist="38100" dir="2700000" algn="tl">
                    <a:srgbClr val="000000">
                      <a:alpha val="43137"/>
                    </a:srgbClr>
                  </a:outerShdw>
                </a:effectLst>
              </a:rPr>
              <a:t>V</a:t>
            </a:r>
            <a:endParaRPr lang="ru-RU" sz="3600" b="1" dirty="0">
              <a:solidFill>
                <a:srgbClr val="0070C0"/>
              </a:solidFill>
              <a:effectLst>
                <a:outerShdw blurRad="38100" dist="38100" dir="2700000" algn="tl">
                  <a:srgbClr val="000000">
                    <a:alpha val="43137"/>
                  </a:srgbClr>
                </a:outerShdw>
              </a:effectLst>
            </a:endParaRPr>
          </a:p>
        </p:txBody>
      </p:sp>
      <p:sp>
        <p:nvSpPr>
          <p:cNvPr id="7" name="Rectangle 6"/>
          <p:cNvSpPr/>
          <p:nvPr/>
        </p:nvSpPr>
        <p:spPr>
          <a:xfrm>
            <a:off x="2339752" y="5092377"/>
            <a:ext cx="937051" cy="646331"/>
          </a:xfrm>
          <a:prstGeom prst="rect">
            <a:avLst/>
          </a:prstGeom>
        </p:spPr>
        <p:txBody>
          <a:bodyPr wrap="none">
            <a:spAutoFit/>
          </a:bodyPr>
          <a:lstStyle/>
          <a:p>
            <a:r>
              <a:rPr lang="en-US" sz="3600" b="1" dirty="0" smtClean="0">
                <a:solidFill>
                  <a:srgbClr val="0070C0"/>
                </a:solidFill>
                <a:effectLst>
                  <a:outerShdw blurRad="38100" dist="38100" dir="2700000" algn="tl">
                    <a:srgbClr val="000000">
                      <a:alpha val="43137"/>
                    </a:srgbClr>
                  </a:outerShdw>
                </a:effectLst>
              </a:rPr>
              <a:t>CVC</a:t>
            </a:r>
            <a:endParaRPr lang="ru-RU" sz="3600" b="1" dirty="0">
              <a:solidFill>
                <a:srgbClr val="0070C0"/>
              </a:solidFill>
              <a:effectLst>
                <a:outerShdw blurRad="38100" dist="38100" dir="2700000" algn="tl">
                  <a:srgbClr val="000000">
                    <a:alpha val="43137"/>
                  </a:srgbClr>
                </a:outerShdw>
              </a:effectLst>
            </a:endParaRPr>
          </a:p>
        </p:txBody>
      </p:sp>
      <p:sp>
        <p:nvSpPr>
          <p:cNvPr id="8" name="Rectangle 7"/>
          <p:cNvSpPr/>
          <p:nvPr/>
        </p:nvSpPr>
        <p:spPr>
          <a:xfrm>
            <a:off x="3707904" y="5891108"/>
            <a:ext cx="1162498" cy="646331"/>
          </a:xfrm>
          <a:prstGeom prst="rect">
            <a:avLst/>
          </a:prstGeom>
        </p:spPr>
        <p:txBody>
          <a:bodyPr wrap="none">
            <a:spAutoFit/>
          </a:bodyPr>
          <a:lstStyle/>
          <a:p>
            <a:r>
              <a:rPr lang="en-US" sz="3600" b="1" dirty="0" err="1" smtClean="0">
                <a:solidFill>
                  <a:srgbClr val="0070C0"/>
                </a:solidFill>
                <a:effectLst>
                  <a:outerShdw blurRad="38100" dist="38100" dir="2700000" algn="tl">
                    <a:srgbClr val="000000">
                      <a:alpha val="43137"/>
                    </a:srgbClr>
                  </a:outerShdw>
                </a:effectLst>
              </a:rPr>
              <a:t>CvCV</a:t>
            </a:r>
            <a:endParaRPr lang="ru-RU" sz="3600" b="1" dirty="0">
              <a:solidFill>
                <a:srgbClr val="0070C0"/>
              </a:solidFill>
              <a:effectLst>
                <a:outerShdw blurRad="38100" dist="38100" dir="2700000" algn="tl">
                  <a:srgbClr val="000000">
                    <a:alpha val="43137"/>
                  </a:srgbClr>
                </a:outerShdw>
              </a:effectLst>
            </a:endParaRPr>
          </a:p>
        </p:txBody>
      </p:sp>
      <p:sp>
        <p:nvSpPr>
          <p:cNvPr id="9" name="Rectangle 8"/>
          <p:cNvSpPr/>
          <p:nvPr/>
        </p:nvSpPr>
        <p:spPr>
          <a:xfrm>
            <a:off x="5364088" y="5106560"/>
            <a:ext cx="1668021" cy="646331"/>
          </a:xfrm>
          <a:prstGeom prst="rect">
            <a:avLst/>
          </a:prstGeom>
        </p:spPr>
        <p:txBody>
          <a:bodyPr wrap="none">
            <a:spAutoFit/>
          </a:bodyPr>
          <a:lstStyle/>
          <a:p>
            <a:r>
              <a:rPr lang="en-US" sz="3600" b="1" dirty="0" smtClean="0">
                <a:solidFill>
                  <a:srgbClr val="0070C0"/>
                </a:solidFill>
                <a:effectLst>
                  <a:outerShdw blurRad="38100" dist="38100" dir="2700000" algn="tl">
                    <a:srgbClr val="000000">
                      <a:alpha val="43137"/>
                    </a:srgbClr>
                  </a:outerShdw>
                </a:effectLst>
              </a:rPr>
              <a:t>CCCVCC</a:t>
            </a:r>
            <a:endParaRPr lang="ru-RU" sz="3600" b="1" dirty="0">
              <a:solidFill>
                <a:srgbClr val="0070C0"/>
              </a:solidFill>
              <a:effectLst>
                <a:outerShdw blurRad="38100" dist="38100" dir="2700000" algn="tl">
                  <a:srgbClr val="000000">
                    <a:alpha val="43137"/>
                  </a:srgbClr>
                </a:outerShdw>
              </a:effectLst>
            </a:endParaRPr>
          </a:p>
        </p:txBody>
      </p:sp>
      <p:sp>
        <p:nvSpPr>
          <p:cNvPr id="5" name="Rectangle 4"/>
          <p:cNvSpPr/>
          <p:nvPr/>
        </p:nvSpPr>
        <p:spPr>
          <a:xfrm>
            <a:off x="6732240" y="5706442"/>
            <a:ext cx="1736116" cy="461665"/>
          </a:xfrm>
          <a:prstGeom prst="rect">
            <a:avLst/>
          </a:prstGeom>
        </p:spPr>
        <p:txBody>
          <a:bodyPr wrap="none">
            <a:spAutoFit/>
          </a:bodyPr>
          <a:lstStyle/>
          <a:p>
            <a:r>
              <a:rPr lang="en-US" sz="2400" dirty="0" smtClean="0">
                <a:solidFill>
                  <a:srgbClr val="0070C0"/>
                </a:solidFill>
              </a:rPr>
              <a:t>EN: </a:t>
            </a:r>
            <a:r>
              <a:rPr lang="en-US" sz="2400" i="1" dirty="0" smtClean="0">
                <a:solidFill>
                  <a:srgbClr val="0070C0"/>
                </a:solidFill>
              </a:rPr>
              <a:t>strength</a:t>
            </a:r>
            <a:endParaRPr lang="ru-RU" sz="2400" dirty="0">
              <a:solidFill>
                <a:srgbClr val="0070C0"/>
              </a:solidFill>
            </a:endParaRPr>
          </a:p>
        </p:txBody>
      </p:sp>
      <p:sp>
        <p:nvSpPr>
          <p:cNvPr id="11" name="Obdélník 12"/>
          <p:cNvSpPr/>
          <p:nvPr/>
        </p:nvSpPr>
        <p:spPr>
          <a:xfrm>
            <a:off x="539552" y="836712"/>
            <a:ext cx="3656257"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dirty="0" smtClean="0"/>
              <a:t>Syllabic Writing System</a:t>
            </a:r>
            <a:endParaRPr lang="cs-CZ" sz="2800" dirty="0"/>
          </a:p>
        </p:txBody>
      </p:sp>
    </p:spTree>
    <p:extLst>
      <p:ext uri="{BB962C8B-B14F-4D97-AF65-F5344CB8AC3E}">
        <p14:creationId xmlns:p14="http://schemas.microsoft.com/office/powerpoint/2010/main" val="36177237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a:spLocks noGrp="1"/>
          </p:cNvSpPr>
          <p:nvPr>
            <p:ph idx="1"/>
          </p:nvPr>
        </p:nvSpPr>
        <p:spPr>
          <a:xfrm>
            <a:off x="529208" y="1628800"/>
            <a:ext cx="8229600" cy="4320479"/>
          </a:xfrm>
        </p:spPr>
        <p:txBody>
          <a:bodyPr>
            <a:normAutofit/>
          </a:bodyPr>
          <a:lstStyle/>
          <a:p>
            <a:r>
              <a:rPr lang="en-US" sz="2800" dirty="0" smtClean="0"/>
              <a:t>No </a:t>
            </a:r>
            <a:r>
              <a:rPr lang="en-US" sz="2800" dirty="0"/>
              <a:t>writing system could map speech syllables to graphic signs in the ratio 1:1</a:t>
            </a:r>
          </a:p>
          <a:p>
            <a:endParaRPr lang="en-US" sz="2800" dirty="0"/>
          </a:p>
        </p:txBody>
      </p:sp>
      <p:sp>
        <p:nvSpPr>
          <p:cNvPr id="9" name="Obdélník 12"/>
          <p:cNvSpPr/>
          <p:nvPr/>
        </p:nvSpPr>
        <p:spPr>
          <a:xfrm>
            <a:off x="539552" y="836712"/>
            <a:ext cx="3656257"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dirty="0" smtClean="0"/>
              <a:t>Syllabic Writing System</a:t>
            </a:r>
            <a:endParaRPr lang="cs-CZ" sz="2800" dirty="0"/>
          </a:p>
        </p:txBody>
      </p:sp>
    </p:spTree>
    <p:extLst>
      <p:ext uri="{BB962C8B-B14F-4D97-AF65-F5344CB8AC3E}">
        <p14:creationId xmlns:p14="http://schemas.microsoft.com/office/powerpoint/2010/main" val="584890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Writing</a:t>
            </a:r>
            <a:endParaRPr lang="ru-RU" dirty="0"/>
          </a:p>
        </p:txBody>
      </p:sp>
      <p:sp>
        <p:nvSpPr>
          <p:cNvPr id="3" name="Content Placeholder 2"/>
          <p:cNvSpPr>
            <a:spLocks noGrp="1"/>
          </p:cNvSpPr>
          <p:nvPr>
            <p:ph idx="1"/>
          </p:nvPr>
        </p:nvSpPr>
        <p:spPr/>
        <p:txBody>
          <a:bodyPr/>
          <a:lstStyle/>
          <a:p>
            <a:r>
              <a:rPr lang="en-US" b="1" dirty="0" smtClean="0"/>
              <a:t>Keep in mind</a:t>
            </a:r>
            <a:r>
              <a:rPr lang="en-US" dirty="0" smtClean="0"/>
              <a:t>: </a:t>
            </a:r>
            <a:r>
              <a:rPr lang="en-US" dirty="0"/>
              <a:t>Writing is not a purer form of language than </a:t>
            </a:r>
            <a:r>
              <a:rPr lang="en-US" dirty="0" smtClean="0"/>
              <a:t>speech!</a:t>
            </a:r>
          </a:p>
          <a:p>
            <a:r>
              <a:rPr lang="en-US" dirty="0" smtClean="0"/>
              <a:t>Writing </a:t>
            </a:r>
            <a:r>
              <a:rPr lang="en-US" dirty="0"/>
              <a:t>is a system of recording language by means of visible </a:t>
            </a:r>
            <a:r>
              <a:rPr lang="cs-CZ" dirty="0"/>
              <a:t>/ </a:t>
            </a:r>
            <a:r>
              <a:rPr lang="en-US" dirty="0"/>
              <a:t>tactile </a:t>
            </a:r>
            <a:r>
              <a:rPr lang="en-US" dirty="0" smtClean="0"/>
              <a:t>marks</a:t>
            </a:r>
          </a:p>
          <a:p>
            <a:r>
              <a:rPr lang="en-US" dirty="0" smtClean="0"/>
              <a:t>Writing </a:t>
            </a:r>
            <a:r>
              <a:rPr lang="en-US" dirty="0"/>
              <a:t>is </a:t>
            </a:r>
            <a:r>
              <a:rPr lang="en-US" dirty="0" smtClean="0"/>
              <a:t>NOT object </a:t>
            </a:r>
            <a:r>
              <a:rPr lang="en-US" dirty="0"/>
              <a:t>of linguistics</a:t>
            </a:r>
          </a:p>
          <a:p>
            <a:endParaRPr lang="en-US" dirty="0" smtClean="0"/>
          </a:p>
          <a:p>
            <a:endParaRPr lang="ru-RU" dirty="0"/>
          </a:p>
        </p:txBody>
      </p:sp>
    </p:spTree>
    <p:extLst>
      <p:ext uri="{BB962C8B-B14F-4D97-AF65-F5344CB8AC3E}">
        <p14:creationId xmlns:p14="http://schemas.microsoft.com/office/powerpoint/2010/main" val="1888482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a:spLocks noGrp="1"/>
          </p:cNvSpPr>
          <p:nvPr>
            <p:ph idx="1"/>
          </p:nvPr>
        </p:nvSpPr>
        <p:spPr>
          <a:xfrm>
            <a:off x="529208" y="1628800"/>
            <a:ext cx="8229600" cy="4896544"/>
          </a:xfrm>
        </p:spPr>
        <p:txBody>
          <a:bodyPr>
            <a:normAutofit/>
          </a:bodyPr>
          <a:lstStyle/>
          <a:p>
            <a:r>
              <a:rPr lang="en-US" sz="2800" dirty="0" smtClean="0"/>
              <a:t>No </a:t>
            </a:r>
            <a:r>
              <a:rPr lang="en-US" sz="2800" dirty="0"/>
              <a:t>writing system could map speech syllables to graphic signs in the ratio </a:t>
            </a:r>
            <a:r>
              <a:rPr lang="en-US" sz="2800" dirty="0" smtClean="0"/>
              <a:t>1:1</a:t>
            </a:r>
          </a:p>
          <a:p>
            <a:pPr marL="342900" lvl="1" indent="-342900">
              <a:buFont typeface="Arial" pitchFamily="34" charset="0"/>
              <a:buChar char="•"/>
            </a:pPr>
            <a:r>
              <a:rPr lang="en-US" dirty="0" smtClean="0"/>
              <a:t>Languages combine different </a:t>
            </a:r>
            <a:r>
              <a:rPr lang="en-US" dirty="0"/>
              <a:t>strategies developed for syllabic writing to decrease the number of signs in comparison to the number of speech syllables </a:t>
            </a:r>
            <a:endParaRPr lang="en-US" dirty="0" smtClean="0"/>
          </a:p>
          <a:p>
            <a:pPr marL="742950" lvl="2" indent="-342900"/>
            <a:r>
              <a:rPr lang="en-US" dirty="0"/>
              <a:t>combining simple syllables, disregarding minor distinctions such as aspiration of final </a:t>
            </a:r>
            <a:r>
              <a:rPr lang="en-US" dirty="0" smtClean="0"/>
              <a:t>consonants</a:t>
            </a:r>
          </a:p>
          <a:p>
            <a:pPr marL="742950" lvl="2" indent="-342900"/>
            <a:r>
              <a:rPr lang="en-US" dirty="0"/>
              <a:t>combining syllables with </a:t>
            </a:r>
            <a:r>
              <a:rPr lang="en-US" dirty="0" smtClean="0"/>
              <a:t>logograms</a:t>
            </a:r>
            <a:endParaRPr lang="en-US" dirty="0"/>
          </a:p>
        </p:txBody>
      </p:sp>
      <p:sp>
        <p:nvSpPr>
          <p:cNvPr id="4" name="Obdélník 12"/>
          <p:cNvSpPr/>
          <p:nvPr/>
        </p:nvSpPr>
        <p:spPr>
          <a:xfrm>
            <a:off x="539552" y="836712"/>
            <a:ext cx="3656257"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dirty="0" smtClean="0"/>
              <a:t>Syllabic Writing System</a:t>
            </a:r>
            <a:endParaRPr lang="cs-CZ" sz="2800" dirty="0"/>
          </a:p>
        </p:txBody>
      </p:sp>
    </p:spTree>
    <p:extLst>
      <p:ext uri="{BB962C8B-B14F-4D97-AF65-F5344CB8AC3E}">
        <p14:creationId xmlns:p14="http://schemas.microsoft.com/office/powerpoint/2010/main" val="3326633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a:spLocks noGrp="1"/>
          </p:cNvSpPr>
          <p:nvPr>
            <p:ph idx="1"/>
          </p:nvPr>
        </p:nvSpPr>
        <p:spPr>
          <a:xfrm>
            <a:off x="529208" y="1628800"/>
            <a:ext cx="8229600" cy="4896544"/>
          </a:xfrm>
        </p:spPr>
        <p:txBody>
          <a:bodyPr>
            <a:normAutofit/>
          </a:bodyPr>
          <a:lstStyle/>
          <a:p>
            <a:r>
              <a:rPr lang="en-US" sz="2800" dirty="0" smtClean="0"/>
              <a:t>No </a:t>
            </a:r>
            <a:r>
              <a:rPr lang="en-US" sz="2800" dirty="0"/>
              <a:t>writing system could map speech syllables to graphic signs in the ratio </a:t>
            </a:r>
            <a:r>
              <a:rPr lang="en-US" sz="2800" dirty="0" smtClean="0"/>
              <a:t>1:1</a:t>
            </a:r>
          </a:p>
          <a:p>
            <a:pPr marL="342900" lvl="1" indent="-342900">
              <a:buFont typeface="Arial" pitchFamily="34" charset="0"/>
              <a:buChar char="•"/>
            </a:pPr>
            <a:r>
              <a:rPr lang="en-US" dirty="0" smtClean="0"/>
              <a:t>Languages combine different </a:t>
            </a:r>
            <a:r>
              <a:rPr lang="en-US" dirty="0"/>
              <a:t>strategies developed for syllabic writing to decrease the number of signs in comparison to the number of speech syllables </a:t>
            </a:r>
            <a:endParaRPr lang="en-US" dirty="0" smtClean="0"/>
          </a:p>
          <a:p>
            <a:pPr marL="742950" lvl="2" indent="-342900"/>
            <a:r>
              <a:rPr lang="en-US" dirty="0"/>
              <a:t>combining simple syllables, disregarding minor distinctions such as aspiration of final </a:t>
            </a:r>
            <a:r>
              <a:rPr lang="en-US" dirty="0" smtClean="0"/>
              <a:t>consonants</a:t>
            </a:r>
          </a:p>
          <a:p>
            <a:pPr marL="742950" lvl="2" indent="-342900"/>
            <a:r>
              <a:rPr lang="en-US" dirty="0"/>
              <a:t>combining syllables with logograms</a:t>
            </a:r>
          </a:p>
          <a:p>
            <a:r>
              <a:rPr lang="en-US" sz="2800" dirty="0" smtClean="0"/>
              <a:t>One of the most well-known examples of syllabic systems is the Katakana writing system in Japanese</a:t>
            </a:r>
            <a:endParaRPr lang="en-US" sz="2800" dirty="0"/>
          </a:p>
        </p:txBody>
      </p:sp>
      <p:sp>
        <p:nvSpPr>
          <p:cNvPr id="4" name="Obdélník 12"/>
          <p:cNvSpPr/>
          <p:nvPr/>
        </p:nvSpPr>
        <p:spPr>
          <a:xfrm>
            <a:off x="539552" y="836712"/>
            <a:ext cx="3656257"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dirty="0" smtClean="0"/>
              <a:t>Syllabic Writing System</a:t>
            </a:r>
            <a:endParaRPr lang="cs-CZ" sz="2800" dirty="0"/>
          </a:p>
        </p:txBody>
      </p:sp>
    </p:spTree>
    <p:extLst>
      <p:ext uri="{BB962C8B-B14F-4D97-AF65-F5344CB8AC3E}">
        <p14:creationId xmlns:p14="http://schemas.microsoft.com/office/powerpoint/2010/main" val="2023348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67" t="33517" r="86270" b="26552"/>
          <a:stretch/>
        </p:blipFill>
        <p:spPr bwMode="auto">
          <a:xfrm>
            <a:off x="107504" y="1192684"/>
            <a:ext cx="936104" cy="2380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ovéPole 6"/>
          <p:cNvSpPr txBox="1"/>
          <p:nvPr/>
        </p:nvSpPr>
        <p:spPr>
          <a:xfrm>
            <a:off x="1115616" y="1192684"/>
            <a:ext cx="3973563" cy="2308324"/>
          </a:xfrm>
          <a:prstGeom prst="rect">
            <a:avLst/>
          </a:prstGeom>
          <a:noFill/>
        </p:spPr>
        <p:txBody>
          <a:bodyPr wrap="square" rtlCol="0">
            <a:spAutoFit/>
          </a:bodyPr>
          <a:lstStyle/>
          <a:p>
            <a:r>
              <a:rPr lang="en-US" sz="3600" dirty="0" err="1" smtClean="0"/>
              <a:t>va</a:t>
            </a:r>
            <a:r>
              <a:rPr lang="cs-CZ" sz="3600" dirty="0" smtClean="0"/>
              <a:t>č </a:t>
            </a:r>
            <a:r>
              <a:rPr lang="en-US" sz="3600" dirty="0" smtClean="0"/>
              <a:t>‘speak’</a:t>
            </a:r>
          </a:p>
          <a:p>
            <a:r>
              <a:rPr lang="en-US" sz="3600" dirty="0" err="1" smtClean="0"/>
              <a:t>veda</a:t>
            </a:r>
            <a:r>
              <a:rPr lang="en-US" sz="3600" dirty="0" smtClean="0"/>
              <a:t> ‘knowledge’</a:t>
            </a:r>
          </a:p>
          <a:p>
            <a:r>
              <a:rPr lang="cs-CZ" sz="3600" dirty="0" smtClean="0"/>
              <a:t>č</a:t>
            </a:r>
            <a:r>
              <a:rPr lang="en-US" sz="3600" dirty="0" err="1" smtClean="0"/>
              <a:t>ud</a:t>
            </a:r>
            <a:r>
              <a:rPr lang="cs-CZ" sz="3600" dirty="0" smtClean="0"/>
              <a:t> </a:t>
            </a:r>
            <a:r>
              <a:rPr lang="en-US" sz="3600" dirty="0"/>
              <a:t>‘induce</a:t>
            </a:r>
            <a:r>
              <a:rPr lang="en-US" sz="3600" dirty="0" smtClean="0"/>
              <a:t>’</a:t>
            </a:r>
          </a:p>
          <a:p>
            <a:r>
              <a:rPr lang="en-US" sz="3600" dirty="0" err="1"/>
              <a:t>mene</a:t>
            </a:r>
            <a:r>
              <a:rPr lang="en-US" sz="3600" dirty="0"/>
              <a:t> </a:t>
            </a:r>
            <a:r>
              <a:rPr lang="en-US" sz="3600" dirty="0" smtClean="0"/>
              <a:t>‘thought’</a:t>
            </a:r>
            <a:endParaRPr lang="cs-CZ" sz="3600" dirty="0"/>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464" t="33517" r="33663" b="26552"/>
          <a:stretch/>
        </p:blipFill>
        <p:spPr bwMode="auto">
          <a:xfrm>
            <a:off x="4747471" y="1264692"/>
            <a:ext cx="976657" cy="2396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ovéPole 9"/>
          <p:cNvSpPr txBox="1"/>
          <p:nvPr/>
        </p:nvSpPr>
        <p:spPr>
          <a:xfrm>
            <a:off x="5724129" y="1264692"/>
            <a:ext cx="3419872" cy="1754326"/>
          </a:xfrm>
          <a:prstGeom prst="rect">
            <a:avLst/>
          </a:prstGeom>
          <a:noFill/>
        </p:spPr>
        <p:txBody>
          <a:bodyPr wrap="square" rtlCol="0">
            <a:spAutoFit/>
          </a:bodyPr>
          <a:lstStyle/>
          <a:p>
            <a:r>
              <a:rPr lang="en-US" sz="3600" dirty="0" err="1" smtClean="0"/>
              <a:t>dama</a:t>
            </a:r>
            <a:r>
              <a:rPr lang="cs-CZ" sz="3600" dirty="0" smtClean="0"/>
              <a:t> </a:t>
            </a:r>
            <a:r>
              <a:rPr lang="en-US" sz="3600" dirty="0" smtClean="0"/>
              <a:t>‘house’</a:t>
            </a:r>
          </a:p>
          <a:p>
            <a:r>
              <a:rPr lang="en-US" sz="3600" dirty="0" err="1" smtClean="0"/>
              <a:t>jad</a:t>
            </a:r>
            <a:r>
              <a:rPr lang="en-US" sz="3600" dirty="0" smtClean="0"/>
              <a:t> ‘because’</a:t>
            </a:r>
          </a:p>
          <a:p>
            <a:r>
              <a:rPr lang="en-US" sz="3600" dirty="0" err="1" smtClean="0"/>
              <a:t>nam</a:t>
            </a:r>
            <a:r>
              <a:rPr lang="en-US" sz="3600" dirty="0" smtClean="0"/>
              <a:t> ‘respect’</a:t>
            </a:r>
          </a:p>
        </p:txBody>
      </p:sp>
      <p:sp>
        <p:nvSpPr>
          <p:cNvPr id="8" name="Obdélník 7"/>
          <p:cNvSpPr/>
          <p:nvPr/>
        </p:nvSpPr>
        <p:spPr>
          <a:xfrm>
            <a:off x="179512" y="3861048"/>
            <a:ext cx="7089377" cy="830997"/>
          </a:xfrm>
          <a:prstGeom prst="rect">
            <a:avLst/>
          </a:prstGeom>
        </p:spPr>
        <p:txBody>
          <a:bodyPr wrap="none">
            <a:spAutoFit/>
          </a:bodyPr>
          <a:lstStyle/>
          <a:p>
            <a:pPr marL="342900" indent="-342900">
              <a:buAutoNum type="arabicPeriod"/>
            </a:pPr>
            <a:r>
              <a:rPr lang="en-US" sz="2400" dirty="0" smtClean="0"/>
              <a:t>Describe the rules of writing  consonants and vowels</a:t>
            </a:r>
          </a:p>
          <a:p>
            <a:pPr marL="342900" indent="-342900">
              <a:buAutoNum type="arabicPeriod"/>
            </a:pPr>
            <a:r>
              <a:rPr lang="en-US" sz="2400" dirty="0" smtClean="0"/>
              <a:t>Transcribe the following words:</a:t>
            </a:r>
            <a:endParaRPr lang="cs-CZ" sz="2400"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320" t="54911" r="76616" b="22544"/>
          <a:stretch/>
        </p:blipFill>
        <p:spPr bwMode="auto">
          <a:xfrm>
            <a:off x="167483" y="4967720"/>
            <a:ext cx="948133" cy="132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2100" t="54911" r="39365" b="22544"/>
          <a:stretch/>
        </p:blipFill>
        <p:spPr bwMode="auto">
          <a:xfrm>
            <a:off x="4431758" y="4967720"/>
            <a:ext cx="804041" cy="132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ovéPole 13"/>
          <p:cNvSpPr txBox="1"/>
          <p:nvPr/>
        </p:nvSpPr>
        <p:spPr>
          <a:xfrm>
            <a:off x="1050063" y="4941168"/>
            <a:ext cx="1433705" cy="1200329"/>
          </a:xfrm>
          <a:prstGeom prst="rect">
            <a:avLst/>
          </a:prstGeom>
          <a:noFill/>
        </p:spPr>
        <p:txBody>
          <a:bodyPr wrap="square" rtlCol="0">
            <a:spAutoFit/>
          </a:bodyPr>
          <a:lstStyle/>
          <a:p>
            <a:r>
              <a:rPr lang="en-US" sz="3600" dirty="0" smtClean="0"/>
              <a:t>‘think’</a:t>
            </a:r>
          </a:p>
          <a:p>
            <a:r>
              <a:rPr lang="en-US" sz="3600" dirty="0" smtClean="0"/>
              <a:t>‘hold’</a:t>
            </a:r>
          </a:p>
        </p:txBody>
      </p:sp>
      <p:sp>
        <p:nvSpPr>
          <p:cNvPr id="15" name="TextovéPole 14"/>
          <p:cNvSpPr txBox="1"/>
          <p:nvPr/>
        </p:nvSpPr>
        <p:spPr>
          <a:xfrm>
            <a:off x="5508104" y="4941168"/>
            <a:ext cx="1433705" cy="1200329"/>
          </a:xfrm>
          <a:prstGeom prst="rect">
            <a:avLst/>
          </a:prstGeom>
          <a:noFill/>
        </p:spPr>
        <p:txBody>
          <a:bodyPr wrap="square" rtlCol="0">
            <a:spAutoFit/>
          </a:bodyPr>
          <a:lstStyle/>
          <a:p>
            <a:r>
              <a:rPr lang="en-US" sz="3600" dirty="0" smtClean="0"/>
              <a:t>‘joy’</a:t>
            </a:r>
          </a:p>
          <a:p>
            <a:r>
              <a:rPr lang="en-US" sz="3600" dirty="0" smtClean="0"/>
              <a:t>‘God’</a:t>
            </a:r>
          </a:p>
        </p:txBody>
      </p:sp>
      <p:sp>
        <p:nvSpPr>
          <p:cNvPr id="2" name="Obdélník 1"/>
          <p:cNvSpPr/>
          <p:nvPr/>
        </p:nvSpPr>
        <p:spPr>
          <a:xfrm>
            <a:off x="678637" y="146987"/>
            <a:ext cx="873957" cy="369332"/>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en-US" dirty="0" err="1" smtClean="0"/>
              <a:t>Sanskrt</a:t>
            </a:r>
            <a:endParaRPr lang="cs-CZ" dirty="0"/>
          </a:p>
        </p:txBody>
      </p:sp>
      <p:sp>
        <p:nvSpPr>
          <p:cNvPr id="3" name="Obdélník 2"/>
          <p:cNvSpPr/>
          <p:nvPr/>
        </p:nvSpPr>
        <p:spPr>
          <a:xfrm>
            <a:off x="196036" y="606388"/>
            <a:ext cx="1945469" cy="369332"/>
          </a:xfrm>
          <a:prstGeom prst="rect">
            <a:avLst/>
          </a:prstGeom>
        </p:spPr>
        <p:txBody>
          <a:bodyPr wrap="none">
            <a:spAutoFit/>
          </a:bodyPr>
          <a:lstStyle/>
          <a:p>
            <a:r>
              <a:rPr lang="en-US" i="1" dirty="0" smtClean="0"/>
              <a:t>(script </a:t>
            </a:r>
            <a:r>
              <a:rPr lang="en-US" i="1" dirty="0"/>
              <a:t>d</a:t>
            </a:r>
            <a:r>
              <a:rPr lang="cs-CZ" i="1" dirty="0" err="1" smtClean="0"/>
              <a:t>évanágarí</a:t>
            </a:r>
            <a:r>
              <a:rPr lang="en-US" i="1" dirty="0" smtClean="0"/>
              <a:t>)</a:t>
            </a:r>
            <a:endParaRPr lang="cs-CZ" i="1" dirty="0"/>
          </a:p>
        </p:txBody>
      </p:sp>
    </p:spTree>
    <p:extLst>
      <p:ext uri="{BB962C8B-B14F-4D97-AF65-F5344CB8AC3E}">
        <p14:creationId xmlns:p14="http://schemas.microsoft.com/office/powerpoint/2010/main" val="327881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nice se šipkou 6"/>
          <p:cNvCxnSpPr/>
          <p:nvPr/>
        </p:nvCxnSpPr>
        <p:spPr>
          <a:xfrm>
            <a:off x="395536" y="3430741"/>
            <a:ext cx="8352928" cy="0"/>
          </a:xfrm>
          <a:prstGeom prst="straightConnector1">
            <a:avLst/>
          </a:prstGeom>
          <a:ln w="111125" cap="sq">
            <a:headEnd type="oval"/>
            <a:tailEnd type="oval"/>
          </a:ln>
        </p:spPr>
        <p:style>
          <a:lnRef idx="1">
            <a:schemeClr val="accent1"/>
          </a:lnRef>
          <a:fillRef idx="0">
            <a:schemeClr val="accent1"/>
          </a:fillRef>
          <a:effectRef idx="0">
            <a:schemeClr val="accent1"/>
          </a:effectRef>
          <a:fontRef idx="minor">
            <a:schemeClr val="tx1"/>
          </a:fontRef>
        </p:style>
      </p:cxnSp>
      <p:sp>
        <p:nvSpPr>
          <p:cNvPr id="8" name="Obdélník 7"/>
          <p:cNvSpPr/>
          <p:nvPr/>
        </p:nvSpPr>
        <p:spPr>
          <a:xfrm>
            <a:off x="179512" y="3861048"/>
            <a:ext cx="129227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pictography</a:t>
            </a:r>
            <a:endParaRPr lang="cs-CZ" dirty="0"/>
          </a:p>
        </p:txBody>
      </p:sp>
      <p:cxnSp>
        <p:nvCxnSpPr>
          <p:cNvPr id="9" name="Přímá spojnice se šipkou 8"/>
          <p:cNvCxnSpPr>
            <a:stCxn id="8" idx="0"/>
          </p:cNvCxnSpPr>
          <p:nvPr/>
        </p:nvCxnSpPr>
        <p:spPr>
          <a:xfrm flipH="1" flipV="1">
            <a:off x="539552" y="3573016"/>
            <a:ext cx="286099" cy="28803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0" name="Obdélník 9"/>
          <p:cNvSpPr/>
          <p:nvPr/>
        </p:nvSpPr>
        <p:spPr>
          <a:xfrm>
            <a:off x="1619672" y="2492896"/>
            <a:ext cx="1235210"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ideography</a:t>
            </a:r>
            <a:endParaRPr lang="cs-CZ" dirty="0"/>
          </a:p>
        </p:txBody>
      </p:sp>
      <p:cxnSp>
        <p:nvCxnSpPr>
          <p:cNvPr id="11" name="Přímá spojnice se šipkou 10"/>
          <p:cNvCxnSpPr>
            <a:stCxn id="10" idx="2"/>
          </p:cNvCxnSpPr>
          <p:nvPr/>
        </p:nvCxnSpPr>
        <p:spPr>
          <a:xfrm flipH="1">
            <a:off x="1763688" y="2862228"/>
            <a:ext cx="473589" cy="43159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9" name="Obdélník 12"/>
          <p:cNvSpPr/>
          <p:nvPr/>
        </p:nvSpPr>
        <p:spPr>
          <a:xfrm>
            <a:off x="3488821" y="2492896"/>
            <a:ext cx="157504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smtClean="0"/>
              <a:t>morphography</a:t>
            </a:r>
            <a:endParaRPr lang="cs-CZ" dirty="0"/>
          </a:p>
        </p:txBody>
      </p:sp>
      <p:cxnSp>
        <p:nvCxnSpPr>
          <p:cNvPr id="30" name="Přímá spojnice se šipkou 13"/>
          <p:cNvCxnSpPr>
            <a:stCxn id="29" idx="2"/>
          </p:cNvCxnSpPr>
          <p:nvPr/>
        </p:nvCxnSpPr>
        <p:spPr>
          <a:xfrm flipH="1">
            <a:off x="3707905" y="2862228"/>
            <a:ext cx="568440" cy="43159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2"/>
          <p:cNvCxnSpPr/>
          <p:nvPr/>
        </p:nvCxnSpPr>
        <p:spPr>
          <a:xfrm>
            <a:off x="3131840" y="1556792"/>
            <a:ext cx="0" cy="4176464"/>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2" name="TextovéPole 5"/>
          <p:cNvSpPr txBox="1"/>
          <p:nvPr/>
        </p:nvSpPr>
        <p:spPr>
          <a:xfrm>
            <a:off x="682601" y="1772816"/>
            <a:ext cx="2291781" cy="369332"/>
          </a:xfrm>
          <a:prstGeom prst="rect">
            <a:avLst/>
          </a:prstGeom>
          <a:noFill/>
        </p:spPr>
        <p:txBody>
          <a:bodyPr wrap="none" rtlCol="0">
            <a:spAutoFit/>
          </a:bodyPr>
          <a:lstStyle/>
          <a:p>
            <a:r>
              <a:rPr lang="en-US" i="1" dirty="0" smtClean="0">
                <a:solidFill>
                  <a:srgbClr val="0070C0"/>
                </a:solidFill>
              </a:rPr>
              <a:t>language independent</a:t>
            </a:r>
            <a:endParaRPr lang="cs-CZ" i="1" dirty="0">
              <a:solidFill>
                <a:srgbClr val="0070C0"/>
              </a:solidFill>
            </a:endParaRPr>
          </a:p>
        </p:txBody>
      </p:sp>
      <p:sp>
        <p:nvSpPr>
          <p:cNvPr id="33" name="TextovéPole 14"/>
          <p:cNvSpPr txBox="1"/>
          <p:nvPr/>
        </p:nvSpPr>
        <p:spPr>
          <a:xfrm>
            <a:off x="3192080" y="1772816"/>
            <a:ext cx="2165336" cy="369332"/>
          </a:xfrm>
          <a:prstGeom prst="rect">
            <a:avLst/>
          </a:prstGeom>
          <a:noFill/>
        </p:spPr>
        <p:txBody>
          <a:bodyPr wrap="none" rtlCol="0">
            <a:spAutoFit/>
          </a:bodyPr>
          <a:lstStyle/>
          <a:p>
            <a:r>
              <a:rPr lang="en-US" i="1" dirty="0" smtClean="0">
                <a:solidFill>
                  <a:srgbClr val="0070C0"/>
                </a:solidFill>
              </a:rPr>
              <a:t>language dependent</a:t>
            </a:r>
            <a:endParaRPr lang="cs-CZ" i="1" dirty="0">
              <a:solidFill>
                <a:srgbClr val="0070C0"/>
              </a:solidFill>
            </a:endParaRPr>
          </a:p>
        </p:txBody>
      </p:sp>
      <p:sp>
        <p:nvSpPr>
          <p:cNvPr id="19" name="Obdélník 18"/>
          <p:cNvSpPr/>
          <p:nvPr/>
        </p:nvSpPr>
        <p:spPr>
          <a:xfrm>
            <a:off x="5292080" y="2483604"/>
            <a:ext cx="180020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smtClean="0"/>
              <a:t>syllabic systems</a:t>
            </a:r>
            <a:endParaRPr lang="cs-CZ" dirty="0"/>
          </a:p>
        </p:txBody>
      </p:sp>
      <p:cxnSp>
        <p:nvCxnSpPr>
          <p:cNvPr id="20" name="Přímá spojnice se šipkou 24"/>
          <p:cNvCxnSpPr>
            <a:stCxn id="19" idx="2"/>
          </p:cNvCxnSpPr>
          <p:nvPr/>
        </p:nvCxnSpPr>
        <p:spPr>
          <a:xfrm>
            <a:off x="6192180" y="2852936"/>
            <a:ext cx="0" cy="440886"/>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34" name="Nadpis 1"/>
          <p:cNvSpPr>
            <a:spLocks noGrp="1"/>
          </p:cNvSpPr>
          <p:nvPr>
            <p:ph type="title"/>
          </p:nvPr>
        </p:nvSpPr>
        <p:spPr>
          <a:xfrm>
            <a:off x="2477262" y="68888"/>
            <a:ext cx="4618856" cy="1143000"/>
          </a:xfrm>
        </p:spPr>
        <p:txBody>
          <a:bodyPr>
            <a:normAutofit fontScale="90000"/>
          </a:bodyPr>
          <a:lstStyle/>
          <a:p>
            <a:r>
              <a:rPr lang="en-US" sz="4000" b="1" dirty="0" smtClean="0"/>
              <a:t>Classification </a:t>
            </a:r>
            <a:r>
              <a:rPr lang="en-US" sz="4000" b="1" dirty="0"/>
              <a:t>of writing </a:t>
            </a:r>
            <a:r>
              <a:rPr lang="en-US" sz="4000" b="1" dirty="0" smtClean="0"/>
              <a:t>systems</a:t>
            </a:r>
            <a:endParaRPr lang="cs-CZ" sz="4000" b="1" dirty="0"/>
          </a:p>
        </p:txBody>
      </p:sp>
      <p:sp>
        <p:nvSpPr>
          <p:cNvPr id="15" name="Obdélník 18"/>
          <p:cNvSpPr/>
          <p:nvPr/>
        </p:nvSpPr>
        <p:spPr>
          <a:xfrm>
            <a:off x="6948264" y="4045714"/>
            <a:ext cx="194421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dirty="0" smtClean="0"/>
              <a:t>alphabetic system</a:t>
            </a:r>
            <a:endParaRPr lang="cs-CZ" dirty="0"/>
          </a:p>
        </p:txBody>
      </p:sp>
      <p:cxnSp>
        <p:nvCxnSpPr>
          <p:cNvPr id="16" name="Přímá spojnice se šipkou 24"/>
          <p:cNvCxnSpPr/>
          <p:nvPr/>
        </p:nvCxnSpPr>
        <p:spPr>
          <a:xfrm flipV="1">
            <a:off x="7992380" y="3573016"/>
            <a:ext cx="540060" cy="47269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759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12"/>
          <p:cNvSpPr/>
          <p:nvPr/>
        </p:nvSpPr>
        <p:spPr>
          <a:xfrm>
            <a:off x="539552" y="548680"/>
            <a:ext cx="4032448"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sz="2800" dirty="0" smtClean="0"/>
              <a:t>Alphabetic Writing System</a:t>
            </a:r>
            <a:endParaRPr lang="cs-CZ" sz="2800" dirty="0"/>
          </a:p>
        </p:txBody>
      </p:sp>
      <p:sp>
        <p:nvSpPr>
          <p:cNvPr id="5" name="Zástupný symbol pro obsah 2"/>
          <p:cNvSpPr>
            <a:spLocks noGrp="1"/>
          </p:cNvSpPr>
          <p:nvPr>
            <p:ph idx="1"/>
          </p:nvPr>
        </p:nvSpPr>
        <p:spPr>
          <a:xfrm>
            <a:off x="457200" y="1412776"/>
            <a:ext cx="8229600" cy="4713387"/>
          </a:xfrm>
        </p:spPr>
        <p:txBody>
          <a:bodyPr>
            <a:normAutofit/>
          </a:bodyPr>
          <a:lstStyle/>
          <a:p>
            <a:r>
              <a:rPr lang="en-US" sz="4000" dirty="0" smtClean="0"/>
              <a:t>Alphabetic letters encode phonemic segments</a:t>
            </a:r>
          </a:p>
          <a:p>
            <a:pPr marL="0" indent="0">
              <a:buNone/>
            </a:pPr>
            <a:endParaRPr lang="en-US" sz="4000" dirty="0" smtClean="0"/>
          </a:p>
          <a:p>
            <a:endParaRPr lang="en-US" sz="4000" dirty="0" smtClean="0"/>
          </a:p>
        </p:txBody>
      </p:sp>
    </p:spTree>
    <p:extLst>
      <p:ext uri="{BB962C8B-B14F-4D97-AF65-F5344CB8AC3E}">
        <p14:creationId xmlns:p14="http://schemas.microsoft.com/office/powerpoint/2010/main" val="20934412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412776"/>
            <a:ext cx="8229600" cy="4713387"/>
          </a:xfrm>
        </p:spPr>
        <p:txBody>
          <a:bodyPr>
            <a:normAutofit/>
          </a:bodyPr>
          <a:lstStyle/>
          <a:p>
            <a:r>
              <a:rPr lang="en-US" sz="4000" dirty="0" smtClean="0"/>
              <a:t>Alphabetic letters encode phonemic segments</a:t>
            </a:r>
          </a:p>
          <a:p>
            <a:r>
              <a:rPr lang="en-US" sz="4000" dirty="0" smtClean="0"/>
              <a:t>Less than 50 symbols is needed to make this system work</a:t>
            </a:r>
          </a:p>
          <a:p>
            <a:endParaRPr lang="en-US" sz="4000" dirty="0" smtClean="0"/>
          </a:p>
          <a:p>
            <a:endParaRPr lang="en-US" sz="4000" dirty="0" smtClean="0"/>
          </a:p>
          <a:p>
            <a:endParaRPr lang="en-US" sz="4000" dirty="0" smtClean="0"/>
          </a:p>
        </p:txBody>
      </p:sp>
      <p:sp>
        <p:nvSpPr>
          <p:cNvPr id="4" name="Obdélník 12"/>
          <p:cNvSpPr/>
          <p:nvPr/>
        </p:nvSpPr>
        <p:spPr>
          <a:xfrm>
            <a:off x="539552" y="548680"/>
            <a:ext cx="4032448"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sz="2800" dirty="0" smtClean="0"/>
              <a:t>Alphabetic Writing System</a:t>
            </a:r>
            <a:endParaRPr lang="cs-CZ" sz="2800" dirty="0"/>
          </a:p>
        </p:txBody>
      </p:sp>
    </p:spTree>
    <p:extLst>
      <p:ext uri="{BB962C8B-B14F-4D97-AF65-F5344CB8AC3E}">
        <p14:creationId xmlns:p14="http://schemas.microsoft.com/office/powerpoint/2010/main" val="37396173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412776"/>
            <a:ext cx="8229600" cy="4713387"/>
          </a:xfrm>
        </p:spPr>
        <p:txBody>
          <a:bodyPr>
            <a:normAutofit/>
          </a:bodyPr>
          <a:lstStyle/>
          <a:p>
            <a:r>
              <a:rPr lang="en-US" sz="4000" dirty="0" smtClean="0"/>
              <a:t>Alphabetic letters encode phonemic segments</a:t>
            </a:r>
          </a:p>
          <a:p>
            <a:r>
              <a:rPr lang="en-US" sz="4000" dirty="0" smtClean="0"/>
              <a:t>Less than 50 symbols is needed to make this system work</a:t>
            </a:r>
          </a:p>
          <a:p>
            <a:r>
              <a:rPr lang="en-US" sz="4000" dirty="0" smtClean="0"/>
              <a:t>Languages: English, German, Greek, Czech, …</a:t>
            </a:r>
          </a:p>
          <a:p>
            <a:endParaRPr lang="en-US" sz="4000" dirty="0" smtClean="0"/>
          </a:p>
          <a:p>
            <a:endParaRPr lang="en-US" sz="4000" dirty="0" smtClean="0"/>
          </a:p>
          <a:p>
            <a:endParaRPr lang="en-US" sz="4000" dirty="0" smtClean="0"/>
          </a:p>
        </p:txBody>
      </p:sp>
      <p:sp>
        <p:nvSpPr>
          <p:cNvPr id="4" name="Obdélník 12"/>
          <p:cNvSpPr/>
          <p:nvPr/>
        </p:nvSpPr>
        <p:spPr>
          <a:xfrm>
            <a:off x="539552" y="548680"/>
            <a:ext cx="4032448"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sz="2800" dirty="0" smtClean="0"/>
              <a:t>Alphabetic Writing System</a:t>
            </a:r>
            <a:endParaRPr lang="cs-CZ" sz="2800" dirty="0"/>
          </a:p>
        </p:txBody>
      </p:sp>
    </p:spTree>
    <p:extLst>
      <p:ext uri="{BB962C8B-B14F-4D97-AF65-F5344CB8AC3E}">
        <p14:creationId xmlns:p14="http://schemas.microsoft.com/office/powerpoint/2010/main" val="15648288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57" t="50000" r="2949" b="35499"/>
          <a:stretch/>
        </p:blipFill>
        <p:spPr bwMode="auto">
          <a:xfrm>
            <a:off x="72008" y="681785"/>
            <a:ext cx="9036496" cy="802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227" t="45800" r="5456" b="27323"/>
          <a:stretch/>
        </p:blipFill>
        <p:spPr bwMode="auto">
          <a:xfrm>
            <a:off x="0" y="3465447"/>
            <a:ext cx="9144000" cy="1547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7740352" y="188640"/>
            <a:ext cx="1104790" cy="36933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cs-CZ" dirty="0" err="1"/>
              <a:t>Armenian</a:t>
            </a:r>
            <a:endParaRPr lang="cs-CZ" dirty="0"/>
          </a:p>
        </p:txBody>
      </p:sp>
      <p:sp>
        <p:nvSpPr>
          <p:cNvPr id="5" name="Obdélník 4"/>
          <p:cNvSpPr/>
          <p:nvPr/>
        </p:nvSpPr>
        <p:spPr>
          <a:xfrm>
            <a:off x="7740352" y="2996952"/>
            <a:ext cx="1039131" cy="36933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cs-CZ" dirty="0" err="1"/>
              <a:t>Georgian</a:t>
            </a:r>
            <a:endParaRPr lang="cs-CZ" dirty="0"/>
          </a:p>
        </p:txBody>
      </p:sp>
    </p:spTree>
    <p:extLst>
      <p:ext uri="{BB962C8B-B14F-4D97-AF65-F5344CB8AC3E}">
        <p14:creationId xmlns:p14="http://schemas.microsoft.com/office/powerpoint/2010/main" val="17983870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Skupina 7"/>
          <p:cNvGrpSpPr/>
          <p:nvPr/>
        </p:nvGrpSpPr>
        <p:grpSpPr>
          <a:xfrm>
            <a:off x="0" y="764704"/>
            <a:ext cx="9124236" cy="5777880"/>
            <a:chOff x="0" y="764704"/>
            <a:chExt cx="9124236" cy="5777880"/>
          </a:xfrm>
        </p:grpSpPr>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281" t="16667" r="22500" b="16667"/>
            <a:stretch/>
          </p:blipFill>
          <p:spPr bwMode="auto">
            <a:xfrm>
              <a:off x="0" y="764704"/>
              <a:ext cx="9124236" cy="577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ovéPole 6"/>
            <p:cNvSpPr txBox="1"/>
            <p:nvPr/>
          </p:nvSpPr>
          <p:spPr>
            <a:xfrm>
              <a:off x="603394" y="775211"/>
              <a:ext cx="7136184" cy="400110"/>
            </a:xfrm>
            <a:prstGeom prst="rect">
              <a:avLst/>
            </a:prstGeom>
            <a:solidFill>
              <a:schemeClr val="bg1"/>
            </a:solidFill>
          </p:spPr>
          <p:txBody>
            <a:bodyPr wrap="none" rtlCol="0">
              <a:spAutoFit/>
            </a:bodyPr>
            <a:lstStyle/>
            <a:p>
              <a:r>
                <a:rPr lang="en-US" sz="2000" dirty="0" err="1" smtClean="0"/>
                <a:t>surtal</a:t>
              </a:r>
              <a:r>
                <a:rPr lang="en-US" sz="2000" dirty="0" smtClean="0"/>
                <a:t> ‘study’	      </a:t>
              </a:r>
              <a:r>
                <a:rPr lang="en-US" sz="2000" dirty="0" err="1" smtClean="0"/>
                <a:t>tusa</a:t>
              </a:r>
              <a:r>
                <a:rPr lang="en-US" sz="2000" dirty="0" smtClean="0"/>
                <a:t> ‘benefit’	      </a:t>
              </a:r>
              <a:r>
                <a:rPr lang="en-US" sz="2000" dirty="0" err="1" smtClean="0"/>
                <a:t>tariki</a:t>
              </a:r>
              <a:r>
                <a:rPr lang="en-US" sz="2000" dirty="0" smtClean="0"/>
                <a:t> ‘brain’	        </a:t>
              </a:r>
              <a:r>
                <a:rPr lang="en-US" sz="2000" dirty="0" err="1" smtClean="0"/>
                <a:t>öri</a:t>
              </a:r>
              <a:r>
                <a:rPr lang="en-US" sz="2000" dirty="0" smtClean="0"/>
                <a:t> ‘debt’</a:t>
              </a:r>
              <a:endParaRPr lang="cs-CZ" sz="2000" dirty="0"/>
            </a:p>
          </p:txBody>
        </p:sp>
        <p:sp>
          <p:nvSpPr>
            <p:cNvPr id="10" name="TextovéPole 9"/>
            <p:cNvSpPr txBox="1"/>
            <p:nvPr/>
          </p:nvSpPr>
          <p:spPr>
            <a:xfrm>
              <a:off x="603394" y="2420888"/>
              <a:ext cx="7569006" cy="400110"/>
            </a:xfrm>
            <a:prstGeom prst="rect">
              <a:avLst/>
            </a:prstGeom>
            <a:solidFill>
              <a:schemeClr val="bg1"/>
            </a:solidFill>
          </p:spPr>
          <p:txBody>
            <a:bodyPr wrap="square" rtlCol="0">
              <a:spAutoFit/>
            </a:bodyPr>
            <a:lstStyle/>
            <a:p>
              <a:r>
                <a:rPr lang="en-US" sz="2000" dirty="0" err="1" smtClean="0"/>
                <a:t>usun</a:t>
              </a:r>
              <a:r>
                <a:rPr lang="en-US" sz="2000" dirty="0" smtClean="0"/>
                <a:t> ‘water’  	         </a:t>
              </a:r>
              <a:r>
                <a:rPr lang="en-US" sz="2000" dirty="0" err="1" smtClean="0"/>
                <a:t>muskilta</a:t>
              </a:r>
              <a:r>
                <a:rPr lang="en-US" sz="2000" dirty="0" smtClean="0"/>
                <a:t> ‘crook’	         </a:t>
              </a:r>
              <a:r>
                <a:rPr lang="en-US" sz="2000" dirty="0" err="1" smtClean="0"/>
                <a:t>amitan</a:t>
              </a:r>
              <a:r>
                <a:rPr lang="en-US" sz="2000" dirty="0" smtClean="0"/>
                <a:t> ‘animal’</a:t>
              </a:r>
              <a:endParaRPr lang="cs-CZ" sz="2000" dirty="0"/>
            </a:p>
          </p:txBody>
        </p:sp>
        <p:sp>
          <p:nvSpPr>
            <p:cNvPr id="11" name="TextovéPole 10"/>
            <p:cNvSpPr txBox="1"/>
            <p:nvPr/>
          </p:nvSpPr>
          <p:spPr>
            <a:xfrm>
              <a:off x="603394" y="5013176"/>
              <a:ext cx="1016278" cy="400110"/>
            </a:xfrm>
            <a:prstGeom prst="rect">
              <a:avLst/>
            </a:prstGeom>
            <a:solidFill>
              <a:schemeClr val="bg1"/>
            </a:solidFill>
          </p:spPr>
          <p:txBody>
            <a:bodyPr wrap="square" rtlCol="0">
              <a:spAutoFit/>
            </a:bodyPr>
            <a:lstStyle/>
            <a:p>
              <a:r>
                <a:rPr lang="en-US" sz="2000" dirty="0" smtClean="0"/>
                <a:t>‘crisis’</a:t>
              </a:r>
              <a:endParaRPr lang="cs-CZ" sz="2000" dirty="0"/>
            </a:p>
          </p:txBody>
        </p:sp>
        <p:sp>
          <p:nvSpPr>
            <p:cNvPr id="12" name="TextovéPole 11"/>
            <p:cNvSpPr txBox="1"/>
            <p:nvPr/>
          </p:nvSpPr>
          <p:spPr>
            <a:xfrm>
              <a:off x="35496" y="4221088"/>
              <a:ext cx="8856984" cy="830997"/>
            </a:xfrm>
            <a:prstGeom prst="rect">
              <a:avLst/>
            </a:prstGeom>
            <a:solidFill>
              <a:schemeClr val="bg1"/>
            </a:solidFill>
          </p:spPr>
          <p:txBody>
            <a:bodyPr wrap="square" rtlCol="0">
              <a:spAutoFit/>
            </a:bodyPr>
            <a:lstStyle/>
            <a:p>
              <a:r>
                <a:rPr lang="en-US" sz="2400" dirty="0" smtClean="0"/>
                <a:t>Transcribe the following words. Try to detect what 2 and 3 mean.</a:t>
              </a:r>
            </a:p>
            <a:p>
              <a:r>
                <a:rPr lang="en-US" sz="2400" dirty="0"/>
                <a:t> </a:t>
              </a:r>
              <a:r>
                <a:rPr lang="en-US" sz="2400" dirty="0" smtClean="0"/>
                <a:t>      </a:t>
              </a:r>
              <a:endParaRPr lang="cs-CZ" sz="2400" dirty="0"/>
            </a:p>
          </p:txBody>
        </p:sp>
      </p:grpSp>
      <p:sp>
        <p:nvSpPr>
          <p:cNvPr id="2" name="Obdélník 1"/>
          <p:cNvSpPr/>
          <p:nvPr/>
        </p:nvSpPr>
        <p:spPr>
          <a:xfrm>
            <a:off x="7575922" y="6021288"/>
            <a:ext cx="1192955" cy="36933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cs-CZ" dirty="0" err="1"/>
              <a:t>Mongolian</a:t>
            </a:r>
            <a:endParaRPr lang="cs-CZ" dirty="0"/>
          </a:p>
        </p:txBody>
      </p:sp>
    </p:spTree>
    <p:extLst>
      <p:ext uri="{BB962C8B-B14F-4D97-AF65-F5344CB8AC3E}">
        <p14:creationId xmlns:p14="http://schemas.microsoft.com/office/powerpoint/2010/main" val="1626042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Writing</a:t>
            </a:r>
            <a:endParaRPr lang="ru-RU" dirty="0"/>
          </a:p>
        </p:txBody>
      </p:sp>
      <p:sp>
        <p:nvSpPr>
          <p:cNvPr id="3" name="Content Placeholder 2"/>
          <p:cNvSpPr>
            <a:spLocks noGrp="1"/>
          </p:cNvSpPr>
          <p:nvPr>
            <p:ph idx="1"/>
          </p:nvPr>
        </p:nvSpPr>
        <p:spPr/>
        <p:txBody>
          <a:bodyPr/>
          <a:lstStyle/>
          <a:p>
            <a:r>
              <a:rPr lang="en-US" b="1" dirty="0" smtClean="0"/>
              <a:t>Keep in mind</a:t>
            </a:r>
            <a:r>
              <a:rPr lang="en-US" dirty="0" smtClean="0"/>
              <a:t>: </a:t>
            </a:r>
            <a:r>
              <a:rPr lang="en-US" dirty="0"/>
              <a:t>Writing is not a purer form of language than </a:t>
            </a:r>
            <a:r>
              <a:rPr lang="en-US" dirty="0" smtClean="0"/>
              <a:t>speech!</a:t>
            </a:r>
          </a:p>
          <a:p>
            <a:r>
              <a:rPr lang="en-US" dirty="0" smtClean="0"/>
              <a:t>Writing </a:t>
            </a:r>
            <a:r>
              <a:rPr lang="en-US" dirty="0"/>
              <a:t>is a system of recording language by means of visible </a:t>
            </a:r>
            <a:r>
              <a:rPr lang="cs-CZ" dirty="0"/>
              <a:t>/ </a:t>
            </a:r>
            <a:r>
              <a:rPr lang="en-US" dirty="0"/>
              <a:t>tactile </a:t>
            </a:r>
            <a:r>
              <a:rPr lang="en-US" dirty="0" smtClean="0"/>
              <a:t>marks</a:t>
            </a:r>
          </a:p>
          <a:p>
            <a:r>
              <a:rPr lang="en-US" dirty="0" smtClean="0"/>
              <a:t>Writing </a:t>
            </a:r>
            <a:r>
              <a:rPr lang="en-US" dirty="0"/>
              <a:t>is </a:t>
            </a:r>
            <a:r>
              <a:rPr lang="en-US" dirty="0" smtClean="0"/>
              <a:t>NOT object </a:t>
            </a:r>
            <a:r>
              <a:rPr lang="en-US" dirty="0"/>
              <a:t>of linguistics</a:t>
            </a:r>
          </a:p>
          <a:p>
            <a:endParaRPr lang="en-US" dirty="0" smtClean="0"/>
          </a:p>
          <a:p>
            <a:endParaRPr lang="ru-RU"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2128" b="12818"/>
          <a:stretch/>
        </p:blipFill>
        <p:spPr>
          <a:xfrm>
            <a:off x="5292080" y="4365104"/>
            <a:ext cx="3419872" cy="2256017"/>
          </a:xfrm>
          <a:prstGeom prst="rect">
            <a:avLst/>
          </a:prstGeom>
        </p:spPr>
      </p:pic>
      <p:sp>
        <p:nvSpPr>
          <p:cNvPr id="5" name="TextBox 4"/>
          <p:cNvSpPr txBox="1"/>
          <p:nvPr/>
        </p:nvSpPr>
        <p:spPr>
          <a:xfrm>
            <a:off x="899592" y="4869160"/>
            <a:ext cx="3985386" cy="1077218"/>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200" b="1" dirty="0" smtClean="0">
                <a:latin typeface="Bradley Hand ITC" panose="03070402050302030203" pitchFamily="66" charset="0"/>
              </a:rPr>
              <a:t>speech – written text</a:t>
            </a:r>
          </a:p>
          <a:p>
            <a:r>
              <a:rPr lang="en-US" sz="3200" b="1" dirty="0" smtClean="0">
                <a:latin typeface="Bradley Hand ITC" panose="03070402050302030203" pitchFamily="66" charset="0"/>
              </a:rPr>
              <a:t>music – written notes </a:t>
            </a:r>
            <a:endParaRPr lang="ru-RU" sz="3200" b="1" dirty="0"/>
          </a:p>
        </p:txBody>
      </p:sp>
    </p:spTree>
    <p:extLst>
      <p:ext uri="{BB962C8B-B14F-4D97-AF65-F5344CB8AC3E}">
        <p14:creationId xmlns:p14="http://schemas.microsoft.com/office/powerpoint/2010/main" val="1888482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548680"/>
            <a:ext cx="8229600" cy="2160240"/>
          </a:xfrm>
        </p:spPr>
        <p:style>
          <a:lnRef idx="2">
            <a:schemeClr val="accent2"/>
          </a:lnRef>
          <a:fillRef idx="1">
            <a:schemeClr val="lt1"/>
          </a:fillRef>
          <a:effectRef idx="0">
            <a:schemeClr val="accent2"/>
          </a:effectRef>
          <a:fontRef idx="minor">
            <a:schemeClr val="dk1"/>
          </a:fontRef>
        </p:style>
        <p:txBody>
          <a:bodyPr>
            <a:noAutofit/>
          </a:bodyPr>
          <a:lstStyle/>
          <a:p>
            <a:pPr marL="457200" lvl="1" indent="0">
              <a:buNone/>
            </a:pPr>
            <a:r>
              <a:rPr lang="en-US" sz="3200" i="1" dirty="0" smtClean="0"/>
              <a:t>Words spoken are symbols of affections or impressions of the soul; written words are symbols of </a:t>
            </a:r>
            <a:r>
              <a:rPr lang="en-US" sz="3200" i="1" dirty="0"/>
              <a:t>words spoken.  </a:t>
            </a:r>
            <a:r>
              <a:rPr lang="en-US" sz="3200" dirty="0"/>
              <a:t>(</a:t>
            </a:r>
            <a:r>
              <a:rPr lang="en-US" sz="3200" dirty="0" smtClean="0"/>
              <a:t>Aristotle: </a:t>
            </a:r>
            <a:r>
              <a:rPr lang="en-US" sz="3200" i="1" dirty="0" err="1"/>
              <a:t>Peri</a:t>
            </a:r>
            <a:r>
              <a:rPr lang="en-US" sz="3200" i="1" dirty="0"/>
              <a:t> </a:t>
            </a:r>
            <a:r>
              <a:rPr lang="en-US" sz="3200" i="1" dirty="0" err="1"/>
              <a:t>Hermeneias</a:t>
            </a:r>
            <a:r>
              <a:rPr lang="en-US" sz="3200" dirty="0" smtClean="0"/>
              <a:t>)</a:t>
            </a:r>
          </a:p>
        </p:txBody>
      </p:sp>
    </p:spTree>
    <p:extLst>
      <p:ext uri="{BB962C8B-B14F-4D97-AF65-F5344CB8AC3E}">
        <p14:creationId xmlns:p14="http://schemas.microsoft.com/office/powerpoint/2010/main" val="143077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548680"/>
            <a:ext cx="8229600" cy="2160240"/>
          </a:xfrm>
        </p:spPr>
        <p:style>
          <a:lnRef idx="2">
            <a:schemeClr val="accent2"/>
          </a:lnRef>
          <a:fillRef idx="1">
            <a:schemeClr val="lt1"/>
          </a:fillRef>
          <a:effectRef idx="0">
            <a:schemeClr val="accent2"/>
          </a:effectRef>
          <a:fontRef idx="minor">
            <a:schemeClr val="dk1"/>
          </a:fontRef>
        </p:style>
        <p:txBody>
          <a:bodyPr>
            <a:noAutofit/>
          </a:bodyPr>
          <a:lstStyle/>
          <a:p>
            <a:pPr marL="457200" lvl="1" indent="0">
              <a:buNone/>
            </a:pPr>
            <a:r>
              <a:rPr lang="en-US" sz="3200" i="1" dirty="0" smtClean="0"/>
              <a:t>Words spoken are symbols of affections or impressions of the soul; written words are symbols of </a:t>
            </a:r>
            <a:r>
              <a:rPr lang="en-US" sz="3200" i="1" dirty="0"/>
              <a:t>words spoken.  </a:t>
            </a:r>
            <a:r>
              <a:rPr lang="en-US" sz="3200" dirty="0"/>
              <a:t>(</a:t>
            </a:r>
            <a:r>
              <a:rPr lang="en-US" sz="3200" dirty="0" smtClean="0"/>
              <a:t>Aristotle: </a:t>
            </a:r>
            <a:r>
              <a:rPr lang="en-US" sz="3200" i="1" dirty="0" err="1"/>
              <a:t>Peri</a:t>
            </a:r>
            <a:r>
              <a:rPr lang="en-US" sz="3200" i="1" dirty="0"/>
              <a:t> </a:t>
            </a:r>
            <a:r>
              <a:rPr lang="en-US" sz="3200" i="1" dirty="0" err="1"/>
              <a:t>Hermeneias</a:t>
            </a:r>
            <a:r>
              <a:rPr lang="en-US" sz="3200" dirty="0" smtClean="0"/>
              <a:t>)</a:t>
            </a:r>
          </a:p>
        </p:txBody>
      </p:sp>
      <p:sp>
        <p:nvSpPr>
          <p:cNvPr id="6" name="Zástupný symbol pro obsah 2"/>
          <p:cNvSpPr txBox="1">
            <a:spLocks/>
          </p:cNvSpPr>
          <p:nvPr/>
        </p:nvSpPr>
        <p:spPr>
          <a:xfrm>
            <a:off x="539552" y="2996952"/>
            <a:ext cx="8229600" cy="36004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Font typeface="Arial" pitchFamily="34" charset="0"/>
              <a:buNone/>
            </a:pPr>
            <a:r>
              <a:rPr lang="en-US" sz="3200" i="1" dirty="0" smtClean="0"/>
              <a:t>Language and writing are two distinct systems of signs; the second exists for the sole purpose of representing the first. The linguistic object is not both the written and the spoken forms of words; the spoken form </a:t>
            </a:r>
            <a:r>
              <a:rPr lang="en-US" sz="3200" i="1" smtClean="0"/>
              <a:t>alone constitutes </a:t>
            </a:r>
            <a:r>
              <a:rPr lang="en-US" sz="3200" i="1" dirty="0" smtClean="0"/>
              <a:t>the object. </a:t>
            </a:r>
            <a:r>
              <a:rPr lang="en-US" sz="3200" dirty="0" smtClean="0"/>
              <a:t>(F. de Saussure: </a:t>
            </a:r>
            <a:r>
              <a:rPr lang="en-US" sz="3200" i="1" dirty="0" smtClean="0"/>
              <a:t>Course in General Linguistics</a:t>
            </a:r>
            <a:r>
              <a:rPr lang="en-US" sz="3200" dirty="0" smtClean="0"/>
              <a:t>)</a:t>
            </a:r>
          </a:p>
        </p:txBody>
      </p:sp>
    </p:spTree>
    <p:extLst>
      <p:ext uri="{BB962C8B-B14F-4D97-AF65-F5344CB8AC3E}">
        <p14:creationId xmlns:p14="http://schemas.microsoft.com/office/powerpoint/2010/main" val="764478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548680"/>
            <a:ext cx="8229600" cy="2160240"/>
          </a:xfrm>
        </p:spPr>
        <p:style>
          <a:lnRef idx="2">
            <a:schemeClr val="accent2"/>
          </a:lnRef>
          <a:fillRef idx="1">
            <a:schemeClr val="lt1"/>
          </a:fillRef>
          <a:effectRef idx="0">
            <a:schemeClr val="accent2"/>
          </a:effectRef>
          <a:fontRef idx="minor">
            <a:schemeClr val="dk1"/>
          </a:fontRef>
        </p:style>
        <p:txBody>
          <a:bodyPr>
            <a:noAutofit/>
          </a:bodyPr>
          <a:lstStyle/>
          <a:p>
            <a:pPr marL="457200" lvl="1" indent="0">
              <a:buNone/>
            </a:pPr>
            <a:r>
              <a:rPr lang="en-US" sz="3200" i="1" dirty="0" smtClean="0"/>
              <a:t>Words spoken are symbols of affections or impressions of the soul; written words are symbols of </a:t>
            </a:r>
            <a:r>
              <a:rPr lang="en-US" sz="3200" i="1" dirty="0"/>
              <a:t>words spoken.  </a:t>
            </a:r>
            <a:r>
              <a:rPr lang="en-US" sz="3200" dirty="0"/>
              <a:t>(</a:t>
            </a:r>
            <a:r>
              <a:rPr lang="en-US" sz="3200" dirty="0" smtClean="0"/>
              <a:t>Aristotle: </a:t>
            </a:r>
            <a:r>
              <a:rPr lang="en-US" sz="3200" i="1" dirty="0" err="1"/>
              <a:t>Peri</a:t>
            </a:r>
            <a:r>
              <a:rPr lang="en-US" sz="3200" i="1" dirty="0"/>
              <a:t> </a:t>
            </a:r>
            <a:r>
              <a:rPr lang="en-US" sz="3200" i="1" dirty="0" err="1"/>
              <a:t>Hermeneias</a:t>
            </a:r>
            <a:r>
              <a:rPr lang="en-US" sz="3200" dirty="0" smtClean="0"/>
              <a:t>)</a:t>
            </a:r>
          </a:p>
        </p:txBody>
      </p:sp>
      <p:sp>
        <p:nvSpPr>
          <p:cNvPr id="6" name="Zástupný symbol pro obsah 2"/>
          <p:cNvSpPr txBox="1">
            <a:spLocks/>
          </p:cNvSpPr>
          <p:nvPr/>
        </p:nvSpPr>
        <p:spPr>
          <a:xfrm>
            <a:off x="539552" y="2996952"/>
            <a:ext cx="8229600" cy="36004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2300" i="1" dirty="0"/>
              <a:t>Jazyk a písmo jsou dva odlišné znakové systémy, přičemž druhý existuje výlučně proto, aby reprezentoval první. Předmět lingvistiky není vymezen kombinací psaného a mluveného slova, jejím jediným předmětem je slovo mluvené. Avšak psané slovo je tak úzce spjato se slovem mluveným, jehož je obrazem, že si nakonec přisvojuje hlavní úlohu a reprezentaci zvukového znaku se pak přikládá stejná důležitost jako tomuto znaku samotnému, ba větší. J e to, jako bychom věřili, že pro poznání někoho je třeba se spíše dívat na jeho fotografii než na obličej </a:t>
            </a:r>
            <a:r>
              <a:rPr lang="cs-CZ" sz="2300" dirty="0"/>
              <a:t>(</a:t>
            </a:r>
            <a:r>
              <a:rPr lang="cs-CZ" sz="2300" dirty="0" err="1"/>
              <a:t>Saussure</a:t>
            </a:r>
            <a:r>
              <a:rPr lang="cs-CZ" sz="2300" dirty="0"/>
              <a:t>, 1989: 59)</a:t>
            </a:r>
          </a:p>
        </p:txBody>
      </p:sp>
    </p:spTree>
    <p:extLst>
      <p:ext uri="{BB962C8B-B14F-4D97-AF65-F5344CB8AC3E}">
        <p14:creationId xmlns:p14="http://schemas.microsoft.com/office/powerpoint/2010/main" val="2280914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638398"/>
            <a:ext cx="4320480" cy="3629000"/>
          </a:xfrm>
        </p:spPr>
        <p:txBody>
          <a:bodyPr>
            <a:normAutofit/>
          </a:bodyPr>
          <a:lstStyle/>
          <a:p>
            <a:r>
              <a:rPr lang="en-US" sz="2800" dirty="0" smtClean="0"/>
              <a:t>continuous</a:t>
            </a:r>
          </a:p>
          <a:p>
            <a:r>
              <a:rPr lang="en-US" sz="2800" dirty="0" smtClean="0"/>
              <a:t>bound to utterance time</a:t>
            </a:r>
          </a:p>
          <a:p>
            <a:r>
              <a:rPr lang="en-US" sz="2800" dirty="0" smtClean="0"/>
              <a:t>contextual</a:t>
            </a:r>
          </a:p>
          <a:p>
            <a:r>
              <a:rPr lang="en-US" sz="2800" dirty="0" smtClean="0"/>
              <a:t>temporal</a:t>
            </a:r>
          </a:p>
          <a:p>
            <a:r>
              <a:rPr lang="en-US" sz="2800" dirty="0" smtClean="0"/>
              <a:t>audible</a:t>
            </a:r>
          </a:p>
          <a:p>
            <a:r>
              <a:rPr lang="en-US" sz="2800" dirty="0" smtClean="0"/>
              <a:t>produced by voice</a:t>
            </a:r>
          </a:p>
        </p:txBody>
      </p:sp>
      <p:sp>
        <p:nvSpPr>
          <p:cNvPr id="7" name="Zástupný symbol pro obsah 2"/>
          <p:cNvSpPr txBox="1">
            <a:spLocks/>
          </p:cNvSpPr>
          <p:nvPr/>
        </p:nvSpPr>
        <p:spPr>
          <a:xfrm>
            <a:off x="5148064" y="1638398"/>
            <a:ext cx="3384376" cy="3629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discrete</a:t>
            </a:r>
          </a:p>
          <a:p>
            <a:r>
              <a:rPr lang="en-US" sz="2800" dirty="0" smtClean="0"/>
              <a:t>timeless</a:t>
            </a:r>
          </a:p>
          <a:p>
            <a:r>
              <a:rPr lang="en-US" sz="2800" dirty="0" smtClean="0"/>
              <a:t>autonomous</a:t>
            </a:r>
          </a:p>
          <a:p>
            <a:r>
              <a:rPr lang="en-US" sz="2800" dirty="0" smtClean="0"/>
              <a:t>permanent</a:t>
            </a:r>
          </a:p>
          <a:p>
            <a:r>
              <a:rPr lang="en-US" sz="2800" dirty="0" smtClean="0"/>
              <a:t>visible</a:t>
            </a:r>
          </a:p>
          <a:p>
            <a:r>
              <a:rPr lang="en-US" sz="2800" dirty="0" smtClean="0"/>
              <a:t>produced by hand</a:t>
            </a:r>
          </a:p>
        </p:txBody>
      </p:sp>
      <p:sp>
        <p:nvSpPr>
          <p:cNvPr id="10" name="Title 1"/>
          <p:cNvSpPr>
            <a:spLocks noGrp="1"/>
          </p:cNvSpPr>
          <p:nvPr>
            <p:ph type="title"/>
          </p:nvPr>
        </p:nvSpPr>
        <p:spPr>
          <a:xfrm>
            <a:off x="457200" y="274638"/>
            <a:ext cx="8229600" cy="1143000"/>
          </a:xfrm>
        </p:spPr>
        <p:txBody>
          <a:bodyPr/>
          <a:lstStyle/>
          <a:p>
            <a:r>
              <a:rPr lang="en-US" b="1" dirty="0" smtClean="0"/>
              <a:t>Speech vs. </a:t>
            </a:r>
            <a:r>
              <a:rPr lang="en-US" b="1" dirty="0"/>
              <a:t>Writing </a:t>
            </a:r>
            <a:endParaRPr lang="ru-RU" dirty="0"/>
          </a:p>
        </p:txBody>
      </p:sp>
    </p:spTree>
    <p:extLst>
      <p:ext uri="{BB962C8B-B14F-4D97-AF65-F5344CB8AC3E}">
        <p14:creationId xmlns:p14="http://schemas.microsoft.com/office/powerpoint/2010/main" val="1083112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9325</TotalTime>
  <Words>3638</Words>
  <Application>Microsoft Office PowerPoint</Application>
  <PresentationFormat>Předvádění na obrazovce (4:3)</PresentationFormat>
  <Paragraphs>501</Paragraphs>
  <Slides>48</Slides>
  <Notes>43</Notes>
  <HiddenSlides>0</HiddenSlides>
  <MMClips>0</MMClips>
  <ScaleCrop>false</ScaleCrop>
  <HeadingPairs>
    <vt:vector size="4" baseType="variant">
      <vt:variant>
        <vt:lpstr>Motiv</vt:lpstr>
      </vt:variant>
      <vt:variant>
        <vt:i4>1</vt:i4>
      </vt:variant>
      <vt:variant>
        <vt:lpstr>Nadpisy snímků</vt:lpstr>
      </vt:variant>
      <vt:variant>
        <vt:i4>48</vt:i4>
      </vt:variant>
    </vt:vector>
  </HeadingPairs>
  <TitlesOfParts>
    <vt:vector size="49" baseType="lpstr">
      <vt:lpstr>Motiv systému Office</vt:lpstr>
      <vt:lpstr>Prezentace aplikace PowerPoint</vt:lpstr>
      <vt:lpstr>Writing</vt:lpstr>
      <vt:lpstr>Writing</vt:lpstr>
      <vt:lpstr>Writing</vt:lpstr>
      <vt:lpstr>Writing</vt:lpstr>
      <vt:lpstr>Prezentace aplikace PowerPoint</vt:lpstr>
      <vt:lpstr>Prezentace aplikace PowerPoint</vt:lpstr>
      <vt:lpstr>Prezentace aplikace PowerPoint</vt:lpstr>
      <vt:lpstr>Speech vs. Writing </vt:lpstr>
      <vt:lpstr>Writing systems of the world</vt:lpstr>
      <vt:lpstr>Writing systems of the world</vt:lpstr>
      <vt:lpstr>Classification of writing systems</vt:lpstr>
      <vt:lpstr>Classification of writing systems</vt:lpstr>
      <vt:lpstr>Classification of writing systems</vt:lpstr>
      <vt:lpstr>Classification of writing systems</vt:lpstr>
      <vt:lpstr>Classification of writing systems</vt:lpstr>
      <vt:lpstr>Classification of writing systems</vt:lpstr>
      <vt:lpstr>Classification of writing systems</vt:lpstr>
      <vt:lpstr>Classification of writing systems</vt:lpstr>
      <vt:lpstr>Classification of writing systems</vt:lpstr>
      <vt:lpstr>Classification of writing systems</vt:lpstr>
      <vt:lpstr>Classification of writing systems</vt:lpstr>
      <vt:lpstr>Classification of writing systems</vt:lpstr>
      <vt:lpstr>Classification of writing systems</vt:lpstr>
      <vt:lpstr>Classification of writing systems</vt:lpstr>
      <vt:lpstr>Classification of writing systems</vt:lpstr>
      <vt:lpstr>Classification of writing systems</vt:lpstr>
      <vt:lpstr>Classification of writing systems</vt:lpstr>
      <vt:lpstr>Prezentace aplikace PowerPoint</vt:lpstr>
      <vt:lpstr>Prezentace aplikace PowerPoint</vt:lpstr>
      <vt:lpstr>Graphical structure of Chinese characters</vt:lpstr>
      <vt:lpstr>Prezentace aplikace PowerPoint</vt:lpstr>
      <vt:lpstr>Classification of writing systems</vt:lpstr>
      <vt:lpstr>Classification of writing systems</vt:lpstr>
      <vt:lpstr>Classification of writing systems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Classification of writing systems</vt:lpstr>
      <vt:lpstr>Prezentace aplikace PowerPoint</vt:lpstr>
      <vt:lpstr>Prezentace aplikace PowerPoint</vt:lpstr>
      <vt:lpstr>Prezentace aplikace PowerPoint</vt:lpstr>
      <vt:lpstr>Prezentace aplikace PowerPoint</vt:lpstr>
      <vt:lpstr>Prezentace aplikace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Variability of languages in time and space</dc:title>
  <dc:creator>M</dc:creator>
  <cp:lastModifiedBy>Anja</cp:lastModifiedBy>
  <cp:revision>355</cp:revision>
  <cp:lastPrinted>2018-11-16T09:08:12Z</cp:lastPrinted>
  <dcterms:created xsi:type="dcterms:W3CDTF">2012-09-13T06:48:54Z</dcterms:created>
  <dcterms:modified xsi:type="dcterms:W3CDTF">2018-11-16T11:33:34Z</dcterms:modified>
</cp:coreProperties>
</file>