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4" r:id="rId3"/>
    <p:sldId id="311" r:id="rId4"/>
    <p:sldId id="312" r:id="rId5"/>
    <p:sldId id="334" r:id="rId6"/>
    <p:sldId id="337" r:id="rId7"/>
    <p:sldId id="336" r:id="rId8"/>
    <p:sldId id="338" r:id="rId9"/>
    <p:sldId id="339" r:id="rId10"/>
    <p:sldId id="340" r:id="rId11"/>
    <p:sldId id="356" r:id="rId12"/>
    <p:sldId id="342" r:id="rId13"/>
    <p:sldId id="279" r:id="rId14"/>
    <p:sldId id="317" r:id="rId15"/>
    <p:sldId id="351" r:id="rId16"/>
    <p:sldId id="319" r:id="rId17"/>
    <p:sldId id="318" r:id="rId18"/>
    <p:sldId id="326" r:id="rId19"/>
    <p:sldId id="347" r:id="rId20"/>
    <p:sldId id="357" r:id="rId21"/>
    <p:sldId id="343" r:id="rId22"/>
    <p:sldId id="344" r:id="rId23"/>
    <p:sldId id="345" r:id="rId24"/>
    <p:sldId id="352" r:id="rId25"/>
    <p:sldId id="280" r:id="rId26"/>
    <p:sldId id="321" r:id="rId27"/>
    <p:sldId id="353" r:id="rId28"/>
    <p:sldId id="354" r:id="rId29"/>
    <p:sldId id="355" r:id="rId30"/>
    <p:sldId id="286" r:id="rId31"/>
    <p:sldId id="348" r:id="rId32"/>
    <p:sldId id="349" r:id="rId3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01CE-9E8A-4844-9D23-84CAB44AA040}" type="datetimeFigureOut">
              <a:rPr lang="cs-CZ" smtClean="0"/>
              <a:t>13.10.2016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B4348-9D17-42FB-8AEF-2B2EC81E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065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B8BC-1A1F-4B23-A32F-BDC32A59052E}" type="datetimeFigureOut">
              <a:rPr lang="cs-CZ" smtClean="0"/>
              <a:t>13.10.2016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D454A-BAB2-48EA-A676-C16CD5BF5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454A-BAB2-48EA-A676-C16CD5BF5EA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Eskimo</a:t>
            </a:r>
            <a:r>
              <a:rPr lang="cs-CZ" dirty="0" smtClean="0"/>
              <a:t> </a:t>
            </a:r>
            <a:r>
              <a:rPr lang="en-US" dirty="0" err="1" smtClean="0"/>
              <a:t>éskimeu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454A-BAB2-48EA-A676-C16CD5BF5EA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2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Eskimo</a:t>
            </a:r>
            <a:r>
              <a:rPr lang="cs-CZ" dirty="0" smtClean="0"/>
              <a:t> </a:t>
            </a:r>
            <a:r>
              <a:rPr lang="en-US" dirty="0" err="1" smtClean="0"/>
              <a:t>éskimeu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454A-BAB2-48EA-A676-C16CD5BF5EA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2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Eskimo</a:t>
            </a:r>
            <a:r>
              <a:rPr lang="cs-CZ" dirty="0" smtClean="0"/>
              <a:t> </a:t>
            </a:r>
            <a:r>
              <a:rPr lang="en-US" dirty="0" err="1" smtClean="0"/>
              <a:t>éskimeu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454A-BAB2-48EA-A676-C16CD5BF5EA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2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Eskimo</a:t>
            </a:r>
            <a:r>
              <a:rPr lang="cs-CZ" dirty="0" smtClean="0"/>
              <a:t> </a:t>
            </a:r>
            <a:r>
              <a:rPr lang="en-US" dirty="0" err="1" smtClean="0"/>
              <a:t>éskimeu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D454A-BAB2-48EA-A676-C16CD5BF5EA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2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2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5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9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73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07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83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44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97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20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Variability of languages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47F0-E9DC-45D2-B21A-F17003F2ABD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2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dirty="0" smtClean="0"/>
              <a:t>Variability of languages in time and space - 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196680"/>
            <a:ext cx="6400800" cy="1752600"/>
          </a:xfrm>
        </p:spPr>
        <p:txBody>
          <a:bodyPr/>
          <a:lstStyle/>
          <a:p>
            <a:r>
              <a:rPr lang="en-US" dirty="0" smtClean="0"/>
              <a:t>Anja </a:t>
            </a:r>
            <a:r>
              <a:rPr lang="en-US" dirty="0" err="1" smtClean="0"/>
              <a:t>Nedoluzhko</a:t>
            </a:r>
            <a:endParaRPr lang="en-US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17315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Writing Systems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7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(ii) Ideography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83569" y="1628800"/>
            <a:ext cx="1080120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err="1" smtClean="0"/>
              <a:t>Luwian</a:t>
            </a:r>
            <a:endParaRPr lang="en-US" sz="20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35170" r="51733" b="37970"/>
          <a:stretch/>
        </p:blipFill>
        <p:spPr bwMode="auto">
          <a:xfrm>
            <a:off x="251520" y="2032105"/>
            <a:ext cx="5308554" cy="27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4450" y="1844824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(two, </a:t>
            </a:r>
            <a:r>
              <a:rPr lang="en-US" dirty="0" err="1" smtClean="0"/>
              <a:t>dva</a:t>
            </a:r>
            <a:r>
              <a:rPr lang="en-US" dirty="0" smtClean="0"/>
              <a:t>, </a:t>
            </a:r>
            <a:r>
              <a:rPr lang="en-US" dirty="0" err="1" smtClean="0"/>
              <a:t>zwei</a:t>
            </a:r>
            <a:r>
              <a:rPr lang="en-US" dirty="0" smtClean="0"/>
              <a:t>), 3, 4... </a:t>
            </a:r>
            <a:endParaRPr lang="cs-CZ" dirty="0"/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4" r="92137"/>
          <a:stretch/>
        </p:blipFill>
        <p:spPr bwMode="auto">
          <a:xfrm>
            <a:off x="5994001" y="2708920"/>
            <a:ext cx="374519" cy="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7" t="24254" r="40613"/>
          <a:stretch/>
        </p:blipFill>
        <p:spPr bwMode="auto">
          <a:xfrm>
            <a:off x="6374450" y="2708920"/>
            <a:ext cx="389107" cy="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знак водо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Картинки по запросу знак водол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Картинки по запросу знак водо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08" y="3231552"/>
            <a:ext cx="816167" cy="8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китайские иероглифы верх низ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2691" r="17785" b="5513"/>
          <a:stretch/>
        </p:blipFill>
        <p:spPr bwMode="auto">
          <a:xfrm>
            <a:off x="6436566" y="4795185"/>
            <a:ext cx="1055194" cy="17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Картинки по запросу китайские иероглифы верх низ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4" descr="Картинки по запросу китайские иероглифы верх низ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6" descr="Картинки по запросу китайские иероглифы верх низ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38790" r="68306" b="30605"/>
          <a:stretch/>
        </p:blipFill>
        <p:spPr bwMode="auto">
          <a:xfrm>
            <a:off x="5728401" y="4951174"/>
            <a:ext cx="477598" cy="15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2"/>
          <p:cNvSpPr txBox="1">
            <a:spLocks/>
          </p:cNvSpPr>
          <p:nvPr/>
        </p:nvSpPr>
        <p:spPr>
          <a:xfrm>
            <a:off x="5923682" y="4593102"/>
            <a:ext cx="1080120" cy="348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i="1" dirty="0" smtClean="0"/>
              <a:t>Chinese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193345" y="5599759"/>
            <a:ext cx="691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/>
              <a:t>concave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7142103" y="4880193"/>
            <a:ext cx="59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salient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212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знак водо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Картинки по запросу знак водол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Картинки по запросу китайские иероглифы верх низ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2691" r="17785" b="5513"/>
          <a:stretch/>
        </p:blipFill>
        <p:spPr bwMode="auto">
          <a:xfrm>
            <a:off x="1429244" y="1050769"/>
            <a:ext cx="1055194" cy="17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Картинки по запросу китайские иероглифы верх низ"/>
          <p:cNvSpPr>
            <a:spLocks noChangeAspect="1" noChangeArrowheads="1"/>
          </p:cNvSpPr>
          <p:nvPr/>
        </p:nvSpPr>
        <p:spPr bwMode="auto">
          <a:xfrm>
            <a:off x="611560" y="8203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4" descr="Картинки по запросу китайские иероглифы верх низ"/>
          <p:cNvSpPr>
            <a:spLocks noChangeAspect="1" noChangeArrowheads="1"/>
          </p:cNvSpPr>
          <p:nvPr/>
        </p:nvSpPr>
        <p:spPr bwMode="auto">
          <a:xfrm>
            <a:off x="763960" y="9727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6" descr="Картинки по запросу китайские иероглифы верх низ"/>
          <p:cNvSpPr>
            <a:spLocks noChangeAspect="1" noChangeArrowheads="1"/>
          </p:cNvSpPr>
          <p:nvPr/>
        </p:nvSpPr>
        <p:spPr bwMode="auto">
          <a:xfrm>
            <a:off x="916360" y="11251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38790" r="68306" b="30605"/>
          <a:stretch/>
        </p:blipFill>
        <p:spPr bwMode="auto">
          <a:xfrm>
            <a:off x="721079" y="1206758"/>
            <a:ext cx="477598" cy="15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2"/>
          <p:cNvSpPr txBox="1">
            <a:spLocks/>
          </p:cNvSpPr>
          <p:nvPr/>
        </p:nvSpPr>
        <p:spPr>
          <a:xfrm>
            <a:off x="276805" y="260648"/>
            <a:ext cx="944355" cy="348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Chinese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186023" y="1855343"/>
            <a:ext cx="691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/>
              <a:t>concave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2134781" y="1135777"/>
            <a:ext cx="59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salient</a:t>
            </a:r>
            <a:endParaRPr lang="cs-CZ" sz="1200" dirty="0"/>
          </a:p>
        </p:txBody>
      </p:sp>
      <p:sp>
        <p:nvSpPr>
          <p:cNvPr id="13" name="AutoShape 2" descr="Картинки по запросу китайский иероглиф 20"/>
          <p:cNvSpPr>
            <a:spLocks noChangeAspect="1" noChangeArrowheads="1"/>
          </p:cNvSpPr>
          <p:nvPr/>
        </p:nvSpPr>
        <p:spPr bwMode="auto">
          <a:xfrm>
            <a:off x="1068760" y="12775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307975" y="3284984"/>
            <a:ext cx="8229600" cy="29523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distinguish synonyms </a:t>
            </a:r>
            <a:r>
              <a:rPr lang="en-US" sz="2400" dirty="0" smtClean="0">
                <a:sym typeface="Wingdings" panose="05000000000000000000" pitchFamily="2" charset="2"/>
              </a:rPr>
              <a:t> language dependent, i.e. express words (not notions)</a:t>
            </a:r>
          </a:p>
          <a:p>
            <a:r>
              <a:rPr lang="en-US" sz="2400" dirty="0"/>
              <a:t>Chinese characters </a:t>
            </a:r>
            <a:r>
              <a:rPr lang="en-US" sz="2400" dirty="0" smtClean="0"/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hieroglyph) – for stems an grammatical meanings</a:t>
            </a:r>
          </a:p>
          <a:p>
            <a:r>
              <a:rPr lang="en-US" sz="2400" dirty="0" smtClean="0"/>
              <a:t>Chinese </a:t>
            </a:r>
            <a:r>
              <a:rPr lang="en-US" sz="2400" dirty="0"/>
              <a:t>words consist mostly of two or more </a:t>
            </a:r>
            <a:r>
              <a:rPr lang="en-US" sz="2400" dirty="0" smtClean="0"/>
              <a:t>characters</a:t>
            </a:r>
            <a:endParaRPr lang="en-US" sz="2400" dirty="0"/>
          </a:p>
        </p:txBody>
      </p:sp>
      <p:sp>
        <p:nvSpPr>
          <p:cNvPr id="2" name="Obdélník 1"/>
          <p:cNvSpPr/>
          <p:nvPr/>
        </p:nvSpPr>
        <p:spPr>
          <a:xfrm>
            <a:off x="6516216" y="260648"/>
            <a:ext cx="167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/>
              <a:t> 两个人</a:t>
            </a:r>
            <a:endParaRPr lang="cs-CZ" sz="3600" dirty="0"/>
          </a:p>
        </p:txBody>
      </p:sp>
      <p:sp>
        <p:nvSpPr>
          <p:cNvPr id="3" name="Obdélník 2"/>
          <p:cNvSpPr/>
          <p:nvPr/>
        </p:nvSpPr>
        <p:spPr>
          <a:xfrm>
            <a:off x="4716016" y="26482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/>
              <a:t>二千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12792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20</a:t>
            </a:r>
            <a:endParaRPr lang="cs-CZ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660232" y="1279279"/>
            <a:ext cx="124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two people</a:t>
            </a:r>
            <a:endParaRPr lang="cs-CZ" i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60648"/>
            <a:ext cx="367240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61931" y="2276872"/>
            <a:ext cx="25782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/>
              <a:t>红 </a:t>
            </a:r>
            <a:r>
              <a:rPr lang="en-US" altLang="ja-JP" dirty="0"/>
              <a:t>(</a:t>
            </a:r>
            <a:r>
              <a:rPr lang="cs-CZ" dirty="0" err="1"/>
              <a:t>hong</a:t>
            </a:r>
            <a:r>
              <a:rPr lang="cs-CZ" dirty="0" smtClean="0"/>
              <a:t>)</a:t>
            </a:r>
            <a:r>
              <a:rPr lang="en-US" dirty="0"/>
              <a:t> </a:t>
            </a:r>
            <a:r>
              <a:rPr lang="en-US" dirty="0" smtClean="0"/>
              <a:t>&lt; -- &gt;</a:t>
            </a:r>
            <a:r>
              <a:rPr lang="cs-CZ" dirty="0" smtClean="0"/>
              <a:t> </a:t>
            </a:r>
            <a:r>
              <a:rPr lang="en-US" dirty="0" smtClean="0"/>
              <a:t>  </a:t>
            </a:r>
            <a:r>
              <a:rPr lang="ja-JP" altLang="en-US" dirty="0" smtClean="0"/>
              <a:t>赤 </a:t>
            </a:r>
            <a:r>
              <a:rPr lang="en-US" altLang="ja-JP" dirty="0"/>
              <a:t>(</a:t>
            </a:r>
            <a:r>
              <a:rPr lang="cs-CZ" dirty="0" err="1"/>
              <a:t>chi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470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3430741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2" y="386104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8" idx="0"/>
          </p:cNvCxnSpPr>
          <p:nvPr/>
        </p:nvCxnSpPr>
        <p:spPr>
          <a:xfrm flipH="1" flipV="1">
            <a:off x="539552" y="3573016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2492896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2862228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of writing </a:t>
            </a:r>
            <a:r>
              <a:rPr lang="en-US" dirty="0" smtClean="0"/>
              <a:t>systems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560829" y="3869432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4" name="Přímá spojnice se šipkou 13"/>
          <p:cNvCxnSpPr>
            <a:stCxn id="13" idx="0"/>
          </p:cNvCxnSpPr>
          <p:nvPr/>
        </p:nvCxnSpPr>
        <p:spPr>
          <a:xfrm flipH="1" flipV="1">
            <a:off x="3920872" y="3581400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3131840" y="1556792"/>
            <a:ext cx="0" cy="417646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82601" y="1772816"/>
            <a:ext cx="229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language independent</a:t>
            </a:r>
            <a:endParaRPr lang="cs-CZ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191040" y="1772816"/>
            <a:ext cx="216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language dependent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971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(iii) Logographic / word writing systems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 smtClean="0"/>
              <a:t>graphic unit corresponds </a:t>
            </a:r>
            <a:r>
              <a:rPr lang="en-US" sz="2400" dirty="0"/>
              <a:t>to a </a:t>
            </a:r>
            <a:r>
              <a:rPr lang="en-US" sz="2400" dirty="0" smtClean="0"/>
              <a:t>meaningful and grammatically autonomous unit (a word </a:t>
            </a:r>
            <a:r>
              <a:rPr lang="en-US" sz="2400" dirty="0"/>
              <a:t>or a </a:t>
            </a:r>
            <a:r>
              <a:rPr lang="en-US" sz="2400" dirty="0" smtClean="0"/>
              <a:t>morpheme)</a:t>
            </a:r>
            <a:endParaRPr lang="en-US" sz="2400" dirty="0"/>
          </a:p>
          <a:p>
            <a:pPr lvl="1"/>
            <a:r>
              <a:rPr lang="en-US" sz="1800" dirty="0" smtClean="0"/>
              <a:t>logogram </a:t>
            </a:r>
            <a:endParaRPr lang="en-US" sz="1800" dirty="0"/>
          </a:p>
          <a:p>
            <a:pPr lvl="2"/>
            <a:r>
              <a:rPr lang="en-US" sz="1400" dirty="0" smtClean="0"/>
              <a:t>a unit interpreted as a word or a grammatical meaning</a:t>
            </a:r>
          </a:p>
          <a:p>
            <a:r>
              <a:rPr lang="en-US" sz="2400" dirty="0" smtClean="0"/>
              <a:t>two major logographic writing systems:</a:t>
            </a:r>
          </a:p>
          <a:p>
            <a:pPr lvl="1"/>
            <a:r>
              <a:rPr lang="en-US" sz="1800" dirty="0" smtClean="0"/>
              <a:t>Sumerian and Chinese</a:t>
            </a:r>
          </a:p>
          <a:p>
            <a:r>
              <a:rPr lang="en-US" sz="2400" dirty="0" smtClean="0"/>
              <a:t>further in the writing of Japanese, less frequently in Korean, formerly in Vietnamese</a:t>
            </a:r>
          </a:p>
        </p:txBody>
      </p:sp>
    </p:spTree>
    <p:extLst>
      <p:ext uri="{BB962C8B-B14F-4D97-AF65-F5344CB8AC3E}">
        <p14:creationId xmlns:p14="http://schemas.microsoft.com/office/powerpoint/2010/main" val="809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Sumerian </a:t>
            </a:r>
            <a:r>
              <a:rPr lang="en-US" sz="2800" dirty="0" smtClean="0"/>
              <a:t>writing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sevcikova@ufal.mff.cuni.cz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74848" y="1135285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one of the earliest writing systems </a:t>
            </a:r>
            <a:endParaRPr lang="en-US" sz="2200" dirty="0"/>
          </a:p>
          <a:p>
            <a:pPr lvl="1"/>
            <a:r>
              <a:rPr lang="en-US" sz="1800" dirty="0" smtClean="0"/>
              <a:t>Sumerians in southern Mesopotamia</a:t>
            </a:r>
          </a:p>
          <a:p>
            <a:pPr lvl="1"/>
            <a:r>
              <a:rPr lang="en-US" sz="1800" dirty="0" smtClean="0"/>
              <a:t>clay tablets with pictures of objects (semi-pictographic writing)</a:t>
            </a:r>
          </a:p>
          <a:p>
            <a:pPr lvl="2"/>
            <a:r>
              <a:rPr lang="en-US" sz="1400" dirty="0" smtClean="0"/>
              <a:t>animals and their body parts, tools, plants etc. discernible</a:t>
            </a:r>
          </a:p>
          <a:p>
            <a:pPr lvl="2"/>
            <a:r>
              <a:rPr lang="en-US" sz="1400" dirty="0" smtClean="0"/>
              <a:t>baked clay tablets are heavy, but indestructible</a:t>
            </a:r>
            <a:endParaRPr lang="en-US" sz="1400" dirty="0"/>
          </a:p>
          <a:p>
            <a:r>
              <a:rPr lang="en-US" sz="2200" dirty="0" smtClean="0"/>
              <a:t>early </a:t>
            </a:r>
            <a:r>
              <a:rPr lang="en-US" sz="2200" dirty="0"/>
              <a:t>tablets</a:t>
            </a:r>
          </a:p>
          <a:p>
            <a:pPr lvl="1"/>
            <a:r>
              <a:rPr lang="en-US" sz="1800" dirty="0"/>
              <a:t>signs conventionalized in form, but considerable variation</a:t>
            </a:r>
          </a:p>
          <a:p>
            <a:pPr lvl="2"/>
            <a:r>
              <a:rPr lang="en-US" sz="1400" dirty="0"/>
              <a:t>the composition of the line drawing not standardized</a:t>
            </a:r>
          </a:p>
          <a:p>
            <a:pPr lvl="1"/>
            <a:r>
              <a:rPr lang="en-US" sz="1800" dirty="0"/>
              <a:t>the primary referent of the signs were physical objects (e.g. a bull)</a:t>
            </a:r>
          </a:p>
          <a:p>
            <a:r>
              <a:rPr lang="en-US" sz="2200" dirty="0"/>
              <a:t>pictograms developed into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cuneiform </a:t>
            </a:r>
            <a:r>
              <a:rPr lang="en-US" sz="2200" dirty="0"/>
              <a:t>signs (</a:t>
            </a:r>
            <a:r>
              <a:rPr lang="cs-CZ" sz="2200" dirty="0"/>
              <a:t>klínové písmo</a:t>
            </a:r>
            <a:r>
              <a:rPr lang="en-US" sz="2200" dirty="0"/>
              <a:t>)</a:t>
            </a:r>
          </a:p>
          <a:p>
            <a:endParaRPr lang="cs-CZ"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98" y="4365105"/>
            <a:ext cx="4282842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app</a:t>
            </a:r>
            <a:r>
              <a:rPr lang="cs-CZ" dirty="0" smtClean="0"/>
              <a:t>. 3500 BC: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6381328"/>
            <a:ext cx="4176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http://oi.uchicago.edu/OI/MUS/ED/TRC/MESO/writing.html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302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3178697" cy="172819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Graphic</a:t>
            </a:r>
            <a:r>
              <a:rPr lang="cs-CZ" sz="2800" dirty="0" smtClean="0"/>
              <a:t> </a:t>
            </a:r>
            <a:r>
              <a:rPr lang="cs-CZ" sz="2800" dirty="0" err="1" smtClean="0"/>
              <a:t>development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S</a:t>
            </a:r>
            <a:r>
              <a:rPr lang="en-US" sz="2800" dirty="0" err="1" smtClean="0"/>
              <a:t>umerian</a:t>
            </a:r>
            <a:r>
              <a:rPr lang="en-US" sz="2800" dirty="0" smtClean="0"/>
              <a:t> </a:t>
            </a:r>
            <a:r>
              <a:rPr lang="cs-CZ" sz="2800" dirty="0" err="1" smtClean="0"/>
              <a:t>cuneiform</a:t>
            </a:r>
            <a:r>
              <a:rPr lang="cs-CZ" sz="2800" dirty="0" smtClean="0"/>
              <a:t> </a:t>
            </a:r>
            <a:r>
              <a:rPr lang="cs-CZ" sz="2800" dirty="0" err="1" smtClean="0"/>
              <a:t>signs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73" y="188640"/>
            <a:ext cx="4304895" cy="48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5085184"/>
            <a:ext cx="7776863" cy="13988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cuneiform signs </a:t>
            </a:r>
            <a:r>
              <a:rPr lang="en-US" sz="1800" dirty="0" smtClean="0"/>
              <a:t>used for 3 thousand years</a:t>
            </a:r>
          </a:p>
          <a:p>
            <a:pPr lvl="1"/>
            <a:r>
              <a:rPr lang="en-US" sz="1800" dirty="0" smtClean="0"/>
              <a:t>900 to 1,000 attested independently occurring signs in total</a:t>
            </a:r>
          </a:p>
          <a:p>
            <a:pPr lvl="2"/>
            <a:r>
              <a:rPr lang="en-US" sz="1400" dirty="0" smtClean="0"/>
              <a:t>a very limited expressive power (cf. an average high-school student uses vocabulary of app. 20,000 words, in comprehensive dictionaries 300,000 words listed)</a:t>
            </a:r>
          </a:p>
        </p:txBody>
      </p:sp>
    </p:spTree>
    <p:extLst>
      <p:ext uri="{BB962C8B-B14F-4D97-AF65-F5344CB8AC3E}">
        <p14:creationId xmlns:p14="http://schemas.microsoft.com/office/powerpoint/2010/main" val="21060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Sumerian writing</a:t>
            </a:r>
            <a:endParaRPr lang="cs-CZ" sz="2800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23528" y="1279301"/>
            <a:ext cx="8496944" cy="265375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graphic signs had the same referent as the name of the depicted objects </a:t>
            </a:r>
          </a:p>
          <a:p>
            <a:pPr lvl="1"/>
            <a:r>
              <a:rPr lang="en-US" sz="1900" dirty="0" smtClean="0"/>
              <a:t>e.g. a pictorial sign of a fish could refer to the word </a:t>
            </a:r>
            <a:r>
              <a:rPr lang="en-US" sz="1900" i="1" dirty="0" smtClean="0"/>
              <a:t>fish</a:t>
            </a:r>
            <a:r>
              <a:rPr lang="en-US" sz="1900" dirty="0" smtClean="0"/>
              <a:t> as well as to a fish</a:t>
            </a:r>
          </a:p>
          <a:p>
            <a:pPr lvl="1"/>
            <a:r>
              <a:rPr lang="en-US" sz="1900" dirty="0" smtClean="0"/>
              <a:t>a conventional association of signs with Sumerian words was gradually established</a:t>
            </a:r>
          </a:p>
          <a:p>
            <a:r>
              <a:rPr lang="en-US" sz="2300" dirty="0" smtClean="0"/>
              <a:t>the oldest signs all had concrete referents, abstract meaning added later by </a:t>
            </a:r>
            <a:endParaRPr lang="ru-RU" sz="2300" dirty="0" smtClean="0"/>
          </a:p>
          <a:p>
            <a:pPr lvl="1"/>
            <a:r>
              <a:rPr lang="en-US" sz="1900" dirty="0" smtClean="0"/>
              <a:t>metaphorical extension</a:t>
            </a:r>
            <a:r>
              <a:rPr lang="ru-RU" sz="1900" dirty="0"/>
              <a:t>:</a:t>
            </a:r>
            <a:r>
              <a:rPr lang="en-US" sz="1900" dirty="0" smtClean="0"/>
              <a:t> a pictorial sign of a star referred to a star, later to the sky, possibly also to God</a:t>
            </a:r>
            <a:endParaRPr lang="ru-RU" sz="1900" dirty="0" smtClean="0"/>
          </a:p>
          <a:p>
            <a:pPr lvl="1"/>
            <a:r>
              <a:rPr lang="en-US" sz="1900" dirty="0" smtClean="0"/>
              <a:t>rebus extension </a:t>
            </a:r>
            <a:r>
              <a:rPr lang="en-US" sz="1900" i="1" dirty="0" smtClean="0"/>
              <a:t>(</a:t>
            </a:r>
            <a:r>
              <a:rPr lang="ru-RU" sz="1900" i="1" dirty="0"/>
              <a:t>ребусный принцип</a:t>
            </a:r>
            <a:r>
              <a:rPr lang="en-US" sz="1900" i="1" dirty="0" smtClean="0"/>
              <a:t>)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3186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2818656" cy="46085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Chinese characters grew out of drawings of natural objects</a:t>
            </a:r>
          </a:p>
          <a:p>
            <a:r>
              <a:rPr lang="en-US" sz="1800" dirty="0" smtClean="0"/>
              <a:t>their origin still unclear, app. 1750–1040 BC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94158"/>
            <a:ext cx="5544616" cy="271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5616624" cy="25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5300576"/>
            <a:ext cx="279232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(</a:t>
            </a:r>
            <a:r>
              <a:rPr lang="en-US" sz="1400" dirty="0" err="1" smtClean="0"/>
              <a:t>Coulmas</a:t>
            </a:r>
            <a:r>
              <a:rPr lang="en-US" sz="1400" dirty="0"/>
              <a:t>, 2003, </a:t>
            </a:r>
            <a:r>
              <a:rPr lang="en-US" sz="1400" dirty="0" smtClean="0"/>
              <a:t>51)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163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Graphical</a:t>
            </a:r>
            <a:r>
              <a:rPr lang="cs-CZ" sz="2800" dirty="0" smtClean="0"/>
              <a:t> </a:t>
            </a:r>
            <a:r>
              <a:rPr lang="cs-CZ" sz="2800" dirty="0" err="1" smtClean="0"/>
              <a:t>structure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Chinese</a:t>
            </a:r>
            <a:r>
              <a:rPr lang="cs-CZ" sz="2800" dirty="0" smtClean="0"/>
              <a:t> </a:t>
            </a:r>
            <a:r>
              <a:rPr lang="cs-CZ" sz="2800" dirty="0" err="1" smtClean="0"/>
              <a:t>characters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in Chinese, character map onto morphemes and words, no systematic mapping relation between strokes and segments</a:t>
            </a:r>
          </a:p>
          <a:p>
            <a:r>
              <a:rPr lang="en-US" sz="2400" dirty="0" err="1"/>
              <a:t>lishu</a:t>
            </a:r>
            <a:r>
              <a:rPr lang="en-US" sz="2400" dirty="0"/>
              <a:t> (`the six writings’)</a:t>
            </a:r>
          </a:p>
          <a:p>
            <a:pPr lvl="1"/>
            <a:r>
              <a:rPr lang="en-US" sz="1800" dirty="0"/>
              <a:t>first major lexicon compiled, about 120 AD: 9,500 characters, based on six formation principles (simple pictograms, ideographs etc.)</a:t>
            </a:r>
          </a:p>
          <a:p>
            <a:r>
              <a:rPr lang="en-US" sz="2400" dirty="0"/>
              <a:t>lexicon of current Chinese</a:t>
            </a:r>
          </a:p>
          <a:p>
            <a:pPr lvl="1"/>
            <a:r>
              <a:rPr lang="en-US" sz="1800" dirty="0"/>
              <a:t>tradition of Chinese lexicography: adding characters, never eliminating any</a:t>
            </a:r>
          </a:p>
          <a:p>
            <a:pPr lvl="1"/>
            <a:r>
              <a:rPr lang="en-US" sz="1800" dirty="0"/>
              <a:t>Huang and Huang (1989)</a:t>
            </a:r>
          </a:p>
          <a:p>
            <a:pPr lvl="2"/>
            <a:r>
              <a:rPr lang="en-US" sz="1400" dirty="0"/>
              <a:t>74,000 characters, 25,000 out of which are variants</a:t>
            </a:r>
          </a:p>
          <a:p>
            <a:pPr lvl="1"/>
            <a:r>
              <a:rPr lang="en-US" sz="1800" i="1" dirty="0"/>
              <a:t>List of Modern Chinese Characters for Everyday Use </a:t>
            </a:r>
            <a:r>
              <a:rPr lang="en-US" sz="1800" dirty="0"/>
              <a:t>by the Committee for the Writing of the National language (1988):</a:t>
            </a:r>
          </a:p>
          <a:p>
            <a:pPr lvl="2"/>
            <a:r>
              <a:rPr lang="en-US" sz="1400" dirty="0"/>
              <a:t>a primary list od 2,500 characters, a secondary list of another 1,000 characters</a:t>
            </a:r>
          </a:p>
          <a:p>
            <a:pPr lvl="2"/>
            <a:r>
              <a:rPr lang="en-US" sz="1400" dirty="0"/>
              <a:t>considered sufficient for other than specialized and technical texts</a:t>
            </a:r>
          </a:p>
          <a:p>
            <a:pPr lvl="1"/>
            <a:r>
              <a:rPr lang="en-US" sz="1800" dirty="0"/>
              <a:t>statistics:</a:t>
            </a:r>
          </a:p>
          <a:p>
            <a:pPr lvl="2"/>
            <a:r>
              <a:rPr lang="en-US" sz="1400" dirty="0"/>
              <a:t>1,000 most common characters account for about 90 % of all characters used in publications directed at a general readership</a:t>
            </a:r>
          </a:p>
          <a:p>
            <a:pPr lvl="2"/>
            <a:r>
              <a:rPr lang="en-US" sz="1400" dirty="0"/>
              <a:t>another 1,400 characters necessary to cover the next 9 %</a:t>
            </a:r>
          </a:p>
          <a:p>
            <a:pPr lvl="2"/>
            <a:r>
              <a:rPr lang="en-US" sz="1400" dirty="0"/>
              <a:t>another 1,400 characters to raise the level to 99.9 %</a:t>
            </a:r>
          </a:p>
          <a:p>
            <a:pPr lvl="3"/>
            <a:r>
              <a:rPr lang="en-US" sz="1000" dirty="0"/>
              <a:t>reflecting the </a:t>
            </a:r>
            <a:r>
              <a:rPr lang="en-US" sz="1000" dirty="0" err="1"/>
              <a:t>Zipf’s</a:t>
            </a:r>
            <a:r>
              <a:rPr lang="en-US" sz="1000" dirty="0"/>
              <a:t> </a:t>
            </a:r>
            <a:r>
              <a:rPr lang="en-US" sz="1000" dirty="0" smtClean="0"/>
              <a:t>law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88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23069" r="28453" b="27619"/>
          <a:stretch/>
        </p:blipFill>
        <p:spPr bwMode="auto">
          <a:xfrm>
            <a:off x="683568" y="404664"/>
            <a:ext cx="6370308" cy="321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3717032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 err="1" smtClean="0"/>
              <a:t>Nanjing</a:t>
            </a:r>
            <a:r>
              <a:rPr lang="ru-RU" sz="2800" i="1" dirty="0" smtClean="0"/>
              <a:t>, </a:t>
            </a:r>
            <a:r>
              <a:rPr lang="en-US" sz="2800" i="1" dirty="0" smtClean="0"/>
              <a:t>Paris</a:t>
            </a:r>
            <a:r>
              <a:rPr lang="ru-RU" sz="2800" i="1" dirty="0" smtClean="0"/>
              <a:t>, </a:t>
            </a:r>
            <a:r>
              <a:rPr lang="cs-CZ" sz="2800" i="1" dirty="0" err="1" smtClean="0"/>
              <a:t>Shanxi</a:t>
            </a:r>
            <a:r>
              <a:rPr lang="ru-RU" sz="2800" i="1" dirty="0" smtClean="0"/>
              <a:t>, </a:t>
            </a:r>
            <a:r>
              <a:rPr lang="cs-CZ" sz="2800" i="1" dirty="0" err="1"/>
              <a:t>Tian</a:t>
            </a:r>
            <a:r>
              <a:rPr lang="cs-CZ" sz="2800" i="1" dirty="0"/>
              <a:t> </a:t>
            </a:r>
            <a:r>
              <a:rPr lang="cs-CZ" sz="2800" i="1" dirty="0" err="1" smtClean="0"/>
              <a:t>Shan</a:t>
            </a:r>
            <a:r>
              <a:rPr lang="ru-RU" sz="2800" i="1" dirty="0" smtClean="0"/>
              <a:t>, </a:t>
            </a:r>
            <a:r>
              <a:rPr lang="cs-CZ" sz="2800" i="1" dirty="0" smtClean="0"/>
              <a:t>Paraguay</a:t>
            </a:r>
            <a:r>
              <a:rPr lang="ru-RU" sz="2800" i="1" dirty="0" smtClean="0"/>
              <a:t>, </a:t>
            </a:r>
            <a:r>
              <a:rPr lang="cs-CZ" sz="2800" i="1" dirty="0" err="1" smtClean="0"/>
              <a:t>Tianjin</a:t>
            </a:r>
            <a:r>
              <a:rPr lang="ru-RU" sz="2800" i="1" dirty="0" smtClean="0"/>
              <a:t>, </a:t>
            </a:r>
            <a:r>
              <a:rPr lang="cs-CZ" sz="2800" i="1" dirty="0" err="1" smtClean="0"/>
              <a:t>Beijing</a:t>
            </a:r>
            <a:r>
              <a:rPr lang="ru-RU" sz="2800" i="1" dirty="0" smtClean="0"/>
              <a:t>, </a:t>
            </a:r>
            <a:r>
              <a:rPr lang="cs-CZ" sz="2800" i="1" dirty="0" err="1" smtClean="0"/>
              <a:t>Shanghai</a:t>
            </a:r>
            <a:r>
              <a:rPr lang="ru-RU" sz="2800" i="1" dirty="0" smtClean="0"/>
              <a:t>, </a:t>
            </a:r>
            <a:r>
              <a:rPr lang="cs-CZ" sz="2800" i="1" dirty="0" err="1" smtClean="0"/>
              <a:t>Shandong</a:t>
            </a:r>
            <a:r>
              <a:rPr lang="ru-RU" sz="2800" i="1" dirty="0" smtClean="0"/>
              <a:t>, </a:t>
            </a:r>
            <a:r>
              <a:rPr lang="cs-CZ" sz="2800" i="1" dirty="0" err="1" smtClean="0"/>
              <a:t>Mexico</a:t>
            </a:r>
            <a:r>
              <a:rPr lang="ru-RU" sz="2800" i="1" dirty="0" smtClean="0"/>
              <a:t>, </a:t>
            </a:r>
            <a:r>
              <a:rPr lang="en-US" sz="2800" i="1" dirty="0" smtClean="0"/>
              <a:t>North </a:t>
            </a:r>
            <a:r>
              <a:rPr lang="cs-CZ" sz="2800" i="1" dirty="0" err="1" smtClean="0"/>
              <a:t>Arctic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Ocean</a:t>
            </a:r>
            <a:endParaRPr lang="cs-CZ" sz="2800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8" y="5661248"/>
            <a:ext cx="3999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translations for the place names</a:t>
            </a:r>
          </a:p>
          <a:p>
            <a:pPr marL="342900" indent="-342900">
              <a:buAutoNum type="arabicPeriod"/>
            </a:pPr>
            <a:r>
              <a:rPr lang="en-US" dirty="0" smtClean="0"/>
              <a:t>Translate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5" t="57868" r="34230" b="28923"/>
          <a:stretch/>
        </p:blipFill>
        <p:spPr bwMode="auto">
          <a:xfrm>
            <a:off x="2050171" y="6055945"/>
            <a:ext cx="633047" cy="50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writing is a system of recording language by means of visible </a:t>
            </a:r>
            <a:r>
              <a:rPr lang="cs-CZ" sz="1800" dirty="0" smtClean="0"/>
              <a:t>/ </a:t>
            </a:r>
            <a:r>
              <a:rPr lang="en-US" sz="1800" dirty="0" smtClean="0"/>
              <a:t>tactile marks</a:t>
            </a:r>
          </a:p>
          <a:p>
            <a:r>
              <a:rPr lang="en-US" sz="1800" dirty="0" smtClean="0"/>
              <a:t>writing intrudes into the linguistic behavior of people</a:t>
            </a:r>
          </a:p>
          <a:p>
            <a:pPr lvl="1"/>
            <a:r>
              <a:rPr lang="en-US" sz="1400" dirty="0" smtClean="0"/>
              <a:t>BUT writing is considered neither an active agent of language, nor an external factor affecting the nature of languages</a:t>
            </a:r>
          </a:p>
          <a:p>
            <a:pPr lvl="1"/>
            <a:r>
              <a:rPr lang="en-US" sz="1400" dirty="0" smtClean="0"/>
              <a:t>writing is not object of linguistics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i="1" dirty="0" smtClean="0"/>
              <a:t>Words spoken are symbols of affections or impressions of the soul; written words are symbols of </a:t>
            </a:r>
            <a:r>
              <a:rPr lang="en-US" sz="1400" i="1" dirty="0"/>
              <a:t>words spoken.  </a:t>
            </a:r>
            <a:r>
              <a:rPr lang="en-US" sz="1400" dirty="0"/>
              <a:t>(</a:t>
            </a:r>
            <a:r>
              <a:rPr lang="en-US" sz="1400" dirty="0" smtClean="0"/>
              <a:t>Aristotle: </a:t>
            </a:r>
            <a:r>
              <a:rPr lang="en-US" sz="1400" i="1" dirty="0" err="1"/>
              <a:t>Peri</a:t>
            </a:r>
            <a:r>
              <a:rPr lang="en-US" sz="1400" i="1" dirty="0"/>
              <a:t> </a:t>
            </a:r>
            <a:r>
              <a:rPr lang="en-US" sz="1400" i="1" dirty="0" err="1"/>
              <a:t>Hermeneias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i="1" dirty="0" smtClean="0"/>
              <a:t>Language and writing are two distinct systems of signs; the second exists for the sole purpose of representing the first. The linguistic object is not both the written and the spoken forms of words; the spoken form alone constitute the object. </a:t>
            </a:r>
            <a:r>
              <a:rPr lang="en-US" sz="1400" dirty="0" smtClean="0"/>
              <a:t>(F. de Saussure: </a:t>
            </a:r>
            <a:r>
              <a:rPr lang="en-US" sz="1400" i="1" dirty="0" smtClean="0"/>
              <a:t>Course in General Linguistics</a:t>
            </a:r>
            <a:r>
              <a:rPr lang="en-US" sz="1400" dirty="0" smtClean="0"/>
              <a:t>)</a:t>
            </a:r>
          </a:p>
          <a:p>
            <a:pPr lvl="1"/>
            <a:endParaRPr lang="en-US" sz="1600" i="1" dirty="0" smtClean="0"/>
          </a:p>
          <a:p>
            <a:r>
              <a:rPr lang="en-US" sz="1800" dirty="0" smtClean="0"/>
              <a:t>[</a:t>
            </a:r>
            <a:r>
              <a:rPr lang="en-US" sz="1800" b="1" dirty="0" smtClean="0"/>
              <a:t>paradox</a:t>
            </a:r>
            <a:r>
              <a:rPr lang="en-US" sz="1800" dirty="0" smtClean="0"/>
              <a:t>: linguistics tends to base the analysis on writing-induced concepts (phoneme, word) but subscribe to the principle of the primacy of speech]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3430741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2" y="386104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8" idx="0"/>
          </p:cNvCxnSpPr>
          <p:nvPr/>
        </p:nvCxnSpPr>
        <p:spPr>
          <a:xfrm flipH="1" flipV="1">
            <a:off x="539552" y="3573016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2492896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2862228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of writing </a:t>
            </a:r>
            <a:r>
              <a:rPr lang="en-US" dirty="0" smtClean="0"/>
              <a:t>systems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560829" y="3869432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4" name="Přímá spojnice se šipkou 13"/>
          <p:cNvCxnSpPr>
            <a:stCxn id="13" idx="0"/>
          </p:cNvCxnSpPr>
          <p:nvPr/>
        </p:nvCxnSpPr>
        <p:spPr>
          <a:xfrm flipH="1" flipV="1">
            <a:off x="3920872" y="3581400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3131840" y="1556792"/>
            <a:ext cx="0" cy="417646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82601" y="1772816"/>
            <a:ext cx="229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language independent</a:t>
            </a:r>
            <a:endParaRPr lang="cs-CZ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191040" y="1772816"/>
            <a:ext cx="216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language dependent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32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2134597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1" y="257328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539552" y="2276872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1196752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1566084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699792" y="2573288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2" idx="0"/>
          </p:cNvCxnSpPr>
          <p:nvPr/>
        </p:nvCxnSpPr>
        <p:spPr>
          <a:xfrm flipH="1" flipV="1">
            <a:off x="3059835" y="2285256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96" y="3356992"/>
            <a:ext cx="4860993" cy="23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4427984" y="2942620"/>
            <a:ext cx="69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/>
              <a:t>Aztec</a:t>
            </a:r>
            <a:endParaRPr lang="cs-CZ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371476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 </a:t>
            </a:r>
            <a:r>
              <a:rPr lang="en-US" sz="2800" dirty="0" smtClean="0"/>
              <a:t>(1sg)</a:t>
            </a:r>
            <a:endParaRPr lang="cs-CZ" sz="4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156176" y="1079362"/>
            <a:ext cx="2200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you </a:t>
            </a:r>
            <a:r>
              <a:rPr lang="en-US" sz="2800" dirty="0" smtClean="0"/>
              <a:t>(2sg/</a:t>
            </a:r>
            <a:r>
              <a:rPr lang="en-US" sz="2800" dirty="0" err="1" smtClean="0"/>
              <a:t>pl</a:t>
            </a:r>
            <a:r>
              <a:rPr lang="en-US" sz="2800" dirty="0" smtClean="0"/>
              <a:t>)</a:t>
            </a:r>
            <a:endParaRPr lang="cs-CZ" sz="4000" dirty="0"/>
          </a:p>
        </p:txBody>
      </p:sp>
      <p:sp>
        <p:nvSpPr>
          <p:cNvPr id="21" name="Výbuch 1 20"/>
          <p:cNvSpPr/>
          <p:nvPr/>
        </p:nvSpPr>
        <p:spPr>
          <a:xfrm>
            <a:off x="2000482" y="3790658"/>
            <a:ext cx="1707422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rebus writing</a:t>
            </a:r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3313390" y="2996952"/>
            <a:ext cx="106482" cy="1008112"/>
          </a:xfrm>
          <a:prstGeom prst="line">
            <a:avLst/>
          </a:prstGeom>
          <a:ln w="476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79511" y="3127286"/>
            <a:ext cx="25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 express words that are not easy to paint...</a:t>
            </a:r>
            <a:endParaRPr lang="cs-CZ" i="1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2411760" y="1700808"/>
            <a:ext cx="0" cy="872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2134597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1" y="257328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539552" y="2276872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1196752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1566084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699792" y="2573288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2" idx="0"/>
          </p:cNvCxnSpPr>
          <p:nvPr/>
        </p:nvCxnSpPr>
        <p:spPr>
          <a:xfrm flipH="1" flipV="1">
            <a:off x="3059835" y="2285256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ýbuch 1 20"/>
          <p:cNvSpPr/>
          <p:nvPr/>
        </p:nvSpPr>
        <p:spPr>
          <a:xfrm>
            <a:off x="2000482" y="3790658"/>
            <a:ext cx="1707422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rebus writing</a:t>
            </a:r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3313390" y="2996952"/>
            <a:ext cx="106482" cy="1008112"/>
          </a:xfrm>
          <a:prstGeom prst="line">
            <a:avLst/>
          </a:prstGeom>
          <a:ln w="47625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buch 1 17"/>
          <p:cNvSpPr/>
          <p:nvPr/>
        </p:nvSpPr>
        <p:spPr>
          <a:xfrm>
            <a:off x="4427984" y="3730382"/>
            <a:ext cx="3024336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determinatives, keys</a:t>
            </a:r>
            <a:endParaRPr lang="cs-CZ" dirty="0"/>
          </a:p>
        </p:txBody>
      </p:sp>
      <p:cxnSp>
        <p:nvCxnSpPr>
          <p:cNvPr id="20" name="Přímá spojnice 19"/>
          <p:cNvCxnSpPr/>
          <p:nvPr/>
        </p:nvCxnSpPr>
        <p:spPr>
          <a:xfrm flipH="1">
            <a:off x="3635896" y="4377645"/>
            <a:ext cx="720080" cy="60276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179511" y="3127286"/>
            <a:ext cx="25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 express words that are not easy to paint...</a:t>
            </a:r>
            <a:endParaRPr lang="cs-CZ" i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906890" y="326578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 distinguish homonyms...</a:t>
            </a:r>
            <a:endParaRPr lang="cs-CZ" i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19872" y="5024908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Sumerian (initial)</a:t>
            </a:r>
          </a:p>
          <a:p>
            <a:r>
              <a:rPr lang="en-US" sz="1600" dirty="0" smtClean="0"/>
              <a:t>Egypt (final position)</a:t>
            </a:r>
          </a:p>
          <a:p>
            <a:r>
              <a:rPr lang="en-US" sz="1600" dirty="0" smtClean="0"/>
              <a:t>Chinese (</a:t>
            </a:r>
            <a:r>
              <a:rPr lang="en-US" sz="1600" dirty="0"/>
              <a:t>together with </a:t>
            </a:r>
            <a:r>
              <a:rPr lang="en-US" sz="1600" dirty="0" smtClean="0"/>
              <a:t>hieroglyph)</a:t>
            </a:r>
          </a:p>
          <a:p>
            <a:endParaRPr lang="cs-CZ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156176" y="50792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en</a:t>
            </a:r>
            <a:r>
              <a:rPr lang="en-US" i="1" dirty="0" smtClean="0"/>
              <a:t>. Polish </a:t>
            </a:r>
            <a:r>
              <a:rPr lang="en-US" i="1" dirty="0" smtClean="0">
                <a:sym typeface="Wingdings" panose="05000000000000000000" pitchFamily="2" charset="2"/>
              </a:rPr>
              <a:t>– polish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g. </a:t>
            </a:r>
            <a:r>
              <a:rPr lang="en-US" i="1" dirty="0" err="1" smtClean="0">
                <a:sym typeface="Wingdings" panose="05000000000000000000" pitchFamily="2" charset="2"/>
              </a:rPr>
              <a:t>Leben</a:t>
            </a:r>
            <a:r>
              <a:rPr lang="en-US" i="1" dirty="0" smtClean="0">
                <a:sym typeface="Wingdings" panose="05000000000000000000" pitchFamily="2" charset="2"/>
              </a:rPr>
              <a:t> – </a:t>
            </a:r>
            <a:r>
              <a:rPr lang="en-US" i="1" dirty="0" err="1" smtClean="0">
                <a:sym typeface="Wingdings" panose="05000000000000000000" pitchFamily="2" charset="2"/>
              </a:rPr>
              <a:t>leben</a:t>
            </a:r>
            <a:endParaRPr lang="en-US" i="1" dirty="0" smtClean="0"/>
          </a:p>
          <a:p>
            <a:endParaRPr lang="cs-CZ" dirty="0"/>
          </a:p>
        </p:txBody>
      </p:sp>
      <p:cxnSp>
        <p:nvCxnSpPr>
          <p:cNvPr id="17" name="Přímá spojnice 16"/>
          <p:cNvCxnSpPr/>
          <p:nvPr/>
        </p:nvCxnSpPr>
        <p:spPr>
          <a:xfrm>
            <a:off x="2411760" y="1700808"/>
            <a:ext cx="0" cy="872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308304" y="332656"/>
            <a:ext cx="1236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[</a:t>
            </a:r>
            <a:r>
              <a:rPr lang="en-US" sz="4000" dirty="0" err="1" smtClean="0"/>
              <a:t>sti:l</a:t>
            </a:r>
            <a:r>
              <a:rPr lang="en-US" sz="4000" dirty="0" smtClean="0"/>
              <a:t>]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715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2134597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1" y="257328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539552" y="2276872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1196752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1566084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699792" y="2573288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2" idx="0"/>
          </p:cNvCxnSpPr>
          <p:nvPr/>
        </p:nvCxnSpPr>
        <p:spPr>
          <a:xfrm flipH="1" flipV="1">
            <a:off x="3059835" y="2285256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ýbuch 1 20"/>
          <p:cNvSpPr/>
          <p:nvPr/>
        </p:nvSpPr>
        <p:spPr>
          <a:xfrm>
            <a:off x="2000482" y="3790658"/>
            <a:ext cx="1707422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rebus writing</a:t>
            </a:r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3313390" y="2996952"/>
            <a:ext cx="106482" cy="1008112"/>
          </a:xfrm>
          <a:prstGeom prst="line">
            <a:avLst/>
          </a:prstGeom>
          <a:ln w="47625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buch 1 17"/>
          <p:cNvSpPr/>
          <p:nvPr/>
        </p:nvSpPr>
        <p:spPr>
          <a:xfrm>
            <a:off x="4427984" y="3730382"/>
            <a:ext cx="3024336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determinatives, keys</a:t>
            </a:r>
            <a:endParaRPr lang="cs-CZ" dirty="0"/>
          </a:p>
        </p:txBody>
      </p:sp>
      <p:cxnSp>
        <p:nvCxnSpPr>
          <p:cNvPr id="20" name="Přímá spojnice 19"/>
          <p:cNvCxnSpPr/>
          <p:nvPr/>
        </p:nvCxnSpPr>
        <p:spPr>
          <a:xfrm flipH="1">
            <a:off x="3635896" y="4377645"/>
            <a:ext cx="720080" cy="60276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4932040" y="2581672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syllabic systems</a:t>
            </a:r>
            <a:endParaRPr lang="cs-CZ" dirty="0"/>
          </a:p>
        </p:txBody>
      </p:sp>
      <p:cxnSp>
        <p:nvCxnSpPr>
          <p:cNvPr id="25" name="Přímá spojnice se šipkou 24"/>
          <p:cNvCxnSpPr>
            <a:stCxn id="19" idx="0"/>
          </p:cNvCxnSpPr>
          <p:nvPr/>
        </p:nvCxnSpPr>
        <p:spPr>
          <a:xfrm flipV="1">
            <a:off x="5832140" y="2276872"/>
            <a:ext cx="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940152" y="3068960"/>
            <a:ext cx="144016" cy="936105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411760" y="1700808"/>
            <a:ext cx="0" cy="872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2134597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1" y="257328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539552" y="2276872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1196752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1566084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699792" y="2573288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2" idx="0"/>
          </p:cNvCxnSpPr>
          <p:nvPr/>
        </p:nvCxnSpPr>
        <p:spPr>
          <a:xfrm flipH="1" flipV="1">
            <a:off x="3059835" y="2285256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ýbuch 1 20"/>
          <p:cNvSpPr/>
          <p:nvPr/>
        </p:nvSpPr>
        <p:spPr>
          <a:xfrm>
            <a:off x="2000482" y="3790658"/>
            <a:ext cx="1707422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rebus writing</a:t>
            </a:r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3313390" y="2996952"/>
            <a:ext cx="106482" cy="1008112"/>
          </a:xfrm>
          <a:prstGeom prst="line">
            <a:avLst/>
          </a:prstGeom>
          <a:ln w="47625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buch 1 17"/>
          <p:cNvSpPr/>
          <p:nvPr/>
        </p:nvSpPr>
        <p:spPr>
          <a:xfrm>
            <a:off x="4427984" y="3730382"/>
            <a:ext cx="3024336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determinatives, keys</a:t>
            </a:r>
            <a:endParaRPr lang="cs-CZ" dirty="0"/>
          </a:p>
        </p:txBody>
      </p:sp>
      <p:cxnSp>
        <p:nvCxnSpPr>
          <p:cNvPr id="20" name="Přímá spojnice 19"/>
          <p:cNvCxnSpPr/>
          <p:nvPr/>
        </p:nvCxnSpPr>
        <p:spPr>
          <a:xfrm flipH="1">
            <a:off x="3635896" y="4377645"/>
            <a:ext cx="720080" cy="60276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4932040" y="2581672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syllabic systems</a:t>
            </a:r>
            <a:endParaRPr lang="cs-CZ" dirty="0"/>
          </a:p>
        </p:txBody>
      </p:sp>
      <p:cxnSp>
        <p:nvCxnSpPr>
          <p:cNvPr id="25" name="Přímá spojnice se šipkou 24"/>
          <p:cNvCxnSpPr>
            <a:stCxn id="19" idx="0"/>
          </p:cNvCxnSpPr>
          <p:nvPr/>
        </p:nvCxnSpPr>
        <p:spPr>
          <a:xfrm flipV="1">
            <a:off x="5832140" y="2276872"/>
            <a:ext cx="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940152" y="3068960"/>
            <a:ext cx="144016" cy="936105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411760" y="1700808"/>
            <a:ext cx="0" cy="872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63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(iv) Syllabic systems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basic graphic units are interpreted as speech syllables</a:t>
            </a:r>
          </a:p>
          <a:p>
            <a:pPr lvl="1"/>
            <a:r>
              <a:rPr lang="en-US" sz="1800" dirty="0" smtClean="0"/>
              <a:t>a syllable is a unit of speech that can be articulated in isolation and bear a single degree of stress (English) or a single tone (Chinese) </a:t>
            </a:r>
          </a:p>
          <a:p>
            <a:pPr lvl="1"/>
            <a:r>
              <a:rPr lang="en-US" sz="1800" dirty="0" smtClean="0"/>
              <a:t>typically, a sound of a consonant followed by a vowel (CV)</a:t>
            </a:r>
          </a:p>
          <a:p>
            <a:pPr lvl="2"/>
            <a:r>
              <a:rPr lang="en-US" sz="1400" dirty="0" smtClean="0"/>
              <a:t>further:  VC, V, CVC, CCV, </a:t>
            </a:r>
            <a:r>
              <a:rPr lang="en-US" sz="1400" dirty="0" err="1" smtClean="0"/>
              <a:t>CvCV</a:t>
            </a:r>
            <a:r>
              <a:rPr lang="en-US" sz="1400" dirty="0" smtClean="0"/>
              <a:t> (reduced vowels in </a:t>
            </a:r>
            <a:r>
              <a:rPr lang="en-US" sz="1400" dirty="0" err="1" smtClean="0"/>
              <a:t>interconsonantal</a:t>
            </a:r>
            <a:r>
              <a:rPr lang="en-US" sz="1400" dirty="0" smtClean="0"/>
              <a:t> position in Hebrew and other Semitic languages), ... CCCVCC (cf. English </a:t>
            </a:r>
            <a:r>
              <a:rPr lang="en-US" sz="1400" i="1" dirty="0" smtClean="0"/>
              <a:t>strength</a:t>
            </a:r>
            <a:r>
              <a:rPr lang="en-US" sz="1400" dirty="0" smtClean="0"/>
              <a:t>)</a:t>
            </a:r>
          </a:p>
          <a:p>
            <a:pPr lvl="1"/>
            <a:r>
              <a:rPr lang="en-US" sz="1800" dirty="0" smtClean="0"/>
              <a:t>however: </a:t>
            </a:r>
            <a:r>
              <a:rPr lang="en-US" sz="1800" i="1" dirty="0" smtClean="0"/>
              <a:t>Everybody is able to recognize a syllable, even if some difficulty is experienced in defining what a syllable is.</a:t>
            </a:r>
            <a:r>
              <a:rPr lang="en-US" sz="1800" dirty="0" smtClean="0"/>
              <a:t> (A. Burgess: </a:t>
            </a:r>
            <a:r>
              <a:rPr lang="en-US" sz="1800" i="1" dirty="0" smtClean="0"/>
              <a:t>A Mouthful of Air</a:t>
            </a:r>
            <a:r>
              <a:rPr lang="en-US" sz="1800" dirty="0" smtClean="0"/>
              <a:t>)</a:t>
            </a:r>
          </a:p>
          <a:p>
            <a:r>
              <a:rPr lang="en-US" sz="2200" dirty="0" smtClean="0"/>
              <a:t>Japanese kana as one of the purest examples</a:t>
            </a:r>
          </a:p>
          <a:p>
            <a:pPr lvl="1"/>
            <a:r>
              <a:rPr lang="en-US" sz="1800" dirty="0" smtClean="0"/>
              <a:t>further </a:t>
            </a:r>
            <a:r>
              <a:rPr lang="en-US" sz="1800" dirty="0" err="1" smtClean="0"/>
              <a:t>Akkadian</a:t>
            </a:r>
            <a:r>
              <a:rPr lang="en-US" sz="1800" dirty="0" smtClean="0"/>
              <a:t> cuneiform script, Aegean script Linear B, Cherokee scripts of North America etc.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590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Syllables of various languages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different languages allow for different syllables</a:t>
            </a:r>
          </a:p>
          <a:p>
            <a:pPr lvl="1"/>
            <a:r>
              <a:rPr lang="en-US" sz="1800" dirty="0" smtClean="0"/>
              <a:t>the specific structure of possible syllables is part of the phonological system of a language</a:t>
            </a:r>
          </a:p>
          <a:p>
            <a:pPr lvl="1"/>
            <a:r>
              <a:rPr lang="en-US" sz="1800" dirty="0" smtClean="0"/>
              <a:t>the complexity of possible syllables of a language interacts with their number</a:t>
            </a:r>
          </a:p>
          <a:p>
            <a:r>
              <a:rPr lang="en-US" sz="2200" dirty="0" smtClean="0"/>
              <a:t>for instance</a:t>
            </a:r>
          </a:p>
          <a:p>
            <a:pPr lvl="1"/>
            <a:r>
              <a:rPr lang="en-US" sz="1800" dirty="0" smtClean="0"/>
              <a:t>more than 11,000 different syllables in Korean</a:t>
            </a:r>
          </a:p>
          <a:p>
            <a:pPr lvl="1"/>
            <a:r>
              <a:rPr lang="en-US" sz="1800" dirty="0" smtClean="0"/>
              <a:t>more than 14,000 </a:t>
            </a:r>
            <a:r>
              <a:rPr lang="en-US" sz="1800" dirty="0"/>
              <a:t>different syllables in </a:t>
            </a:r>
            <a:r>
              <a:rPr lang="en-US" sz="1800" dirty="0" smtClean="0"/>
              <a:t>Vietnamese</a:t>
            </a:r>
          </a:p>
          <a:p>
            <a:pPr lvl="1"/>
            <a:r>
              <a:rPr lang="en-US" sz="1800" dirty="0" smtClean="0"/>
              <a:t>app. 23,000 </a:t>
            </a:r>
            <a:r>
              <a:rPr lang="en-US" sz="1800" dirty="0"/>
              <a:t>different syllables in </a:t>
            </a:r>
            <a:r>
              <a:rPr lang="en-US" sz="1800" dirty="0" smtClean="0"/>
              <a:t>Thai</a:t>
            </a:r>
          </a:p>
          <a:p>
            <a:pPr lvl="1"/>
            <a:r>
              <a:rPr lang="en-US" sz="1800" dirty="0" smtClean="0"/>
              <a:t>even more in German and English</a:t>
            </a:r>
          </a:p>
          <a:p>
            <a:r>
              <a:rPr lang="en-US" sz="2200" dirty="0" smtClean="0"/>
              <a:t>no writing system could map speech syllables to graphic signs in the ratio 1:1</a:t>
            </a:r>
          </a:p>
          <a:p>
            <a:pPr lvl="1"/>
            <a:r>
              <a:rPr lang="en-US" sz="1800" dirty="0" smtClean="0"/>
              <a:t>different strategies developed for syllabic writing to decrease the number of signs in comparison to the number of speech syllables </a:t>
            </a:r>
          </a:p>
          <a:p>
            <a:pPr lvl="2"/>
            <a:r>
              <a:rPr lang="en-US" sz="1400" dirty="0" smtClean="0"/>
              <a:t>e.g. combining simple syllables, disregarding minor distinctions such as aspiration of final consonants; combining syllables with logograms</a:t>
            </a:r>
          </a:p>
        </p:txBody>
      </p:sp>
    </p:spTree>
    <p:extLst>
      <p:ext uri="{BB962C8B-B14F-4D97-AF65-F5344CB8AC3E}">
        <p14:creationId xmlns:p14="http://schemas.microsoft.com/office/powerpoint/2010/main" val="20549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33517" r="86270" b="26552"/>
          <a:stretch/>
        </p:blipFill>
        <p:spPr bwMode="auto">
          <a:xfrm>
            <a:off x="107504" y="1192684"/>
            <a:ext cx="936104" cy="238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1192684"/>
            <a:ext cx="3973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va</a:t>
            </a:r>
            <a:r>
              <a:rPr lang="cs-CZ" sz="3600" dirty="0" smtClean="0"/>
              <a:t>č </a:t>
            </a:r>
            <a:r>
              <a:rPr lang="en-US" sz="3600" dirty="0" smtClean="0"/>
              <a:t>‘speak’</a:t>
            </a:r>
          </a:p>
          <a:p>
            <a:r>
              <a:rPr lang="en-US" sz="3600" dirty="0" err="1" smtClean="0"/>
              <a:t>veda</a:t>
            </a:r>
            <a:r>
              <a:rPr lang="en-US" sz="3600" dirty="0" smtClean="0"/>
              <a:t> ‘knowledge’</a:t>
            </a:r>
          </a:p>
          <a:p>
            <a:r>
              <a:rPr lang="cs-CZ" sz="3600" dirty="0" smtClean="0"/>
              <a:t>č</a:t>
            </a:r>
            <a:r>
              <a:rPr lang="en-US" sz="3600" dirty="0" err="1" smtClean="0"/>
              <a:t>ud</a:t>
            </a:r>
            <a:r>
              <a:rPr lang="cs-CZ" sz="3600" dirty="0" smtClean="0"/>
              <a:t> </a:t>
            </a:r>
            <a:r>
              <a:rPr lang="en-US" sz="3600" dirty="0"/>
              <a:t>‘induce</a:t>
            </a:r>
            <a:r>
              <a:rPr lang="en-US" sz="3600" dirty="0" smtClean="0"/>
              <a:t>’</a:t>
            </a:r>
          </a:p>
          <a:p>
            <a:r>
              <a:rPr lang="en-US" sz="3600" dirty="0" err="1"/>
              <a:t>mene</a:t>
            </a:r>
            <a:r>
              <a:rPr lang="en-US" sz="3600" dirty="0"/>
              <a:t> </a:t>
            </a:r>
            <a:r>
              <a:rPr lang="en-US" sz="3600" dirty="0" smtClean="0"/>
              <a:t>‘thought’</a:t>
            </a:r>
            <a:endParaRPr lang="cs-CZ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 t="33517" r="33663" b="26552"/>
          <a:stretch/>
        </p:blipFill>
        <p:spPr bwMode="auto">
          <a:xfrm>
            <a:off x="4747471" y="1264692"/>
            <a:ext cx="976657" cy="23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724129" y="1264692"/>
            <a:ext cx="3419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dama</a:t>
            </a:r>
            <a:r>
              <a:rPr lang="cs-CZ" sz="3600" dirty="0" smtClean="0"/>
              <a:t> </a:t>
            </a:r>
            <a:r>
              <a:rPr lang="en-US" sz="3600" dirty="0" smtClean="0"/>
              <a:t>‘house’</a:t>
            </a:r>
          </a:p>
          <a:p>
            <a:r>
              <a:rPr lang="en-US" sz="3600" dirty="0" err="1" smtClean="0"/>
              <a:t>jad</a:t>
            </a:r>
            <a:r>
              <a:rPr lang="en-US" sz="3600" dirty="0" smtClean="0"/>
              <a:t> ‘because’</a:t>
            </a:r>
          </a:p>
          <a:p>
            <a:r>
              <a:rPr lang="en-US" sz="3600" dirty="0" err="1" smtClean="0"/>
              <a:t>nam</a:t>
            </a:r>
            <a:r>
              <a:rPr lang="en-US" sz="3600" dirty="0" smtClean="0"/>
              <a:t> ‘respect’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3861048"/>
            <a:ext cx="7089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Describe the rules of writing  consonants and vowels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Transcribe the following words: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t="54911" r="76616" b="22544"/>
          <a:stretch/>
        </p:blipFill>
        <p:spPr bwMode="auto">
          <a:xfrm>
            <a:off x="167483" y="4967720"/>
            <a:ext cx="948133" cy="13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0" t="54911" r="39365" b="22544"/>
          <a:stretch/>
        </p:blipFill>
        <p:spPr bwMode="auto">
          <a:xfrm>
            <a:off x="4431758" y="4967720"/>
            <a:ext cx="804041" cy="13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50063" y="4941168"/>
            <a:ext cx="143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‘think’</a:t>
            </a:r>
          </a:p>
          <a:p>
            <a:r>
              <a:rPr lang="en-US" sz="3600" dirty="0" smtClean="0"/>
              <a:t>‘hold’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4941168"/>
            <a:ext cx="143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‘joy’</a:t>
            </a:r>
          </a:p>
          <a:p>
            <a:r>
              <a:rPr lang="en-US" sz="3600" dirty="0" smtClean="0"/>
              <a:t>‘God’</a:t>
            </a:r>
          </a:p>
        </p:txBody>
      </p:sp>
    </p:spTree>
    <p:extLst>
      <p:ext uri="{BB962C8B-B14F-4D97-AF65-F5344CB8AC3E}">
        <p14:creationId xmlns:p14="http://schemas.microsoft.com/office/powerpoint/2010/main" val="99494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30000" r="53577" b="21379"/>
          <a:stretch/>
        </p:blipFill>
        <p:spPr bwMode="auto">
          <a:xfrm>
            <a:off x="467544" y="620688"/>
            <a:ext cx="4761187" cy="37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436089" y="4355612"/>
            <a:ext cx="448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G</a:t>
            </a:r>
            <a:r>
              <a:rPr lang="en-US" sz="2400" dirty="0" smtClean="0"/>
              <a:t>ive the Latin transliteration of </a:t>
            </a:r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50000" r="38966" b="28828"/>
          <a:stretch/>
        </p:blipFill>
        <p:spPr bwMode="auto">
          <a:xfrm>
            <a:off x="4955433" y="4268400"/>
            <a:ext cx="1952355" cy="109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488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2134597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1" y="257328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539552" y="2276872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1196752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1566084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699792" y="2573288"/>
            <a:ext cx="1227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logography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2" idx="0"/>
          </p:cNvCxnSpPr>
          <p:nvPr/>
        </p:nvCxnSpPr>
        <p:spPr>
          <a:xfrm flipH="1" flipV="1">
            <a:off x="3059835" y="2285256"/>
            <a:ext cx="253555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ýbuch 1 20"/>
          <p:cNvSpPr/>
          <p:nvPr/>
        </p:nvSpPr>
        <p:spPr>
          <a:xfrm>
            <a:off x="2000482" y="3790658"/>
            <a:ext cx="1707422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rebus writing</a:t>
            </a:r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3313390" y="2996952"/>
            <a:ext cx="106482" cy="1008112"/>
          </a:xfrm>
          <a:prstGeom prst="line">
            <a:avLst/>
          </a:prstGeom>
          <a:ln w="47625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buch 1 17"/>
          <p:cNvSpPr/>
          <p:nvPr/>
        </p:nvSpPr>
        <p:spPr>
          <a:xfrm>
            <a:off x="4427984" y="3730382"/>
            <a:ext cx="3024336" cy="1294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determinatives, keys</a:t>
            </a:r>
            <a:endParaRPr lang="cs-CZ" dirty="0"/>
          </a:p>
        </p:txBody>
      </p:sp>
      <p:cxnSp>
        <p:nvCxnSpPr>
          <p:cNvPr id="20" name="Přímá spojnice 19"/>
          <p:cNvCxnSpPr/>
          <p:nvPr/>
        </p:nvCxnSpPr>
        <p:spPr>
          <a:xfrm flipH="1">
            <a:off x="3635896" y="4377645"/>
            <a:ext cx="720080" cy="60276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4932040" y="2581672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syllabic systems</a:t>
            </a:r>
            <a:endParaRPr lang="cs-CZ" dirty="0"/>
          </a:p>
        </p:txBody>
      </p:sp>
      <p:cxnSp>
        <p:nvCxnSpPr>
          <p:cNvPr id="25" name="Přímá spojnice se šipkou 24"/>
          <p:cNvCxnSpPr>
            <a:stCxn id="19" idx="0"/>
          </p:cNvCxnSpPr>
          <p:nvPr/>
        </p:nvCxnSpPr>
        <p:spPr>
          <a:xfrm flipV="1">
            <a:off x="5832140" y="2276872"/>
            <a:ext cx="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940152" y="3068960"/>
            <a:ext cx="144016" cy="936105"/>
          </a:xfrm>
          <a:prstGeom prst="line">
            <a:avLst/>
          </a:prstGeom>
          <a:ln w="47625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164288" y="1216834"/>
            <a:ext cx="11051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alphabets</a:t>
            </a:r>
            <a:endParaRPr lang="cs-CZ" dirty="0"/>
          </a:p>
        </p:txBody>
      </p:sp>
      <p:cxnSp>
        <p:nvCxnSpPr>
          <p:cNvPr id="17" name="Přímá spojnice se šipkou 16"/>
          <p:cNvCxnSpPr>
            <a:stCxn id="16" idx="2"/>
          </p:cNvCxnSpPr>
          <p:nvPr/>
        </p:nvCxnSpPr>
        <p:spPr>
          <a:xfrm flipH="1">
            <a:off x="7308309" y="1586166"/>
            <a:ext cx="408566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411760" y="1700808"/>
            <a:ext cx="0" cy="872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2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Writing vs. speech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3664" y="2291681"/>
            <a:ext cx="2962672" cy="3629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continuous</a:t>
            </a:r>
          </a:p>
          <a:p>
            <a:r>
              <a:rPr lang="en-US" sz="1800" dirty="0" smtClean="0"/>
              <a:t>bound to utterance time</a:t>
            </a:r>
          </a:p>
          <a:p>
            <a:r>
              <a:rPr lang="en-US" sz="1800" dirty="0" smtClean="0"/>
              <a:t>contextual</a:t>
            </a:r>
          </a:p>
          <a:p>
            <a:r>
              <a:rPr lang="en-US" sz="1800" dirty="0" smtClean="0"/>
              <a:t>temporal</a:t>
            </a:r>
          </a:p>
          <a:p>
            <a:r>
              <a:rPr lang="en-US" sz="1800" dirty="0" smtClean="0"/>
              <a:t>audible</a:t>
            </a:r>
          </a:p>
          <a:p>
            <a:r>
              <a:rPr lang="en-US" sz="1800" dirty="0" smtClean="0"/>
              <a:t>produced by voice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7F0-E9DC-45D2-B21A-F17003F2ABD7}" type="slidenum">
              <a:rPr lang="cs-CZ" smtClean="0"/>
              <a:t>3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329408" y="2320280"/>
            <a:ext cx="2962672" cy="36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discrete</a:t>
            </a:r>
          </a:p>
          <a:p>
            <a:r>
              <a:rPr lang="en-US" sz="1800" dirty="0" smtClean="0"/>
              <a:t>timeless</a:t>
            </a:r>
          </a:p>
          <a:p>
            <a:r>
              <a:rPr lang="en-US" sz="1800" dirty="0" smtClean="0"/>
              <a:t>autonomous</a:t>
            </a:r>
          </a:p>
          <a:p>
            <a:r>
              <a:rPr lang="en-US" sz="1800" dirty="0" smtClean="0"/>
              <a:t>permanent</a:t>
            </a:r>
          </a:p>
          <a:p>
            <a:r>
              <a:rPr lang="en-US" sz="1800" dirty="0" smtClean="0"/>
              <a:t>visible</a:t>
            </a:r>
          </a:p>
          <a:p>
            <a:r>
              <a:rPr lang="en-US" sz="1800" dirty="0" smtClean="0"/>
              <a:t>produced by hand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4404245"/>
            <a:ext cx="8579296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800" dirty="0" smtClean="0"/>
              <a:t>today, more communication takes place in the written than in the oral form (Internet)</a:t>
            </a:r>
          </a:p>
          <a:p>
            <a:pPr lvl="1"/>
            <a:r>
              <a:rPr lang="en-US" sz="1400" dirty="0" smtClean="0"/>
              <a:t>writing is not a `minor’ form of communication</a:t>
            </a:r>
          </a:p>
          <a:p>
            <a:r>
              <a:rPr lang="en-US" sz="1800" dirty="0" smtClean="0"/>
              <a:t>writing offers ways of reclaiming the past, but is a critical skill for shaping the future</a:t>
            </a:r>
          </a:p>
          <a:p>
            <a:r>
              <a:rPr lang="en-US" sz="1800" dirty="0" smtClean="0"/>
              <a:t>access to knowledge means access to written intelligence</a:t>
            </a:r>
          </a:p>
          <a:p>
            <a:endParaRPr lang="en-US" sz="1800" dirty="0" smtClean="0"/>
          </a:p>
          <a:p>
            <a:pPr lvl="1"/>
            <a:endParaRPr lang="en-US" sz="1600" i="1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4844" y="1412777"/>
            <a:ext cx="85792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writing and speech are distinct systems, which are related in many ways, have shared and distinct functions and differ in both their production and reception</a:t>
            </a:r>
          </a:p>
        </p:txBody>
      </p:sp>
    </p:spTree>
    <p:extLst>
      <p:ext uri="{BB962C8B-B14F-4D97-AF65-F5344CB8AC3E}">
        <p14:creationId xmlns:p14="http://schemas.microsoft.com/office/powerpoint/2010/main" val="4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(v) Alphabetic systems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alphabetic letters encode phonemic segments</a:t>
            </a:r>
          </a:p>
          <a:p>
            <a:pPr lvl="1"/>
            <a:r>
              <a:rPr lang="en-US" sz="1800" dirty="0" smtClean="0"/>
              <a:t>the segments cannot be extracted from the speech </a:t>
            </a:r>
          </a:p>
          <a:p>
            <a:pPr lvl="2"/>
            <a:r>
              <a:rPr lang="en-US" sz="1400" dirty="0" smtClean="0"/>
              <a:t>“it </a:t>
            </a:r>
            <a:r>
              <a:rPr lang="en-US" sz="1400" dirty="0"/>
              <a:t>is impossible to disarticulate phonological representation into a string of non-overlapping units” (Prince 1992:368)</a:t>
            </a:r>
          </a:p>
          <a:p>
            <a:r>
              <a:rPr lang="en-US" sz="2200" dirty="0" smtClean="0"/>
              <a:t>phoneme</a:t>
            </a:r>
          </a:p>
          <a:p>
            <a:pPr lvl="1"/>
            <a:r>
              <a:rPr lang="en-US" sz="1800" dirty="0" smtClean="0"/>
              <a:t>an abstract unit: phonetic segment (phone) which fulfills a meaning-</a:t>
            </a:r>
            <a:r>
              <a:rPr lang="en-US" sz="1800" dirty="0" err="1" smtClean="0"/>
              <a:t>differen</a:t>
            </a:r>
            <a:r>
              <a:rPr lang="en-US" sz="1800" dirty="0"/>
              <a:t>-</a:t>
            </a:r>
            <a:r>
              <a:rPr lang="en-US" sz="1800" dirty="0" err="1" smtClean="0"/>
              <a:t>tiating</a:t>
            </a:r>
            <a:r>
              <a:rPr lang="en-US" sz="1800" dirty="0" smtClean="0"/>
              <a:t> function in a given language</a:t>
            </a:r>
          </a:p>
          <a:p>
            <a:pPr lvl="1"/>
            <a:r>
              <a:rPr lang="en-US" sz="1800" dirty="0" smtClean="0"/>
              <a:t>statistics based on 317 languages</a:t>
            </a:r>
          </a:p>
          <a:p>
            <a:pPr lvl="2"/>
            <a:r>
              <a:rPr lang="en-US" sz="1400" dirty="0" smtClean="0"/>
              <a:t>languages have 22.8 consonant phonemes and 8.7  vowel phonemes on average</a:t>
            </a:r>
          </a:p>
          <a:p>
            <a:pPr lvl="2"/>
            <a:r>
              <a:rPr lang="en-US" sz="1400" dirty="0" smtClean="0"/>
              <a:t>in individual languages, between 6 and 95 consonants and 3 and 46 vowels</a:t>
            </a:r>
          </a:p>
        </p:txBody>
      </p:sp>
    </p:spTree>
    <p:extLst>
      <p:ext uri="{BB962C8B-B14F-4D97-AF65-F5344CB8AC3E}">
        <p14:creationId xmlns:p14="http://schemas.microsoft.com/office/powerpoint/2010/main" val="3653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50000" r="2949" b="35499"/>
          <a:stretch/>
        </p:blipFill>
        <p:spPr bwMode="auto">
          <a:xfrm>
            <a:off x="72008" y="681785"/>
            <a:ext cx="9036496" cy="80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45800" r="5456" b="27323"/>
          <a:stretch/>
        </p:blipFill>
        <p:spPr bwMode="auto">
          <a:xfrm>
            <a:off x="0" y="3465447"/>
            <a:ext cx="9144000" cy="15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49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764704"/>
            <a:ext cx="9124236" cy="5777880"/>
            <a:chOff x="0" y="764704"/>
            <a:chExt cx="9124236" cy="577788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1" t="16667" r="22500" b="16667"/>
            <a:stretch/>
          </p:blipFill>
          <p:spPr bwMode="auto">
            <a:xfrm>
              <a:off x="0" y="764704"/>
              <a:ext cx="9124236" cy="577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603394" y="775211"/>
              <a:ext cx="713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surtal</a:t>
              </a:r>
              <a:r>
                <a:rPr lang="en-US" sz="2000" dirty="0" smtClean="0"/>
                <a:t> ‘study’	      </a:t>
              </a:r>
              <a:r>
                <a:rPr lang="en-US" sz="2000" dirty="0" err="1" smtClean="0"/>
                <a:t>tusa</a:t>
              </a:r>
              <a:r>
                <a:rPr lang="en-US" sz="2000" dirty="0" smtClean="0"/>
                <a:t> ‘benefit’	      </a:t>
              </a:r>
              <a:r>
                <a:rPr lang="en-US" sz="2000" dirty="0" err="1" smtClean="0"/>
                <a:t>tariki</a:t>
              </a:r>
              <a:r>
                <a:rPr lang="en-US" sz="2000" dirty="0" smtClean="0"/>
                <a:t> ‘brain’	        </a:t>
              </a:r>
              <a:r>
                <a:rPr lang="en-US" sz="2000" dirty="0" err="1" smtClean="0"/>
                <a:t>öri</a:t>
              </a:r>
              <a:r>
                <a:rPr lang="en-US" sz="2000" dirty="0" smtClean="0"/>
                <a:t> ‘debt’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03394" y="2420888"/>
              <a:ext cx="75690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usun</a:t>
              </a:r>
              <a:r>
                <a:rPr lang="en-US" sz="2000" dirty="0" smtClean="0"/>
                <a:t> ‘water’  	         </a:t>
              </a:r>
              <a:r>
                <a:rPr lang="en-US" sz="2000" dirty="0" err="1" smtClean="0"/>
                <a:t>muskilta</a:t>
              </a:r>
              <a:r>
                <a:rPr lang="en-US" sz="2000" dirty="0" smtClean="0"/>
                <a:t> ‘crook’	         </a:t>
              </a:r>
              <a:r>
                <a:rPr lang="en-US" sz="2000" dirty="0" err="1" smtClean="0"/>
                <a:t>amitan</a:t>
              </a:r>
              <a:r>
                <a:rPr lang="en-US" sz="2000" dirty="0" smtClean="0"/>
                <a:t> ‘animal’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3394" y="5013176"/>
              <a:ext cx="101627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‘crisis’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5496" y="4221088"/>
              <a:ext cx="88569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Transcribe the following words. Try to detect what 2 and 3 mean.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 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47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Writing systems of the world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35" y="1916832"/>
            <a:ext cx="8229600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enormous diversity of writing systems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175347" y="3430741"/>
            <a:ext cx="6696744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39243" y="3790781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semiography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meaning-based writing)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431931" y="3786986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phonography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sound-based writing)</a:t>
            </a:r>
          </a:p>
        </p:txBody>
      </p:sp>
    </p:spTree>
    <p:extLst>
      <p:ext uri="{BB962C8B-B14F-4D97-AF65-F5344CB8AC3E}">
        <p14:creationId xmlns:p14="http://schemas.microsoft.com/office/powerpoint/2010/main" val="32232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28800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 smtClean="0"/>
              <a:t>(</a:t>
            </a:r>
            <a:r>
              <a:rPr lang="en-US" sz="3600" dirty="0" err="1" smtClean="0"/>
              <a:t>i</a:t>
            </a:r>
            <a:r>
              <a:rPr lang="en-US" sz="3600" dirty="0" smtClean="0"/>
              <a:t>) pictography</a:t>
            </a:r>
          </a:p>
          <a:p>
            <a:pPr lvl="1"/>
            <a:r>
              <a:rPr lang="en-US" sz="3600" dirty="0" smtClean="0"/>
              <a:t>(ii</a:t>
            </a:r>
            <a:r>
              <a:rPr lang="en-US" sz="3600" dirty="0"/>
              <a:t>) ideography</a:t>
            </a:r>
            <a:endParaRPr lang="en-US" sz="3600" dirty="0" smtClean="0"/>
          </a:p>
          <a:p>
            <a:pPr lvl="1"/>
            <a:r>
              <a:rPr lang="en-US" sz="3600" dirty="0" smtClean="0"/>
              <a:t>(iii) logographic / word writing systems</a:t>
            </a:r>
          </a:p>
          <a:p>
            <a:pPr lvl="1"/>
            <a:r>
              <a:rPr lang="en-US" sz="3600" dirty="0" smtClean="0"/>
              <a:t>(iv) syllabic systems (syllabaries)</a:t>
            </a:r>
          </a:p>
          <a:p>
            <a:pPr lvl="1"/>
            <a:r>
              <a:rPr lang="en-US" sz="3600" dirty="0" smtClean="0"/>
              <a:t>(v) alphabetic systems (alphabets)</a:t>
            </a:r>
          </a:p>
          <a:p>
            <a:endParaRPr lang="en-US" sz="4000" dirty="0" smtClean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of writing </a:t>
            </a:r>
            <a:r>
              <a:rPr lang="en-US" dirty="0" smtClean="0"/>
              <a:t>systems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se šipkou 7"/>
          <p:cNvCxnSpPr/>
          <p:nvPr/>
        </p:nvCxnSpPr>
        <p:spPr>
          <a:xfrm>
            <a:off x="395536" y="3430741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of writing </a:t>
            </a:r>
            <a:r>
              <a:rPr lang="en-US" dirty="0" smtClean="0"/>
              <a:t>systems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386104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4" name="Přímá spojnice se šipkou 3"/>
          <p:cNvCxnSpPr>
            <a:stCxn id="2" idx="0"/>
          </p:cNvCxnSpPr>
          <p:nvPr/>
        </p:nvCxnSpPr>
        <p:spPr>
          <a:xfrm flipH="1" flipV="1">
            <a:off x="539552" y="3573016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Pictography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0" t="29495" r="38182" b="50505"/>
          <a:stretch/>
        </p:blipFill>
        <p:spPr bwMode="auto">
          <a:xfrm>
            <a:off x="899592" y="2204864"/>
            <a:ext cx="327684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88024" y="1844824"/>
            <a:ext cx="1943425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Interpretations?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4635" y="1700808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/>
              <a:t>Eskimo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608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>
            <a:off x="395536" y="3430741"/>
            <a:ext cx="8352928" cy="0"/>
          </a:xfrm>
          <a:prstGeom prst="straightConnector1">
            <a:avLst/>
          </a:prstGeom>
          <a:ln w="111125" cap="sq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9512" y="3861048"/>
            <a:ext cx="1292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pictography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8" idx="0"/>
          </p:cNvCxnSpPr>
          <p:nvPr/>
        </p:nvCxnSpPr>
        <p:spPr>
          <a:xfrm flipH="1" flipV="1">
            <a:off x="539552" y="3573016"/>
            <a:ext cx="286099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619672" y="2492896"/>
            <a:ext cx="1235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ideography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2"/>
          </p:cNvCxnSpPr>
          <p:nvPr/>
        </p:nvCxnSpPr>
        <p:spPr>
          <a:xfrm flipH="1">
            <a:off x="1763688" y="2862228"/>
            <a:ext cx="473589" cy="4315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of writing </a:t>
            </a:r>
            <a:r>
              <a:rPr lang="en-US" dirty="0" smtClean="0"/>
              <a:t>systems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5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(ii) Ideography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0988" y="2361255"/>
            <a:ext cx="1943425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err="1" smtClean="0"/>
              <a:t>Luwian</a:t>
            </a:r>
            <a:endParaRPr lang="en-US" sz="20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35170" r="51733" b="37970"/>
          <a:stretch/>
        </p:blipFill>
        <p:spPr bwMode="auto">
          <a:xfrm>
            <a:off x="827584" y="2852936"/>
            <a:ext cx="5308554" cy="27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0988" y="1412776"/>
            <a:ext cx="81434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ideograms as units expressing ideas</a:t>
            </a:r>
          </a:p>
          <a:p>
            <a:pPr lvl="2"/>
            <a:r>
              <a:rPr lang="en-US" sz="1400" dirty="0"/>
              <a:t>doubtful that there ever was such a writing system: impossible to design a writing system that operates on the level of concepts regardless of </a:t>
            </a:r>
            <a:r>
              <a:rPr lang="en-US" sz="1400" dirty="0" smtClean="0"/>
              <a:t>language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05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1560</Words>
  <Application>Microsoft Office PowerPoint</Application>
  <PresentationFormat>Předvádění na obrazovce (4:3)</PresentationFormat>
  <Paragraphs>240</Paragraphs>
  <Slides>32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Variability of languages in time and space - II</vt:lpstr>
      <vt:lpstr>Writing</vt:lpstr>
      <vt:lpstr>Writing vs. speech</vt:lpstr>
      <vt:lpstr>Writing systems of the world</vt:lpstr>
      <vt:lpstr>Classification of writing systems</vt:lpstr>
      <vt:lpstr>Classification of writing systems</vt:lpstr>
      <vt:lpstr>(i) Pictography</vt:lpstr>
      <vt:lpstr>Classification of writing systems</vt:lpstr>
      <vt:lpstr>(ii) Ideography</vt:lpstr>
      <vt:lpstr>(ii) Ideography</vt:lpstr>
      <vt:lpstr>Prezentace aplikace PowerPoint</vt:lpstr>
      <vt:lpstr>Classification of writing systems</vt:lpstr>
      <vt:lpstr>(iii) Logographic / word writing systems</vt:lpstr>
      <vt:lpstr>Sumerian writing</vt:lpstr>
      <vt:lpstr>Graphic development of Sumerian cuneiform signs</vt:lpstr>
      <vt:lpstr>Sumerian writing</vt:lpstr>
      <vt:lpstr>Prezentace aplikace PowerPoint</vt:lpstr>
      <vt:lpstr>Graphical structure of Chinese characters</vt:lpstr>
      <vt:lpstr>Prezentace aplikace PowerPoint</vt:lpstr>
      <vt:lpstr>Classification of writing systems</vt:lpstr>
      <vt:lpstr>Prezentace aplikace PowerPoint</vt:lpstr>
      <vt:lpstr>Prezentace aplikace PowerPoint</vt:lpstr>
      <vt:lpstr>Prezentace aplikace PowerPoint</vt:lpstr>
      <vt:lpstr>Prezentace aplikace PowerPoint</vt:lpstr>
      <vt:lpstr>(iv) Syllabic systems</vt:lpstr>
      <vt:lpstr>Syllables of various languages</vt:lpstr>
      <vt:lpstr>Prezentace aplikace PowerPoint</vt:lpstr>
      <vt:lpstr>Prezentace aplikace PowerPoint</vt:lpstr>
      <vt:lpstr>Prezentace aplikace PowerPoint</vt:lpstr>
      <vt:lpstr>(v) Alphabetic systems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languages in time and space</dc:title>
  <dc:creator>M</dc:creator>
  <cp:lastModifiedBy>Anja</cp:lastModifiedBy>
  <cp:revision>312</cp:revision>
  <cp:lastPrinted>2016-10-13T08:58:49Z</cp:lastPrinted>
  <dcterms:created xsi:type="dcterms:W3CDTF">2012-09-13T06:48:54Z</dcterms:created>
  <dcterms:modified xsi:type="dcterms:W3CDTF">2016-10-13T08:59:43Z</dcterms:modified>
</cp:coreProperties>
</file>