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09" r:id="rId2"/>
    <p:sldId id="312" r:id="rId3"/>
    <p:sldId id="313" r:id="rId4"/>
    <p:sldId id="310" r:id="rId5"/>
    <p:sldId id="311" r:id="rId6"/>
    <p:sldId id="323" r:id="rId7"/>
    <p:sldId id="324" r:id="rId8"/>
    <p:sldId id="325" r:id="rId9"/>
    <p:sldId id="326" r:id="rId10"/>
    <p:sldId id="322" r:id="rId11"/>
  </p:sldIdLst>
  <p:sldSz cx="9144000" cy="6858000" type="screen4x3"/>
  <p:notesSz cx="7099300" cy="10234613"/>
  <p:defaultTextStyle>
    <a:defPPr>
      <a:defRPr lang="nb-NO"/>
    </a:defPPr>
    <a:lvl1pPr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0000"/>
    <a:srgbClr val="4E4A48"/>
    <a:srgbClr val="00BBFE"/>
    <a:srgbClr val="FF9900"/>
    <a:srgbClr val="DED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05" autoAdjust="0"/>
    <p:restoredTop sz="88260" autoAdjust="0"/>
  </p:normalViewPr>
  <p:slideViewPr>
    <p:cSldViewPr>
      <p:cViewPr>
        <p:scale>
          <a:sx n="100" d="100"/>
          <a:sy n="100" d="100"/>
        </p:scale>
        <p:origin x="1832" y="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fld id="{13115EB6-23B6-41B9-B8C2-9CEB5AE8B46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5527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59338"/>
            <a:ext cx="5680075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fld id="{2582B285-F7B6-4D91-85EC-62CA6E0D0E3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65009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10" descr="UiBmerke_grayscale"/>
          <p:cNvSpPr>
            <a:spLocks noChangeAspect="1" noChangeArrowheads="1"/>
          </p:cNvSpPr>
          <p:nvPr/>
        </p:nvSpPr>
        <p:spPr bwMode="auto">
          <a:xfrm>
            <a:off x="3665538" y="4702175"/>
            <a:ext cx="1770062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b-NO" altLang="nb-NO"/>
          </a:p>
        </p:txBody>
      </p:sp>
      <p:grpSp>
        <p:nvGrpSpPr>
          <p:cNvPr id="5" name="Gruppe 11"/>
          <p:cNvGrpSpPr>
            <a:grpSpLocks/>
          </p:cNvGrpSpPr>
          <p:nvPr userDrawn="1"/>
        </p:nvGrpSpPr>
        <p:grpSpPr bwMode="auto">
          <a:xfrm>
            <a:off x="1676400" y="250825"/>
            <a:ext cx="5791200" cy="558800"/>
            <a:chOff x="1743592" y="159840"/>
            <a:chExt cx="5791879" cy="558575"/>
          </a:xfrm>
        </p:grpSpPr>
        <p:grpSp>
          <p:nvGrpSpPr>
            <p:cNvPr id="6" name="Gruppe 12"/>
            <p:cNvGrpSpPr>
              <a:grpSpLocks/>
            </p:cNvGrpSpPr>
            <p:nvPr/>
          </p:nvGrpSpPr>
          <p:grpSpPr bwMode="auto">
            <a:xfrm>
              <a:off x="1876465" y="159840"/>
              <a:ext cx="5431839" cy="70664"/>
              <a:chOff x="1876465" y="159840"/>
              <a:chExt cx="5431839" cy="70664"/>
            </a:xfrm>
          </p:grpSpPr>
          <p:grpSp>
            <p:nvGrpSpPr>
              <p:cNvPr id="8" name="Gruppe 14"/>
              <p:cNvGrpSpPr>
                <a:grpSpLocks/>
              </p:cNvGrpSpPr>
              <p:nvPr/>
            </p:nvGrpSpPr>
            <p:grpSpPr bwMode="auto">
              <a:xfrm>
                <a:off x="1876465" y="159840"/>
                <a:ext cx="2756914" cy="28800"/>
                <a:chOff x="1876465" y="126156"/>
                <a:chExt cx="2756914" cy="28800"/>
              </a:xfrm>
            </p:grpSpPr>
            <p:sp>
              <p:nvSpPr>
                <p:cNvPr id="10" name="Rektangel 16"/>
                <p:cNvSpPr>
                  <a:spLocks noChangeArrowheads="1"/>
                </p:cNvSpPr>
                <p:nvPr/>
              </p:nvSpPr>
              <p:spPr bwMode="auto">
                <a:xfrm>
                  <a:off x="1876465" y="126156"/>
                  <a:ext cx="550800" cy="288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nb-NO" altLang="nb-NO"/>
                </a:p>
              </p:txBody>
            </p:sp>
            <p:sp>
              <p:nvSpPr>
                <p:cNvPr id="11" name="Rektangel 17"/>
                <p:cNvSpPr>
                  <a:spLocks noChangeArrowheads="1"/>
                </p:cNvSpPr>
                <p:nvPr/>
              </p:nvSpPr>
              <p:spPr bwMode="auto">
                <a:xfrm>
                  <a:off x="2426803" y="126156"/>
                  <a:ext cx="550800" cy="288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nb-NO" altLang="nb-NO"/>
                </a:p>
              </p:txBody>
            </p:sp>
            <p:sp>
              <p:nvSpPr>
                <p:cNvPr id="12" name="Rektangel 18"/>
                <p:cNvSpPr>
                  <a:spLocks noChangeArrowheads="1"/>
                </p:cNvSpPr>
                <p:nvPr/>
              </p:nvSpPr>
              <p:spPr bwMode="auto">
                <a:xfrm>
                  <a:off x="2977141" y="126156"/>
                  <a:ext cx="550800" cy="2880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nb-NO" altLang="nb-NO"/>
                </a:p>
              </p:txBody>
            </p:sp>
            <p:sp>
              <p:nvSpPr>
                <p:cNvPr id="13" name="Rektangel 19"/>
                <p:cNvSpPr>
                  <a:spLocks noChangeArrowheads="1"/>
                </p:cNvSpPr>
                <p:nvPr/>
              </p:nvSpPr>
              <p:spPr bwMode="auto">
                <a:xfrm>
                  <a:off x="3532241" y="126156"/>
                  <a:ext cx="550800" cy="28800"/>
                </a:xfrm>
                <a:prstGeom prst="rect">
                  <a:avLst/>
                </a:prstGeom>
                <a:solidFill>
                  <a:srgbClr val="00BBFE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nb-NO" altLang="nb-NO"/>
                </a:p>
              </p:txBody>
            </p:sp>
            <p:sp>
              <p:nvSpPr>
                <p:cNvPr id="14" name="Rektangel 20"/>
                <p:cNvSpPr>
                  <a:spLocks noChangeArrowheads="1"/>
                </p:cNvSpPr>
                <p:nvPr/>
              </p:nvSpPr>
              <p:spPr bwMode="auto">
                <a:xfrm>
                  <a:off x="4082579" y="126156"/>
                  <a:ext cx="550800" cy="28800"/>
                </a:xfrm>
                <a:prstGeom prst="rect">
                  <a:avLst/>
                </a:prstGeom>
                <a:solidFill>
                  <a:srgbClr val="4E4A4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nb-NO" altLang="nb-NO"/>
                </a:p>
              </p:txBody>
            </p:sp>
          </p:grpSp>
          <p:cxnSp>
            <p:nvCxnSpPr>
              <p:cNvPr id="9" name="Rett linje 15"/>
              <p:cNvCxnSpPr>
                <a:cxnSpLocks noChangeShapeType="1"/>
              </p:cNvCxnSpPr>
              <p:nvPr/>
            </p:nvCxnSpPr>
            <p:spPr bwMode="auto">
              <a:xfrm>
                <a:off x="1876465" y="230504"/>
                <a:ext cx="5431839" cy="0"/>
              </a:xfrm>
              <a:prstGeom prst="line">
                <a:avLst/>
              </a:prstGeom>
              <a:noFill/>
              <a:ln w="9525" algn="ctr">
                <a:solidFill>
                  <a:srgbClr val="4E4A48">
                    <a:alpha val="52156"/>
                  </a:srgbClr>
                </a:solidFill>
                <a:prstDash val="sys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7" name="TekstSylinder 6"/>
            <p:cNvSpPr txBox="1"/>
            <p:nvPr/>
          </p:nvSpPr>
          <p:spPr>
            <a:xfrm>
              <a:off x="1743592" y="364546"/>
              <a:ext cx="5791879" cy="3538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b-NO" sz="1640" spc="1160" dirty="0">
                  <a:solidFill>
                    <a:schemeClr val="bg2"/>
                  </a:solidFill>
                  <a:latin typeface="+mj-lt"/>
                </a:rPr>
                <a:t>UNIVERSITY</a:t>
              </a:r>
              <a:r>
                <a:rPr lang="nb-NO" sz="1640" spc="1190" dirty="0">
                  <a:solidFill>
                    <a:schemeClr val="bg2"/>
                  </a:solidFill>
                  <a:latin typeface="+mj-lt"/>
                </a:rPr>
                <a:t> OF BERGEN</a:t>
              </a:r>
            </a:p>
          </p:txBody>
        </p:sp>
      </p:grpSp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01477"/>
            <a:ext cx="7772400" cy="1181894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 noProof="0" smtClean="0"/>
              <a:t>Klikk for å redigere tittelstil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492375"/>
            <a:ext cx="6400800" cy="1512888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4E4A48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nb-NO" noProof="0" dirty="0" smtClean="0"/>
              <a:t>Klikk for å redigere undertittelstil i malen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35188" y="855663"/>
            <a:ext cx="4873625" cy="215900"/>
          </a:xfrm>
        </p:spPr>
        <p:txBody>
          <a:bodyPr/>
          <a:lstStyle>
            <a:lvl1pPr algn="ctr"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/>
              <a:t>Academic unit</a:t>
            </a:r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890A8-6B9A-428E-88E8-C6BD89299A0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120563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Academic unit</a:t>
            </a:r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C9138-B170-4F5F-83B7-ECA75EF0F054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9139068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38925" y="347663"/>
            <a:ext cx="2058988" cy="57785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347663"/>
            <a:ext cx="6029325" cy="57785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Academic unit</a:t>
            </a:r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A39EE-114E-46F5-8176-C6FA20A967B3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6891764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Academic unit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F8B2A-3841-4036-A261-22EB774B7FFC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5801113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Academic unit</a:t>
            </a:r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10D33-60BF-4DC2-8C5D-794F0D17F73E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4429629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Academic unit</a:t>
            </a:r>
            <a:endParaRPr lang="nb-NO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528C6-7F9B-4720-BDF4-FC7CCD089C4A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6627916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Academic unit</a:t>
            </a:r>
            <a:endParaRPr lang="nb-NO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EB45C-827F-4421-B019-8BE8DAD43434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0756911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9025" y="4054635"/>
            <a:ext cx="4425950" cy="147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11"/>
          <p:cNvSpPr>
            <a:spLocks noChangeArrowheads="1"/>
          </p:cNvSpPr>
          <p:nvPr userDrawn="1"/>
        </p:nvSpPr>
        <p:spPr bwMode="auto">
          <a:xfrm>
            <a:off x="7956550" y="5589588"/>
            <a:ext cx="1187450" cy="12684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619250" y="5589588"/>
            <a:ext cx="5889625" cy="288925"/>
          </a:xfrm>
        </p:spPr>
        <p:txBody>
          <a:bodyPr/>
          <a:lstStyle>
            <a:lvl1pPr algn="ctr">
              <a:defRPr sz="17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nb-NO"/>
              <a:t>Academic unit</a:t>
            </a:r>
          </a:p>
        </p:txBody>
      </p:sp>
    </p:spTree>
    <p:extLst>
      <p:ext uri="{BB962C8B-B14F-4D97-AF65-F5344CB8AC3E}">
        <p14:creationId xmlns:p14="http://schemas.microsoft.com/office/powerpoint/2010/main" val="419444859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Academic unit</a:t>
            </a:r>
            <a:endParaRPr lang="nb-NO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0F7CF-F77D-4DDE-8B43-04020EB964F2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111191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Academic unit</a:t>
            </a:r>
            <a:endParaRPr lang="nb-NO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86D0F-BECE-4A7A-AF75-07564A462DEF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7813058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Academic unit</a:t>
            </a:r>
            <a:endParaRPr lang="nb-NO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53C86-0550-443F-944C-D163AB756C6C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9655393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7" y="2092"/>
            <a:ext cx="91821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7663"/>
            <a:ext cx="8229600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tekststiler i malen</a:t>
            </a:r>
          </a:p>
          <a:p>
            <a:pPr lvl="1"/>
            <a:r>
              <a:rPr lang="nb-NO" altLang="nb-NO" smtClean="0"/>
              <a:t>Andre nivå</a:t>
            </a:r>
          </a:p>
          <a:p>
            <a:pPr lvl="2"/>
            <a:r>
              <a:rPr lang="nb-NO" altLang="nb-NO" smtClean="0"/>
              <a:t>Tredje nivå</a:t>
            </a:r>
          </a:p>
          <a:p>
            <a:pPr lvl="3"/>
            <a:r>
              <a:rPr lang="nb-NO" altLang="nb-NO" smtClean="0"/>
              <a:t>Fjerde nivå</a:t>
            </a:r>
          </a:p>
          <a:p>
            <a:pPr lvl="4"/>
            <a:r>
              <a:rPr lang="nb-NO" altLang="nb-NO" smtClean="0"/>
              <a:t>Femte nivå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97613"/>
            <a:ext cx="4114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4E4A48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3" y="0"/>
            <a:ext cx="4873625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Academic unit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519863"/>
            <a:ext cx="19542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4E4A48"/>
                </a:solidFill>
              </a:defRPr>
            </a:lvl1pPr>
          </a:lstStyle>
          <a:p>
            <a:pPr>
              <a:defRPr/>
            </a:pPr>
            <a:fld id="{8768621B-5F8F-467B-96CC-986B164E6370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  <p:pic>
        <p:nvPicPr>
          <p:cNvPr id="1034" name="Bild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95150" y="5749033"/>
            <a:ext cx="766813" cy="7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2"/>
          <p:cNvSpPr txBox="1">
            <a:spLocks noChangeArrowheads="1"/>
          </p:cNvSpPr>
          <p:nvPr userDrawn="1"/>
        </p:nvSpPr>
        <p:spPr bwMode="auto">
          <a:xfrm>
            <a:off x="8389938" y="6519863"/>
            <a:ext cx="601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nb-NO" sz="1200" smtClean="0">
                <a:solidFill>
                  <a:srgbClr val="4E4A48"/>
                </a:solidFill>
              </a:rPr>
              <a:t>uib.no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2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>CLARINO </a:t>
            </a:r>
            <a:r>
              <a:rPr lang="nb-NO" dirty="0" err="1" smtClean="0"/>
              <a:t>Dspace</a:t>
            </a:r>
            <a:r>
              <a:rPr lang="nb-NO" dirty="0" smtClean="0"/>
              <a:t> </a:t>
            </a:r>
            <a:r>
              <a:rPr lang="nb-NO" dirty="0" err="1" smtClean="0"/>
              <a:t>repository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(</a:t>
            </a:r>
            <a:r>
              <a:rPr lang="nb-NO" dirty="0" err="1" smtClean="0"/>
              <a:t>repo.clarino.uib.no</a:t>
            </a:r>
            <a:r>
              <a:rPr lang="nb-NO" dirty="0" smtClean="0"/>
              <a:t>)</a:t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sz="3100" dirty="0" smtClean="0"/>
              <a:t>A status from the University </a:t>
            </a:r>
            <a:r>
              <a:rPr lang="nb-NO" sz="3100" dirty="0"/>
              <a:t>of Bergen </a:t>
            </a:r>
            <a:r>
              <a:rPr lang="nb-NO" sz="3100" dirty="0" smtClean="0"/>
              <a:t>Library, section for digital systems and services</a:t>
            </a:r>
            <a:br>
              <a:rPr lang="nb-NO" sz="3100" dirty="0" smtClean="0"/>
            </a:br>
            <a:r>
              <a:rPr lang="nb-NO" sz="3100" dirty="0" smtClean="0"/>
              <a:t/>
            </a:r>
            <a:br>
              <a:rPr lang="nb-NO" sz="3100" dirty="0" smtClean="0"/>
            </a:br>
            <a:r>
              <a:rPr lang="nb-NO" sz="3100" dirty="0" smtClean="0"/>
              <a:t>09.11.2016</a:t>
            </a:r>
            <a:br>
              <a:rPr lang="nb-NO" sz="3100" dirty="0" smtClean="0"/>
            </a:br>
            <a:r>
              <a:rPr lang="nb-NO" sz="2000" dirty="0" err="1" smtClean="0"/>
              <a:t>Hemed</a:t>
            </a:r>
            <a:r>
              <a:rPr lang="nb-NO" sz="2000" dirty="0"/>
              <a:t> </a:t>
            </a:r>
            <a:r>
              <a:rPr lang="nb-NO" sz="2000" dirty="0" smtClean="0"/>
              <a:t>Al </a:t>
            </a:r>
            <a:r>
              <a:rPr lang="nb-NO" sz="2000" dirty="0" err="1" smtClean="0"/>
              <a:t>Ruwehy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endParaRPr lang="nb-NO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55581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lassholder for bunntekst 3"/>
          <p:cNvSpPr>
            <a:spLocks noGrp="1"/>
          </p:cNvSpPr>
          <p:nvPr>
            <p:ph type="ftr" sz="quarter" idx="10"/>
          </p:nvPr>
        </p:nvSpPr>
        <p:spPr>
          <a:xfrm>
            <a:off x="1619250" y="5641975"/>
            <a:ext cx="5889625" cy="288925"/>
          </a:xfrm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nb-NO" sz="1600" dirty="0" err="1" smtClean="0">
                <a:latin typeface="Times New Roman" pitchFamily="18" charset="0"/>
              </a:rPr>
              <a:t>University</a:t>
            </a:r>
            <a:r>
              <a:rPr lang="nb-NO" altLang="nb-NO" sz="1600" dirty="0" smtClean="0">
                <a:latin typeface="Times New Roman" pitchFamily="18" charset="0"/>
              </a:rPr>
              <a:t> </a:t>
            </a:r>
            <a:r>
              <a:rPr lang="nb-NO" altLang="nb-NO" sz="1600" dirty="0" err="1" smtClean="0">
                <a:latin typeface="Times New Roman" pitchFamily="18" charset="0"/>
              </a:rPr>
              <a:t>of</a:t>
            </a:r>
            <a:r>
              <a:rPr lang="nb-NO" altLang="nb-NO" sz="1600" dirty="0" smtClean="0">
                <a:latin typeface="Times New Roman" pitchFamily="18" charset="0"/>
              </a:rPr>
              <a:t> Bergen Library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01731" y="2197100"/>
            <a:ext cx="2467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667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History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6" y="1124744"/>
            <a:ext cx="8229600" cy="4929188"/>
          </a:xfrm>
        </p:spPr>
        <p:txBody>
          <a:bodyPr/>
          <a:lstStyle/>
          <a:p>
            <a:r>
              <a:rPr lang="nb-NO" dirty="0" err="1" smtClean="0"/>
              <a:t>Inspired</a:t>
            </a:r>
            <a:r>
              <a:rPr lang="nb-NO" dirty="0" smtClean="0"/>
              <a:t> by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DSpace</a:t>
            </a:r>
            <a:r>
              <a:rPr lang="nb-NO" dirty="0"/>
              <a:t> </a:t>
            </a:r>
            <a:r>
              <a:rPr lang="nb-NO" dirty="0" err="1" smtClean="0"/>
              <a:t>repository</a:t>
            </a:r>
            <a:r>
              <a:rPr lang="nb-NO" dirty="0" smtClean="0"/>
              <a:t> at LINDAT/CLARIN.</a:t>
            </a:r>
          </a:p>
          <a:p>
            <a:endParaRPr lang="nb-NO" dirty="0" smtClean="0"/>
          </a:p>
          <a:p>
            <a:r>
              <a:rPr lang="nb-NO" dirty="0" err="1" smtClean="0"/>
              <a:t>University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Bergen </a:t>
            </a:r>
            <a:r>
              <a:rPr lang="nb-NO" dirty="0" err="1" smtClean="0"/>
              <a:t>had</a:t>
            </a:r>
            <a:r>
              <a:rPr lang="nb-NO" dirty="0" smtClean="0"/>
              <a:t> </a:t>
            </a:r>
            <a:r>
              <a:rPr lang="nb-NO" dirty="0" err="1" smtClean="0"/>
              <a:t>already</a:t>
            </a:r>
            <a:r>
              <a:rPr lang="nb-NO" dirty="0" smtClean="0"/>
              <a:t> </a:t>
            </a:r>
            <a:r>
              <a:rPr lang="nb-NO" dirty="0" err="1" smtClean="0"/>
              <a:t>DSpace</a:t>
            </a:r>
            <a:r>
              <a:rPr lang="nb-NO" dirty="0" smtClean="0"/>
              <a:t> </a:t>
            </a:r>
            <a:r>
              <a:rPr lang="nb-NO" dirty="0" err="1" smtClean="0"/>
              <a:t>installation</a:t>
            </a:r>
            <a:r>
              <a:rPr lang="nb-NO" dirty="0" smtClean="0"/>
              <a:t>. (BORA), </a:t>
            </a:r>
            <a:r>
              <a:rPr lang="nb-NO" dirty="0" err="1" smtClean="0"/>
              <a:t>handled</a:t>
            </a:r>
            <a:r>
              <a:rPr lang="nb-NO" dirty="0" smtClean="0"/>
              <a:t> by  IT </a:t>
            </a:r>
            <a:r>
              <a:rPr lang="nb-NO" dirty="0" err="1" smtClean="0"/>
              <a:t>department</a:t>
            </a:r>
            <a:r>
              <a:rPr lang="nb-NO" dirty="0" smtClean="0"/>
              <a:t>.</a:t>
            </a:r>
          </a:p>
          <a:p>
            <a:endParaRPr lang="nb-NO" dirty="0" smtClean="0"/>
          </a:p>
          <a:p>
            <a:r>
              <a:rPr lang="nb-NO" dirty="0" smtClean="0"/>
              <a:t>Jozef Misutka from Charles </a:t>
            </a:r>
            <a:r>
              <a:rPr lang="nb-NO" dirty="0" err="1" smtClean="0"/>
              <a:t>University</a:t>
            </a:r>
            <a:r>
              <a:rPr lang="nb-NO" dirty="0" smtClean="0"/>
              <a:t> </a:t>
            </a:r>
            <a:r>
              <a:rPr lang="nb-NO" dirty="0" err="1" smtClean="0"/>
              <a:t>visited</a:t>
            </a:r>
            <a:r>
              <a:rPr lang="nb-NO" dirty="0" smtClean="0"/>
              <a:t> Bergen in August 2013 (CLARIN </a:t>
            </a:r>
            <a:r>
              <a:rPr lang="nb-NO" dirty="0"/>
              <a:t>M</a:t>
            </a:r>
            <a:r>
              <a:rPr lang="nb-NO" dirty="0" smtClean="0"/>
              <a:t>obility) and </a:t>
            </a:r>
            <a:r>
              <a:rPr lang="nb-NO" dirty="0" err="1" smtClean="0"/>
              <a:t>helped</a:t>
            </a:r>
            <a:r>
              <a:rPr lang="nb-NO" dirty="0" smtClean="0"/>
              <a:t> to </a:t>
            </a:r>
            <a:r>
              <a:rPr lang="nb-NO" dirty="0" err="1" smtClean="0"/>
              <a:t>set</a:t>
            </a:r>
            <a:r>
              <a:rPr lang="nb-NO" dirty="0" smtClean="0"/>
              <a:t> up a DSpace </a:t>
            </a:r>
            <a:r>
              <a:rPr lang="nb-NO" dirty="0" err="1" smtClean="0"/>
              <a:t>repository</a:t>
            </a:r>
            <a:r>
              <a:rPr lang="nb-NO" dirty="0" smtClean="0"/>
              <a:t>.</a:t>
            </a:r>
          </a:p>
          <a:p>
            <a:endParaRPr lang="nb-NO" dirty="0" smtClean="0"/>
          </a:p>
          <a:p>
            <a:r>
              <a:rPr lang="nb-NO" dirty="0" smtClean="0"/>
              <a:t>The installation process was run once again by the University of Bergen IT-department (IT) and the University of Bergen Library (UBL) early 2014.</a:t>
            </a:r>
          </a:p>
          <a:p>
            <a:pPr marL="0" indent="0">
              <a:buNone/>
            </a:pPr>
            <a:r>
              <a:rPr lang="nb-NO" dirty="0" smtClean="0"/>
              <a:t> </a:t>
            </a:r>
          </a:p>
          <a:p>
            <a:pPr marL="0" indent="0">
              <a:buNone/>
            </a:pP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1426259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904867" cy="557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58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CLARINO DSpace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Implementation by the UBL for the CLARINO Bergen Centre.</a:t>
            </a:r>
          </a:p>
          <a:p>
            <a:pPr lvl="1"/>
            <a:r>
              <a:rPr lang="en-US" dirty="0" smtClean="0"/>
              <a:t>Issue tracking and work coordination are done in </a:t>
            </a:r>
            <a:r>
              <a:rPr lang="en-US" dirty="0" err="1" smtClean="0"/>
              <a:t>Redmine</a:t>
            </a:r>
            <a:r>
              <a:rPr lang="en-US" dirty="0"/>
              <a:t> </a:t>
            </a:r>
            <a:r>
              <a:rPr lang="en-US" dirty="0" smtClean="0"/>
              <a:t>(rts.uib.no).</a:t>
            </a:r>
          </a:p>
          <a:p>
            <a:pPr lvl="1"/>
            <a:r>
              <a:rPr lang="en-US" dirty="0" smtClean="0"/>
              <a:t>Curation tasks (metadata, licenses) and design is done by CLARINO staff at the Department </a:t>
            </a:r>
            <a:r>
              <a:rPr lang="en-US" dirty="0"/>
              <a:t>of Linguistic, Literary and Aesthetic Studies.</a:t>
            </a:r>
            <a:endParaRPr lang="en-US" dirty="0" smtClean="0"/>
          </a:p>
          <a:p>
            <a:pPr lvl="1"/>
            <a:r>
              <a:rPr lang="en-US" dirty="0" smtClean="0"/>
              <a:t>Curation tasks, Front-end changes, upgrading, and local </a:t>
            </a:r>
            <a:r>
              <a:rPr lang="en-US" dirty="0" err="1" smtClean="0"/>
              <a:t>DSpace</a:t>
            </a:r>
            <a:r>
              <a:rPr lang="en-US" dirty="0" smtClean="0"/>
              <a:t> configuration done by UBL.</a:t>
            </a:r>
          </a:p>
          <a:p>
            <a:pPr lvl="1"/>
            <a:r>
              <a:rPr lang="en-US" dirty="0" smtClean="0"/>
              <a:t>Configuration of authentication, system services are handled by IT. (</a:t>
            </a:r>
            <a:r>
              <a:rPr lang="en-US" dirty="0" err="1" smtClean="0"/>
              <a:t>Feide</a:t>
            </a:r>
            <a:r>
              <a:rPr lang="en-US" dirty="0" smtClean="0"/>
              <a:t>, </a:t>
            </a:r>
            <a:r>
              <a:rPr lang="en-US" dirty="0"/>
              <a:t>S</a:t>
            </a:r>
            <a:r>
              <a:rPr lang="en-US" dirty="0" smtClean="0"/>
              <a:t>hibboleth, </a:t>
            </a:r>
            <a:r>
              <a:rPr lang="en-US" dirty="0" err="1"/>
              <a:t>P</a:t>
            </a:r>
            <a:r>
              <a:rPr lang="en-US" dirty="0" err="1" smtClean="0"/>
              <a:t>ostgres</a:t>
            </a:r>
            <a:r>
              <a:rPr lang="en-US" dirty="0" smtClean="0"/>
              <a:t>).</a:t>
            </a:r>
          </a:p>
          <a:p>
            <a:r>
              <a:rPr lang="en-US" dirty="0" smtClean="0"/>
              <a:t>Some tasks are shared.</a:t>
            </a:r>
          </a:p>
          <a:p>
            <a:pPr lvl="0"/>
            <a:endParaRPr lang="en-US" dirty="0" smtClean="0"/>
          </a:p>
          <a:p>
            <a:pPr marL="0" lvl="0" indent="0">
              <a:buNone/>
            </a:pPr>
            <a:endParaRPr lang="en-US" dirty="0" smtClean="0"/>
          </a:p>
          <a:p>
            <a:pPr lvl="0"/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85120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0" y="188640"/>
            <a:ext cx="9144000" cy="5047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20" y="5236076"/>
            <a:ext cx="9144000" cy="247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02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and what we have done: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User interface and static pages customization</a:t>
            </a:r>
          </a:p>
          <a:p>
            <a:r>
              <a:rPr lang="en-US" dirty="0" smtClean="0"/>
              <a:t>Setting up local handle server</a:t>
            </a:r>
          </a:p>
          <a:p>
            <a:r>
              <a:rPr lang="en-US" dirty="0" smtClean="0"/>
              <a:t>Authentication via </a:t>
            </a:r>
            <a:r>
              <a:rPr lang="en-US" dirty="0" err="1" smtClean="0"/>
              <a:t>Feide</a:t>
            </a:r>
            <a:r>
              <a:rPr lang="en-US" dirty="0" smtClean="0"/>
              <a:t>, CLARIN </a:t>
            </a:r>
            <a:r>
              <a:rPr lang="en-US" dirty="0" err="1" smtClean="0"/>
              <a:t>IdP</a:t>
            </a:r>
            <a:r>
              <a:rPr lang="en-US" dirty="0" smtClean="0"/>
              <a:t>, Federated login</a:t>
            </a:r>
          </a:p>
          <a:p>
            <a:r>
              <a:rPr lang="en-US" dirty="0" smtClean="0"/>
              <a:t>We have several items from </a:t>
            </a:r>
            <a:r>
              <a:rPr lang="en-US" dirty="0" err="1" smtClean="0"/>
              <a:t>UiB</a:t>
            </a:r>
            <a:r>
              <a:rPr lang="en-US" dirty="0" smtClean="0"/>
              <a:t>, </a:t>
            </a:r>
            <a:r>
              <a:rPr lang="en-US" dirty="0" err="1" smtClean="0"/>
              <a:t>UiT</a:t>
            </a:r>
            <a:r>
              <a:rPr lang="en-US" dirty="0" smtClean="0"/>
              <a:t>, </a:t>
            </a:r>
            <a:r>
              <a:rPr lang="en-US" dirty="0" err="1" smtClean="0"/>
              <a:t>UiO</a:t>
            </a:r>
            <a:endParaRPr lang="en-US" dirty="0"/>
          </a:p>
          <a:p>
            <a:r>
              <a:rPr lang="en-US" dirty="0" smtClean="0"/>
              <a:t>Almost, all the things from the CLARIN </a:t>
            </a:r>
            <a:r>
              <a:rPr lang="en-US" dirty="0"/>
              <a:t>B Centre </a:t>
            </a:r>
            <a:r>
              <a:rPr lang="en-US" dirty="0" smtClean="0"/>
              <a:t>checklist. </a:t>
            </a:r>
            <a:r>
              <a:rPr lang="en-US" dirty="0" err="1" smtClean="0"/>
              <a:t>E.g</a:t>
            </a:r>
            <a:r>
              <a:rPr lang="en-US" dirty="0"/>
              <a:t> </a:t>
            </a:r>
            <a:r>
              <a:rPr lang="en-US" dirty="0" smtClean="0"/>
              <a:t>A configuration for </a:t>
            </a:r>
            <a:r>
              <a:rPr lang="en-US" dirty="0" err="1" smtClean="0"/>
              <a:t>MdSelftLink</a:t>
            </a:r>
            <a:r>
              <a:rPr lang="en-US" dirty="0"/>
              <a:t> </a:t>
            </a:r>
            <a:r>
              <a:rPr lang="en-US" dirty="0" smtClean="0"/>
              <a:t>to redirect to metadata file instead of landing </a:t>
            </a:r>
            <a:r>
              <a:rPr lang="en-US" smtClean="0"/>
              <a:t>page.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Academic unit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7648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would like to have:-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Statistics:</a:t>
            </a:r>
          </a:p>
          <a:p>
            <a:pPr marL="0" indent="0">
              <a:buNone/>
            </a:pPr>
            <a:r>
              <a:rPr lang="en-US" dirty="0" smtClean="0"/>
              <a:t>     - How many downloads in the past year?</a:t>
            </a:r>
          </a:p>
          <a:p>
            <a:pPr marL="0" indent="0">
              <a:buNone/>
            </a:pPr>
            <a:r>
              <a:rPr lang="en-US" dirty="0" smtClean="0"/>
              <a:t>     - How many times does item “X” has been referenced?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Implementation of Norwegian profiles (metadata model) within the repository.</a:t>
            </a:r>
          </a:p>
          <a:p>
            <a:endParaRPr lang="en-US" dirty="0" smtClean="0"/>
          </a:p>
          <a:p>
            <a:r>
              <a:rPr lang="en-US" dirty="0" smtClean="0"/>
              <a:t>Integration with COMEDI in the depositing workflow(?)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Academic unit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0898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</a:t>
            </a:r>
            <a:r>
              <a:rPr lang="en-US" dirty="0" smtClean="0"/>
              <a:t>oals &amp;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Having a common place where user can search for everything within the </a:t>
            </a:r>
            <a:r>
              <a:rPr lang="en-US" dirty="0" err="1" smtClean="0"/>
              <a:t>centre</a:t>
            </a:r>
            <a:r>
              <a:rPr lang="en-US" dirty="0" smtClean="0"/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How can this best be done?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      -  Harvesting from INESS, Corpuscle to the repository? 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      -  VLO instance at the </a:t>
            </a:r>
            <a:r>
              <a:rPr lang="en-US" dirty="0" err="1" smtClean="0"/>
              <a:t>centre’s</a:t>
            </a:r>
            <a:r>
              <a:rPr lang="en-US" dirty="0" smtClean="0"/>
              <a:t> landing page?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      -  How others are doing?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Engage more into CLARIN </a:t>
            </a:r>
            <a:r>
              <a:rPr lang="en-US" dirty="0" err="1" smtClean="0"/>
              <a:t>DSpace</a:t>
            </a:r>
            <a:r>
              <a:rPr lang="en-US" dirty="0" smtClean="0"/>
              <a:t> community (CLARINO-PLUS).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Academic unit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2165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CLARINO-PLUS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goal is to update </a:t>
            </a:r>
            <a:r>
              <a:rPr lang="en-US" dirty="0"/>
              <a:t>and consolidate the </a:t>
            </a:r>
            <a:r>
              <a:rPr lang="en-US" dirty="0" smtClean="0"/>
              <a:t>CLARINO infrastructure</a:t>
            </a:r>
            <a:r>
              <a:rPr lang="en-US" dirty="0"/>
              <a:t>, which represents Norway's participation in the CLARIN </a:t>
            </a:r>
            <a:r>
              <a:rPr lang="en-US" dirty="0" smtClean="0"/>
              <a:t>ERIC.</a:t>
            </a:r>
          </a:p>
          <a:p>
            <a:endParaRPr lang="en-US" dirty="0" smtClean="0"/>
          </a:p>
          <a:p>
            <a:r>
              <a:rPr lang="en-US" dirty="0" smtClean="0"/>
              <a:t>It will result into more contents into CLARINO </a:t>
            </a:r>
            <a:r>
              <a:rPr lang="en-US" dirty="0" err="1" smtClean="0"/>
              <a:t>e.g</a:t>
            </a:r>
            <a:r>
              <a:rPr lang="en-US" dirty="0" smtClean="0"/>
              <a:t> </a:t>
            </a:r>
            <a:r>
              <a:rPr lang="en-US" dirty="0" err="1" smtClean="0"/>
              <a:t>Menota</a:t>
            </a:r>
            <a:r>
              <a:rPr lang="en-US" dirty="0" smtClean="0"/>
              <a:t>, Wittgenstein Archives.</a:t>
            </a:r>
          </a:p>
          <a:p>
            <a:endParaRPr lang="en-US" dirty="0" smtClean="0"/>
          </a:p>
          <a:p>
            <a:r>
              <a:rPr lang="en-US" dirty="0" smtClean="0"/>
              <a:t>New positions: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Technical development - 50% developer position for 5 years.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User involvement manager </a:t>
            </a:r>
            <a:r>
              <a:rPr lang="mr-IN" dirty="0" smtClean="0"/>
              <a:t>–</a:t>
            </a:r>
            <a:r>
              <a:rPr lang="en-US" dirty="0" smtClean="0"/>
              <a:t> increase outreach.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Academic unit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503629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AA-UiB-Institusjonell-mal-rev03">
  <a:themeElements>
    <a:clrScheme name="UiB_04_LysarkSkjerm01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BBC7"/>
      </a:accent1>
      <a:accent2>
        <a:srgbClr val="005473"/>
      </a:accent2>
      <a:accent3>
        <a:srgbClr val="FFFFFF"/>
      </a:accent3>
      <a:accent4>
        <a:srgbClr val="000000"/>
      </a:accent4>
      <a:accent5>
        <a:srgbClr val="CADAE0"/>
      </a:accent5>
      <a:accent6>
        <a:srgbClr val="004B68"/>
      </a:accent6>
      <a:hlink>
        <a:srgbClr val="77AF00"/>
      </a:hlink>
      <a:folHlink>
        <a:srgbClr val="D95900"/>
      </a:folHlink>
    </a:clrScheme>
    <a:fontScheme name="UiB_04_LysarkSkjerm0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iB_04_LysarkSkjerm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BBC7"/>
        </a:accent1>
        <a:accent2>
          <a:srgbClr val="005473"/>
        </a:accent2>
        <a:accent3>
          <a:srgbClr val="FFFFFF"/>
        </a:accent3>
        <a:accent4>
          <a:srgbClr val="000000"/>
        </a:accent4>
        <a:accent5>
          <a:srgbClr val="CADAE0"/>
        </a:accent5>
        <a:accent6>
          <a:srgbClr val="004B68"/>
        </a:accent6>
        <a:hlink>
          <a:srgbClr val="77AF00"/>
        </a:hlink>
        <a:folHlink>
          <a:srgbClr val="D95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AA-UiB-Institusjonell-mal-rev03</Template>
  <TotalTime>1563</TotalTime>
  <Words>414</Words>
  <Application>Microsoft Macintosh PowerPoint</Application>
  <PresentationFormat>On-screen Show (4:3)</PresentationFormat>
  <Paragraphs>57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 Narrow</vt:lpstr>
      <vt:lpstr>Times New Roman</vt:lpstr>
      <vt:lpstr>Arial</vt:lpstr>
      <vt:lpstr>AA-UiB-Institusjonell-mal-rev03</vt:lpstr>
      <vt:lpstr>        CLARINO Dspace repository  (repo.clarino.uib.no)   A status from the University of Bergen Library, section for digital systems and services  09.11.2016 Hemed Al Ruwehy  </vt:lpstr>
      <vt:lpstr>History</vt:lpstr>
      <vt:lpstr>PowerPoint Presentation</vt:lpstr>
      <vt:lpstr>CLARINO DSpace</vt:lpstr>
      <vt:lpstr>PowerPoint Presentation</vt:lpstr>
      <vt:lpstr>Status and what we have done:</vt:lpstr>
      <vt:lpstr>What we would like to have:-</vt:lpstr>
      <vt:lpstr>Goals &amp; challenges</vt:lpstr>
      <vt:lpstr>CLARINO-PLUS</vt:lpstr>
      <vt:lpstr>PowerPoint Presentation</vt:lpstr>
    </vt:vector>
  </TitlesOfParts>
  <Company>UiB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Helge Grønhaug</dc:creator>
  <cp:lastModifiedBy>Hemed Ali</cp:lastModifiedBy>
  <cp:revision>146</cp:revision>
  <cp:lastPrinted>2011-05-25T10:31:26Z</cp:lastPrinted>
  <dcterms:created xsi:type="dcterms:W3CDTF">2011-05-20T06:21:58Z</dcterms:created>
  <dcterms:modified xsi:type="dcterms:W3CDTF">2016-11-09T08:29:05Z</dcterms:modified>
</cp:coreProperties>
</file>