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55"/>
  </p:notesMasterIdLst>
  <p:handoutMasterIdLst>
    <p:handoutMasterId r:id="rId56"/>
  </p:handoutMasterIdLst>
  <p:sldIdLst>
    <p:sldId id="256" r:id="rId2"/>
    <p:sldId id="261" r:id="rId3"/>
    <p:sldId id="262" r:id="rId4"/>
    <p:sldId id="266" r:id="rId5"/>
    <p:sldId id="321" r:id="rId6"/>
    <p:sldId id="268" r:id="rId7"/>
    <p:sldId id="270" r:id="rId8"/>
    <p:sldId id="272" r:id="rId9"/>
    <p:sldId id="273" r:id="rId10"/>
    <p:sldId id="271" r:id="rId11"/>
    <p:sldId id="275" r:id="rId12"/>
    <p:sldId id="276" r:id="rId13"/>
    <p:sldId id="277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315" r:id="rId23"/>
    <p:sldId id="290" r:id="rId24"/>
    <p:sldId id="291" r:id="rId25"/>
    <p:sldId id="292" r:id="rId26"/>
    <p:sldId id="295" r:id="rId27"/>
    <p:sldId id="296" r:id="rId28"/>
    <p:sldId id="297" r:id="rId29"/>
    <p:sldId id="293" r:id="rId30"/>
    <p:sldId id="294" r:id="rId31"/>
    <p:sldId id="298" r:id="rId32"/>
    <p:sldId id="299" r:id="rId33"/>
    <p:sldId id="300" r:id="rId34"/>
    <p:sldId id="303" r:id="rId35"/>
    <p:sldId id="302" r:id="rId36"/>
    <p:sldId id="304" r:id="rId37"/>
    <p:sldId id="305" r:id="rId38"/>
    <p:sldId id="306" r:id="rId39"/>
    <p:sldId id="307" r:id="rId40"/>
    <p:sldId id="308" r:id="rId41"/>
    <p:sldId id="309" r:id="rId42"/>
    <p:sldId id="320" r:id="rId43"/>
    <p:sldId id="319" r:id="rId44"/>
    <p:sldId id="310" r:id="rId45"/>
    <p:sldId id="312" r:id="rId46"/>
    <p:sldId id="311" r:id="rId47"/>
    <p:sldId id="313" r:id="rId48"/>
    <p:sldId id="314" r:id="rId49"/>
    <p:sldId id="316" r:id="rId50"/>
    <p:sldId id="317" r:id="rId51"/>
    <p:sldId id="281" r:id="rId52"/>
    <p:sldId id="318" r:id="rId53"/>
    <p:sldId id="278" r:id="rId54"/>
  </p:sldIdLst>
  <p:sldSz cx="9144000" cy="6858000" type="screen4x3"/>
  <p:notesSz cx="7099300" cy="10234613"/>
  <p:defaultTextStyle>
    <a:defPPr>
      <a:defRPr lang="sl-S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rednji slog 4 – poudarek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Svetel slog 2 – poudarek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1" autoAdjust="0"/>
    <p:restoredTop sz="93692" autoAdjust="0"/>
  </p:normalViewPr>
  <p:slideViewPr>
    <p:cSldViewPr>
      <p:cViewPr>
        <p:scale>
          <a:sx n="140" d="100"/>
          <a:sy n="140" d="100"/>
        </p:scale>
        <p:origin x="1992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79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50A50D8-3A57-2B4B-A951-371E1927597A}" type="datetimeFigureOut">
              <a:rPr lang="sl-SI"/>
              <a:pPr>
                <a:defRPr/>
              </a:pPr>
              <a:t>6. 03. 18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</a:defRPr>
            </a:lvl1pPr>
          </a:lstStyle>
          <a:p>
            <a:pPr>
              <a:defRPr/>
            </a:pPr>
            <a:fld id="{275466F3-9CAA-0F42-878D-473F8989257A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832270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EB5159DD-1E5B-7242-9D84-BA0E0809C9D4}" type="datetimeFigureOut">
              <a:rPr lang="sl-SI"/>
              <a:pPr>
                <a:defRPr/>
              </a:pPr>
              <a:t>6. 03. 18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709613" y="4862513"/>
            <a:ext cx="5680075" cy="460375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sl-SI" noProof="0" smtClean="0"/>
              <a:t>Kliknite, če želite urediti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pPr>
              <a:defRPr/>
            </a:pPr>
            <a:fld id="{15E08889-28DE-804C-8589-9E3D3166B1E1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1274411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 dirty="0"/>
          </a:p>
        </p:txBody>
      </p:sp>
      <p:sp>
        <p:nvSpPr>
          <p:cNvPr id="1638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8EE8F8A6-7017-F342-808E-5E902C95CB3A}" type="slidenum">
              <a:rPr lang="sl-SI" altLang="x-none" sz="1300"/>
              <a:pPr>
                <a:spcBef>
                  <a:spcPct val="0"/>
                </a:spcBef>
              </a:pPr>
              <a:t>1</a:t>
            </a:fld>
            <a:endParaRPr lang="sl-SI" altLang="x-none" sz="13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10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696726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11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846978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12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977299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13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674160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14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7364911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15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2050955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16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35652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17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2007238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18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4789183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19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670005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4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18435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EA6011CF-DFED-B94B-A624-BAFC5AAB9581}" type="slidenum">
              <a:rPr lang="sl-SI" altLang="x-none" sz="1300"/>
              <a:pPr>
                <a:spcBef>
                  <a:spcPct val="0"/>
                </a:spcBef>
              </a:pPr>
              <a:t>2</a:t>
            </a:fld>
            <a:endParaRPr lang="sl-SI" altLang="x-none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invert a pure translation matrix, simply negate the vector t  (i.e., negate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tx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  and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tz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).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20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768633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1  within the upper 3  3  always appears on the axis we’re rotating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about, while the sine and cosine terms are off-axis.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Positive rotations go from x  to y  (about z ), from y  to z  (about x ) and from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 to x  (about y ). The z  to x  rotation “wraps around,” which is why the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 matrix about the y -axis is transposed relative to the other two.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(Use the right-hand or left-hand rule to remember this.)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The inverse of a pure rotation is just its transpose. This works because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inverting a rotation is equivalent to rotating by the negative angle. You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recall that cos(􀀀) = cos()  while sin(􀀀) = 􀀀sin() , so negating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angle causes the two sine terms to effectively switch places, while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cosine terms stay put.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21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6715151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1  within the upper 3  3  always appears on the axis we’re rotating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about, while the sine and cosine terms are off-axis.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Positive rotations go from x  to y  (about z ), from y  to z  (about x ) and from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  to x  (about y ). The z  to x  rotation “wraps around,” which is why the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 matrix about the y -axis is transposed relative to the other two.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(Use the right-hand or left-hand rule to remember this.)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The inverse of a pure rotation is just its transpose. This works because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inverting a rotation is equivalent to rotating by the negative angle. You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may recall that cos(􀀀) = cos()  while sin(􀀀) = 􀀀sin() , so negating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angle causes the two sine terms to effectively switch places, while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cosine terms stay put.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22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21468627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invert a scaling matrix, simply substitute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sx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and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with their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reciprocals (i.e., 1=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sx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1=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and 1=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When the scale factor along all three axes is the same (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sx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),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call this uniform scale.  Spheres remain spheres under uniform scale,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 under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nonuniform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scale they become ellipsoids. To keep the  mathematics of bounding sphere checks simple and fast, many game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engines impose the restriction that only uniform scale may be applied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renderable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geometry or collision primitives.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When a uniform scale matrix Su  and a rotation matrix R  are concatenated,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order of multiplication is unimportant (i.e.,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RSu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only works for uniform  scale!</a:t>
            </a: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23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3204003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24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964881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Figure 4.17, we see a point P represented by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different position vectors—the vector PA  gives the position of P  relative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25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0815823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Front. This name is given to the axis that points in the direction that the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 naturally travels or faces. In this book, we’ll use the symbol F to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 to a unit basis vector along the front axis.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 Up. This name is given to the axis that points towards the top of the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object. The unit basis vector along this axis will be denoted U.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 Left or right. The name “left” or “right” is given to the axis that points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the left or right side of the object. Which name is chosen depends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whether your game engine uses left-handed or right-handed</a:t>
            </a: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mapping between the (front; up; left)  labels and the (x; y; z)  axes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completely arbitrary. A common choice when working with right-handed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axes is to assign the label front  to the positive z -axis, the label left  to the positive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 -axis and the label up  to the positive y -axis (or in terms of unit basis vectors,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 = k , L =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and U = j ). However, it’s equally common for +x  to be front  and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+z  to be right (F =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R = k , U = j ). I’ve also worked with engines in which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z -axis is oriented vertically. The only real requirement is that you stick to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convention consistently throughout your engine.</a:t>
            </a: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26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20523965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Front. This name is given to the axis that points in the direction that the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 naturally travels or faces. In this book, we’ll use the symbol F to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 to a unit basis vector along the front axis.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 Up. This name is given to the axis that points towards the top of the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object. The unit basis vector along this axis will be denoted U.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 Left or right. The name “left” or “right” is given to the axis that points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the left or right side of the object. Which name is chosen depends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whether your game engine uses left-handed or right-handed</a:t>
            </a:r>
          </a:p>
          <a:p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27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988133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Front. This name is given to the axis that points in the direction that the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 naturally travels or faces. In this book, we’ll use the symbol F to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 to a unit basis vector along the front axis.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 Up. This name is given to the axis that points towards the top of the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object. The unit basis vector along this axis will be denoted U.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 Left or right. The name “left” or “right” is given to the axis that points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 the left or right side of the object. Which name is chosen depends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whether your game engine uses left-handed or right-handed</a:t>
            </a:r>
          </a:p>
          <a:p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28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038846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To invert a scaling matrix, simply substitute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sx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and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with their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reciprocals (i.e., 1=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sx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1=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 and 1=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When the scale factor along all three axes is the same (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sx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),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call this uniform scale.  Spheres remain spheres under uniform scale,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 under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nonuniform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scale they become ellipsoids. To keep the  mathematics of bounding sphere checks simple and fast, many game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engines impose the restriction that only uniform scale may be applied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renderable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geometry or collision primitives.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When a uniform scale matrix Su  and a rotation matrix R  are concatenated,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order of multiplication is unimportant (i.e.,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RSu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).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only works for uniform  scale!</a:t>
            </a:r>
          </a:p>
          <a:p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29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329640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20483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DF88A93-1D85-1845-B077-D6D43F00F92D}" type="slidenum">
              <a:rPr lang="sl-SI" altLang="x-none" sz="1300"/>
              <a:pPr>
                <a:spcBef>
                  <a:spcPct val="0"/>
                </a:spcBef>
              </a:pPr>
              <a:t>3</a:t>
            </a:fld>
            <a:endParaRPr lang="sl-SI" altLang="x-none" sz="13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30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030588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31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567407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32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2035125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33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0590649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34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3061350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35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7207657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36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3369892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The jury is still out on whether or not to use SLERP in a game engine. Jonathan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Blow wrote a great article positing that SLERP is too expensive, and LERP’s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quality is not really that bad—therefore, he suggests, we should understand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SLERP but avoid it in our game engines (see http://number-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none.com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/pro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duct/Understanding%20Slerp,%20Then%20Not%20Using%20It/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index.html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other hand, some of my colleagues at Naughty Dog have found that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good SLERP implementation performs nearly as well as LERP. (For example,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PS3’s SPUs, Naughty Dog’s Ice team’s implementation of SLERP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takes 20 cycles per joint, while its LERP implementation takes 16.25 cycles per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joint.) Therefore, I’d personally recommend that you profile your SLERP and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LERP implementations before making any decisions. If the performance hit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37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3388650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38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4917422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39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289327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2662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19833EA5-957E-EF42-8C71-F32E82682317}" type="slidenum">
              <a:rPr lang="sl-SI" altLang="x-none" sz="1300"/>
              <a:pPr>
                <a:spcBef>
                  <a:spcPct val="0"/>
                </a:spcBef>
              </a:pPr>
              <a:t>4</a:t>
            </a:fld>
            <a:endParaRPr lang="sl-SI" altLang="x-none" sz="13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40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69442919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41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3920185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42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957610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43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3097290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44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3887102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45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651653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convex polyhedral region  is defined by an arbitrary set of planes, all with </a:t>
            </a:r>
            <a:r>
              <a:rPr lang="en-US" sz="1200" kern="120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normals</a:t>
            </a: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pointing inward (or outward). The test for whether a point lies inside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outside the volume defined by the planes is relatively straightforward; it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similar to a frustum test, but with possibly more planes. Convex regions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very useful for implementing arbitrarily shaped trigger regions in games.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 engines employ this technique; for example, the Quake engine’s ubiquitous</a:t>
            </a:r>
          </a:p>
          <a:p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brushes  are just volumes bounded by planes in exactly this way.</a:t>
            </a:r>
          </a:p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46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3822051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47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3974476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48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63131097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x-none" smtClean="0"/>
              <a:t>m je seed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mtClean="0"/>
              <a:t>a multiplier</a:t>
            </a:r>
          </a:p>
          <a:p>
            <a:pPr eaLnBrk="1" hangingPunct="1">
              <a:spcBef>
                <a:spcPct val="0"/>
              </a:spcBef>
            </a:pPr>
            <a:r>
              <a:rPr lang="en-US" altLang="x-none" smtClean="0"/>
              <a:t>c increment</a:t>
            </a: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49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519222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2662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19833EA5-957E-EF42-8C71-F32E82682317}" type="slidenum">
              <a:rPr lang="sl-SI" altLang="x-none" sz="1300"/>
              <a:pPr>
                <a:spcBef>
                  <a:spcPct val="0"/>
                </a:spcBef>
              </a:pPr>
              <a:t>5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0250174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50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3996458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51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9919854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52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8228443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6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6867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7DB3521A-B604-FD42-AE1B-E3E4CB471312}" type="slidenum">
              <a:rPr lang="sl-SI" altLang="x-none" sz="1300"/>
              <a:pPr>
                <a:spcBef>
                  <a:spcPct val="0"/>
                </a:spcBef>
              </a:pPr>
              <a:t>53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1618662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0723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DA411EFC-4701-4F48-BE63-221676CFCA1C}" type="slidenum">
              <a:rPr lang="sl-SI" altLang="x-none" sz="1300"/>
              <a:pPr>
                <a:spcBef>
                  <a:spcPct val="0"/>
                </a:spcBef>
              </a:pPr>
              <a:t>6</a:t>
            </a:fld>
            <a:endParaRPr lang="sl-SI" altLang="x-none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7</a:t>
            </a:fld>
            <a:endParaRPr lang="sl-SI" altLang="x-none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8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429935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Ograda stranske slik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818" name="Ograda opomb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/>
          </a:p>
        </p:txBody>
      </p:sp>
      <p:sp>
        <p:nvSpPr>
          <p:cNvPr id="34819" name="Ograda številke diapoz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</a:pPr>
            <a:fld id="{5667FFF6-E483-E544-B93F-AF24884E84F1}" type="slidenum">
              <a:rPr lang="sl-SI" altLang="x-none" sz="1300"/>
              <a:pPr>
                <a:spcBef>
                  <a:spcPct val="0"/>
                </a:spcBef>
              </a:pPr>
              <a:t>9</a:t>
            </a:fld>
            <a:endParaRPr lang="sl-SI" altLang="x-none" sz="1300"/>
          </a:p>
        </p:txBody>
      </p:sp>
    </p:spTree>
    <p:extLst>
      <p:ext uri="{BB962C8B-B14F-4D97-AF65-F5344CB8AC3E}">
        <p14:creationId xmlns:p14="http://schemas.microsoft.com/office/powerpoint/2010/main" val="2063162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20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ravokotni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Pravokotnik 21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avokotni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Naslov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 smtClean="0"/>
              <a:t>Kliknite, če želite urediti slog podnaslova matrice</a:t>
            </a:r>
            <a:endParaRPr lang="en-US"/>
          </a:p>
        </p:txBody>
      </p:sp>
      <p:sp>
        <p:nvSpPr>
          <p:cNvPr id="10" name="Ograda noge 16"/>
          <p:cNvSpPr>
            <a:spLocks noGrp="1"/>
          </p:cNvSpPr>
          <p:nvPr>
            <p:ph type="ftr" sz="quarter" idx="10"/>
          </p:nvPr>
        </p:nvSpPr>
        <p:spPr>
          <a:xfrm>
            <a:off x="2124075" y="6381750"/>
            <a:ext cx="5184775" cy="366713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11" name="Ograda številke diapozitiva 28"/>
          <p:cNvSpPr>
            <a:spLocks noGrp="1"/>
          </p:cNvSpPr>
          <p:nvPr>
            <p:ph type="sldNum" sz="quarter" idx="11"/>
          </p:nvPr>
        </p:nvSpPr>
        <p:spPr>
          <a:xfrm>
            <a:off x="1216025" y="6354763"/>
            <a:ext cx="8350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545CD-D85A-0A44-A0BE-609BA63B9A08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43231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no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5" name="Ograda številke diapozitiva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54C1-4541-3348-BFB2-A24D2C9F8180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1451401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aven konek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Enakokraki trikotnik 7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aven konektor 8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grada datuma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8" name="Ograda noge 4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9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8390C-D81B-EA46-994F-7F126C9A8E85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8942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8" name="Ograda vsebine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Ograda no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5" name="Ograda številke diapozitiva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DD056-AE04-5F40-BD34-8D8AFB88F1E2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97344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6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ravokotnik 7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datuma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noge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8" name="Ograd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8E9BA-AE35-2542-9C41-9F49A7792AA0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1197373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9" name="Ograda vsebine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5" name="Ograda no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6" name="Ograda številke diapozitiva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29BB0-B12F-274D-9600-9E70ED15E3EB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50295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11" name="Ograda vsebine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13" name="Ograda vsebine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8" name="Ograda številke diapozitiva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648BA-4D35-734B-992F-6BB757598561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66118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nakokraki trikotnik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4" name="Ograda datuma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noge 3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6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A060D-E8F1-AF47-A16E-2250FBF0EC3F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18628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ven konek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Enakokraki trikotnik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Ograda datuma 1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Ograda noge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6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787D-4A80-F04A-8547-335015A1504F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199990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ven konek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aven konektor 9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Enakokraki trikotnik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12" name="Ograda vsebine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8" name="Ograda datuma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noge 5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10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8F2CE-454F-D849-AE7A-74C2833F304F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2069783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aven konek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Enakokraki trikotnik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avokotnik 9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Kliknite, če želite urediti slog naslova matrice</a:t>
            </a:r>
            <a:endParaRPr lang="en-US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sl-SI" noProof="0" smtClean="0"/>
              <a:t>Kliknite ikono, če želite dodati sliko</a:t>
            </a:r>
            <a:endParaRPr lang="en-US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8" name="Ograda datuma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Ograda noge 5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10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4F2AE-5A5E-B84E-B17D-EE2F9B5751AB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</p:spTree>
    <p:extLst>
      <p:ext uri="{BB962C8B-B14F-4D97-AF65-F5344CB8AC3E}">
        <p14:creationId xmlns:p14="http://schemas.microsoft.com/office/powerpoint/2010/main" val="19044644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grada naslova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x-none"/>
              <a:t>Kliknite, če želite urediti slog naslova matrice</a:t>
            </a:r>
            <a:endParaRPr lang="en-US" altLang="x-none"/>
          </a:p>
        </p:txBody>
      </p:sp>
      <p:sp>
        <p:nvSpPr>
          <p:cNvPr id="1027" name="Ograda besedila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x-none"/>
              <a:t>Kliknite, če želite urediti sloge besedila matrice</a:t>
            </a:r>
          </a:p>
          <a:p>
            <a:pPr lvl="1"/>
            <a:r>
              <a:rPr lang="sl-SI" altLang="x-none"/>
              <a:t>Druga raven</a:t>
            </a:r>
          </a:p>
          <a:p>
            <a:pPr lvl="2"/>
            <a:r>
              <a:rPr lang="sl-SI" altLang="x-none"/>
              <a:t>Tretja raven</a:t>
            </a:r>
          </a:p>
          <a:p>
            <a:pPr lvl="3"/>
            <a:r>
              <a:rPr lang="sl-SI" altLang="x-none"/>
              <a:t>Četrta raven</a:t>
            </a:r>
          </a:p>
          <a:p>
            <a:pPr lvl="4"/>
            <a:r>
              <a:rPr lang="sl-SI" altLang="x-none"/>
              <a:t>Peta raven</a:t>
            </a:r>
            <a:endParaRPr lang="en-US" altLang="x-none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3"/>
          </p:nvPr>
        </p:nvSpPr>
        <p:spPr>
          <a:xfrm>
            <a:off x="2627313" y="6356350"/>
            <a:ext cx="60483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Razvoj iger, Jernej Vičič</a:t>
            </a:r>
            <a:endParaRPr lang="sl-SI"/>
          </a:p>
        </p:txBody>
      </p:sp>
      <p:sp>
        <p:nvSpPr>
          <p:cNvPr id="23" name="Ograda številke diapozitiva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9DEDCB2-312D-874C-84A3-5BD50E4EC777}" type="slidenum">
              <a:rPr lang="sl-SI" altLang="x-none"/>
              <a:pPr>
                <a:defRPr/>
              </a:pPr>
              <a:t>‹#›</a:t>
            </a:fld>
            <a:endParaRPr lang="sl-SI" altLang="x-none"/>
          </a:p>
        </p:txBody>
      </p:sp>
      <p:sp>
        <p:nvSpPr>
          <p:cNvPr id="1030" name="Raven konek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Raven konek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Enakokraki trikotnik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2" r:id="rId4"/>
    <p:sldLayoutId id="2147483883" r:id="rId5"/>
    <p:sldLayoutId id="2147483888" r:id="rId6"/>
    <p:sldLayoutId id="2147483889" r:id="rId7"/>
    <p:sldLayoutId id="2147483890" r:id="rId8"/>
    <p:sldLayoutId id="2147483891" r:id="rId9"/>
    <p:sldLayoutId id="2147483884" r:id="rId10"/>
    <p:sldLayoutId id="214748389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charset="2"/>
        <a:buChar char="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1.tiff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17.tiff"/><Relationship Id="rId5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9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1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slov 1"/>
          <p:cNvSpPr>
            <a:spLocks noGrp="1"/>
          </p:cNvSpPr>
          <p:nvPr>
            <p:ph type="ctrTitle"/>
          </p:nvPr>
        </p:nvSpPr>
        <p:spPr>
          <a:xfrm>
            <a:off x="442913" y="3557588"/>
            <a:ext cx="7772400" cy="1470025"/>
          </a:xfrm>
        </p:spPr>
        <p:txBody>
          <a:bodyPr/>
          <a:lstStyle/>
          <a:p>
            <a:pPr eaLnBrk="1" hangingPunct="1"/>
            <a:r>
              <a:rPr lang="sl-SI" altLang="x-none" sz="2800" smtClean="0"/>
              <a:t>Mathematical </a:t>
            </a:r>
            <a:r>
              <a:rPr lang="sl-SI" altLang="x-none" sz="2800" smtClean="0"/>
              <a:t>fundaments</a:t>
            </a:r>
            <a:endParaRPr lang="sl-SI" altLang="x-none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85938" y="676275"/>
            <a:ext cx="6400800" cy="1752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/>
              <a:buNone/>
              <a:defRPr/>
            </a:pPr>
            <a:r>
              <a:rPr lang="sl-SI" smtClean="0"/>
              <a:t>3D Game Development</a:t>
            </a:r>
            <a:endParaRPr lang="sl-SI"/>
          </a:p>
        </p:txBody>
      </p:sp>
      <p:sp>
        <p:nvSpPr>
          <p:cNvPr id="15363" name="Podnaslov 2"/>
          <p:cNvSpPr txBox="1">
            <a:spLocks/>
          </p:cNvSpPr>
          <p:nvPr/>
        </p:nvSpPr>
        <p:spPr bwMode="auto">
          <a:xfrm>
            <a:off x="1071563" y="5214938"/>
            <a:ext cx="714375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buClrTx/>
              <a:buSzTx/>
              <a:buFont typeface="Arial" charset="0"/>
              <a:buNone/>
            </a:pPr>
            <a:r>
              <a:rPr lang="sl-SI" altLang="x-none" sz="1800">
                <a:solidFill>
                  <a:srgbClr val="898989"/>
                </a:solidFill>
              </a:rPr>
              <a:t>Jernej Vičič   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P</a:t>
            </a:r>
            <a:r>
              <a:rPr lang="sl-SI" altLang="x-none" smtClean="0"/>
              <a:t>oints</a:t>
            </a:r>
            <a:r>
              <a:rPr lang="sl-SI" altLang="x-none"/>
              <a:t>, vectors, carthesian coordinates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</p:spPr>
            <p:txBody>
              <a:bodyPr/>
              <a:lstStyle/>
              <a:p>
                <a:r>
                  <a:rPr lang="sl-SI" altLang="x-none" smtClean="0"/>
                  <a:t>vector product (cross product, outer product):</a:t>
                </a:r>
              </a:p>
              <a:p>
                <a:pPr marL="0" indent="0" algn="ctr">
                  <a:buNone/>
                </a:pPr>
                <a:endParaRPr lang="en-US" altLang="x-none" b="0" i="1" smtClean="0">
                  <a:latin typeface="Cambria Math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x-none" b="0" i="1" smtClean="0">
                          <a:latin typeface="Cambria Math" charset="0"/>
                        </a:rPr>
                        <m:t>𝑎</m:t>
                      </m:r>
                      <m:r>
                        <a:rPr lang="en-US" altLang="x-none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altLang="x-none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𝑏</m:t>
                      </m:r>
                      <m:r>
                        <a:rPr lang="en-US" altLang="x-none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mr-IN" altLang="x-none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mr-IN" altLang="x-none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sub>
                              </m:sSub>
                              <m:r>
                                <a:rPr lang="en-US" altLang="x-none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x-none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mr-IN" altLang="x-none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altLang="x-none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n-US" altLang="x-none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d>
                            <m:dPr>
                              <m:ctrlPr>
                                <a:rPr lang="mr-IN" altLang="x-none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altLang="x-none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sl-SI" altLang="x-none" smtClean="0"/>
              </a:p>
              <a:p>
                <a:pPr lvl="1"/>
                <a:r>
                  <a:rPr lang="sl-SI" altLang="x-none" smtClean="0"/>
                  <a:t>defined only in 3D</a:t>
                </a:r>
              </a:p>
              <a:p>
                <a:pPr lvl="1"/>
                <a:r>
                  <a:rPr lang="sl-SI" altLang="x-none" smtClean="0"/>
                  <a:t> length is: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</a:rPr>
                          <m:t>a</m:t>
                        </m:r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b</m:t>
                        </m:r>
                      </m:e>
                    </m:d>
                    <m:r>
                      <a:rPr lang="en-US" altLang="x-none">
                        <a:latin typeface="Cambria Math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hr-HR" altLang="x-none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x-none" i="1">
                            <a:latin typeface="Cambria Math" charset="0"/>
                          </a:rPr>
                          <m:t>𝑎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hr-HR" altLang="x-none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x-none" i="1">
                            <a:latin typeface="Cambria Math" charset="0"/>
                          </a:rPr>
                          <m:t>𝑏</m:t>
                        </m:r>
                      </m:e>
                    </m:d>
                    <m:func>
                      <m:funcPr>
                        <m:ctrlPr>
                          <a:rPr lang="en-US" altLang="x-none" i="1">
                            <a:latin typeface="Cambria Math" charset="0"/>
                          </a:rPr>
                        </m:ctrlPr>
                      </m:funcPr>
                      <m:fName>
                        <m:r>
                          <a:rPr lang="en-US" altLang="x-none" b="0" i="1" smtClean="0">
                            <a:latin typeface="Cambria Math" charset="0"/>
                          </a:rPr>
                          <m:t>𝑠𝑖𝑛</m:t>
                        </m:r>
                      </m:fName>
                      <m:e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sl-SI" altLang="x-none"/>
                  <a:t>,</a:t>
                </a:r>
              </a:p>
              <a:p>
                <a:pPr lvl="1"/>
                <a:endParaRPr lang="sl-SI" altLang="x-none" smtClean="0"/>
              </a:p>
              <a:p>
                <a:pPr lvl="1"/>
                <a:endParaRPr lang="sl-SI" altLang="x-none"/>
              </a:p>
              <a:p>
                <a:endParaRPr lang="sl-SI" altLang="x-none" smtClean="0"/>
              </a:p>
              <a:p>
                <a:pPr lvl="1"/>
                <a:endParaRPr lang="sl-SI" altLang="x-none" smtClean="0"/>
              </a:p>
              <a:p>
                <a:pPr lvl="1"/>
                <a:endParaRPr lang="sl-SI" altLang="x-none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  <a:blipFill rotWithShape="0">
                <a:blip r:embed="rId3"/>
                <a:stretch>
                  <a:fillRect l="-667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3068960"/>
            <a:ext cx="1747909" cy="1852784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1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P</a:t>
            </a:r>
            <a:r>
              <a:rPr lang="sl-SI" altLang="x-none" smtClean="0"/>
              <a:t>oints</a:t>
            </a:r>
            <a:r>
              <a:rPr lang="sl-SI" altLang="x-none"/>
              <a:t>, vectors, carthesian coordinates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</p:spPr>
            <p:txBody>
              <a:bodyPr/>
              <a:lstStyle/>
              <a:p>
                <a:r>
                  <a:rPr lang="sl-SI" altLang="x-none" smtClean="0"/>
                  <a:t>vector product - properties:</a:t>
                </a:r>
                <a:endParaRPr lang="en-US" altLang="x-none" b="0" i="1" smtClean="0">
                  <a:latin typeface="Cambria Math" charset="0"/>
                </a:endParaRPr>
              </a:p>
              <a:p>
                <a:pPr lvl="1"/>
                <a:r>
                  <a:rPr lang="sl-SI" altLang="x-none" smtClean="0"/>
                  <a:t>not commutative,</a:t>
                </a:r>
              </a:p>
              <a:p>
                <a:pPr lvl="1"/>
                <a:r>
                  <a:rPr lang="sl-SI" altLang="x-none" smtClean="0"/>
                  <a:t>anticommutative: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x-none">
                        <a:latin typeface="Cambria Math" charset="0"/>
                      </a:rPr>
                      <m:t>a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altLang="x-none">
                        <a:latin typeface="Cambria Math" charset="0"/>
                        <a:ea typeface="Cambria Math" charset="0"/>
                        <a:cs typeface="Cambria Math" charset="0"/>
                      </a:rPr>
                      <m:t>b</m:t>
                    </m:r>
                    <m:r>
                      <a:rPr lang="en-US" altLang="x-none">
                        <a:latin typeface="Cambria Math" charset="0"/>
                      </a:rPr>
                      <m:t>=</m:t>
                    </m:r>
                    <m:r>
                      <a:rPr lang="en-US" altLang="x-none" b="0" i="1" smtClean="0">
                        <a:latin typeface="Cambria Math" charset="0"/>
                      </a:rPr>
                      <m:t>−(</m:t>
                    </m:r>
                    <m:r>
                      <m:rPr>
                        <m:sty m:val="p"/>
                      </m:rPr>
                      <a:rPr lang="en-US" altLang="x-none" b="0" i="0" smtClean="0">
                        <a:latin typeface="Cambria Math" charset="0"/>
                      </a:rPr>
                      <m:t>b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𝑎</m:t>
                    </m:r>
                    <m:r>
                      <a:rPr lang="en-US" altLang="x-none" b="0" i="1" smtClean="0">
                        <a:latin typeface="Cambria Math" charset="0"/>
                      </a:rPr>
                      <m:t>)</m:t>
                    </m:r>
                  </m:oMath>
                </a14:m>
                <a:r>
                  <a:rPr lang="sl-SI" altLang="x-none" smtClean="0"/>
                  <a:t>,</a:t>
                </a:r>
              </a:p>
              <a:p>
                <a:pPr lvl="1"/>
                <a:r>
                  <a:rPr lang="sl-SI" altLang="x-none" smtClean="0"/>
                  <a:t>distributive over sum.</a:t>
                </a:r>
                <a:endParaRPr lang="sl-SI" altLang="x-none"/>
              </a:p>
              <a:p>
                <a:pPr lvl="1"/>
                <a:endParaRPr lang="sl-SI" altLang="x-none" smtClean="0"/>
              </a:p>
              <a:p>
                <a:pPr lvl="1"/>
                <a:endParaRPr lang="sl-SI" altLang="x-none"/>
              </a:p>
              <a:p>
                <a:endParaRPr lang="sl-SI" altLang="x-none" smtClean="0"/>
              </a:p>
              <a:p>
                <a:pPr lvl="1"/>
                <a:endParaRPr lang="sl-SI" altLang="x-none" smtClean="0"/>
              </a:p>
              <a:p>
                <a:pPr lvl="1"/>
                <a:endParaRPr lang="sl-SI" altLang="x-none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  <a:blipFill rotWithShape="0">
                <a:blip r:embed="rId3"/>
                <a:stretch>
                  <a:fillRect l="-667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4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dirty="0"/>
              <a:t>P</a:t>
            </a:r>
            <a:r>
              <a:rPr lang="sl-SI" altLang="x-none" dirty="0" smtClean="0"/>
              <a:t>oints</a:t>
            </a:r>
            <a:r>
              <a:rPr lang="sl-SI" altLang="x-none" dirty="0"/>
              <a:t>, vectors, carthesian coordinates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4824883"/>
              </a:xfrm>
            </p:spPr>
            <p:txBody>
              <a:bodyPr/>
              <a:lstStyle/>
              <a:p>
                <a:pPr lvl="1"/>
                <a:endParaRPr lang="sl-SI" altLang="x-none" dirty="0" smtClean="0"/>
              </a:p>
              <a:p>
                <a:r>
                  <a:rPr lang="sl-SI" altLang="x-none" dirty="0" smtClean="0"/>
                  <a:t>linear interpolation (points or vectors) :</a:t>
                </a:r>
              </a:p>
              <a:p>
                <a:pPr lvl="1"/>
                <a:r>
                  <a:rPr lang="sl-SI" altLang="x-none" dirty="0" smtClean="0"/>
                  <a:t>intermetiate states between two points/vectors,</a:t>
                </a:r>
              </a:p>
              <a:p>
                <a:pPr lvl="1"/>
                <a:r>
                  <a:rPr lang="sl-SI" altLang="x-none" dirty="0" smtClean="0"/>
                  <a:t>animation from point A to N with n intermediate states:</a:t>
                </a:r>
              </a:p>
              <a:p>
                <a:pPr lvl="1"/>
                <a:r>
                  <a:rPr lang="sl-SI" altLang="x-none" dirty="0" smtClean="0"/>
                  <a:t>LERP (linear interpolation) :</a:t>
                </a:r>
              </a:p>
              <a:p>
                <a:pPr marL="274638" lvl="1" indent="0">
                  <a:buNone/>
                </a:pPr>
                <a:endParaRPr lang="en-US" altLang="x-none" dirty="0" smtClean="0">
                  <a:latin typeface="Cambria Math" charset="0"/>
                </a:endParaRPr>
              </a:p>
              <a:p>
                <a:pPr marL="274638" lvl="1" indent="0">
                  <a:buNone/>
                </a:pPr>
                <a:r>
                  <a:rPr lang="en-US" altLang="x-none" dirty="0">
                    <a:latin typeface="Cambria Math" charset="0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L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LERP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,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B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altLang="x-none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)</m:t>
                    </m:r>
                    <m:r>
                      <a:rPr lang="en-US" altLang="x-none">
                        <a:latin typeface="Cambria Math" charset="0"/>
                      </a:rPr>
                      <m:t>=</m:t>
                    </m:r>
                    <m:d>
                      <m:dPr>
                        <m:ctrlPr>
                          <a:rPr lang="en-US" altLang="x-none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x-none" b="0" i="1" smtClean="0">
                            <a:latin typeface="Cambria Math" charset="0"/>
                          </a:rPr>
                          <m:t>1</m:t>
                        </m:r>
                        <m:r>
                          <a:rPr lang="en-US" altLang="x-none" i="1">
                            <a:latin typeface="Cambria Math" charset="0"/>
                          </a:rPr>
                          <m:t>−</m:t>
                        </m:r>
                        <m:r>
                          <a:rPr lang="en-US" altLang="x-none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</m:e>
                    </m:d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𝐴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𝛽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𝐵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1−</m:t>
                            </m:r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d>
                        <m:sSub>
                          <m:sSubPr>
                            <m:ctrlP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  <m:sSub>
                          <m:sSubPr>
                            <m:ctrlP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1−</m:t>
                            </m:r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d>
                        <m:sSub>
                          <m:sSubPr>
                            <m:ctrlP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  <m:sSub>
                          <m:sSubPr>
                            <m:ctrlP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,</m:t>
                        </m:r>
                        <m:d>
                          <m:dPr>
                            <m:ctrlP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1−</m:t>
                            </m:r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𝛽</m:t>
                            </m:r>
                          </m:e>
                        </m:d>
                        <m:sSub>
                          <m:sSubPr>
                            <m:ctrlP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b>
                        </m:sSub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𝛽</m:t>
                        </m:r>
                        <m:sSub>
                          <m:sSubPr>
                            <m:ctrlP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altLang="x-none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altLang="x-none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endParaRPr lang="sl-SI" altLang="x-none" dirty="0"/>
              </a:p>
              <a:p>
                <a:pPr lvl="1"/>
                <a:endParaRPr lang="sl-SI" altLang="x-none" dirty="0" smtClean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L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=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LERP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(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A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,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B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  <m:r>
                      <m:rPr>
                        <m:nor/>
                      </m:rPr>
                      <a:rPr lang="en-US" altLang="x-none">
                        <a:latin typeface="Cambria Math" charset="0"/>
                      </a:rPr>
                      <m:t>)</m:t>
                    </m:r>
                  </m:oMath>
                </a14:m>
                <a:r>
                  <a:rPr lang="sl-SI" altLang="x-none" dirty="0" smtClean="0"/>
                  <a:t> is a point, that lays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β</m:t>
                    </m:r>
                  </m:oMath>
                </a14:m>
                <a:r>
                  <a:rPr lang="sl-SI" altLang="x-none" dirty="0" smtClean="0"/>
                  <a:t> percentage from A </a:t>
                </a:r>
                <a:r>
                  <a:rPr lang="sl-SI" altLang="x-none" dirty="0"/>
                  <a:t>t</a:t>
                </a:r>
                <a:r>
                  <a:rPr lang="sl-SI" altLang="x-none" dirty="0" smtClean="0"/>
                  <a:t>o B</a:t>
                </a:r>
              </a:p>
              <a:p>
                <a:pPr lvl="1"/>
                <a:endParaRPr lang="sl-SI" altLang="x-none" dirty="0" smtClean="0"/>
              </a:p>
              <a:p>
                <a:pPr lvl="1"/>
                <a:endParaRPr lang="sl-SI" altLang="x-none" dirty="0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4824883"/>
              </a:xfrm>
              <a:blipFill rotWithShape="0">
                <a:blip r:embed="rId3"/>
                <a:stretch>
                  <a:fillRect l="-667" r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9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smtClean="0"/>
              <a:t>Matrices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413"/>
            <a:ext cx="8229600" cy="5087937"/>
          </a:xfrm>
        </p:spPr>
        <p:txBody>
          <a:bodyPr/>
          <a:lstStyle/>
          <a:p>
            <a:r>
              <a:rPr lang="sl-SI" altLang="x-none" dirty="0" smtClean="0"/>
              <a:t>a 2D array of m x n scalars,</a:t>
            </a:r>
          </a:p>
          <a:p>
            <a:r>
              <a:rPr lang="sl-SI" altLang="x-none" dirty="0" smtClean="0"/>
              <a:t>useful to encode transformations such as:</a:t>
            </a:r>
          </a:p>
          <a:p>
            <a:pPr lvl="1"/>
            <a:r>
              <a:rPr lang="sl-SI" altLang="x-none" dirty="0" smtClean="0"/>
              <a:t>translations,</a:t>
            </a:r>
          </a:p>
          <a:p>
            <a:pPr lvl="1"/>
            <a:r>
              <a:rPr lang="sl-SI" altLang="x-none" dirty="0" smtClean="0"/>
              <a:t>rotations,</a:t>
            </a:r>
          </a:p>
          <a:p>
            <a:pPr lvl="1"/>
            <a:r>
              <a:rPr lang="sl-SI" altLang="x-none" dirty="0" smtClean="0"/>
              <a:t>scaling.</a:t>
            </a:r>
          </a:p>
          <a:p>
            <a:r>
              <a:rPr lang="sl-SI" altLang="x-none" dirty="0" smtClean="0"/>
              <a:t>rows </a:t>
            </a:r>
            <a:r>
              <a:rPr lang="sl-SI" altLang="x-none" dirty="0" smtClean="0"/>
              <a:t>OR columns in a 3 x 3 matrix are 3D vectors,</a:t>
            </a:r>
          </a:p>
          <a:p>
            <a:r>
              <a:rPr lang="sl-SI" altLang="x-none" dirty="0" smtClean="0"/>
              <a:t>multiplication:</a:t>
            </a:r>
          </a:p>
          <a:p>
            <a:pPr lvl="1"/>
            <a:r>
              <a:rPr lang="sl-SI" altLang="x-none" dirty="0" smtClean="0"/>
              <a:t>P=AB</a:t>
            </a:r>
          </a:p>
          <a:p>
            <a:pPr lvl="1"/>
            <a:r>
              <a:rPr lang="sl-SI" altLang="x-none" dirty="0" smtClean="0"/>
              <a:t>if A and B are transformations (afine), then P is also </a:t>
            </a:r>
            <a:r>
              <a:rPr lang="sl-SI" altLang="x-none" dirty="0" smtClean="0"/>
              <a:t>a </a:t>
            </a:r>
            <a:r>
              <a:rPr lang="sl-SI" altLang="x-none" dirty="0" smtClean="0"/>
              <a:t>transformation that encodes both A and B,</a:t>
            </a:r>
          </a:p>
          <a:p>
            <a:pPr lvl="1"/>
            <a:r>
              <a:rPr lang="sl-SI" altLang="x-none" dirty="0" smtClean="0"/>
              <a:t>example: A rotation, B translation, P both.</a:t>
            </a:r>
          </a:p>
          <a:p>
            <a:pPr lvl="1"/>
            <a:endParaRPr lang="sl-SI" altLang="x-none" dirty="0" smtClean="0"/>
          </a:p>
          <a:p>
            <a:pPr lvl="1"/>
            <a:endParaRPr lang="sl-SI" altLang="x-none" dirty="0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</p:spPr>
            <p:txBody>
              <a:bodyPr/>
              <a:lstStyle/>
              <a:p>
                <a:pPr lvl="1"/>
                <a:r>
                  <a:rPr lang="sl-SI" altLang="x-none" smtClean="0"/>
                  <a:t>matrix multiplication is possible only if the inner dimensions are the same:</a:t>
                </a:r>
              </a:p>
              <a:p>
                <a:pPr lvl="1"/>
                <a:r>
                  <a:rPr lang="sl-SI" altLang="x-none" smtClean="0"/>
                  <a:t>3x3:</a:t>
                </a:r>
              </a:p>
              <a:p>
                <a:pPr lvl="1"/>
                <a:endParaRPr lang="sl-SI" altLang="x-none"/>
              </a:p>
              <a:p>
                <a:pPr lvl="1"/>
                <a:endParaRPr lang="sl-SI" altLang="x-none" smtClean="0"/>
              </a:p>
              <a:p>
                <a:pPr lvl="1"/>
                <a:endParaRPr lang="sl-SI" altLang="x-none"/>
              </a:p>
              <a:p>
                <a:pPr lvl="1"/>
                <a14:m>
                  <m:oMath xmlns:m="http://schemas.openxmlformats.org/officeDocument/2006/math">
                    <m:r>
                      <a:rPr lang="en-US" altLang="x-none" b="0" i="1" smtClean="0">
                        <a:latin typeface="Cambria Math" charset="0"/>
                      </a:rPr>
                      <m:t>𝐴𝐵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≠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𝐵𝐴</m:t>
                    </m:r>
                  </m:oMath>
                </a14:m>
                <a:endParaRPr lang="en-US" altLang="x-none" b="0" smtClean="0">
                  <a:ea typeface="Cambria Math" charset="0"/>
                  <a:cs typeface="Cambria Math" charset="0"/>
                </a:endParaRPr>
              </a:p>
              <a:p>
                <a:r>
                  <a:rPr lang="en-US" altLang="x-none"/>
                  <a:t>identity (</a:t>
                </a:r>
                <a:r>
                  <a:rPr lang="en-US" altLang="x-none" smtClean="0"/>
                  <a:t>multiplication does not change value)</a:t>
                </a:r>
                <a:r>
                  <a:rPr lang="sl-SI" altLang="x-none" smtClean="0"/>
                  <a:t>:</a:t>
                </a:r>
                <a:endParaRPr lang="sl-SI" altLang="x-none"/>
              </a:p>
              <a:p>
                <a:pPr lvl="1"/>
                <a:endParaRPr lang="sl-SI" altLang="x-none" smtClean="0"/>
              </a:p>
              <a:p>
                <a:pPr lvl="1"/>
                <a:endParaRPr lang="sl-SI" altLang="x-none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  <a:blipFill rotWithShape="0">
                <a:blip r:embed="rId3"/>
                <a:stretch>
                  <a:fillRect l="-667" t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060848"/>
            <a:ext cx="4143118" cy="15095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929" y="4484750"/>
            <a:ext cx="2437191" cy="1608546"/>
          </a:xfrm>
          <a:prstGeom prst="rect">
            <a:avLst/>
          </a:prstGeom>
        </p:spPr>
      </p:pic>
      <p:sp>
        <p:nvSpPr>
          <p:cNvPr id="8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50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</p:spPr>
            <p:txBody>
              <a:bodyPr/>
              <a:lstStyle/>
              <a:p>
                <a:r>
                  <a:rPr lang="sl-SI" altLang="x-none" smtClean="0"/>
                  <a:t>inverse: </a:t>
                </a:r>
                <a14:m>
                  <m:oMath xmlns:m="http://schemas.openxmlformats.org/officeDocument/2006/math">
                    <m:r>
                      <a:rPr lang="en-US" altLang="x-none" b="0" i="1" smtClean="0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lang="en-US" altLang="x-none" b="0" i="1" smtClean="0">
                            <a:latin typeface="Cambria Math" charset="0"/>
                          </a:rPr>
                        </m:ctrlPr>
                      </m:sSupPr>
                      <m:e>
                        <m:r>
                          <a:rPr lang="en-US" altLang="x-none" i="1">
                            <a:latin typeface="Cambria Math" charset="0"/>
                          </a:rPr>
                          <m:t>𝐴</m:t>
                        </m:r>
                      </m:e>
                      <m:sup>
                        <m:r>
                          <a:rPr lang="en-US" altLang="x-none" b="0" i="1" smtClean="0">
                            <a:latin typeface="Cambria Math" charset="0"/>
                          </a:rPr>
                          <m:t>−1</m:t>
                        </m:r>
                      </m:sup>
                    </m:sSup>
                    <m:r>
                      <a:rPr lang="en-US" altLang="x-none" b="0" i="1" smtClean="0">
                        <a:latin typeface="Cambria Math" charset="0"/>
                      </a:rPr>
                      <m:t>𝐴</m:t>
                    </m:r>
                    <m:r>
                      <a:rPr lang="en-US" altLang="x-none" b="0" i="1" smtClean="0">
                        <a:latin typeface="Cambria Math" charset="0"/>
                      </a:rPr>
                      <m:t>=</m:t>
                    </m:r>
                    <m:r>
                      <a:rPr lang="en-US" altLang="x-none" i="1" smtClean="0">
                        <a:latin typeface="Cambria Math" charset="0"/>
                      </a:rPr>
                      <m:t>𝐼</m:t>
                    </m:r>
                    <m:r>
                      <a:rPr lang="en-US" altLang="x-none" b="0" i="1" smtClean="0">
                        <a:latin typeface="Cambria Math" charset="0"/>
                      </a:rPr>
                      <m:t>,</m:t>
                    </m:r>
                  </m:oMath>
                </a14:m>
                <a:endParaRPr lang="sl-SI" altLang="x-none" smtClean="0"/>
              </a:p>
              <a:p>
                <a:r>
                  <a:rPr lang="sl-SI" altLang="x-none" smtClean="0"/>
                  <a:t>this is a matrix that makes “undo” (deletes the changes),</a:t>
                </a:r>
              </a:p>
              <a:p>
                <a:r>
                  <a:rPr lang="sl-SI" altLang="x-none" smtClean="0"/>
                  <a:t>not all matrix have inverse,</a:t>
                </a:r>
              </a:p>
              <a:p>
                <a:r>
                  <a:rPr lang="sl-SI" altLang="x-none" smtClean="0"/>
                  <a:t>all afine matrices HAVE inverse (combinations of pure translations, rotations and scalings),</a:t>
                </a:r>
              </a:p>
              <a:p>
                <a:r>
                  <a:rPr lang="sl-SI" altLang="x-none" smtClean="0"/>
                  <a:t>inverse of a concatenation of matrices (multiplication) is a reverse concatenation: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(</m:t>
                          </m:r>
                          <m:r>
                            <a:rPr lang="en-US" altLang="x-none" i="1">
                              <a:latin typeface="Cambria Math" charset="0"/>
                            </a:rPr>
                            <m:t>𝐴𝐵𝐶</m:t>
                          </m:r>
                          <m:r>
                            <a:rPr lang="en-US" altLang="x-none" i="1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altLang="x-none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altLang="x-none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x-none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x-none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x-none" i="1"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altLang="x-none" i="1">
                          <a:latin typeface="Cambria Math" charset="0"/>
                        </a:rPr>
                        <m:t>,</m:t>
                      </m:r>
                    </m:oMath>
                  </m:oMathPara>
                </a14:m>
                <a:endParaRPr lang="sl-SI" altLang="x-none"/>
              </a:p>
              <a:p>
                <a:endParaRPr lang="sl-SI" altLang="x-none"/>
              </a:p>
              <a:p>
                <a:pPr lvl="1"/>
                <a:endParaRPr lang="sl-SI" altLang="x-none" smtClean="0"/>
              </a:p>
              <a:p>
                <a:pPr lvl="1"/>
                <a:endParaRPr lang="sl-SI" altLang="x-none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  <a:blipFill rotWithShape="0">
                <a:blip r:embed="rId3"/>
                <a:stretch>
                  <a:fillRect l="-667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2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</p:spPr>
            <p:txBody>
              <a:bodyPr/>
              <a:lstStyle/>
              <a:p>
                <a:r>
                  <a:rPr lang="en-US" altLang="x-none" smtClean="0"/>
                  <a:t>transposition M</a:t>
                </a:r>
                <a:r>
                  <a:rPr lang="en-US" altLang="x-none" baseline="30000" smtClean="0"/>
                  <a:t>T</a:t>
                </a:r>
                <a:r>
                  <a:rPr lang="en-US" altLang="x-none" smtClean="0"/>
                  <a:t>,</a:t>
                </a:r>
                <a:endParaRPr lang="sl-SI" altLang="x-none" smtClean="0"/>
              </a:p>
              <a:p>
                <a:pPr lvl="1"/>
                <a:r>
                  <a:rPr lang="sl-SI" altLang="x-none" smtClean="0"/>
                  <a:t>the matrix is collapsed on diagonal:</a:t>
                </a:r>
              </a:p>
              <a:p>
                <a:pPr lvl="1"/>
                <a:endParaRPr lang="sl-SI" altLang="x-none"/>
              </a:p>
              <a:p>
                <a:pPr lvl="1"/>
                <a:endParaRPr lang="sl-SI" altLang="x-none" smtClean="0"/>
              </a:p>
              <a:p>
                <a:pPr lvl="1"/>
                <a:endParaRPr lang="sl-SI" altLang="x-none" smtClean="0"/>
              </a:p>
              <a:p>
                <a:pPr lvl="1"/>
                <a:endParaRPr lang="sl-SI" altLang="x-none"/>
              </a:p>
              <a:p>
                <a:pPr lvl="1"/>
                <a:r>
                  <a:rPr lang="sl-SI" altLang="x-none" smtClean="0"/>
                  <a:t>inverse of an ortonormed (pure rotation) matrix is a transponed matrix,</a:t>
                </a:r>
              </a:p>
              <a:p>
                <a:pPr lvl="1"/>
                <a:r>
                  <a:rPr lang="sl-SI" altLang="x-none" smtClean="0"/>
                  <a:t>translation between libraries </a:t>
                </a:r>
                <a:r>
                  <a:rPr lang="mr-IN" altLang="x-none" smtClean="0"/>
                  <a:t>–</a:t>
                </a:r>
                <a:r>
                  <a:rPr lang="sl-SI" altLang="x-none" smtClean="0"/>
                  <a:t> different rapresentations </a:t>
                </a:r>
                <a:r>
                  <a:rPr lang="mr-IN" altLang="x-none" smtClean="0"/>
                  <a:t>–</a:t>
                </a:r>
                <a:r>
                  <a:rPr lang="sl-SI" altLang="x-none" smtClean="0"/>
                  <a:t> vectors are rows or columns,</a:t>
                </a:r>
              </a:p>
              <a:p>
                <a:pPr lvl="1"/>
                <a:r>
                  <a:rPr lang="sl-SI" altLang="x-none" smtClean="0"/>
                  <a:t>sequence (similar to inverse):</a:t>
                </a:r>
              </a:p>
              <a:p>
                <a:pPr marL="2746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(</m:t>
                          </m:r>
                          <m:r>
                            <a:rPr lang="en-US" altLang="x-none" i="1">
                              <a:latin typeface="Cambria Math" charset="0"/>
                            </a:rPr>
                            <m:t>𝐴𝐵𝐶</m:t>
                          </m:r>
                          <m:r>
                            <a:rPr lang="en-US" altLang="x-none" i="1">
                              <a:latin typeface="Cambria Math" charset="0"/>
                            </a:rPr>
                            <m:t>)</m:t>
                          </m:r>
                        </m:e>
                        <m:sup>
                          <m:r>
                            <a:rPr lang="en-US" altLang="x-none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r>
                        <a:rPr lang="en-US" altLang="x-none" i="1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𝐶</m:t>
                          </m:r>
                        </m:e>
                        <m:sup>
                          <m:r>
                            <a:rPr lang="en-US" altLang="x-none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𝐵</m:t>
                          </m:r>
                        </m:e>
                        <m:sup>
                          <m:r>
                            <a:rPr lang="en-US" altLang="x-none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altLang="x-none" b="0" i="1" smtClean="0">
                              <a:latin typeface="Cambria Math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sl-SI" altLang="x-none" smtClean="0"/>
              </a:p>
              <a:p>
                <a:pPr lvl="1"/>
                <a:endParaRPr lang="sl-SI" altLang="x-none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  <a:blipFill rotWithShape="0">
                <a:blip r:embed="rId3"/>
                <a:stretch>
                  <a:fillRect l="-667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492896"/>
            <a:ext cx="2968291" cy="965444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5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</p:spPr>
            <p:txBody>
              <a:bodyPr/>
              <a:lstStyle/>
              <a:p>
                <a:r>
                  <a:rPr lang="en-US" altLang="x-none" smtClean="0"/>
                  <a:t>Homogenous coordinates:</a:t>
                </a:r>
                <a:endParaRPr lang="sl-SI" altLang="x-none" smtClean="0"/>
              </a:p>
              <a:p>
                <a:pPr lvl="1"/>
                <a:r>
                  <a:rPr lang="sl-SI" altLang="x-none" smtClean="0"/>
                  <a:t>rotation in 2D:</a:t>
                </a:r>
              </a:p>
              <a:p>
                <a:pPr lvl="1"/>
                <a:r>
                  <a:rPr lang="sl-SI" altLang="x-none" smtClean="0"/>
                  <a:t>vector r is rotated for </a:t>
                </a:r>
                <a14:m>
                  <m:oMath xmlns:m="http://schemas.openxmlformats.org/officeDocument/2006/math">
                    <m:r>
                      <a:rPr lang="sl-SI" altLang="x-none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𝜑</m:t>
                    </m:r>
                  </m:oMath>
                </a14:m>
                <a:r>
                  <a:rPr lang="sl-SI" altLang="x-none" smtClean="0"/>
                  <a:t> degrees:</a:t>
                </a:r>
              </a:p>
              <a:p>
                <a:pPr marL="274638" lvl="1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sl-SI" altLang="x-none" i="1" smtClean="0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sl-SI" altLang="x-none" i="1" smtClean="0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x-none" i="1" smtClean="0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r>
                      <a:rPr lang="en-US" altLang="x-none" b="0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sl-SI" altLang="x-none" i="1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sl-SI" altLang="x-none" i="1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𝑥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𝑦</m:t>
                                  </m:r>
                                </m:sub>
                                <m:sup/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sl-SI" altLang="x-none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sl-SI" altLang="x-none" i="1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sl-SI" altLang="x-none" i="1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sl-SI" altLang="x-none" i="1" smtClean="0">
                                      <a:latin typeface="Cambria Math" charset="0"/>
                                    </a:rPr>
                                  </m:ctrlPr>
                                </m:eqArrPr>
                                <m:e>
                                  <m:func>
                                    <m:funcPr>
                                      <m:ctrlPr>
                                        <a:rPr lang="sl-SI" altLang="x-none" i="1" smtClean="0"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sl-SI" altLang="x-none" i="0" smtClean="0">
                                          <a:latin typeface="Cambria Math" charset="0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sl-SI" altLang="x-none" i="0" smtClean="0">
                                          <a:latin typeface="Cambria Math" charset="0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r>
                                        <a:rPr lang="sl-SI" altLang="x-none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−</m:t>
                                  </m:r>
                                  <m:func>
                                    <m:funcPr>
                                      <m:ctrlPr>
                                        <a:rPr lang="sl-SI" altLang="x-none" i="1"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x-none" b="0" i="0" smtClean="0">
                                          <a:latin typeface="Cambria Math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sl-SI" altLang="x-none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sl-SI" altLang="x-none" i="1">
                                      <a:latin typeface="Cambria Math" charset="0"/>
                                    </a:rPr>
                                  </m:ctrlPr>
                                </m:eqArrPr>
                                <m:e>
                                  <m:func>
                                    <m:funcPr>
                                      <m:ctrlPr>
                                        <a:rPr lang="sl-SI" altLang="x-none" i="1"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sl-SI" altLang="x-none">
                                          <a:latin typeface="Cambria Math" charset="0"/>
                                        </a:rPr>
                                        <m:t>s</m:t>
                                      </m:r>
                                      <m:r>
                                        <a:rPr lang="en-US" altLang="x-none" b="0" i="1" smtClean="0">
                                          <a:latin typeface="Cambria Math" charset="0"/>
                                        </a:rPr>
                                        <m:t>𝑖𝑛</m:t>
                                      </m:r>
                                    </m:fName>
                                    <m:e>
                                      <m:r>
                                        <a:rPr lang="sl-SI" altLang="x-none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sl-SI" altLang="x-none" i="1" smtClean="0"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sl-SI" altLang="x-none">
                                          <a:latin typeface="Cambria Math" charset="0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sl-SI" altLang="x-none">
                                          <a:latin typeface="Cambria Math" charset="0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r>
                                        <a:rPr lang="sl-SI" altLang="x-none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endParaRPr lang="sl-SI" altLang="x-none" smtClean="0"/>
              </a:p>
              <a:p>
                <a:pPr lvl="1"/>
                <a:r>
                  <a:rPr lang="sl-SI" altLang="x-none" smtClean="0"/>
                  <a:t>3D:</a:t>
                </a:r>
              </a:p>
              <a:p>
                <a:pPr marL="274638" lvl="1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sl-SI" altLang="x-none" i="1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sl-SI" altLang="x-none" i="1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𝑧</m:t>
                                  </m:r>
                                </m:sub>
                                <m:sup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  <m:r>
                      <a:rPr lang="en-US" altLang="x-none" i="1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sl-SI" altLang="x-none" i="1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sl-SI" altLang="x-none" i="1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bSup>
                                <m:sSubSup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𝑥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𝑦</m:t>
                                  </m:r>
                                </m:sub>
                                <m:sup/>
                              </m:sSubSup>
                            </m:e>
                            <m:e>
                              <m:sSubSup>
                                <m:sSubSup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𝑧</m:t>
                                  </m:r>
                                </m:sub>
                                <m:sup/>
                              </m:sSubSup>
                            </m:e>
                          </m:mr>
                        </m:m>
                      </m:e>
                    </m:d>
                  </m:oMath>
                </a14:m>
                <a:r>
                  <a:rPr lang="sl-SI" altLang="x-none"/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sl-SI" altLang="x-none" i="1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sl-SI" altLang="x-none" i="1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sl-SI" altLang="x-none" i="1">
                                      <a:latin typeface="Cambria Math" charset="0"/>
                                    </a:rPr>
                                  </m:ctrlPr>
                                </m:eqArrPr>
                                <m:e>
                                  <m:eqArr>
                                    <m:eqArrPr>
                                      <m:ctrlPr>
                                        <a:rPr lang="sl-SI" altLang="x-none" i="1">
                                          <a:latin typeface="Cambria Math" charset="0"/>
                                        </a:rPr>
                                      </m:ctrlPr>
                                    </m:eqArrPr>
                                    <m:e>
                                      <m:func>
                                        <m:funcPr>
                                          <m:ctrlPr>
                                            <a:rPr lang="sl-SI" altLang="x-none" i="1">
                                              <a:latin typeface="Cambria Math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  <m:brk m:alnAt="7"/>
                                            </m:rPr>
                                            <a:rPr lang="sl-SI" altLang="x-none">
                                              <a:latin typeface="Cambria Math" charset="0"/>
                                            </a:rPr>
                                            <m:t>c</m:t>
                                          </m:r>
                                          <m:r>
                                            <m:rPr>
                                              <m:sty m:val="p"/>
                                            </m:rPr>
                                            <a:rPr lang="sl-SI" altLang="x-none">
                                              <a:latin typeface="Cambria Math" charset="0"/>
                                            </a:rPr>
                                            <m:t>os</m:t>
                                          </m:r>
                                        </m:fName>
                                        <m:e>
                                          <m:r>
                                            <a:rPr lang="sl-SI" altLang="x-none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  <m:e>
                                      <m:r>
                                        <a:rPr lang="en-US" altLang="x-none" i="1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func>
                                        <m:funcPr>
                                          <m:ctrlPr>
                                            <a:rPr lang="sl-SI" altLang="x-none" i="1">
                                              <a:latin typeface="Cambria Math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x-none">
                                              <a:latin typeface="Cambria Math" charset="0"/>
                                            </a:rPr>
                                            <m:t>sin</m:t>
                                          </m:r>
                                        </m:fName>
                                        <m:e>
                                          <m:r>
                                            <a:rPr lang="sl-SI" altLang="x-none" i="1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𝜃</m:t>
                                          </m:r>
                                        </m:e>
                                      </m:func>
                                    </m:e>
                                  </m:eqArr>
                                </m:e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sl-SI" altLang="x-none" i="1">
                                      <a:latin typeface="Cambria Math" charset="0"/>
                                    </a:rPr>
                                  </m:ctrlPr>
                                </m:eqArrPr>
                                <m:e>
                                  <m:func>
                                    <m:funcPr>
                                      <m:ctrlPr>
                                        <a:rPr lang="sl-SI" altLang="x-none" i="1"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sl-SI" altLang="x-none">
                                          <a:latin typeface="Cambria Math" charset="0"/>
                                        </a:rPr>
                                        <m:t>s</m:t>
                                      </m:r>
                                      <m:r>
                                        <a:rPr lang="en-US" altLang="x-none" i="1">
                                          <a:latin typeface="Cambria Math" charset="0"/>
                                        </a:rPr>
                                        <m:t>𝑖𝑛</m:t>
                                      </m:r>
                                    </m:fName>
                                    <m:e>
                                      <m:r>
                                        <a:rPr lang="sl-SI" altLang="x-none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func>
                                    <m:funcPr>
                                      <m:ctrlPr>
                                        <a:rPr lang="sl-SI" altLang="x-none" i="1">
                                          <a:latin typeface="Cambria Math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sl-SI" altLang="x-none">
                                          <a:latin typeface="Cambria Math" charset="0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sl-SI" altLang="x-none">
                                          <a:latin typeface="Cambria Math" charset="0"/>
                                        </a:rPr>
                                        <m:t>os</m:t>
                                      </m:r>
                                    </m:fName>
                                    <m:e>
                                      <m:r>
                                        <a:rPr lang="sl-SI" altLang="x-none" i="1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e>
                              </m:eqArr>
                            </m:e>
                            <m:e>
                              <m:eqArr>
                                <m:eqArrPr>
                                  <m:ctrlP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1</m:t>
                                  </m:r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endParaRPr lang="sl-SI" altLang="x-none" smtClean="0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  <a:blipFill rotWithShape="0">
                <a:blip r:embed="rId3"/>
                <a:stretch>
                  <a:fillRect l="-701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6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smtClean="0"/>
              <a:t>Matrices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4320480"/>
              </a:xfrm>
            </p:spPr>
            <p:txBody>
              <a:bodyPr/>
              <a:lstStyle/>
              <a:p>
                <a:r>
                  <a:rPr lang="en-US" altLang="x-none"/>
                  <a:t>Basic transformation matrices</a:t>
                </a:r>
                <a:r>
                  <a:rPr lang="en-US" altLang="x-none" smtClean="0"/>
                  <a:t>:</a:t>
                </a:r>
              </a:p>
              <a:p>
                <a:pPr lvl="1"/>
                <a:r>
                  <a:rPr lang="en-US" altLang="x-none" smtClean="0"/>
                  <a:t>each affine transformation </a:t>
                </a:r>
                <a:r>
                  <a:rPr lang="en-US" altLang="x-none"/>
                  <a:t>matrix can be constructed by concatenation of the 4x4 </a:t>
                </a:r>
                <a:r>
                  <a:rPr lang="en-US" altLang="x-none" smtClean="0"/>
                  <a:t>matrices:</a:t>
                </a:r>
              </a:p>
              <a:p>
                <a:pPr lvl="2"/>
                <a:r>
                  <a:rPr lang="en-US" altLang="x-none" smtClean="0"/>
                  <a:t>pure translation, </a:t>
                </a:r>
              </a:p>
              <a:p>
                <a:pPr lvl="2"/>
                <a:r>
                  <a:rPr lang="en-US" altLang="x-none" smtClean="0"/>
                  <a:t>pure </a:t>
                </a:r>
                <a:r>
                  <a:rPr lang="en-US" altLang="x-none"/>
                  <a:t>rotation</a:t>
                </a:r>
                <a:r>
                  <a:rPr lang="en-US" altLang="x-none" smtClean="0"/>
                  <a:t>, </a:t>
                </a:r>
              </a:p>
              <a:p>
                <a:pPr lvl="2"/>
                <a:r>
                  <a:rPr lang="en-US" altLang="x-none" smtClean="0"/>
                  <a:t>pure </a:t>
                </a:r>
                <a:r>
                  <a:rPr lang="en-US" altLang="x-none"/>
                  <a:t>scaling</a:t>
                </a:r>
                <a:r>
                  <a:rPr lang="en-US" altLang="x-none" smtClean="0"/>
                  <a:t>,</a:t>
                </a:r>
              </a:p>
              <a:p>
                <a:pPr lvl="2"/>
                <a:r>
                  <a:rPr lang="en-US" altLang="x-none" smtClean="0"/>
                  <a:t>these </a:t>
                </a:r>
                <a:r>
                  <a:rPr lang="en-US" altLang="x-none"/>
                  <a:t>are the basic building blocks</a:t>
                </a:r>
                <a:r>
                  <a:rPr lang="en-US" altLang="x-none" smtClean="0"/>
                  <a:t>,</a:t>
                </a:r>
              </a:p>
              <a:p>
                <a:pPr lvl="2"/>
                <a:r>
                  <a:rPr lang="en-US" altLang="x-none" smtClean="0"/>
                  <a:t>all </a:t>
                </a:r>
                <a:r>
                  <a:rPr lang="en-US" altLang="x-none"/>
                  <a:t>the </a:t>
                </a:r>
                <a:r>
                  <a:rPr lang="en-US" altLang="x-none" smtClean="0"/>
                  <a:t>affine </a:t>
                </a:r>
                <a:r>
                  <a:rPr lang="en-US" altLang="x-none"/>
                  <a:t>4x4 matrices can be partitioned into 4 </a:t>
                </a:r>
                <a:r>
                  <a:rPr lang="en-US" altLang="x-none" err="1"/>
                  <a:t>components: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altLang="x-none" b="0" i="1" smtClean="0">
                            <a:latin typeface="Cambria Math" charset="0"/>
                          </a:rPr>
                          <m:t>𝑀</m:t>
                        </m:r>
                      </m:e>
                      <m:sub>
                        <m:r>
                          <a:rPr lang="en-US" altLang="x-none" b="0" i="1" smtClean="0">
                            <a:latin typeface="Cambria Math" charset="0"/>
                          </a:rPr>
                          <m:t>𝑎𝑓𝑖𝑛𝑎</m:t>
                        </m:r>
                      </m:sub>
                    </m:sSub>
                    <m:r>
                      <a:rPr lang="en-US" altLang="x-none" b="0" i="1" smtClean="0">
                        <a:latin typeface="Cambria Math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mr-IN" altLang="x-none" b="0" i="1" smtClean="0"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mr-IN" altLang="x-none" b="0" i="1" smtClean="0"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altLang="x-none" b="0" i="1" smtClean="0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3</m:t>
                                  </m:r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altLang="x-none" i="1">
                                      <a:latin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altLang="x-none" b="0" i="1" smtClean="0">
                                      <a:latin typeface="Cambria Math" charset="0"/>
                                    </a:rPr>
                                    <m:t>1</m:t>
                                  </m:r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𝑥</m:t>
                                  </m:r>
                                  <m:r>
                                    <a:rPr lang="en-US" altLang="x-none" i="1">
                                      <a:latin typeface="Cambria Math" charset="0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altLang="x-none" b="0" i="1" smtClean="0">
                                  <a:latin typeface="Cambria Math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sl-SI" altLang="x-none" smtClean="0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4320480"/>
              </a:xfrm>
              <a:blipFill rotWithShape="0">
                <a:blip r:embed="rId3"/>
                <a:stretch>
                  <a:fillRect l="-701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2627313" y="4483278"/>
            <a:ext cx="1440631" cy="18260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47664" y="5949280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rotation and scaling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35896" y="6165304"/>
            <a:ext cx="1244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translation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660232" y="472514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vector of zeroes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60232" y="5733256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scalar 1</a:t>
            </a:r>
            <a:endParaRPr lang="en-US"/>
          </a:p>
        </p:txBody>
      </p:sp>
      <p:cxnSp>
        <p:nvCxnSpPr>
          <p:cNvPr id="13" name="Straight Arrow Connector 12"/>
          <p:cNvCxnSpPr>
            <a:stCxn id="9" idx="0"/>
          </p:cNvCxnSpPr>
          <p:nvPr/>
        </p:nvCxnSpPr>
        <p:spPr>
          <a:xfrm flipV="1">
            <a:off x="4257948" y="4934049"/>
            <a:ext cx="26020" cy="1231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 flipV="1">
            <a:off x="5292080" y="4483278"/>
            <a:ext cx="1368152" cy="565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1" idx="1"/>
          </p:cNvCxnSpPr>
          <p:nvPr/>
        </p:nvCxnSpPr>
        <p:spPr>
          <a:xfrm flipH="1" flipV="1">
            <a:off x="5076056" y="4869160"/>
            <a:ext cx="1584176" cy="10487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32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smtClean="0"/>
              <a:t>Matrices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Basic transformation matrices:</a:t>
            </a:r>
            <a:endParaRPr lang="sl-SI" altLang="x-none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998" y="2852936"/>
            <a:ext cx="7249287" cy="729988"/>
          </a:xfrm>
          <a:prstGeom prst="rect">
            <a:avLst/>
          </a:prstGeom>
        </p:spPr>
      </p:pic>
      <p:sp>
        <p:nvSpPr>
          <p:cNvPr id="8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1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Ograda noge 2"/>
          <p:cNvSpPr>
            <a:spLocks noGrp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dirty="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dirty="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17410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smtClean="0"/>
              <a:t>Overview (chapters: </a:t>
            </a:r>
            <a:r>
              <a:rPr lang="sl-SI" altLang="x-none"/>
              <a:t>3.2.1, 4.1 – 4.8)</a:t>
            </a:r>
          </a:p>
        </p:txBody>
      </p:sp>
      <p:sp>
        <p:nvSpPr>
          <p:cNvPr id="17411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C9E73E5-6F5B-C54D-A06C-D7B3E2842500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17412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sl-SI" altLang="x-none" smtClean="0"/>
              <a:t>points, vectors, carthesian coordinates;</a:t>
            </a:r>
            <a:endParaRPr lang="sl-SI" altLang="x-none"/>
          </a:p>
          <a:p>
            <a:r>
              <a:rPr lang="sl-SI" altLang="x-none" smtClean="0"/>
              <a:t>vector operations, </a:t>
            </a:r>
            <a:r>
              <a:rPr lang="sl-SI" altLang="x-none"/>
              <a:t>dot and cross product;</a:t>
            </a:r>
          </a:p>
          <a:p>
            <a:r>
              <a:rPr lang="sl-SI" altLang="x-none"/>
              <a:t>2D and 3D matrike, </a:t>
            </a:r>
            <a:r>
              <a:rPr lang="sl-SI" altLang="x-none" smtClean="0"/>
              <a:t>homogenous coordinates;</a:t>
            </a:r>
          </a:p>
          <a:p>
            <a:r>
              <a:rPr lang="sl-SI" altLang="x-none" smtClean="0"/>
              <a:t>source change;</a:t>
            </a:r>
            <a:endParaRPr lang="sl-SI" altLang="x-none"/>
          </a:p>
          <a:p>
            <a:r>
              <a:rPr lang="sl-SI" altLang="x-none" smtClean="0"/>
              <a:t>introduction to quaternions;</a:t>
            </a:r>
            <a:endParaRPr lang="sl-SI" alt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 - </a:t>
            </a:r>
            <a:r>
              <a:rPr lang="sl-SI" altLang="x-none" smtClean="0"/>
              <a:t>translation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Translation:</a:t>
            </a:r>
          </a:p>
          <a:p>
            <a:endParaRPr lang="en-US" altLang="x-none"/>
          </a:p>
          <a:p>
            <a:endParaRPr lang="en-US" altLang="x-none" smtClean="0"/>
          </a:p>
          <a:p>
            <a:endParaRPr lang="en-US" altLang="x-none"/>
          </a:p>
          <a:p>
            <a:endParaRPr lang="en-US" altLang="x-none" smtClean="0"/>
          </a:p>
          <a:p>
            <a:endParaRPr lang="en-US" altLang="x-none" smtClean="0"/>
          </a:p>
          <a:p>
            <a:r>
              <a:rPr lang="en-US" altLang="x-none" smtClean="0"/>
              <a:t>Partitioned format:</a:t>
            </a:r>
          </a:p>
          <a:p>
            <a:endParaRPr lang="sl-SI" altLang="x-none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630" y="1844824"/>
            <a:ext cx="6091306" cy="20882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163" y="5009665"/>
            <a:ext cx="4499673" cy="855870"/>
          </a:xfrm>
          <a:prstGeom prst="rect">
            <a:avLst/>
          </a:prstGeom>
        </p:spPr>
      </p:pic>
      <p:sp>
        <p:nvSpPr>
          <p:cNvPr id="8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5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 - </a:t>
            </a:r>
            <a:r>
              <a:rPr lang="sl-SI" altLang="x-none" smtClean="0"/>
              <a:t>rotation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</p:spPr>
            <p:txBody>
              <a:bodyPr/>
              <a:lstStyle/>
              <a:p>
                <a:r>
                  <a:rPr lang="en-US" altLang="x-none" smtClean="0"/>
                  <a:t>Rotation:</a:t>
                </a:r>
              </a:p>
              <a:p>
                <a:pPr lvl="1"/>
                <a:r>
                  <a:rPr lang="en-US" altLang="x-none" smtClean="0"/>
                  <a:t>around x axis for </a:t>
                </a:r>
                <a14:m>
                  <m:oMath xmlns:m="http://schemas.openxmlformats.org/officeDocument/2006/math">
                    <m:r>
                      <a:rPr lang="en-US" altLang="x-none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US" altLang="x-none" smtClean="0"/>
                  <a:t> degrees:</a:t>
                </a:r>
              </a:p>
              <a:p>
                <a:endParaRPr lang="en-US" altLang="x-none"/>
              </a:p>
              <a:p>
                <a:endParaRPr lang="en-US" altLang="x-none" smtClean="0"/>
              </a:p>
              <a:p>
                <a:endParaRPr lang="en-US" altLang="x-none"/>
              </a:p>
              <a:p>
                <a:endParaRPr lang="en-US" altLang="x-none" smtClean="0"/>
              </a:p>
              <a:p>
                <a:pPr marL="273050" lvl="1">
                  <a:spcBef>
                    <a:spcPts val="600"/>
                  </a:spcBef>
                  <a:buClr>
                    <a:schemeClr val="accent1"/>
                  </a:buClr>
                </a:pPr>
                <a:r>
                  <a:rPr lang="en-US" altLang="x-none" smtClean="0"/>
                  <a:t>around y axis for </a:t>
                </a:r>
                <a14:m>
                  <m:oMath xmlns:m="http://schemas.openxmlformats.org/officeDocument/2006/math">
                    <m:r>
                      <a:rPr lang="en-US" altLang="x-none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altLang="x-none" smtClean="0"/>
                  <a:t> degrees:</a:t>
                </a:r>
              </a:p>
              <a:p>
                <a:endParaRPr lang="sl-SI" altLang="x-none" smtClean="0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  <a:blipFill rotWithShape="0">
                <a:blip r:embed="rId3"/>
                <a:stretch>
                  <a:fillRect l="-701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57" y="2060848"/>
            <a:ext cx="7858731" cy="15289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727" y="4656667"/>
            <a:ext cx="6732545" cy="1334558"/>
          </a:xfrm>
          <a:prstGeom prst="rect">
            <a:avLst/>
          </a:prstGeom>
        </p:spPr>
      </p:pic>
      <p:sp>
        <p:nvSpPr>
          <p:cNvPr id="8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 - </a:t>
            </a:r>
            <a:r>
              <a:rPr lang="sl-SI" altLang="x-none" smtClean="0"/>
              <a:t>rotation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</p:spPr>
            <p:txBody>
              <a:bodyPr/>
              <a:lstStyle/>
              <a:p>
                <a:r>
                  <a:rPr lang="en-US" altLang="x-none" err="1" smtClean="0"/>
                  <a:t>Totation</a:t>
                </a:r>
                <a:r>
                  <a:rPr lang="en-US" altLang="x-none" smtClean="0"/>
                  <a:t>:</a:t>
                </a:r>
              </a:p>
              <a:p>
                <a:pPr lvl="1"/>
                <a:r>
                  <a:rPr lang="en-US" altLang="x-none" smtClean="0"/>
                  <a:t>around z axis for </a:t>
                </a:r>
                <a14:m>
                  <m:oMath xmlns:m="http://schemas.openxmlformats.org/officeDocument/2006/math">
                    <m:r>
                      <a:rPr lang="en-US" altLang="x-none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𝜙</m:t>
                    </m:r>
                  </m:oMath>
                </a14:m>
                <a:r>
                  <a:rPr lang="en-US" altLang="x-none" smtClean="0"/>
                  <a:t> degrees:</a:t>
                </a:r>
              </a:p>
              <a:p>
                <a:pPr lvl="1"/>
                <a:endParaRPr lang="en-US" altLang="x-none"/>
              </a:p>
              <a:p>
                <a:pPr lvl="1"/>
                <a:endParaRPr lang="en-US" altLang="x-none" smtClean="0"/>
              </a:p>
              <a:p>
                <a:pPr lvl="1"/>
                <a:endParaRPr lang="en-US" altLang="x-none"/>
              </a:p>
              <a:p>
                <a:pPr lvl="1"/>
                <a:endParaRPr lang="en-US" altLang="x-none" smtClean="0"/>
              </a:p>
              <a:p>
                <a:pPr lvl="1"/>
                <a:endParaRPr lang="en-US" altLang="x-none"/>
              </a:p>
              <a:p>
                <a:pPr lvl="1"/>
                <a:endParaRPr lang="en-US" altLang="x-none" smtClean="0"/>
              </a:p>
              <a:p>
                <a:pPr lvl="1"/>
                <a:r>
                  <a:rPr lang="en-US" altLang="x-none"/>
                  <a:t>Inverse (for all axes) is a </a:t>
                </a:r>
                <a:r>
                  <a:rPr lang="en-US" altLang="x-none" smtClean="0"/>
                  <a:t>transpose.</a:t>
                </a:r>
                <a:endParaRPr lang="en-US" altLang="x-none"/>
              </a:p>
              <a:p>
                <a:endParaRPr lang="en-US" altLang="x-none" smtClean="0"/>
              </a:p>
              <a:p>
                <a:endParaRPr lang="en-US" altLang="x-none"/>
              </a:p>
              <a:p>
                <a:endParaRPr lang="en-US" altLang="x-none" smtClean="0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  <a:blipFill rotWithShape="0">
                <a:blip r:embed="rId3"/>
                <a:stretch>
                  <a:fillRect l="-701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741" y="2636912"/>
            <a:ext cx="7495908" cy="1472803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1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 - </a:t>
            </a:r>
            <a:r>
              <a:rPr lang="sl-SI" altLang="x-none" smtClean="0"/>
              <a:t>scaling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Scaling:</a:t>
            </a:r>
          </a:p>
          <a:p>
            <a:pPr lvl="1"/>
            <a:r>
              <a:rPr lang="en-US" altLang="x-none" smtClean="0"/>
              <a:t>point r scaled by factor s by all axes:</a:t>
            </a:r>
          </a:p>
          <a:p>
            <a:pPr lvl="1"/>
            <a:endParaRPr lang="en-US" altLang="x-none"/>
          </a:p>
          <a:p>
            <a:pPr lvl="1"/>
            <a:endParaRPr lang="en-US" altLang="x-none" smtClean="0"/>
          </a:p>
          <a:p>
            <a:pPr lvl="1"/>
            <a:endParaRPr lang="en-US" altLang="x-none"/>
          </a:p>
          <a:p>
            <a:pPr lvl="1"/>
            <a:endParaRPr lang="en-US" altLang="x-none" smtClean="0"/>
          </a:p>
          <a:p>
            <a:pPr lvl="1"/>
            <a:endParaRPr lang="en-US" altLang="x-none"/>
          </a:p>
          <a:p>
            <a:pPr lvl="1"/>
            <a:endParaRPr lang="en-US" altLang="x-none" smtClean="0"/>
          </a:p>
          <a:p>
            <a:pPr lvl="1"/>
            <a:endParaRPr lang="en-US" altLang="x-none"/>
          </a:p>
          <a:p>
            <a:r>
              <a:rPr lang="en-US" altLang="x-none" smtClean="0"/>
              <a:t>Inverse</a:t>
            </a:r>
            <a:r>
              <a:rPr lang="en-US" altLang="x-none"/>
              <a:t>: replace with reciprocal values</a:t>
            </a:r>
            <a:r>
              <a:rPr lang="en-US" altLang="x-none" smtClean="0"/>
              <a:t>: </a:t>
            </a:r>
          </a:p>
          <a:p>
            <a:pPr lvl="1"/>
            <a:r>
              <a:rPr lang="mr-IN" altLang="x-none" smtClean="0"/>
              <a:t>(1/</a:t>
            </a:r>
            <a:r>
              <a:rPr lang="mr-IN" altLang="x-none" err="1" smtClean="0"/>
              <a:t>s</a:t>
            </a:r>
            <a:r>
              <a:rPr lang="mr-IN" altLang="x-none" baseline="-25000" err="1" smtClean="0"/>
              <a:t>x</a:t>
            </a:r>
            <a:r>
              <a:rPr lang="mr-IN" altLang="x-none" smtClean="0"/>
              <a:t>,</a:t>
            </a:r>
            <a:r>
              <a:rPr lang="en-US" altLang="x-none" smtClean="0"/>
              <a:t> </a:t>
            </a:r>
            <a:r>
              <a:rPr lang="mr-IN" altLang="x-none" smtClean="0"/>
              <a:t>1/</a:t>
            </a:r>
            <a:r>
              <a:rPr lang="mr-IN" altLang="x-none" err="1" smtClean="0"/>
              <a:t>s</a:t>
            </a:r>
            <a:r>
              <a:rPr lang="mr-IN" altLang="x-none" baseline="-25000" err="1" smtClean="0"/>
              <a:t>y</a:t>
            </a:r>
            <a:r>
              <a:rPr lang="en-US" altLang="x-none" smtClean="0"/>
              <a:t>, 1</a:t>
            </a:r>
            <a:r>
              <a:rPr lang="mr-IN" altLang="x-none" smtClean="0"/>
              <a:t>/</a:t>
            </a:r>
            <a:r>
              <a:rPr lang="mr-IN" altLang="x-none" err="1" smtClean="0"/>
              <a:t>s</a:t>
            </a:r>
            <a:r>
              <a:rPr lang="mr-IN" altLang="x-none" baseline="-25000" err="1" smtClean="0"/>
              <a:t>z</a:t>
            </a:r>
            <a:r>
              <a:rPr lang="mr-IN" altLang="x-none" smtClean="0"/>
              <a:t>).</a:t>
            </a:r>
            <a:endParaRPr lang="en-US" altLang="x-none" smtClean="0"/>
          </a:p>
          <a:p>
            <a:endParaRPr lang="en-US" altLang="x-none"/>
          </a:p>
          <a:p>
            <a:endParaRPr lang="en-US" altLang="x-none" smtClean="0"/>
          </a:p>
          <a:p>
            <a:endParaRPr lang="en-US" altLang="x-none"/>
          </a:p>
          <a:p>
            <a:endParaRPr lang="en-US" altLang="x-none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79" y="2636912"/>
            <a:ext cx="4505329" cy="1656184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69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</a:t>
            </a:r>
            <a:r>
              <a:rPr lang="mr-IN" altLang="x-none" smtClean="0"/>
              <a:t>–</a:t>
            </a:r>
            <a:r>
              <a:rPr lang="sl-SI" altLang="x-none" smtClean="0"/>
              <a:t> 4x3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The </a:t>
            </a:r>
            <a:r>
              <a:rPr lang="en-US" altLang="x-none"/>
              <a:t>right column of the 4x4 matrix is </a:t>
            </a:r>
            <a:r>
              <a:rPr lang="en-US" altLang="x-none" smtClean="0"/>
              <a:t>[0 0 0 1]</a:t>
            </a:r>
            <a:r>
              <a:rPr lang="en-US" altLang="x-none" baseline="30000" smtClean="0"/>
              <a:t>T</a:t>
            </a:r>
            <a:endParaRPr lang="en-US" altLang="x-none"/>
          </a:p>
          <a:p>
            <a:r>
              <a:rPr lang="en-US" altLang="x-none" smtClean="0"/>
              <a:t>It is </a:t>
            </a:r>
            <a:r>
              <a:rPr lang="en-US" altLang="x-none"/>
              <a:t>constant</a:t>
            </a:r>
            <a:r>
              <a:rPr lang="en-US" altLang="x-none" smtClean="0"/>
              <a:t>,</a:t>
            </a:r>
          </a:p>
          <a:p>
            <a:r>
              <a:rPr lang="en-US" altLang="x-none" smtClean="0"/>
              <a:t>Libraries </a:t>
            </a:r>
            <a:r>
              <a:rPr lang="en-US" altLang="x-none"/>
              <a:t>usually take it implicitly</a:t>
            </a:r>
            <a:r>
              <a:rPr lang="en-US" altLang="x-none" smtClean="0"/>
              <a:t>,</a:t>
            </a:r>
          </a:p>
          <a:p>
            <a:r>
              <a:rPr lang="en-US" altLang="x-none" smtClean="0"/>
              <a:t>A little save in </a:t>
            </a:r>
            <a:r>
              <a:rPr lang="en-US" altLang="x-none"/>
              <a:t>space.</a:t>
            </a:r>
          </a:p>
          <a:p>
            <a:endParaRPr lang="en-US" altLang="x-none" smtClean="0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07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 </a:t>
            </a:r>
            <a:r>
              <a:rPr lang="mr-IN" altLang="x-none" smtClean="0"/>
              <a:t>–</a:t>
            </a:r>
            <a:r>
              <a:rPr lang="sl-SI" altLang="x-none" smtClean="0"/>
              <a:t> coordinate spaces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The </a:t>
            </a:r>
            <a:r>
              <a:rPr lang="en-US" altLang="x-none"/>
              <a:t>rigid body can be presented as infinite </a:t>
            </a:r>
            <a:r>
              <a:rPr lang="en-US" altLang="x-none" smtClean="0"/>
              <a:t>number of points,</a:t>
            </a:r>
          </a:p>
          <a:p>
            <a:r>
              <a:rPr lang="en-US" altLang="x-none"/>
              <a:t>T</a:t>
            </a:r>
            <a:r>
              <a:rPr lang="en-US" altLang="x-none" smtClean="0"/>
              <a:t>he </a:t>
            </a:r>
            <a:r>
              <a:rPr lang="en-US" altLang="x-none"/>
              <a:t>transformation of a rigid body is simply a transformation of every point</a:t>
            </a:r>
            <a:r>
              <a:rPr lang="en-US" altLang="x-none" smtClean="0"/>
              <a:t>,</a:t>
            </a:r>
            <a:endParaRPr lang="en-US" altLang="x-non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141" y="3140968"/>
            <a:ext cx="3682718" cy="2625824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5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 </a:t>
            </a:r>
            <a:r>
              <a:rPr lang="mr-IN" altLang="x-none" smtClean="0"/>
              <a:t>–</a:t>
            </a:r>
            <a:r>
              <a:rPr lang="sl-SI" altLang="x-none" smtClean="0"/>
              <a:t> coordinate spaces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830641" cy="5087590"/>
          </a:xfrm>
        </p:spPr>
        <p:txBody>
          <a:bodyPr/>
          <a:lstStyle/>
          <a:p>
            <a:r>
              <a:rPr lang="en-US" altLang="x-none"/>
              <a:t>model space - object space - local </a:t>
            </a:r>
            <a:r>
              <a:rPr lang="en-US" altLang="x-none" smtClean="0"/>
              <a:t>space</a:t>
            </a:r>
          </a:p>
          <a:p>
            <a:r>
              <a:rPr lang="en-US" altLang="x-none" smtClean="0"/>
              <a:t>models </a:t>
            </a:r>
            <a:r>
              <a:rPr lang="en-US" altLang="x-none"/>
              <a:t>implemented in Maya, 3FStudioMAX</a:t>
            </a:r>
            <a:r>
              <a:rPr lang="en-US" altLang="x-none" smtClean="0"/>
              <a:t>,</a:t>
            </a:r>
          </a:p>
          <a:p>
            <a:r>
              <a:rPr lang="en-US" altLang="x-none" smtClean="0"/>
              <a:t>the </a:t>
            </a:r>
            <a:r>
              <a:rPr lang="en-US" altLang="x-none"/>
              <a:t>starting </a:t>
            </a:r>
            <a:r>
              <a:rPr lang="en-US" altLang="x-none" smtClean="0"/>
              <a:t>point (center) </a:t>
            </a:r>
            <a:r>
              <a:rPr lang="en-US" altLang="x-none"/>
              <a:t>is usually in the center of the model</a:t>
            </a:r>
            <a:r>
              <a:rPr lang="en-US" altLang="x-none" smtClean="0"/>
              <a:t>,</a:t>
            </a:r>
          </a:p>
          <a:p>
            <a:r>
              <a:rPr lang="en-US" altLang="x-none" smtClean="0"/>
              <a:t>front </a:t>
            </a:r>
            <a:r>
              <a:rPr lang="en-US" altLang="x-none"/>
              <a:t>(x) F</a:t>
            </a:r>
            <a:r>
              <a:rPr lang="en-US" altLang="x-none" smtClean="0"/>
              <a:t>,</a:t>
            </a:r>
          </a:p>
          <a:p>
            <a:r>
              <a:rPr lang="en-US" altLang="x-none" smtClean="0"/>
              <a:t>up </a:t>
            </a:r>
            <a:r>
              <a:rPr lang="en-US" altLang="x-none"/>
              <a:t>(y) U</a:t>
            </a:r>
            <a:r>
              <a:rPr lang="en-US" altLang="x-none" smtClean="0"/>
              <a:t>,</a:t>
            </a:r>
          </a:p>
          <a:p>
            <a:r>
              <a:rPr lang="en-US" altLang="x-none" smtClean="0"/>
              <a:t>left </a:t>
            </a:r>
            <a:r>
              <a:rPr lang="en-US" altLang="x-none"/>
              <a:t>/ right left (z) L</a:t>
            </a:r>
            <a:r>
              <a:rPr lang="en-US" altLang="x-none" smtClean="0"/>
              <a:t>.</a:t>
            </a:r>
          </a:p>
          <a:p>
            <a:r>
              <a:rPr lang="en-US" altLang="x-none" smtClean="0"/>
              <a:t>pitch </a:t>
            </a:r>
            <a:r>
              <a:rPr lang="en-US" altLang="x-none"/>
              <a:t>- rotation around L</a:t>
            </a:r>
            <a:r>
              <a:rPr lang="en-US" altLang="x-none" smtClean="0"/>
              <a:t>,</a:t>
            </a:r>
          </a:p>
          <a:p>
            <a:r>
              <a:rPr lang="en-US" altLang="x-none" smtClean="0"/>
              <a:t>jaw </a:t>
            </a:r>
            <a:r>
              <a:rPr lang="en-US" altLang="x-none"/>
              <a:t>- rotation around U</a:t>
            </a:r>
            <a:r>
              <a:rPr lang="en-US" altLang="x-none" smtClean="0"/>
              <a:t>,</a:t>
            </a:r>
          </a:p>
          <a:p>
            <a:r>
              <a:rPr lang="en-US" altLang="x-none" smtClean="0"/>
              <a:t>roll </a:t>
            </a:r>
            <a:r>
              <a:rPr lang="en-US" altLang="x-none"/>
              <a:t>- rotation around </a:t>
            </a:r>
            <a:r>
              <a:rPr lang="en-US" altLang="x-none" smtClean="0"/>
              <a:t>F.</a:t>
            </a:r>
          </a:p>
          <a:p>
            <a:endParaRPr lang="en-US" altLang="x-none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520" y="3281710"/>
            <a:ext cx="4730824" cy="2948880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 </a:t>
            </a:r>
            <a:r>
              <a:rPr lang="mr-IN" altLang="x-none"/>
              <a:t>–</a:t>
            </a:r>
            <a:r>
              <a:rPr lang="sl-SI" altLang="x-none"/>
              <a:t> coordinate </a:t>
            </a:r>
            <a:r>
              <a:rPr lang="sl-SI" altLang="x-none" smtClean="0"/>
              <a:t>spaces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world space </a:t>
            </a:r>
            <a:r>
              <a:rPr lang="mr-IN" altLang="x-none" smtClean="0"/>
              <a:t>–</a:t>
            </a:r>
            <a:r>
              <a:rPr lang="en-US" altLang="x-none" smtClean="0"/>
              <a:t> object space </a:t>
            </a:r>
            <a:r>
              <a:rPr lang="mr-IN" altLang="x-none" smtClean="0"/>
              <a:t>–</a:t>
            </a:r>
            <a:r>
              <a:rPr lang="en-US" altLang="x-none" smtClean="0"/>
              <a:t> local space</a:t>
            </a:r>
          </a:p>
          <a:p>
            <a:r>
              <a:rPr lang="en-US" altLang="x-none" smtClean="0"/>
              <a:t>fixed </a:t>
            </a:r>
            <a:r>
              <a:rPr lang="en-US" altLang="x-none"/>
              <a:t>coordinate system</a:t>
            </a:r>
            <a:r>
              <a:rPr lang="en-US" altLang="x-none" smtClean="0"/>
              <a:t>,</a:t>
            </a:r>
          </a:p>
          <a:p>
            <a:r>
              <a:rPr lang="en-US" altLang="x-none" smtClean="0"/>
              <a:t>the center is usually in the </a:t>
            </a:r>
            <a:r>
              <a:rPr lang="en-US" altLang="x-none"/>
              <a:t>middle of </a:t>
            </a:r>
            <a:r>
              <a:rPr lang="en-US" altLang="x-none" smtClean="0"/>
              <a:t>the </a:t>
            </a:r>
            <a:r>
              <a:rPr lang="en-US" altLang="x-none"/>
              <a:t>gaming area </a:t>
            </a:r>
            <a:r>
              <a:rPr lang="en-US" altLang="x-none" smtClean="0"/>
              <a:t>(to minimize </a:t>
            </a:r>
            <a:r>
              <a:rPr lang="en-US" altLang="x-none"/>
              <a:t>float errors),</a:t>
            </a:r>
            <a:endParaRPr lang="en-US" altLang="x-none" smtClean="0"/>
          </a:p>
          <a:p>
            <a:endParaRPr lang="en-US" altLang="x-none" smtClean="0"/>
          </a:p>
          <a:p>
            <a:endParaRPr lang="en-US" altLang="x-none" smtClean="0"/>
          </a:p>
          <a:p>
            <a:endParaRPr lang="en-US" altLang="x-none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063" y="3501249"/>
            <a:ext cx="4821778" cy="2004420"/>
          </a:xfrm>
          <a:prstGeom prst="rect">
            <a:avLst/>
          </a:prstGeom>
        </p:spPr>
      </p:pic>
      <p:sp>
        <p:nvSpPr>
          <p:cNvPr id="8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1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Matrices </a:t>
            </a:r>
            <a:r>
              <a:rPr lang="mr-IN" altLang="x-none"/>
              <a:t>–</a:t>
            </a:r>
            <a:r>
              <a:rPr lang="sl-SI" altLang="x-none"/>
              <a:t> coordinate spaces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57200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view space </a:t>
            </a:r>
            <a:r>
              <a:rPr lang="mr-IN" altLang="x-none" smtClean="0"/>
              <a:t>–</a:t>
            </a:r>
            <a:r>
              <a:rPr lang="en-US" altLang="x-none" smtClean="0"/>
              <a:t> camera space,</a:t>
            </a:r>
          </a:p>
          <a:p>
            <a:r>
              <a:rPr lang="en-US" altLang="x-none"/>
              <a:t>the source is at the focal point of the </a:t>
            </a:r>
            <a:r>
              <a:rPr lang="en-US" altLang="x-none" smtClean="0"/>
              <a:t>camera,</a:t>
            </a:r>
          </a:p>
          <a:p>
            <a:r>
              <a:rPr lang="en-US" altLang="x-none" smtClean="0"/>
              <a:t>usually right handed,</a:t>
            </a:r>
          </a:p>
          <a:p>
            <a:r>
              <a:rPr lang="en-US" altLang="x-none" smtClean="0"/>
              <a:t>OpenGL left-handed.</a:t>
            </a:r>
          </a:p>
          <a:p>
            <a:endParaRPr lang="en-US" altLang="x-none" smtClean="0"/>
          </a:p>
          <a:p>
            <a:endParaRPr lang="en-US" altLang="x-none" smtClean="0"/>
          </a:p>
          <a:p>
            <a:endParaRPr lang="en-US" altLang="x-none" smtClean="0"/>
          </a:p>
          <a:p>
            <a:endParaRPr lang="en-US" altLang="x-none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749" y="3127264"/>
            <a:ext cx="5359092" cy="2843373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5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smtClean="0"/>
              <a:t>Matrices </a:t>
            </a:r>
            <a:r>
              <a:rPr lang="mr-IN" altLang="x-none" smtClean="0"/>
              <a:t>–</a:t>
            </a:r>
            <a:r>
              <a:rPr lang="sl-SI" altLang="x-none" smtClean="0"/>
              <a:t> representation in memory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29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sl-SI" altLang="x-none" smtClean="0"/>
              <a:t>Representing matrices </a:t>
            </a:r>
            <a:r>
              <a:rPr lang="sl-SI" altLang="x-none"/>
              <a:t>in memory</a:t>
            </a:r>
            <a:r>
              <a:rPr lang="sl-SI" altLang="x-none" smtClean="0"/>
              <a:t>:</a:t>
            </a:r>
          </a:p>
          <a:p>
            <a:pPr lvl="1"/>
            <a:r>
              <a:rPr lang="sl-SI" altLang="x-none" smtClean="0"/>
              <a:t>each </a:t>
            </a:r>
            <a:r>
              <a:rPr lang="sl-SI" altLang="x-none"/>
              <a:t>line </a:t>
            </a:r>
            <a:r>
              <a:rPr lang="sl-SI" altLang="x-none" smtClean="0"/>
              <a:t>is a vector</a:t>
            </a:r>
          </a:p>
          <a:p>
            <a:pPr lvl="1"/>
            <a:r>
              <a:rPr lang="sl-SI" altLang="x-none" smtClean="0"/>
              <a:t>each </a:t>
            </a:r>
            <a:r>
              <a:rPr lang="sl-SI" altLang="x-none"/>
              <a:t>column is </a:t>
            </a:r>
            <a:r>
              <a:rPr lang="sl-SI" altLang="x-none" smtClean="0"/>
              <a:t>a vector</a:t>
            </a:r>
          </a:p>
          <a:p>
            <a:r>
              <a:rPr lang="sl-SI" altLang="x-none" smtClean="0"/>
              <a:t>Address </a:t>
            </a:r>
            <a:r>
              <a:rPr lang="sl-SI" altLang="x-none"/>
              <a:t>the entire vector (we need only the dimension</a:t>
            </a:r>
            <a:r>
              <a:rPr lang="sl-SI" altLang="x-none" smtClean="0"/>
              <a:t>) for </a:t>
            </a:r>
            <a:r>
              <a:rPr lang="sl-SI" altLang="x-none"/>
              <a:t>certain vector operations on SIMD processors (GPUs</a:t>
            </a:r>
            <a:r>
              <a:rPr lang="sl-SI" altLang="x-none" smtClean="0"/>
              <a:t>).</a:t>
            </a:r>
          </a:p>
          <a:p>
            <a:r>
              <a:rPr lang="sl-SI" altLang="x-none"/>
              <a:t>T</a:t>
            </a:r>
            <a:r>
              <a:rPr lang="sl-SI" altLang="x-none" smtClean="0"/>
              <a:t>ule of a thumb: </a:t>
            </a:r>
            <a:r>
              <a:rPr lang="sl-SI" altLang="x-none"/>
              <a:t>usually 1) unless the technology requires otherwise</a:t>
            </a:r>
            <a:r>
              <a:rPr lang="sl-SI" altLang="x-none" smtClean="0"/>
              <a:t>.</a:t>
            </a:r>
            <a:endParaRPr lang="en-US" altLang="x-none" smtClean="0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2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E995D6B-52E2-5542-A95F-FAFA2EFFEB6B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19460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sl-SI" altLang="x-none" smtClean="0"/>
              <a:t>spheres;</a:t>
            </a:r>
            <a:endParaRPr lang="sl-SI" altLang="x-none"/>
          </a:p>
          <a:p>
            <a:r>
              <a:rPr lang="sl-SI" altLang="x-none" smtClean="0"/>
              <a:t>lines</a:t>
            </a:r>
            <a:r>
              <a:rPr lang="sl-SI" altLang="x-none"/>
              <a:t>, segments of lines, rays, planes, splines</a:t>
            </a:r>
            <a:r>
              <a:rPr lang="sl-SI" altLang="x-none" smtClean="0"/>
              <a:t>;</a:t>
            </a:r>
          </a:p>
          <a:p>
            <a:r>
              <a:rPr lang="sl-SI" altLang="x-none" smtClean="0"/>
              <a:t>formats </a:t>
            </a:r>
            <a:r>
              <a:rPr lang="sl-SI" altLang="x-none"/>
              <a:t>of integers and numbers in the floating point IEEE</a:t>
            </a:r>
            <a:r>
              <a:rPr lang="sl-SI" altLang="x-none" smtClean="0"/>
              <a:t>;</a:t>
            </a:r>
          </a:p>
          <a:p>
            <a:r>
              <a:rPr lang="sl-SI" altLang="x-none" smtClean="0"/>
              <a:t>machine </a:t>
            </a:r>
            <a:r>
              <a:rPr lang="sl-SI" altLang="x-none"/>
              <a:t>accelerated vector mathematics </a:t>
            </a:r>
            <a:r>
              <a:rPr lang="sl-SI" altLang="x-none" smtClean="0"/>
              <a:t>with SIMD;</a:t>
            </a:r>
          </a:p>
          <a:p>
            <a:r>
              <a:rPr lang="sl-SI" altLang="x-none" smtClean="0"/>
              <a:t>generating </a:t>
            </a:r>
            <a:r>
              <a:rPr lang="sl-SI" altLang="x-none"/>
              <a:t>random numbers</a:t>
            </a:r>
            <a:r>
              <a:rPr lang="sl-SI" altLang="x-none" smtClean="0"/>
              <a:t>.</a:t>
            </a:r>
            <a:endParaRPr lang="sl-SI" altLang="x-none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8" name="Naslov 1"/>
          <p:cNvSpPr txBox="1">
            <a:spLocks/>
          </p:cNvSpPr>
          <p:nvPr/>
        </p:nvSpPr>
        <p:spPr bwMode="auto">
          <a:xfrm>
            <a:off x="612775" y="23301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Franklin Gothic Book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Franklin Gothic Book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Franklin Gothic Book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Franklin Gothic Book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Franklin Gothic Book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Franklin Gothic Book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Franklin Gothic Book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Franklin Gothic Book"/>
              </a:defRPr>
            </a:lvl9pPr>
          </a:lstStyle>
          <a:p>
            <a:pPr eaLnBrk="1" hangingPunct="1"/>
            <a:r>
              <a:rPr lang="sl-SI" altLang="x-none" smtClean="0"/>
              <a:t>Overview (chapters: 3.2.1, 4.1 – 4.8)</a:t>
            </a:r>
            <a:endParaRPr lang="sl-SI" altLang="x-non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smtClean="0"/>
              <a:t>Quaternions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30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</p:spPr>
            <p:txBody>
              <a:bodyPr/>
              <a:lstStyle/>
              <a:p>
                <a:r>
                  <a:rPr lang="en-US" altLang="x-none"/>
                  <a:t>rotation is represented by a 3x3 matrix</a:t>
                </a:r>
                <a:r>
                  <a:rPr lang="en-US" altLang="x-none" smtClean="0"/>
                  <a:t>,</a:t>
                </a:r>
              </a:p>
              <a:p>
                <a:r>
                  <a:rPr lang="en-US" altLang="x-none" smtClean="0"/>
                  <a:t>we </a:t>
                </a:r>
                <a:r>
                  <a:rPr lang="en-US" altLang="x-none"/>
                  <a:t>need 9 float values for one rotation</a:t>
                </a:r>
                <a:r>
                  <a:rPr lang="en-US" altLang="x-none" smtClean="0"/>
                  <a:t>,</a:t>
                </a:r>
              </a:p>
              <a:p>
                <a:r>
                  <a:rPr lang="en-US" altLang="x-none" smtClean="0"/>
                  <a:t>the </a:t>
                </a:r>
                <a:r>
                  <a:rPr lang="en-US" altLang="x-none"/>
                  <a:t>multiplication of the 3x3 matrix requires 9 multiplications and 6 </a:t>
                </a:r>
                <a:r>
                  <a:rPr lang="en-US" altLang="x-none" smtClean="0"/>
                  <a:t>summations,</a:t>
                </a:r>
              </a:p>
              <a:p>
                <a:r>
                  <a:rPr lang="en-US" altLang="x-none" smtClean="0"/>
                  <a:t>in </a:t>
                </a:r>
                <a:r>
                  <a:rPr lang="en-US" altLang="x-none"/>
                  <a:t>games, we often need rotations that are intermediate (proportion) between two known rotations</a:t>
                </a:r>
                <a:r>
                  <a:rPr lang="en-US" altLang="x-none" smtClean="0"/>
                  <a:t>,</a:t>
                </a:r>
              </a:p>
              <a:p>
                <a:r>
                  <a:rPr lang="en-US" altLang="x-none" smtClean="0"/>
                  <a:t>all </a:t>
                </a:r>
                <a:r>
                  <a:rPr lang="en-US" altLang="x-none"/>
                  <a:t>this is solved by quaternions</a:t>
                </a:r>
                <a:r>
                  <a:rPr lang="en-US" altLang="x-none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sl-SI" altLang="x-non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altLang="x-non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x-none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b="0" i="1" smtClean="0"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x-none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x-none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x-none" b="0" i="1" smtClean="0">
                                        <a:latin typeface="Cambria Math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x-none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x-none" smtClean="0"/>
              </a:p>
              <a:p>
                <a:r>
                  <a:rPr lang="en-US" altLang="x-none" smtClean="0"/>
                  <a:t>unit quaternions define 3D rotations: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x-none" b="0" i="1" smtClean="0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x-none" b="0" i="1" smtClean="0">
                              <a:latin typeface="Cambria Math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x-none" b="0" i="1" smtClean="0">
                              <a:latin typeface="Cambria Math" charset="0"/>
                            </a:rPr>
                            <m:t>𝑥</m:t>
                          </m:r>
                        </m:sub>
                        <m:sup>
                          <m:r>
                            <a:rPr lang="en-US" altLang="x-none" b="0" i="1" smtClean="0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altLang="x-none" b="0" i="1" smtClean="0"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x-none" b="0" i="1" smtClean="0">
                              <a:latin typeface="Cambria Math" charset="0"/>
                            </a:rPr>
                            <m:t>𝑦</m:t>
                          </m:r>
                        </m:sub>
                        <m:sup>
                          <m:r>
                            <a:rPr lang="en-US" altLang="x-none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altLang="x-none" b="0" i="1" smtClean="0"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x-none" b="0" i="1" smtClean="0">
                              <a:latin typeface="Cambria Math" charset="0"/>
                            </a:rPr>
                            <m:t>𝑧</m:t>
                          </m:r>
                        </m:sub>
                        <m:sup>
                          <m:r>
                            <a:rPr lang="en-US" altLang="x-none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altLang="x-none" b="0" i="1" smtClean="0">
                          <a:latin typeface="Cambria Math" charset="0"/>
                        </a:rPr>
                        <m:t>+</m:t>
                      </m:r>
                      <m:sSubSup>
                        <m:sSubSupPr>
                          <m:ctrlPr>
                            <a:rPr lang="en-US" altLang="x-none" i="1">
                              <a:latin typeface="Cambria Math" charset="0"/>
                            </a:rPr>
                          </m:ctrlPr>
                        </m:sSubSup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𝑞</m:t>
                          </m:r>
                        </m:e>
                        <m:sub>
                          <m:r>
                            <a:rPr lang="en-US" altLang="x-none" b="0" i="1" smtClean="0">
                              <a:latin typeface="Cambria Math" charset="0"/>
                            </a:rPr>
                            <m:t>𝑢</m:t>
                          </m:r>
                        </m:sub>
                        <m:sup>
                          <m:r>
                            <a:rPr lang="en-US" altLang="x-none" i="1">
                              <a:latin typeface="Cambria Math" charset="0"/>
                            </a:rPr>
                            <m:t>2</m:t>
                          </m:r>
                        </m:sup>
                      </m:sSubSup>
                      <m:r>
                        <a:rPr lang="en-US" altLang="x-none" b="0" i="1" smtClean="0">
                          <a:latin typeface="Cambria Math" charset="0"/>
                        </a:rPr>
                        <m:t>=1 </m:t>
                      </m:r>
                    </m:oMath>
                  </m:oMathPara>
                </a14:m>
                <a:endParaRPr lang="en-US" altLang="x-none" smtClean="0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  <a:blipFill rotWithShape="0">
                <a:blip r:embed="rId3"/>
                <a:stretch>
                  <a:fillRect l="-701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58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Quaternions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sl-SI" altLang="x-non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altLang="x-non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𝑢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x-none"/>
              </a:p>
              <a:p>
                <a:r>
                  <a:rPr lang="en-US" altLang="x-none"/>
                  <a:t>3D vector and </a:t>
                </a:r>
                <a:r>
                  <a:rPr lang="en-US" altLang="x-none" smtClean="0"/>
                  <a:t>scalar</a:t>
                </a:r>
              </a:p>
              <a:p>
                <a:r>
                  <a:rPr lang="en-US" altLang="x-none" smtClean="0"/>
                  <a:t>Vector </a:t>
                </a:r>
                <a:r>
                  <a:rPr lang="en-US" altLang="x-none"/>
                  <a:t>part is the unit axis of rotation</a:t>
                </a:r>
                <a:r>
                  <a:rPr lang="en-US" altLang="x-none" smtClean="0"/>
                  <a:t>,</a:t>
                </a:r>
              </a:p>
              <a:p>
                <a:r>
                  <a:rPr lang="en-US" altLang="x-none" smtClean="0"/>
                  <a:t>extended </a:t>
                </a:r>
                <a:r>
                  <a:rPr lang="en-US" altLang="x-none"/>
                  <a:t>for the </a:t>
                </a:r>
                <a:r>
                  <a:rPr lang="en-US" altLang="x-none" smtClean="0"/>
                  <a:t>sine of </a:t>
                </a:r>
                <a:r>
                  <a:rPr lang="en-US" altLang="x-none"/>
                  <a:t>the half </a:t>
                </a:r>
                <a:r>
                  <a:rPr lang="en-US" altLang="x-none" smtClean="0"/>
                  <a:t>of the angle,</a:t>
                </a:r>
              </a:p>
              <a:p>
                <a:r>
                  <a:rPr lang="en-US" altLang="x-none" smtClean="0"/>
                  <a:t>scalar </a:t>
                </a:r>
                <a:r>
                  <a:rPr lang="en-US" altLang="x-none"/>
                  <a:t>is the </a:t>
                </a:r>
                <a:r>
                  <a:rPr lang="en-US" altLang="x-none" smtClean="0"/>
                  <a:t>cosine of the half </a:t>
                </a:r>
                <a:r>
                  <a:rPr lang="en-US" altLang="x-none"/>
                  <a:t>of the angle of rotation,</a:t>
                </a:r>
              </a:p>
              <a:p>
                <a:r>
                  <a:rPr lang="en-US" altLang="x-none" smtClean="0"/>
                  <a:t>,</a:t>
                </a:r>
              </a:p>
              <a:p>
                <a:endParaRPr lang="en-US" altLang="x-none" smtClean="0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  <a:blipFill rotWithShape="0">
                <a:blip r:embed="rId3"/>
                <a:stretch>
                  <a:fillRect l="-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103" y="4365104"/>
            <a:ext cx="2870420" cy="837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509" y="3891069"/>
            <a:ext cx="3830030" cy="2216621"/>
          </a:xfrm>
          <a:prstGeom prst="rect">
            <a:avLst/>
          </a:prstGeom>
        </p:spPr>
      </p:pic>
      <p:sp>
        <p:nvSpPr>
          <p:cNvPr id="8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1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Quaternions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32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Operations:</a:t>
            </a:r>
          </a:p>
          <a:p>
            <a:pPr lvl="1"/>
            <a:r>
              <a:rPr lang="en-US" altLang="x-none" smtClean="0"/>
              <a:t>sum </a:t>
            </a:r>
            <a:r>
              <a:rPr lang="en-US" altLang="x-none"/>
              <a:t>does not represent a rotation (the sum is no longer a quaternion</a:t>
            </a:r>
            <a:r>
              <a:rPr lang="en-US" altLang="x-none" smtClean="0"/>
              <a:t>);</a:t>
            </a:r>
          </a:p>
          <a:p>
            <a:pPr lvl="1"/>
            <a:r>
              <a:rPr lang="en-US" altLang="x-none" smtClean="0"/>
              <a:t>multiplication:</a:t>
            </a:r>
          </a:p>
          <a:p>
            <a:pPr lvl="2"/>
            <a:r>
              <a:rPr lang="en-US" altLang="x-none" smtClean="0"/>
              <a:t>there </a:t>
            </a:r>
            <a:r>
              <a:rPr lang="en-US" altLang="x-none"/>
              <a:t>are several quaternion </a:t>
            </a:r>
            <a:r>
              <a:rPr lang="en-US" altLang="x-none" smtClean="0"/>
              <a:t>multiplications,</a:t>
            </a:r>
          </a:p>
          <a:p>
            <a:pPr lvl="2"/>
            <a:r>
              <a:rPr lang="en-US" altLang="x-none" smtClean="0"/>
              <a:t>we </a:t>
            </a:r>
            <a:r>
              <a:rPr lang="en-US" altLang="x-none"/>
              <a:t>are interested in </a:t>
            </a:r>
            <a:r>
              <a:rPr lang="en-US" altLang="x-none" err="1"/>
              <a:t>Grassman</a:t>
            </a:r>
            <a:r>
              <a:rPr lang="en-US" altLang="x-none"/>
              <a:t> product</a:t>
            </a:r>
            <a:r>
              <a:rPr lang="en-US" altLang="x-none" smtClean="0"/>
              <a:t>:</a:t>
            </a:r>
          </a:p>
          <a:p>
            <a:pPr lvl="2"/>
            <a:endParaRPr lang="en-US" altLang="x-none" smtClean="0"/>
          </a:p>
          <a:p>
            <a:pPr marL="274638" lvl="1" indent="0">
              <a:buNone/>
            </a:pPr>
            <a:endParaRPr lang="en-US" altLang="x-none" smtClean="0"/>
          </a:p>
          <a:p>
            <a:pPr lvl="1"/>
            <a:endParaRPr lang="en-US" altLang="x-none" smtClean="0"/>
          </a:p>
          <a:p>
            <a:pPr lvl="1"/>
            <a:r>
              <a:rPr lang="en-US" altLang="x-none" smtClean="0"/>
              <a:t>P rotation, Q rotation, PQ is a rotation and is </a:t>
            </a:r>
            <a:r>
              <a:rPr lang="en-US" altLang="x-none" err="1" smtClean="0"/>
              <a:t>compositum</a:t>
            </a:r>
            <a:r>
              <a:rPr lang="en-US" altLang="x-none" smtClean="0"/>
              <a:t> of P and Q.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807" y="4149080"/>
            <a:ext cx="7415609" cy="367778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6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Quaternions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33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Operations:</a:t>
            </a:r>
          </a:p>
          <a:p>
            <a:pPr lvl="1"/>
            <a:r>
              <a:rPr lang="en-US" altLang="x-none" b="1" smtClean="0"/>
              <a:t>inverse:</a:t>
            </a:r>
          </a:p>
          <a:p>
            <a:pPr lvl="2"/>
            <a:r>
              <a:rPr lang="en-US" altLang="x-none"/>
              <a:t>conjugated quaternion </a:t>
            </a:r>
            <a:r>
              <a:rPr lang="en-US" altLang="x-none" smtClean="0"/>
              <a:t>(negated vector </a:t>
            </a:r>
            <a:r>
              <a:rPr lang="en-US" altLang="x-none"/>
              <a:t>part):</a:t>
            </a:r>
            <a:endParaRPr lang="en-US" altLang="x-none" smtClean="0"/>
          </a:p>
          <a:p>
            <a:pPr lvl="1"/>
            <a:endParaRPr lang="en-US" altLang="x-none" smtClean="0"/>
          </a:p>
          <a:p>
            <a:pPr lvl="1"/>
            <a:endParaRPr lang="en-US" altLang="x-none" b="1" smtClean="0"/>
          </a:p>
          <a:p>
            <a:pPr lvl="2"/>
            <a:r>
              <a:rPr lang="en-US" altLang="x-none" b="1" smtClean="0"/>
              <a:t>inverse:</a:t>
            </a:r>
            <a:endParaRPr lang="en-US" altLang="x-none" b="1"/>
          </a:p>
          <a:p>
            <a:pPr marL="274638" lvl="1" indent="0">
              <a:buNone/>
            </a:pPr>
            <a:endParaRPr lang="en-US" altLang="x-none" smtClean="0"/>
          </a:p>
          <a:p>
            <a:pPr marL="274638" lvl="1" indent="0">
              <a:buNone/>
            </a:pPr>
            <a:endParaRPr lang="en-US" altLang="x-none" smtClean="0"/>
          </a:p>
          <a:p>
            <a:pPr lvl="1"/>
            <a:endParaRPr lang="en-US" altLang="x-none" smtClean="0"/>
          </a:p>
          <a:p>
            <a:pPr lvl="1"/>
            <a:r>
              <a:rPr lang="en-US" altLang="x-none" smtClean="0"/>
              <a:t>this is OK, because the length od q is 1,</a:t>
            </a:r>
          </a:p>
          <a:p>
            <a:pPr lvl="1"/>
            <a:r>
              <a:rPr lang="en-US" altLang="x-none" smtClean="0"/>
              <a:t>useful properties: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2708920"/>
            <a:ext cx="3142832" cy="490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4077073"/>
            <a:ext cx="4192761" cy="517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624" y="6027528"/>
            <a:ext cx="2337689" cy="406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6263" y="5916951"/>
            <a:ext cx="2916861" cy="439399"/>
          </a:xfrm>
          <a:prstGeom prst="rect">
            <a:avLst/>
          </a:prstGeom>
        </p:spPr>
      </p:pic>
      <p:sp>
        <p:nvSpPr>
          <p:cNvPr id="10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56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Quaternions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34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</p:spPr>
            <p:txBody>
              <a:bodyPr/>
              <a:lstStyle/>
              <a:p>
                <a:r>
                  <a:rPr lang="en-US" altLang="x-none" smtClean="0"/>
                  <a:t>Operations:</a:t>
                </a:r>
              </a:p>
              <a:p>
                <a:pPr lvl="1"/>
                <a:r>
                  <a:rPr lang="en-US" altLang="x-none" b="1" smtClean="0"/>
                  <a:t>Rotation:</a:t>
                </a:r>
              </a:p>
              <a:p>
                <a:pPr lvl="1"/>
                <a:r>
                  <a:rPr lang="en-US" altLang="x-none"/>
                  <a:t>vector </a:t>
                </a:r>
                <a:r>
                  <a:rPr lang="en-US" altLang="x-none" smtClean="0"/>
                  <a:t>is transformed quaternion:</a:t>
                </a:r>
              </a:p>
              <a:p>
                <a:pPr lvl="1"/>
                <a:r>
                  <a:rPr lang="en-US" altLang="x-none" smtClean="0"/>
                  <a:t>the </a:t>
                </a:r>
                <a:r>
                  <a:rPr lang="en-US" altLang="x-none"/>
                  <a:t>scalar part is set to 0</a:t>
                </a:r>
                <a:r>
                  <a:rPr lang="en-US" altLang="x-none" smtClean="0"/>
                  <a:t>:</a:t>
                </a:r>
              </a:p>
              <a:p>
                <a:pPr lvl="1"/>
                <a:endParaRPr lang="en-US" altLang="x-none" smtClean="0"/>
              </a:p>
              <a:p>
                <a:pPr marL="2746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x-none" b="0" i="1" smtClean="0">
                          <a:latin typeface="Cambria Math" charset="0"/>
                        </a:rPr>
                        <m:t>𝑣</m:t>
                      </m:r>
                      <m:r>
                        <a:rPr lang="en-US" altLang="x-none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sl-SI" altLang="x-non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altLang="x-non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/>
                                </m:sSub>
                              </m:e>
                              <m:e>
                                <m:r>
                                  <a:rPr lang="en-US" altLang="x-none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altLang="x-none" b="0" i="1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sl-SI" altLang="x-none" i="1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sl-SI" altLang="x-none" i="1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b="0" i="1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b="0" i="1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altLang="x-none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x-none" b="0" i="1" smtClean="0">
                                        <a:latin typeface="Cambria Math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altLang="x-none" i="1">
                                        <a:latin typeface="Cambria Math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altLang="x-none" b="0" i="1" smtClean="0">
                                    <a:latin typeface="Cambria Math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altLang="x-none"/>
              </a:p>
              <a:p>
                <a:pPr lvl="1"/>
                <a:r>
                  <a:rPr lang="en-US" altLang="x-none" smtClean="0"/>
                  <a:t>rotated with quaternion:</a:t>
                </a:r>
              </a:p>
              <a:p>
                <a:pPr marL="274638" lvl="1" indent="0">
                  <a:buNone/>
                </a:pPr>
                <a:endParaRPr lang="en-US" altLang="x-none" smtClean="0"/>
              </a:p>
              <a:p>
                <a:pPr lvl="1"/>
                <a:r>
                  <a:rPr lang="en-US" altLang="x-none"/>
                  <a:t>the result is in the form of quaternions, we pick up only the first three components (vector</a:t>
                </a:r>
                <a:r>
                  <a:rPr lang="en-US" altLang="x-none" smtClean="0"/>
                  <a:t>).</a:t>
                </a:r>
                <a:endParaRPr lang="en-US" altLang="x-none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760"/>
                <a:ext cx="7830641" cy="5087590"/>
              </a:xfrm>
              <a:blipFill rotWithShape="0">
                <a:blip r:embed="rId3"/>
                <a:stretch>
                  <a:fillRect l="-701" t="-1078" r="-1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4216763"/>
            <a:ext cx="2829935" cy="287272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4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smtClean="0"/>
              <a:t>Quaternions</a:t>
            </a:r>
            <a:endParaRPr lang="sl-SI" altLang="x-none"/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Operations:</a:t>
            </a:r>
          </a:p>
          <a:p>
            <a:pPr lvl="1"/>
            <a:r>
              <a:rPr lang="en-US" altLang="x-none" b="1" smtClean="0"/>
              <a:t>Concatenation:</a:t>
            </a:r>
          </a:p>
          <a:p>
            <a:pPr lvl="2"/>
            <a:r>
              <a:rPr lang="en-US" altLang="x-none"/>
              <a:t>we multiply the vector on the left and </a:t>
            </a:r>
            <a:r>
              <a:rPr lang="en-US" altLang="x-none" smtClean="0"/>
              <a:t>right,</a:t>
            </a:r>
          </a:p>
          <a:p>
            <a:pPr lvl="2"/>
            <a:r>
              <a:rPr lang="en-US" altLang="x-none" smtClean="0"/>
              <a:t>the </a:t>
            </a:r>
            <a:r>
              <a:rPr lang="en-US" altLang="x-none"/>
              <a:t>order </a:t>
            </a:r>
            <a:r>
              <a:rPr lang="en-US" altLang="x-none" smtClean="0"/>
              <a:t>before the </a:t>
            </a:r>
            <a:r>
              <a:rPr lang="en-US" altLang="x-none"/>
              <a:t>vector is </a:t>
            </a:r>
            <a:r>
              <a:rPr lang="en-US" altLang="x-none" smtClean="0"/>
              <a:t>reversed.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375" y="3717032"/>
            <a:ext cx="3895268" cy="1259991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7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Quaternions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Operations:</a:t>
            </a:r>
          </a:p>
          <a:p>
            <a:pPr lvl="1"/>
            <a:r>
              <a:rPr lang="en-US" altLang="x-none"/>
              <a:t>rotational linear interpolation</a:t>
            </a:r>
            <a:r>
              <a:rPr lang="en-US" altLang="x-none" smtClean="0"/>
              <a:t>:</a:t>
            </a:r>
          </a:p>
          <a:p>
            <a:pPr lvl="1"/>
            <a:r>
              <a:rPr lang="en-US" altLang="x-none" smtClean="0"/>
              <a:t>intermediate </a:t>
            </a:r>
            <a:r>
              <a:rPr lang="en-US" altLang="x-none"/>
              <a:t>rotation between two rotations</a:t>
            </a:r>
            <a:r>
              <a:rPr lang="en-US" altLang="x-none" smtClean="0"/>
              <a:t>:</a:t>
            </a:r>
          </a:p>
          <a:p>
            <a:pPr lvl="1"/>
            <a:r>
              <a:rPr lang="en-US" altLang="x-none" smtClean="0"/>
              <a:t>4-dimensional </a:t>
            </a:r>
            <a:r>
              <a:rPr lang="en-US" altLang="x-none"/>
              <a:t>vector LERP (on </a:t>
            </a:r>
            <a:r>
              <a:rPr lang="en-US" altLang="x-none" smtClean="0"/>
              <a:t>quaternions),</a:t>
            </a:r>
          </a:p>
          <a:p>
            <a:pPr lvl="1"/>
            <a:r>
              <a:rPr lang="en-US" altLang="x-none" err="1" smtClean="0"/>
              <a:t>q</a:t>
            </a:r>
            <a:r>
              <a:rPr lang="en-US" altLang="x-none" baseline="-25000" err="1" smtClean="0"/>
              <a:t>A</a:t>
            </a:r>
            <a:r>
              <a:rPr lang="en-US" altLang="x-none" smtClean="0"/>
              <a:t> </a:t>
            </a:r>
            <a:r>
              <a:rPr lang="en-US" altLang="x-none"/>
              <a:t>and </a:t>
            </a:r>
            <a:r>
              <a:rPr lang="en-US" altLang="x-none" err="1"/>
              <a:t>q</a:t>
            </a:r>
            <a:r>
              <a:rPr lang="en-US" altLang="x-none" baseline="-25000" err="1"/>
              <a:t>B</a:t>
            </a:r>
            <a:r>
              <a:rPr lang="en-US" altLang="x-none"/>
              <a:t> are quaternion rotations β is </a:t>
            </a:r>
            <a:r>
              <a:rPr lang="en-US" altLang="x-none" smtClean="0"/>
              <a:t>part </a:t>
            </a:r>
            <a:r>
              <a:rPr lang="en-US" altLang="x-none"/>
              <a:t>of the path</a:t>
            </a:r>
            <a:r>
              <a:rPr lang="en-US" altLang="x-none" smtClean="0"/>
              <a:t>,</a:t>
            </a:r>
          </a:p>
          <a:p>
            <a:pPr lvl="1"/>
            <a:r>
              <a:rPr lang="en-US" altLang="x-none" smtClean="0"/>
              <a:t>LERP </a:t>
            </a:r>
            <a:r>
              <a:rPr lang="en-US" altLang="x-none"/>
              <a:t>does not maintain the quaternion length, so we normalize</a:t>
            </a:r>
            <a:r>
              <a:rPr lang="en-US" altLang="x-none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033" y="4005063"/>
            <a:ext cx="5009869" cy="1986161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9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Quaternions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760"/>
            <a:ext cx="7830641" cy="5087590"/>
          </a:xfrm>
        </p:spPr>
        <p:txBody>
          <a:bodyPr/>
          <a:lstStyle/>
          <a:p>
            <a:r>
              <a:rPr lang="en-US" altLang="x-none" smtClean="0"/>
              <a:t>Operations:</a:t>
            </a:r>
          </a:p>
          <a:p>
            <a:pPr lvl="1"/>
            <a:r>
              <a:rPr lang="en-US" altLang="x-none" b="1" smtClean="0"/>
              <a:t>SLERP </a:t>
            </a:r>
            <a:r>
              <a:rPr lang="mr-IN" altLang="x-none" b="1" smtClean="0"/>
              <a:t>–</a:t>
            </a:r>
            <a:r>
              <a:rPr lang="en-US" altLang="x-none" b="1" smtClean="0"/>
              <a:t> Spherical Linear Interpolation,</a:t>
            </a:r>
          </a:p>
          <a:p>
            <a:pPr lvl="1"/>
            <a:r>
              <a:rPr lang="en-US" altLang="x-none" b="1" smtClean="0"/>
              <a:t>LERP </a:t>
            </a:r>
            <a:r>
              <a:rPr lang="en-US" altLang="x-none" smtClean="0"/>
              <a:t>is slower for very small and very big</a:t>
            </a:r>
            <a:r>
              <a:rPr lang="en-US" altLang="x-none" b="1" smtClean="0"/>
              <a:t> </a:t>
            </a:r>
            <a:r>
              <a:rPr lang="en-US" altLang="x-none" smtClean="0"/>
              <a:t>β,</a:t>
            </a:r>
            <a:endParaRPr lang="en-US" altLang="x-none"/>
          </a:p>
          <a:p>
            <a:pPr lvl="1"/>
            <a:r>
              <a:rPr lang="en-US" altLang="x-none"/>
              <a:t>opinions </a:t>
            </a:r>
            <a:r>
              <a:rPr lang="en-US" altLang="x-none" smtClean="0"/>
              <a:t>whether to use </a:t>
            </a:r>
            <a:r>
              <a:rPr lang="en-US" altLang="x-none"/>
              <a:t>LERP or SLERP are </a:t>
            </a:r>
            <a:r>
              <a:rPr lang="en-US" altLang="x-none" smtClean="0"/>
              <a:t>mixed.</a:t>
            </a:r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0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/>
              <a:t>Lines, rays, segment</a:t>
            </a:r>
            <a:endParaRPr lang="sl-SI" altLang="x-none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sl-SI" smtClean="0"/>
              <a:t>line:</a:t>
            </a:r>
          </a:p>
          <a:p>
            <a:endParaRPr lang="sl-SI" smtClean="0"/>
          </a:p>
          <a:p>
            <a:r>
              <a:rPr lang="sl-SI" smtClean="0"/>
              <a:t>ray is a line that is bounded by a point,</a:t>
            </a:r>
          </a:p>
          <a:p>
            <a:pPr lvl="1"/>
            <a:r>
              <a:rPr lang="sl-SI" smtClean="0"/>
              <a:t>t ≥ 0,</a:t>
            </a:r>
          </a:p>
          <a:p>
            <a:r>
              <a:rPr lang="sl-SI" smtClean="0"/>
              <a:t>segment is a line that is bounded by two points:</a:t>
            </a:r>
          </a:p>
          <a:p>
            <a:pPr lvl="1"/>
            <a:r>
              <a:rPr lang="sl-SI" smtClean="0"/>
              <a:t>vector t can be normalized:</a:t>
            </a:r>
          </a:p>
          <a:p>
            <a:endParaRPr lang="sl-SI" smtClean="0"/>
          </a:p>
          <a:p>
            <a:endParaRPr lang="sl-SI"/>
          </a:p>
          <a:p>
            <a:endParaRPr lang="sl-SI"/>
          </a:p>
          <a:p>
            <a:pPr lvl="2"/>
            <a:endParaRPr lang="sl-SI"/>
          </a:p>
          <a:p>
            <a:pPr lvl="1"/>
            <a:endParaRPr lang="sl-S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1916832"/>
            <a:ext cx="3671671" cy="20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581128"/>
            <a:ext cx="2572575" cy="1286288"/>
          </a:xfrm>
          <a:prstGeom prst="rect">
            <a:avLst/>
          </a:prstGeom>
        </p:spPr>
      </p:pic>
      <p:sp>
        <p:nvSpPr>
          <p:cNvPr id="8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/>
              <a:t>Sphere</a:t>
            </a:r>
            <a:endParaRPr lang="sl-SI" altLang="x-none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1219200"/>
                <a:ext cx="8229600" cy="4937125"/>
              </a:xfrm>
            </p:spPr>
            <p:txBody>
              <a:bodyPr/>
              <a:lstStyle/>
              <a:p>
                <a:r>
                  <a:rPr lang="sl-SI" smtClean="0"/>
                  <a:t>defined by a center (point) and a radius (scalar) :</a:t>
                </a:r>
              </a:p>
              <a:p>
                <a:pPr marL="0" indent="0">
                  <a:buNone/>
                </a:pPr>
                <a:endParaRPr lang="pl-PL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l-PL"/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mr-IN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mr-IN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𝑧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𝑟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mtClean="0"/>
              </a:p>
              <a:p>
                <a:endParaRPr lang="pl-PL" smtClean="0"/>
              </a:p>
              <a:p>
                <a:endParaRPr lang="pl-PL"/>
              </a:p>
              <a:p>
                <a:endParaRPr lang="sl-SI"/>
              </a:p>
            </p:txBody>
          </p:sp>
        </mc:Choice>
        <mc:Fallback xmlns="">
          <p:sp>
            <p:nvSpPr>
              <p:cNvPr id="35844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1219200"/>
                <a:ext cx="8229600" cy="4937125"/>
              </a:xfrm>
              <a:blipFill rotWithShape="0">
                <a:blip r:embed="rId3"/>
                <a:stretch>
                  <a:fillRect l="-667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524" y="3501008"/>
            <a:ext cx="2658976" cy="2271040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5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P</a:t>
            </a:r>
            <a:r>
              <a:rPr lang="sl-SI" altLang="x-none" smtClean="0"/>
              <a:t>oints</a:t>
            </a:r>
            <a:r>
              <a:rPr lang="sl-SI" altLang="x-none"/>
              <a:t>, vectors, carthesian coordinates</a:t>
            </a:r>
          </a:p>
        </p:txBody>
      </p:sp>
      <p:sp>
        <p:nvSpPr>
          <p:cNvPr id="2560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22508CB-B183-004D-87E1-49F08AD9A4CD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21508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>
              <a:defRPr/>
            </a:pPr>
            <a:r>
              <a:rPr lang="sl-SI" altLang="x-none" smtClean="0"/>
              <a:t>a point in 3D is presented by an array of 3 elements:</a:t>
            </a:r>
          </a:p>
          <a:p>
            <a:pPr>
              <a:defRPr/>
            </a:pPr>
            <a:endParaRPr lang="sl-SI" altLang="x-none" smtClean="0"/>
          </a:p>
          <a:p>
            <a:pPr>
              <a:defRPr/>
            </a:pPr>
            <a:endParaRPr lang="sl-SI" altLang="x-none" smtClean="0"/>
          </a:p>
          <a:p>
            <a:pPr>
              <a:defRPr/>
            </a:pPr>
            <a:r>
              <a:rPr lang="sl-SI" altLang="x-none" smtClean="0"/>
              <a:t>a vector defines direction and </a:t>
            </a:r>
          </a:p>
          <a:p>
            <a:pPr>
              <a:defRPr/>
            </a:pPr>
            <a:r>
              <a:rPr lang="sl-SI" altLang="x-none" smtClean="0"/>
              <a:t>we can mix vetors and points</a:t>
            </a:r>
          </a:p>
          <a:p>
            <a:pPr lvl="1">
              <a:defRPr/>
            </a:pPr>
            <a:r>
              <a:rPr lang="sl-SI" altLang="x-none" smtClean="0"/>
              <a:t>(we must be very carefull when this is OK),</a:t>
            </a:r>
          </a:p>
          <a:p>
            <a:pPr lvl="1">
              <a:defRPr/>
            </a:pPr>
            <a:r>
              <a:rPr lang="sl-SI" altLang="x-none" smtClean="0"/>
              <a:t>vector bold, </a:t>
            </a:r>
          </a:p>
          <a:p>
            <a:pPr lvl="1">
              <a:defRPr/>
            </a:pPr>
            <a:r>
              <a:rPr lang="sl-SI" altLang="x-none" smtClean="0"/>
              <a:t>point italic</a:t>
            </a:r>
          </a:p>
          <a:p>
            <a:pPr lvl="1">
              <a:defRPr/>
            </a:pPr>
            <a:endParaRPr lang="sl-SI" altLang="x-none" smtClean="0"/>
          </a:p>
          <a:p>
            <a:pPr lvl="1">
              <a:defRPr/>
            </a:pPr>
            <a:endParaRPr lang="sl-SI" altLang="x-none" smtClean="0"/>
          </a:p>
          <a:p>
            <a:pPr marL="274638" lvl="1" indent="0">
              <a:buFont typeface="Wingdings 3" charset="2"/>
              <a:buNone/>
              <a:defRPr/>
            </a:pPr>
            <a:endParaRPr lang="sl-SI" altLang="x-none" smtClean="0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37986"/>
            <a:ext cx="2232248" cy="686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728144"/>
            <a:ext cx="2227064" cy="1207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smtClean="0"/>
              <a:t>Plain</a:t>
            </a:r>
            <a:endParaRPr lang="sl-SI" altLang="x-none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57200" y="1219200"/>
                <a:ext cx="8229600" cy="4937125"/>
              </a:xfrm>
            </p:spPr>
            <p:txBody>
              <a:bodyPr/>
              <a:lstStyle/>
              <a:p>
                <a:r>
                  <a:rPr lang="sl-SI" smtClean="0"/>
                  <a:t>it is a 2D surface in 3D space:</a:t>
                </a:r>
              </a:p>
              <a:p>
                <a:pPr marL="0" indent="0">
                  <a:buNone/>
                </a:pPr>
                <a:endParaRPr lang="pl-PL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pl-PL"/>
                        <m:t> </m:t>
                      </m:r>
                      <m:r>
                        <m:rPr>
                          <m:nor/>
                        </m:rPr>
                        <a:rPr lang="pl-PL"/>
                        <m:t>Ax</m:t>
                      </m:r>
                      <m:r>
                        <m:rPr>
                          <m:nor/>
                        </m:rPr>
                        <a:rPr lang="pl-PL"/>
                        <m:t> +  </m:t>
                      </m:r>
                      <m:r>
                        <m:rPr>
                          <m:nor/>
                        </m:rPr>
                        <a:rPr lang="pl-PL"/>
                        <m:t>By</m:t>
                      </m:r>
                      <m:r>
                        <m:rPr>
                          <m:nor/>
                        </m:rPr>
                        <a:rPr lang="pl-PL"/>
                        <m:t> +  </m:t>
                      </m:r>
                      <m:r>
                        <m:rPr>
                          <m:nor/>
                        </m:rPr>
                        <a:rPr lang="pl-PL"/>
                        <m:t>Cz</m:t>
                      </m:r>
                      <m:r>
                        <m:rPr>
                          <m:nor/>
                        </m:rPr>
                        <a:rPr lang="pl-PL"/>
                        <m:t> +  </m:t>
                      </m:r>
                      <m:r>
                        <m:rPr>
                          <m:nor/>
                        </m:rPr>
                        <a:rPr lang="pl-PL"/>
                        <m:t>D</m:t>
                      </m:r>
                      <m:r>
                        <m:rPr>
                          <m:nor/>
                        </m:rPr>
                        <a:rPr lang="pl-PL"/>
                        <m:t> = 0 </m:t>
                      </m:r>
                    </m:oMath>
                  </m:oMathPara>
                </a14:m>
                <a:endParaRPr lang="en-US" smtClean="0"/>
              </a:p>
              <a:p>
                <a:endParaRPr lang="pl-PL" smtClean="0"/>
              </a:p>
              <a:p>
                <a:r>
                  <a:rPr lang="pl-PL"/>
                  <a:t>we </a:t>
                </a:r>
                <a:r>
                  <a:rPr lang="pl-PL" err="1"/>
                  <a:t>can</a:t>
                </a:r>
                <a:r>
                  <a:rPr lang="pl-PL"/>
                  <a:t> </a:t>
                </a:r>
                <a:r>
                  <a:rPr lang="pl-PL" err="1"/>
                  <a:t>present</a:t>
                </a:r>
                <a:r>
                  <a:rPr lang="pl-PL"/>
                  <a:t> </a:t>
                </a:r>
                <a:r>
                  <a:rPr lang="pl-PL" err="1"/>
                  <a:t>them</a:t>
                </a:r>
                <a:r>
                  <a:rPr lang="pl-PL"/>
                  <a:t> with a point and a </a:t>
                </a:r>
                <a:r>
                  <a:rPr lang="pl-PL" err="1"/>
                  <a:t>normal</a:t>
                </a:r>
                <a:r>
                  <a:rPr lang="pl-PL"/>
                  <a:t> </a:t>
                </a:r>
                <a:r>
                  <a:rPr lang="pl-PL" err="1"/>
                  <a:t>vector</a:t>
                </a:r>
                <a:r>
                  <a:rPr lang="pl-PL"/>
                  <a:t>,</a:t>
                </a:r>
                <a:endParaRPr lang="pl-PL" smtClean="0"/>
              </a:p>
              <a:p>
                <a:r>
                  <a:rPr lang="pl-PL" smtClean="0"/>
                  <a:t>n=[a b c],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pl-PL"/>
                      <m:t> </m:t>
                    </m:r>
                    <m:r>
                      <m:rPr>
                        <m:nor/>
                      </m:rPr>
                      <a:rPr lang="en-US" b="0" i="0" smtClean="0"/>
                      <m:t>d</m:t>
                    </m:r>
                    <m:r>
                      <m:rPr>
                        <m:nor/>
                      </m:rPr>
                      <a:rPr lang="en-US" b="0" i="0" smtClean="0"/>
                      <m:t>=</m:t>
                    </m:r>
                    <m:r>
                      <m:rPr>
                        <m:nor/>
                      </m:rPr>
                      <a:rPr lang="en-US" b="0" i="0" smtClean="0"/>
                      <m:t>D</m:t>
                    </m:r>
                    <m:r>
                      <m:rPr>
                        <m:nor/>
                      </m:rPr>
                      <a:rPr lang="en-US" b="0" i="0" smtClean="0"/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=−</m:t>
                    </m:r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n</m:t>
                    </m:r>
                    <m:sSub>
                      <m:sSubPr>
                        <m:ctrlPr>
                          <a:rPr lang="en-US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pl-PL"/>
                      <m:t> </m:t>
                    </m:r>
                    <m:r>
                      <m:rPr>
                        <m:nor/>
                      </m:rPr>
                      <a:rPr lang="en-US" b="0" i="0" smtClean="0"/>
                      <m:t>,</m:t>
                    </m:r>
                  </m:oMath>
                </a14:m>
                <a:endParaRPr lang="en-US" b="0" smtClean="0"/>
              </a:p>
              <a:p>
                <a:r>
                  <a:rPr lang="en-US" smtClean="0"/>
                  <a:t>point P is on the plain:</a:t>
                </a:r>
                <a:endParaRPr lang="en-US"/>
              </a:p>
              <a:p>
                <a:r>
                  <a:rPr lang="pl-PL" err="1" smtClean="0"/>
                  <a:t>ax</a:t>
                </a:r>
                <a:r>
                  <a:rPr lang="pl-PL" smtClean="0"/>
                  <a:t> </a:t>
                </a:r>
                <a:r>
                  <a:rPr lang="pl-PL"/>
                  <a:t>+  by +  </a:t>
                </a:r>
                <a:r>
                  <a:rPr lang="pl-PL" err="1"/>
                  <a:t>cz</a:t>
                </a:r>
                <a:r>
                  <a:rPr lang="pl-PL"/>
                  <a:t> +  d = 0 </a:t>
                </a:r>
                <a:endParaRPr lang="en-US"/>
              </a:p>
              <a:p>
                <a:endParaRPr lang="pl-PL" smtClean="0"/>
              </a:p>
              <a:p>
                <a:endParaRPr lang="pl-PL" smtClean="0"/>
              </a:p>
              <a:p>
                <a:endParaRPr lang="pl-PL"/>
              </a:p>
              <a:p>
                <a:endParaRPr lang="sl-SI"/>
              </a:p>
              <a:p>
                <a:endParaRPr lang="sl-SI"/>
              </a:p>
              <a:p>
                <a:pPr lvl="2"/>
                <a:endParaRPr lang="sl-SI"/>
              </a:p>
              <a:p>
                <a:pPr lvl="1"/>
                <a:endParaRPr lang="sl-SI"/>
              </a:p>
            </p:txBody>
          </p:sp>
        </mc:Choice>
        <mc:Fallback xmlns="">
          <p:sp>
            <p:nvSpPr>
              <p:cNvPr id="35844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57200" y="1219200"/>
                <a:ext cx="8229600" cy="4937125"/>
              </a:xfrm>
              <a:blipFill rotWithShape="0">
                <a:blip r:embed="rId3"/>
                <a:stretch>
                  <a:fillRect l="-667" t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3284984"/>
            <a:ext cx="2108812" cy="2094611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Axis-Aligned Bounding </a:t>
            </a:r>
            <a:r>
              <a:rPr lang="en-US" smtClean="0"/>
              <a:t>Box </a:t>
            </a:r>
            <a:r>
              <a:rPr lang="en-US"/>
              <a:t>(AABB</a:t>
            </a:r>
            <a:r>
              <a:rPr lang="en-US" smtClean="0"/>
              <a:t>)</a:t>
            </a:r>
            <a:endParaRPr lang="sl-SI" altLang="x-none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sl-SI" smtClean="0"/>
              <a:t>3D cuboid:</a:t>
            </a:r>
          </a:p>
          <a:p>
            <a:pPr lvl="1"/>
            <a:r>
              <a:rPr lang="sl-SI"/>
              <a:t>6 rectangular faces, aligned with </a:t>
            </a:r>
            <a:r>
              <a:rPr lang="sl-SI" smtClean="0"/>
              <a:t>the </a:t>
            </a:r>
            <a:r>
              <a:rPr lang="sl-SI"/>
              <a:t>coordinate system, mutually perpendicular,,</a:t>
            </a:r>
            <a:endParaRPr lang="sl-SI" smtClean="0"/>
          </a:p>
          <a:p>
            <a:pPr marL="274638" lvl="1" indent="0">
              <a:buNone/>
            </a:pPr>
            <a:r>
              <a:rPr lang="sl-SI" smtClean="0"/>
              <a:t>	</a:t>
            </a:r>
            <a:r>
              <a:rPr lang="sl-SI"/>
              <a:t> [ </a:t>
            </a:r>
            <a:r>
              <a:rPr lang="sl-SI" smtClean="0"/>
              <a:t>x</a:t>
            </a:r>
            <a:r>
              <a:rPr lang="sl-SI" baseline="-25000" smtClean="0"/>
              <a:t>min</a:t>
            </a:r>
            <a:r>
              <a:rPr lang="sl-SI" smtClean="0"/>
              <a:t>; y</a:t>
            </a:r>
            <a:r>
              <a:rPr lang="sl-SI" baseline="-25000" smtClean="0"/>
              <a:t>min</a:t>
            </a:r>
            <a:r>
              <a:rPr lang="sl-SI"/>
              <a:t>; z</a:t>
            </a:r>
            <a:r>
              <a:rPr lang="sl-SI" baseline="-25000"/>
              <a:t>min</a:t>
            </a:r>
            <a:r>
              <a:rPr lang="sl-SI"/>
              <a:t>; x</a:t>
            </a:r>
            <a:r>
              <a:rPr lang="sl-SI" baseline="-25000"/>
              <a:t>max</a:t>
            </a:r>
            <a:r>
              <a:rPr lang="sl-SI"/>
              <a:t>; y</a:t>
            </a:r>
            <a:r>
              <a:rPr lang="sl-SI" baseline="-25000"/>
              <a:t>max</a:t>
            </a:r>
            <a:r>
              <a:rPr lang="sl-SI"/>
              <a:t>; </a:t>
            </a:r>
            <a:r>
              <a:rPr lang="sl-SI" smtClean="0"/>
              <a:t>z</a:t>
            </a:r>
            <a:r>
              <a:rPr lang="sl-SI" baseline="-25000" smtClean="0"/>
              <a:t>max </a:t>
            </a:r>
            <a:r>
              <a:rPr lang="sl-SI" smtClean="0"/>
              <a:t>]</a:t>
            </a:r>
            <a:endParaRPr lang="sl-SI"/>
          </a:p>
          <a:p>
            <a:r>
              <a:rPr lang="pl-PL" err="1" smtClean="0"/>
              <a:t>easily</a:t>
            </a:r>
            <a:r>
              <a:rPr lang="pl-PL" smtClean="0"/>
              <a:t> </a:t>
            </a:r>
            <a:r>
              <a:rPr lang="pl-PL" err="1" smtClean="0"/>
              <a:t>check</a:t>
            </a:r>
            <a:r>
              <a:rPr lang="pl-PL" smtClean="0"/>
              <a:t> </a:t>
            </a:r>
            <a:r>
              <a:rPr lang="pl-PL" err="1" smtClean="0"/>
              <a:t>if</a:t>
            </a:r>
            <a:r>
              <a:rPr lang="pl-PL" smtClean="0"/>
              <a:t> a point </a:t>
            </a:r>
            <a:r>
              <a:rPr lang="pl-PL" err="1" smtClean="0"/>
              <a:t>is</a:t>
            </a:r>
            <a:r>
              <a:rPr lang="pl-PL" smtClean="0"/>
              <a:t> in the </a:t>
            </a:r>
            <a:r>
              <a:rPr lang="pl-PL" err="1" smtClean="0"/>
              <a:t>cuboid</a:t>
            </a:r>
            <a:r>
              <a:rPr lang="pl-PL" smtClean="0"/>
              <a:t>:</a:t>
            </a:r>
          </a:p>
          <a:p>
            <a:endParaRPr lang="pl-PL"/>
          </a:p>
          <a:p>
            <a:endParaRPr lang="pl-PL" smtClean="0"/>
          </a:p>
          <a:p>
            <a:endParaRPr lang="pl-PL" smtClean="0"/>
          </a:p>
          <a:p>
            <a:endParaRPr lang="pl-PL" smtClean="0"/>
          </a:p>
          <a:p>
            <a:endParaRPr lang="pl-PL"/>
          </a:p>
          <a:p>
            <a:endParaRPr lang="sl-SI"/>
          </a:p>
          <a:p>
            <a:endParaRPr lang="sl-SI"/>
          </a:p>
          <a:p>
            <a:pPr lvl="2"/>
            <a:endParaRPr lang="sl-SI"/>
          </a:p>
          <a:p>
            <a:pPr lvl="1"/>
            <a:endParaRPr lang="sl-SI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3687762"/>
            <a:ext cx="4437490" cy="1325484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Axis-Aligned Bounding </a:t>
            </a:r>
            <a:r>
              <a:rPr lang="en-US" smtClean="0"/>
              <a:t>Box </a:t>
            </a:r>
            <a:r>
              <a:rPr lang="en-US"/>
              <a:t>(AABB</a:t>
            </a:r>
            <a:r>
              <a:rPr lang="en-US" smtClean="0"/>
              <a:t>)</a:t>
            </a:r>
            <a:endParaRPr lang="sl-SI" altLang="x-none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GB" dirty="0" smtClean="0"/>
              <a:t>3D cuboid:</a:t>
            </a:r>
          </a:p>
          <a:p>
            <a:r>
              <a:rPr lang="en-GB" dirty="0" smtClean="0"/>
              <a:t>quickly check a collision,</a:t>
            </a:r>
          </a:p>
          <a:p>
            <a:r>
              <a:rPr lang="en-GB" dirty="0" smtClean="0"/>
              <a:t>if two objects defined by AABB do not intersect, there is no intersection,</a:t>
            </a:r>
          </a:p>
          <a:p>
            <a:r>
              <a:rPr lang="en-GB" dirty="0" smtClean="0"/>
              <a:t>no need for more expensive tests,</a:t>
            </a:r>
          </a:p>
          <a:p>
            <a:r>
              <a:rPr lang="en-GB" dirty="0" smtClean="0"/>
              <a:t>if they do intersect, proceed with testing</a:t>
            </a:r>
          </a:p>
          <a:p>
            <a:endParaRPr lang="pl-PL" dirty="0" smtClean="0"/>
          </a:p>
          <a:p>
            <a:endParaRPr lang="pl-PL" dirty="0"/>
          </a:p>
          <a:p>
            <a:endParaRPr lang="sl-SI" dirty="0"/>
          </a:p>
          <a:p>
            <a:endParaRPr lang="sl-SI" dirty="0"/>
          </a:p>
          <a:p>
            <a:pPr lvl="2"/>
            <a:endParaRPr lang="sl-SI" dirty="0"/>
          </a:p>
          <a:p>
            <a:pPr lvl="1"/>
            <a:endParaRPr lang="sl-SI" dirty="0"/>
          </a:p>
        </p:txBody>
      </p:sp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8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Axis-Aligned Bounding </a:t>
            </a:r>
            <a:r>
              <a:rPr lang="en-US" smtClean="0"/>
              <a:t>Box </a:t>
            </a:r>
            <a:r>
              <a:rPr lang="en-US"/>
              <a:t>(AABB</a:t>
            </a:r>
            <a:r>
              <a:rPr lang="en-US" smtClean="0"/>
              <a:t>)</a:t>
            </a:r>
            <a:endParaRPr lang="sl-SI" altLang="x-none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sl-SI" smtClean="0"/>
              <a:t>AABB proti AABB:</a:t>
            </a:r>
          </a:p>
          <a:p>
            <a:endParaRPr lang="pl-PL" smtClean="0"/>
          </a:p>
          <a:p>
            <a:endParaRPr lang="pl-PL" smtClean="0"/>
          </a:p>
          <a:p>
            <a:endParaRPr lang="pl-PL"/>
          </a:p>
          <a:p>
            <a:endParaRPr lang="sl-SI"/>
          </a:p>
          <a:p>
            <a:endParaRPr lang="sl-SI"/>
          </a:p>
          <a:p>
            <a:pPr lvl="2"/>
            <a:endParaRPr lang="sl-SI"/>
          </a:p>
          <a:p>
            <a:pPr lvl="1"/>
            <a:endParaRPr lang="sl-SI"/>
          </a:p>
        </p:txBody>
      </p:sp>
      <p:sp>
        <p:nvSpPr>
          <p:cNvPr id="2" name="Pravokotnik 1"/>
          <p:cNvSpPr/>
          <p:nvPr/>
        </p:nvSpPr>
        <p:spPr>
          <a:xfrm>
            <a:off x="323528" y="1708210"/>
            <a:ext cx="89277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err="1">
                <a:latin typeface="Monaco"/>
              </a:rPr>
              <a:t>struct</a:t>
            </a:r>
            <a:r>
              <a:rPr lang="sl-SI">
                <a:latin typeface="Monaco"/>
              </a:rPr>
              <a:t> TAABB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{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D3DXVECTOR3 </a:t>
            </a:r>
            <a:r>
              <a:rPr lang="sl-SI" err="1">
                <a:latin typeface="Monaco"/>
              </a:rPr>
              <a:t>m_vecMax</a:t>
            </a:r>
            <a:r>
              <a:rPr lang="sl-SI">
                <a:latin typeface="Monaco"/>
              </a:rPr>
              <a:t>;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D3DXVECTOR3 </a:t>
            </a:r>
            <a:r>
              <a:rPr lang="sl-SI" err="1">
                <a:latin typeface="Monaco"/>
              </a:rPr>
              <a:t>m_vecMin</a:t>
            </a:r>
            <a:r>
              <a:rPr lang="sl-SI">
                <a:latin typeface="Monaco"/>
              </a:rPr>
              <a:t>;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};</a:t>
            </a:r>
            <a:r>
              <a:rPr lang="sl-SI"/>
              <a:t/>
            </a:r>
            <a:br>
              <a:rPr lang="sl-SI"/>
            </a:br>
            <a:r>
              <a:rPr lang="sl-SI" err="1" smtClean="0">
                <a:latin typeface="Monaco"/>
              </a:rPr>
              <a:t>bool</a:t>
            </a:r>
            <a:r>
              <a:rPr lang="sl-SI">
                <a:latin typeface="Monaco"/>
              </a:rPr>
              <a:t> </a:t>
            </a:r>
            <a:r>
              <a:rPr lang="sl-SI" err="1">
                <a:latin typeface="Monaco"/>
              </a:rPr>
              <a:t>AABBtoAABB</a:t>
            </a:r>
            <a:r>
              <a:rPr lang="sl-SI">
                <a:latin typeface="Monaco"/>
              </a:rPr>
              <a:t>(</a:t>
            </a:r>
            <a:r>
              <a:rPr lang="sl-SI" err="1">
                <a:latin typeface="Monaco"/>
              </a:rPr>
              <a:t>const</a:t>
            </a:r>
            <a:r>
              <a:rPr lang="sl-SI">
                <a:latin typeface="Monaco"/>
              </a:rPr>
              <a:t> TAABB&amp; tBox1, </a:t>
            </a:r>
            <a:r>
              <a:rPr lang="sl-SI" err="1">
                <a:latin typeface="Monaco"/>
              </a:rPr>
              <a:t>const</a:t>
            </a:r>
            <a:r>
              <a:rPr lang="sl-SI">
                <a:latin typeface="Monaco"/>
              </a:rPr>
              <a:t> TAABB&amp; tBox2)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{</a:t>
            </a:r>
            <a:r>
              <a:rPr lang="sl-SI"/>
              <a:t/>
            </a:r>
            <a:br>
              <a:rPr lang="sl-SI"/>
            </a:br>
            <a:r>
              <a:rPr lang="sl-SI" i="1" smtClean="0">
                <a:latin typeface="Monaco"/>
              </a:rPr>
              <a:t>//</a:t>
            </a:r>
            <a:r>
              <a:rPr lang="sl-SI" i="1" err="1">
                <a:latin typeface="Monaco"/>
              </a:rPr>
              <a:t>Check</a:t>
            </a:r>
            <a:r>
              <a:rPr lang="sl-SI" i="1">
                <a:latin typeface="Monaco"/>
              </a:rPr>
              <a:t> </a:t>
            </a:r>
            <a:r>
              <a:rPr lang="sl-SI" i="1" err="1">
                <a:latin typeface="Monaco"/>
              </a:rPr>
              <a:t>if</a:t>
            </a:r>
            <a:r>
              <a:rPr lang="sl-SI" i="1">
                <a:latin typeface="Monaco"/>
              </a:rPr>
              <a:t> Box1's </a:t>
            </a:r>
            <a:r>
              <a:rPr lang="sl-SI" i="1" err="1">
                <a:latin typeface="Monaco"/>
              </a:rPr>
              <a:t>max</a:t>
            </a:r>
            <a:r>
              <a:rPr lang="sl-SI" i="1">
                <a:latin typeface="Monaco"/>
              </a:rPr>
              <a:t> is </a:t>
            </a:r>
            <a:r>
              <a:rPr lang="sl-SI" i="1" err="1">
                <a:latin typeface="Monaco"/>
              </a:rPr>
              <a:t>greater</a:t>
            </a:r>
            <a:r>
              <a:rPr lang="sl-SI" i="1">
                <a:latin typeface="Monaco"/>
              </a:rPr>
              <a:t> </a:t>
            </a:r>
            <a:r>
              <a:rPr lang="sl-SI" i="1" err="1">
                <a:latin typeface="Monaco"/>
              </a:rPr>
              <a:t>than</a:t>
            </a:r>
            <a:r>
              <a:rPr lang="sl-SI" i="1">
                <a:latin typeface="Monaco"/>
              </a:rPr>
              <a:t> Box2's min </a:t>
            </a:r>
            <a:r>
              <a:rPr lang="sl-SI" i="1" err="1">
                <a:latin typeface="Monaco"/>
              </a:rPr>
              <a:t>and</a:t>
            </a:r>
            <a:r>
              <a:rPr lang="sl-SI" i="1">
                <a:latin typeface="Monaco"/>
              </a:rPr>
              <a:t> Box1's min is </a:t>
            </a:r>
            <a:r>
              <a:rPr lang="sl-SI" i="1" err="1">
                <a:latin typeface="Monaco"/>
              </a:rPr>
              <a:t>less</a:t>
            </a:r>
            <a:r>
              <a:rPr lang="sl-SI" i="1">
                <a:latin typeface="Monaco"/>
              </a:rPr>
              <a:t> </a:t>
            </a:r>
            <a:r>
              <a:rPr lang="sl-SI" i="1" err="1">
                <a:latin typeface="Monaco"/>
              </a:rPr>
              <a:t>than</a:t>
            </a:r>
            <a:r>
              <a:rPr lang="sl-SI" i="1">
                <a:latin typeface="Monaco"/>
              </a:rPr>
              <a:t> Box2's </a:t>
            </a:r>
            <a:r>
              <a:rPr lang="sl-SI" i="1" err="1">
                <a:latin typeface="Monaco"/>
              </a:rPr>
              <a:t>max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    </a:t>
            </a:r>
            <a:r>
              <a:rPr lang="sl-SI" err="1">
                <a:latin typeface="Monaco"/>
              </a:rPr>
              <a:t>return</a:t>
            </a:r>
            <a:r>
              <a:rPr lang="sl-SI">
                <a:latin typeface="Monaco"/>
              </a:rPr>
              <a:t>(tBox1.m_vecMax.x &gt; tBox2.m_vecMin.x &amp;&amp; 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    tBox1.m_vecMin.x &lt; tBox2.m_vecMax.x &amp;&amp;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    tBox1.m_vecMax.y &gt; tBox2.m_vecMin.y &amp;&amp;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    tBox1.m_vecMin.y &lt; tBox2.m_vecMax.y &amp;&amp;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    tBox1.m_vecMax.z &gt; tBox2.m_vecMin.z &amp;&amp;</a:t>
            </a:r>
            <a:r>
              <a:rPr lang="sl-SI"/>
              <a:t/>
            </a:r>
            <a:br>
              <a:rPr lang="sl-SI"/>
            </a:br>
            <a:r>
              <a:rPr lang="sl-SI">
                <a:latin typeface="Monaco"/>
              </a:rPr>
              <a:t>    tBox1.m_vecMin.z &lt; tBox2.m_vecMax.z</a:t>
            </a:r>
            <a:r>
              <a:rPr lang="sl-SI" smtClean="0">
                <a:latin typeface="Monaco"/>
              </a:rPr>
              <a:t>);</a:t>
            </a:r>
            <a:r>
              <a:rPr lang="sl-SI"/>
              <a:t/>
            </a:r>
            <a:br>
              <a:rPr lang="sl-SI"/>
            </a:br>
            <a:r>
              <a:rPr lang="sl-SI" smtClean="0">
                <a:latin typeface="Monaco"/>
              </a:rPr>
              <a:t>}</a:t>
            </a:r>
            <a:r>
              <a:rPr lang="sl-SI" i="1">
                <a:latin typeface="Monaco"/>
              </a:rPr>
              <a:t> //</a:t>
            </a:r>
            <a:r>
              <a:rPr lang="sl-SI" i="1" err="1">
                <a:latin typeface="Monaco"/>
              </a:rPr>
              <a:t>If</a:t>
            </a:r>
            <a:r>
              <a:rPr lang="sl-SI" i="1">
                <a:latin typeface="Monaco"/>
              </a:rPr>
              <a:t> not, it </a:t>
            </a:r>
            <a:r>
              <a:rPr lang="sl-SI" i="1" err="1">
                <a:latin typeface="Monaco"/>
              </a:rPr>
              <a:t>will</a:t>
            </a:r>
            <a:r>
              <a:rPr lang="sl-SI" i="1">
                <a:latin typeface="Monaco"/>
              </a:rPr>
              <a:t> </a:t>
            </a:r>
            <a:r>
              <a:rPr lang="sl-SI" i="1" err="1">
                <a:latin typeface="Monaco"/>
              </a:rPr>
              <a:t>return</a:t>
            </a:r>
            <a:r>
              <a:rPr lang="sl-SI" i="1">
                <a:latin typeface="Monaco"/>
              </a:rPr>
              <a:t> </a:t>
            </a:r>
            <a:r>
              <a:rPr lang="sl-SI" i="1" err="1" smtClean="0">
                <a:latin typeface="Monaco"/>
              </a:rPr>
              <a:t>false</a:t>
            </a:r>
            <a:endParaRPr lang="sl-SI"/>
          </a:p>
        </p:txBody>
      </p:sp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6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Oriented Bounding Boxes (OBB)</a:t>
            </a:r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GB" dirty="0" smtClean="0"/>
              <a:t>3D cuboid:</a:t>
            </a:r>
          </a:p>
          <a:p>
            <a:pPr lvl="1"/>
            <a:r>
              <a:rPr lang="en-GB" dirty="0" smtClean="0"/>
              <a:t>plains are aligned with (local) coordinate system,</a:t>
            </a:r>
          </a:p>
          <a:p>
            <a:r>
              <a:rPr lang="en-GB" dirty="0" smtClean="0"/>
              <a:t>to test if a point is inside the cuboid, we transform the point coordinates into the  local </a:t>
            </a:r>
            <a:r>
              <a:rPr lang="en-GB" dirty="0" err="1" smtClean="0"/>
              <a:t>sistem</a:t>
            </a:r>
            <a:r>
              <a:rPr lang="en-GB" dirty="0" smtClean="0"/>
              <a:t>,</a:t>
            </a:r>
          </a:p>
          <a:p>
            <a:r>
              <a:rPr lang="en-GB" dirty="0" smtClean="0"/>
              <a:t>the use the same method as AABB.</a:t>
            </a:r>
          </a:p>
          <a:p>
            <a:endParaRPr lang="pl-PL" dirty="0"/>
          </a:p>
          <a:p>
            <a:endParaRPr lang="sl-SI" dirty="0"/>
          </a:p>
          <a:p>
            <a:endParaRPr lang="sl-SI" dirty="0"/>
          </a:p>
          <a:p>
            <a:pPr lvl="2"/>
            <a:endParaRPr lang="sl-SI" dirty="0"/>
          </a:p>
          <a:p>
            <a:pPr lvl="1"/>
            <a:endParaRPr lang="sl-SI" dirty="0"/>
          </a:p>
        </p:txBody>
      </p:sp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5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Frustum</a:t>
            </a:r>
            <a:endParaRPr lang="en-US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sl-SI" smtClean="0"/>
              <a:t>Defined with 6 planes (point and normal vector),</a:t>
            </a:r>
          </a:p>
          <a:p>
            <a:r>
              <a:rPr lang="sl-SI"/>
              <a:t>P</a:t>
            </a:r>
            <a:r>
              <a:rPr lang="sl-SI" smtClean="0"/>
              <a:t>resents the user view,</a:t>
            </a:r>
          </a:p>
          <a:p>
            <a:r>
              <a:rPr lang="sl-SI" smtClean="0"/>
              <a:t>Can be used to test if a point is in a region,</a:t>
            </a:r>
          </a:p>
          <a:p>
            <a:pPr lvl="1"/>
            <a:r>
              <a:rPr lang="sl-SI" smtClean="0"/>
              <a:t>mostly for drawing purposes,</a:t>
            </a:r>
          </a:p>
          <a:p>
            <a:r>
              <a:rPr lang="sl-SI" smtClean="0"/>
              <a:t>How:</a:t>
            </a:r>
          </a:p>
          <a:p>
            <a:pPr lvl="1"/>
            <a:r>
              <a:rPr lang="sl-SI" smtClean="0"/>
              <a:t>translate point coordinates into camera perspective and then the same as AABB.</a:t>
            </a:r>
          </a:p>
          <a:p>
            <a:endParaRPr lang="pl-PL"/>
          </a:p>
          <a:p>
            <a:endParaRPr lang="sl-SI"/>
          </a:p>
          <a:p>
            <a:endParaRPr lang="sl-SI"/>
          </a:p>
          <a:p>
            <a:pPr lvl="2"/>
            <a:endParaRPr lang="sl-SI"/>
          </a:p>
          <a:p>
            <a:pPr lvl="1"/>
            <a:endParaRPr lang="sl-S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3045732"/>
            <a:ext cx="2837656" cy="3210605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</a:t>
            </a:r>
            <a:r>
              <a:rPr lang="en-US" smtClean="0">
                <a:solidFill>
                  <a:schemeClr val="tx1"/>
                </a:solidFill>
              </a:rPr>
              <a:t>onvex </a:t>
            </a:r>
            <a:r>
              <a:rPr lang="en-US">
                <a:solidFill>
                  <a:schemeClr val="tx1"/>
                </a:solidFill>
              </a:rPr>
              <a:t>polyhedral region</a:t>
            </a:r>
            <a:endParaRPr lang="en-US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smtClean="0"/>
              <a:t>arbitrary number of plains,</a:t>
            </a:r>
          </a:p>
          <a:p>
            <a:r>
              <a:rPr lang="en-US" smtClean="0"/>
              <a:t>used to test if a point is in a region,</a:t>
            </a:r>
          </a:p>
          <a:p>
            <a:endParaRPr lang="en-US"/>
          </a:p>
          <a:p>
            <a:r>
              <a:rPr lang="en-US" smtClean="0"/>
              <a:t>can describe arbitrarily complex bodies,</a:t>
            </a:r>
          </a:p>
          <a:p>
            <a:r>
              <a:rPr lang="en-US" smtClean="0"/>
              <a:t>many engines are using this technique.</a:t>
            </a:r>
          </a:p>
          <a:p>
            <a:pPr lvl="1"/>
            <a:endParaRPr lang="pl-PL" smtClean="0"/>
          </a:p>
          <a:p>
            <a:endParaRPr lang="pl-PL"/>
          </a:p>
          <a:p>
            <a:endParaRPr lang="sl-SI"/>
          </a:p>
          <a:p>
            <a:endParaRPr lang="sl-SI"/>
          </a:p>
          <a:p>
            <a:pPr lvl="2"/>
            <a:endParaRPr lang="sl-SI"/>
          </a:p>
          <a:p>
            <a:pPr lvl="1"/>
            <a:endParaRPr lang="sl-SI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4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SIMD supported mathematical operations</a:t>
            </a:r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smtClean="0"/>
              <a:t>SIMD - </a:t>
            </a:r>
            <a:r>
              <a:rPr lang="en-US"/>
              <a:t>“single instruction multiple </a:t>
            </a:r>
            <a:r>
              <a:rPr lang="en-US" smtClean="0"/>
              <a:t>data”,</a:t>
            </a:r>
          </a:p>
          <a:p>
            <a:r>
              <a:rPr lang="en-US" smtClean="0"/>
              <a:t>example: multiplication of 4 pairs of float numbers,</a:t>
            </a:r>
          </a:p>
          <a:p>
            <a:r>
              <a:rPr lang="en-US" smtClean="0"/>
              <a:t>start: MMX,</a:t>
            </a:r>
          </a:p>
          <a:p>
            <a:r>
              <a:rPr lang="en-US" smtClean="0"/>
              <a:t>Streaming SIMD Extensions </a:t>
            </a:r>
            <a:r>
              <a:rPr lang="mr-IN" smtClean="0"/>
              <a:t>–</a:t>
            </a:r>
            <a:r>
              <a:rPr lang="en-US" smtClean="0"/>
              <a:t> SSE (Pentium III),</a:t>
            </a:r>
          </a:p>
          <a:p>
            <a:r>
              <a:rPr lang="en-US" smtClean="0"/>
              <a:t>mostly used in games:</a:t>
            </a:r>
          </a:p>
          <a:p>
            <a:pPr lvl="1"/>
            <a:r>
              <a:rPr lang="en-US" smtClean="0"/>
              <a:t>packed 32 bit floating point mode SSE,</a:t>
            </a:r>
          </a:p>
          <a:p>
            <a:pPr lvl="1"/>
            <a:r>
              <a:rPr lang="en-US" smtClean="0"/>
              <a:t>4 32 bit float are stored in one 128 bit register,</a:t>
            </a:r>
          </a:p>
          <a:p>
            <a:pPr lvl="1"/>
            <a:r>
              <a:rPr lang="en-US" smtClean="0"/>
              <a:t>4 parallel operations are executed: multiplication or addition:</a:t>
            </a:r>
          </a:p>
          <a:p>
            <a:pPr lvl="1"/>
            <a:r>
              <a:rPr lang="en-US" smtClean="0"/>
              <a:t>multiplication of a 4D vector with 4x4 matrix.</a:t>
            </a:r>
          </a:p>
          <a:p>
            <a:endParaRPr lang="en-US"/>
          </a:p>
          <a:p>
            <a:endParaRPr lang="en-US" smtClean="0"/>
          </a:p>
          <a:p>
            <a:pPr lvl="1"/>
            <a:endParaRPr lang="pl-PL" smtClean="0"/>
          </a:p>
          <a:p>
            <a:endParaRPr lang="pl-PL"/>
          </a:p>
          <a:p>
            <a:endParaRPr lang="sl-SI"/>
          </a:p>
          <a:p>
            <a:endParaRPr lang="sl-SI"/>
          </a:p>
          <a:p>
            <a:pPr lvl="2"/>
            <a:endParaRPr lang="sl-SI"/>
          </a:p>
          <a:p>
            <a:pPr lvl="1"/>
            <a:endParaRPr lang="sl-SI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1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SIMD supported mathematical operations</a:t>
            </a:r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48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smtClean="0"/>
              <a:t>example:</a:t>
            </a:r>
          </a:p>
          <a:p>
            <a:r>
              <a:rPr lang="en-US" smtClean="0"/>
              <a:t>tip </a:t>
            </a:r>
            <a:r>
              <a:rPr lang="en-US"/>
              <a:t> __</a:t>
            </a:r>
            <a:r>
              <a:rPr lang="en-US" smtClean="0"/>
              <a:t>m128, usually the compiles automatically stores in SSE register,</a:t>
            </a:r>
            <a:endParaRPr lang="en-US"/>
          </a:p>
          <a:p>
            <a:r>
              <a:rPr lang="en-US" smtClean="0"/>
              <a:t>registers xmm0, xmm1</a:t>
            </a:r>
            <a:endParaRPr lang="en-US"/>
          </a:p>
          <a:p>
            <a:r>
              <a:rPr lang="en-US" smtClean="0"/>
              <a:t>instruction:</a:t>
            </a:r>
          </a:p>
          <a:p>
            <a:pPr marL="0" indent="0" algn="ctr">
              <a:buNone/>
            </a:pPr>
            <a:r>
              <a:rPr lang="en-US" err="1">
                <a:latin typeface="Courier New" charset="0"/>
                <a:ea typeface="Courier New" charset="0"/>
                <a:cs typeface="Courier New" charset="0"/>
              </a:rPr>
              <a:t>addps</a:t>
            </a:r>
            <a:r>
              <a:rPr lang="en-US">
                <a:latin typeface="Courier New" charset="0"/>
                <a:ea typeface="Courier New" charset="0"/>
                <a:cs typeface="Courier New" charset="0"/>
              </a:rPr>
              <a:t> xmm0, xmm1</a:t>
            </a:r>
          </a:p>
          <a:p>
            <a:r>
              <a:rPr lang="en-US" smtClean="0"/>
              <a:t>does this:</a:t>
            </a:r>
          </a:p>
          <a:p>
            <a:endParaRPr lang="en-US" smtClean="0"/>
          </a:p>
          <a:p>
            <a:pPr lvl="1"/>
            <a:endParaRPr lang="pl-PL" smtClean="0"/>
          </a:p>
          <a:p>
            <a:endParaRPr lang="pl-PL"/>
          </a:p>
          <a:p>
            <a:endParaRPr lang="sl-SI"/>
          </a:p>
          <a:p>
            <a:endParaRPr lang="sl-SI"/>
          </a:p>
          <a:p>
            <a:pPr lvl="2"/>
            <a:endParaRPr lang="sl-SI"/>
          </a:p>
          <a:p>
            <a:pPr lvl="1"/>
            <a:endParaRPr lang="sl-SI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445502"/>
            <a:ext cx="4498609" cy="1703432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9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smtClean="0"/>
              <a:t>Random numbers</a:t>
            </a:r>
            <a:endParaRPr lang="sl-SI" altLang="x-none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49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sl-SI" altLang="x-none"/>
              <a:t>G</a:t>
            </a:r>
            <a:r>
              <a:rPr lang="sl-SI" altLang="x-none" smtClean="0"/>
              <a:t>eneration:</a:t>
            </a:r>
            <a:endParaRPr lang="sl-SI" altLang="x-none"/>
          </a:p>
          <a:p>
            <a:r>
              <a:rPr lang="sl-SI" altLang="x-none" smtClean="0"/>
              <a:t>linear congruent generators:</a:t>
            </a:r>
          </a:p>
          <a:p>
            <a:pPr lvl="1"/>
            <a:r>
              <a:rPr lang="sl-SI" altLang="x-none" smtClean="0"/>
              <a:t>fast and simple,</a:t>
            </a:r>
          </a:p>
          <a:p>
            <a:pPr lvl="1"/>
            <a:r>
              <a:rPr lang="sl-SI" altLang="x-none" smtClean="0"/>
              <a:t>on some platforms the standard rand() implementation,</a:t>
            </a:r>
          </a:p>
          <a:p>
            <a:pPr lvl="1"/>
            <a:r>
              <a:rPr lang="sl-SI" altLang="x-none" smtClean="0"/>
              <a:t>quality is not good:</a:t>
            </a:r>
          </a:p>
          <a:p>
            <a:pPr lvl="2"/>
            <a:r>
              <a:rPr lang="sl-SI" altLang="x-none" smtClean="0"/>
              <a:t>same seed produces the same sequence,</a:t>
            </a:r>
          </a:p>
          <a:p>
            <a:pPr lvl="2"/>
            <a:r>
              <a:rPr lang="sl-SI" altLang="x-none" smtClean="0"/>
              <a:t>the sequence period is short,</a:t>
            </a:r>
          </a:p>
          <a:p>
            <a:pPr lvl="2"/>
            <a:r>
              <a:rPr lang="sl-SI" altLang="x-none" smtClean="0"/>
              <a:t>high and low bits have similar periods,</a:t>
            </a:r>
          </a:p>
          <a:p>
            <a:pPr lvl="2"/>
            <a:r>
              <a:rPr lang="sl-SI" altLang="x-none" smtClean="0"/>
              <a:t>...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699125"/>
            <a:ext cx="4457700" cy="457200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P</a:t>
            </a:r>
            <a:r>
              <a:rPr lang="sl-SI" altLang="x-none" smtClean="0"/>
              <a:t>oints</a:t>
            </a:r>
            <a:r>
              <a:rPr lang="sl-SI" altLang="x-none"/>
              <a:t>, vectors, carthesian coordinates</a:t>
            </a:r>
          </a:p>
        </p:txBody>
      </p:sp>
      <p:sp>
        <p:nvSpPr>
          <p:cNvPr id="2560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22508CB-B183-004D-87E1-49F08AD9A4CD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21508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>
              <a:defRPr/>
            </a:pPr>
            <a:r>
              <a:rPr lang="sl-SI" altLang="x-none" smtClean="0"/>
              <a:t>Vector operations,</a:t>
            </a:r>
          </a:p>
          <a:p>
            <a:pPr>
              <a:defRPr/>
            </a:pPr>
            <a:r>
              <a:rPr lang="sl-SI" altLang="x-none" smtClean="0"/>
              <a:t>Scalar multiplication:</a:t>
            </a:r>
          </a:p>
          <a:p>
            <a:pPr lvl="1">
              <a:defRPr/>
            </a:pPr>
            <a:r>
              <a:rPr lang="sl-SI" altLang="x-none" smtClean="0"/>
              <a:t>just scale the vector (length)</a:t>
            </a:r>
          </a:p>
          <a:p>
            <a:pPr>
              <a:defRPr/>
            </a:pPr>
            <a:endParaRPr lang="sl-SI" altLang="x-none" smtClean="0"/>
          </a:p>
          <a:p>
            <a:pPr>
              <a:defRPr/>
            </a:pPr>
            <a:endParaRPr lang="sl-SI" altLang="x-none"/>
          </a:p>
          <a:p>
            <a:pPr>
              <a:defRPr/>
            </a:pPr>
            <a:endParaRPr lang="sl-SI" altLang="x-none" smtClean="0"/>
          </a:p>
          <a:p>
            <a:pPr>
              <a:defRPr/>
            </a:pPr>
            <a:endParaRPr lang="sl-SI" altLang="x-none" smtClean="0"/>
          </a:p>
          <a:p>
            <a:pPr>
              <a:defRPr/>
            </a:pPr>
            <a:r>
              <a:rPr lang="sl-SI" altLang="x-none" smtClean="0"/>
              <a:t>Non-uniform scaling </a:t>
            </a:r>
            <a:r>
              <a:rPr lang="mr-IN" altLang="x-none" smtClean="0"/>
              <a:t>–</a:t>
            </a:r>
            <a:r>
              <a:rPr lang="sl-SI" altLang="x-none" smtClean="0"/>
              <a:t> Hadamard product:</a:t>
            </a:r>
          </a:p>
          <a:p>
            <a:pPr>
              <a:defRPr/>
            </a:pPr>
            <a:endParaRPr lang="sl-SI" altLang="x-none"/>
          </a:p>
          <a:p>
            <a:pPr>
              <a:defRPr/>
            </a:pPr>
            <a:endParaRPr lang="sl-SI" altLang="x-none" smtClean="0"/>
          </a:p>
          <a:p>
            <a:pPr>
              <a:defRPr/>
            </a:pPr>
            <a:endParaRPr lang="sl-SI" altLang="x-none"/>
          </a:p>
          <a:p>
            <a:pPr>
              <a:defRPr/>
            </a:pPr>
            <a:endParaRPr lang="sl-SI" altLang="x-none" smtClean="0"/>
          </a:p>
          <a:p>
            <a:pPr>
              <a:defRPr/>
            </a:pPr>
            <a:endParaRPr lang="sl-SI" altLang="x-none" smtClean="0"/>
          </a:p>
          <a:p>
            <a:pPr lvl="1">
              <a:defRPr/>
            </a:pPr>
            <a:endParaRPr lang="sl-SI" altLang="x-none" smtClean="0"/>
          </a:p>
          <a:p>
            <a:pPr marL="274638" lvl="1" indent="0">
              <a:buFont typeface="Wingdings 3" charset="2"/>
              <a:buNone/>
              <a:defRPr/>
            </a:pPr>
            <a:endParaRPr lang="sl-SI" altLang="x-none" smtClean="0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2708920"/>
            <a:ext cx="4429100" cy="868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5024140"/>
            <a:ext cx="6047457" cy="820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1669693"/>
            <a:ext cx="3664198" cy="26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6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Random numbers</a:t>
            </a:r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sl-SI" smtClean="0"/>
              <a:t>Mersenne Twister</a:t>
            </a:r>
            <a:r>
              <a:rPr lang="sl-SI" altLang="x-none" smtClean="0"/>
              <a:t>:</a:t>
            </a:r>
          </a:p>
          <a:p>
            <a:pPr lvl="1"/>
            <a:r>
              <a:rPr lang="sl-SI" altLang="x-none" smtClean="0"/>
              <a:t>izboljšal naj bi večino problemov prvega algoritma,</a:t>
            </a:r>
          </a:p>
          <a:p>
            <a:pPr lvl="1"/>
            <a:r>
              <a:rPr lang="sl-SI" altLang="x-none" smtClean="0"/>
              <a:t>wiki:</a:t>
            </a:r>
          </a:p>
          <a:p>
            <a:pPr lvl="2"/>
            <a:r>
              <a:rPr lang="sl-SI"/>
              <a:t>i</a:t>
            </a:r>
            <a:r>
              <a:rPr lang="sl-SI" smtClean="0"/>
              <a:t>t </a:t>
            </a:r>
            <a:r>
              <a:rPr lang="sl-SI"/>
              <a:t>was designed to have a colossal period of </a:t>
            </a:r>
            <a:r>
              <a:rPr lang="sl-SI" smtClean="0"/>
              <a:t>2</a:t>
            </a:r>
            <a:r>
              <a:rPr lang="sl-SI" baseline="30000" smtClean="0"/>
              <a:t>19937</a:t>
            </a:r>
            <a:r>
              <a:rPr lang="sl-SI" smtClean="0"/>
              <a:t>-1,</a:t>
            </a:r>
          </a:p>
          <a:p>
            <a:pPr lvl="2"/>
            <a:r>
              <a:rPr lang="sl-SI" smtClean="0"/>
              <a:t>it </a:t>
            </a:r>
            <a:r>
              <a:rPr lang="sl-SI"/>
              <a:t>has a very high order of dimensional </a:t>
            </a:r>
            <a:r>
              <a:rPr lang="sl-SI" smtClean="0"/>
              <a:t>equidistribution,</a:t>
            </a:r>
          </a:p>
          <a:p>
            <a:pPr lvl="2"/>
            <a:r>
              <a:rPr lang="sl-SI" smtClean="0"/>
              <a:t>it </a:t>
            </a:r>
            <a:r>
              <a:rPr lang="sl-SI"/>
              <a:t>passes numerous tests for statistical randomness, including the </a:t>
            </a:r>
            <a:r>
              <a:rPr lang="sl-SI" smtClean="0"/>
              <a:t>stringent Diehard tests,</a:t>
            </a:r>
          </a:p>
          <a:p>
            <a:pPr lvl="1"/>
            <a:r>
              <a:rPr lang="sl-SI" smtClean="0"/>
              <a:t>zahtevna implementacija,</a:t>
            </a:r>
          </a:p>
          <a:p>
            <a:pPr lvl="1"/>
            <a:r>
              <a:rPr lang="sl-SI" smtClean="0"/>
              <a:t>poznamo hitrejše algoritme.</a:t>
            </a:r>
            <a:endParaRPr lang="sl-SI"/>
          </a:p>
          <a:p>
            <a:pPr lvl="2"/>
            <a:endParaRPr lang="sl-SI"/>
          </a:p>
          <a:p>
            <a:pPr lvl="1"/>
            <a:endParaRPr lang="sl-SI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11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Random numbers</a:t>
            </a:r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51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en-US" smtClean="0"/>
              <a:t>Mother-of-All</a:t>
            </a:r>
            <a:r>
              <a:rPr lang="sl-SI" altLang="x-none" smtClean="0"/>
              <a:t>:</a:t>
            </a:r>
          </a:p>
          <a:p>
            <a:pPr lvl="1"/>
            <a:r>
              <a:rPr lang="sl-SI" altLang="x-none" smtClean="0"/>
              <a:t>simple to implement,</a:t>
            </a:r>
          </a:p>
          <a:p>
            <a:pPr lvl="1"/>
            <a:r>
              <a:rPr lang="sl-SI" smtClean="0"/>
              <a:t>fast (comparing to Mersenne),</a:t>
            </a:r>
          </a:p>
          <a:p>
            <a:pPr lvl="1"/>
            <a:r>
              <a:rPr lang="sl-SI" smtClean="0"/>
              <a:t>make a sequence pf 32 bit random numberswith a period that is  s periodo ponavljanja, ki je večja kot 2</a:t>
            </a:r>
            <a:r>
              <a:rPr lang="sl-SI" baseline="30000" smtClean="0"/>
              <a:t>250,</a:t>
            </a:r>
          </a:p>
          <a:p>
            <a:pPr lvl="1"/>
            <a:r>
              <a:rPr lang="sl-SI" smtClean="0"/>
              <a:t>avtor je trdil, da nikoli ne bomo rabili drugega,</a:t>
            </a:r>
          </a:p>
          <a:p>
            <a:pPr lvl="1"/>
            <a:r>
              <a:rPr lang="sl-SI" smtClean="0"/>
              <a:t>sam je naredil drugega:</a:t>
            </a:r>
            <a:endParaRPr lang="sl-SI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7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Random numbers</a:t>
            </a:r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52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1"/>
            <a:ext cx="8229600" cy="1273696"/>
          </a:xfrm>
        </p:spPr>
        <p:txBody>
          <a:bodyPr/>
          <a:lstStyle/>
          <a:p>
            <a:r>
              <a:rPr lang="en-US" dirty="0" err="1" smtClean="0"/>
              <a:t>Xorshift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in the middle of Mother-of-All and </a:t>
            </a:r>
            <a:r>
              <a:rPr lang="en-US" dirty="0" err="1" smtClean="0"/>
              <a:t>Mersenne</a:t>
            </a:r>
            <a:r>
              <a:rPr lang="en-US" dirty="0" smtClean="0"/>
              <a:t> in randomness,</a:t>
            </a:r>
          </a:p>
          <a:p>
            <a:pPr lvl="2"/>
            <a:r>
              <a:rPr lang="en-US" dirty="0" smtClean="0"/>
              <a:t>faster than Mother-of-All.</a:t>
            </a:r>
            <a:endParaRPr lang="sl-SI" dirty="0"/>
          </a:p>
          <a:p>
            <a:pPr lvl="1"/>
            <a:endParaRPr lang="sl-SI" dirty="0"/>
          </a:p>
        </p:txBody>
      </p:sp>
      <p:sp>
        <p:nvSpPr>
          <p:cNvPr id="6" name="Ograda vsebine 5"/>
          <p:cNvSpPr txBox="1">
            <a:spLocks/>
          </p:cNvSpPr>
          <p:nvPr/>
        </p:nvSpPr>
        <p:spPr bwMode="auto">
          <a:xfrm>
            <a:off x="612775" y="2569098"/>
            <a:ext cx="8229600" cy="3668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3" charset="2"/>
              <a:buChar char="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6000"/>
              <a:buFont typeface="Wingdings 3" charset="2"/>
              <a:buChar char=""/>
              <a:defRPr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BCBCBC"/>
              </a:buClr>
              <a:buSzPct val="76000"/>
              <a:buFont typeface="Wingdings 3" charset="2"/>
              <a:buChar char="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8BA2B4"/>
              </a:buClr>
              <a:buSzPct val="70000"/>
              <a:buFont typeface="Wingdings" charset="2"/>
              <a:buChar char="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smtClean="0">
                <a:latin typeface="Courier New" charset="0"/>
                <a:ea typeface="Courier New" charset="0"/>
                <a:cs typeface="Courier New" charset="0"/>
              </a:rPr>
              <a:t>/* </a:t>
            </a:r>
            <a:r>
              <a:rPr lang="en-US" sz="1800" b="1" i="1">
                <a:latin typeface="Courier New" charset="0"/>
                <a:ea typeface="Courier New" charset="0"/>
                <a:cs typeface="Courier New" charset="0"/>
              </a:rPr>
              <a:t>The state word must be initialized to non-zero */ </a:t>
            </a:r>
            <a:r>
              <a:rPr lang="en-US" sz="1800" b="1">
                <a:latin typeface="Courier New" charset="0"/>
                <a:ea typeface="Courier New" charset="0"/>
                <a:cs typeface="Courier New" charset="0"/>
              </a:rPr>
              <a:t>uint32_t xorshift32(uint32_t state[static 1]) { </a:t>
            </a:r>
            <a:endParaRPr lang="en-US" sz="1800" b="1" smtClean="0">
              <a:latin typeface="Courier New" charset="0"/>
              <a:ea typeface="Courier New" charset="0"/>
              <a:cs typeface="Courier New" charset="0"/>
            </a:endParaRPr>
          </a:p>
          <a:p>
            <a:pPr marL="274638" lvl="1" indent="0">
              <a:buNone/>
            </a:pPr>
            <a:r>
              <a:rPr lang="en-US" sz="1800" b="1" smtClean="0">
                <a:latin typeface="Courier New" charset="0"/>
                <a:ea typeface="Courier New" charset="0"/>
                <a:cs typeface="Courier New" charset="0"/>
              </a:rPr>
              <a:t>uint32_t </a:t>
            </a:r>
            <a:r>
              <a:rPr lang="en-US" sz="1800" b="1">
                <a:latin typeface="Courier New" charset="0"/>
                <a:ea typeface="Courier New" charset="0"/>
                <a:cs typeface="Courier New" charset="0"/>
              </a:rPr>
              <a:t>x = state[0]; </a:t>
            </a:r>
            <a:endParaRPr lang="en-US" sz="1800" b="1" smtClean="0">
              <a:latin typeface="Courier New" charset="0"/>
              <a:ea typeface="Courier New" charset="0"/>
              <a:cs typeface="Courier New" charset="0"/>
            </a:endParaRPr>
          </a:p>
          <a:p>
            <a:pPr marL="274638" lvl="1" indent="0">
              <a:buNone/>
            </a:pPr>
            <a:r>
              <a:rPr lang="en-US" sz="1800" b="1" smtClean="0">
                <a:latin typeface="Courier New" charset="0"/>
                <a:ea typeface="Courier New" charset="0"/>
                <a:cs typeface="Courier New" charset="0"/>
              </a:rPr>
              <a:t>x </a:t>
            </a:r>
            <a:r>
              <a:rPr lang="en-US" sz="1800" b="1">
                <a:latin typeface="Courier New" charset="0"/>
                <a:ea typeface="Courier New" charset="0"/>
                <a:cs typeface="Courier New" charset="0"/>
              </a:rPr>
              <a:t>^= x &lt;&lt; 13; </a:t>
            </a:r>
            <a:endParaRPr lang="en-US" sz="1800" b="1" smtClean="0">
              <a:latin typeface="Courier New" charset="0"/>
              <a:ea typeface="Courier New" charset="0"/>
              <a:cs typeface="Courier New" charset="0"/>
            </a:endParaRPr>
          </a:p>
          <a:p>
            <a:pPr marL="274638" lvl="1" indent="0">
              <a:buNone/>
            </a:pPr>
            <a:r>
              <a:rPr lang="en-US" sz="1800" b="1" smtClean="0">
                <a:latin typeface="Courier New" charset="0"/>
                <a:ea typeface="Courier New" charset="0"/>
                <a:cs typeface="Courier New" charset="0"/>
              </a:rPr>
              <a:t>x </a:t>
            </a:r>
            <a:r>
              <a:rPr lang="en-US" sz="1800" b="1">
                <a:latin typeface="Courier New" charset="0"/>
                <a:ea typeface="Courier New" charset="0"/>
                <a:cs typeface="Courier New" charset="0"/>
              </a:rPr>
              <a:t>^= x &gt;&gt; 17</a:t>
            </a:r>
            <a:r>
              <a:rPr lang="en-US" sz="1800" b="1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pPr marL="274638" lvl="1" indent="0">
              <a:buNone/>
            </a:pPr>
            <a:r>
              <a:rPr lang="en-US" sz="1800" b="1" smtClean="0">
                <a:latin typeface="Courier New" charset="0"/>
                <a:ea typeface="Courier New" charset="0"/>
                <a:cs typeface="Courier New" charset="0"/>
              </a:rPr>
              <a:t>x </a:t>
            </a:r>
            <a:r>
              <a:rPr lang="en-US" sz="1800" b="1">
                <a:latin typeface="Courier New" charset="0"/>
                <a:ea typeface="Courier New" charset="0"/>
                <a:cs typeface="Courier New" charset="0"/>
              </a:rPr>
              <a:t>^= x &lt;&lt; 5</a:t>
            </a:r>
            <a:r>
              <a:rPr lang="en-US" sz="1800" b="1" smtClean="0">
                <a:latin typeface="Courier New" charset="0"/>
                <a:ea typeface="Courier New" charset="0"/>
                <a:cs typeface="Courier New" charset="0"/>
              </a:rPr>
              <a:t>;</a:t>
            </a:r>
          </a:p>
          <a:p>
            <a:pPr marL="274638" lvl="1" indent="0">
              <a:buNone/>
            </a:pPr>
            <a:r>
              <a:rPr lang="en-US" sz="1800" b="1" smtClean="0">
                <a:latin typeface="Courier New" charset="0"/>
                <a:ea typeface="Courier New" charset="0"/>
                <a:cs typeface="Courier New" charset="0"/>
              </a:rPr>
              <a:t>state[0</a:t>
            </a:r>
            <a:r>
              <a:rPr lang="en-US" sz="1800" b="1">
                <a:latin typeface="Courier New" charset="0"/>
                <a:ea typeface="Courier New" charset="0"/>
                <a:cs typeface="Courier New" charset="0"/>
              </a:rPr>
              <a:t>] = x; </a:t>
            </a:r>
            <a:endParaRPr lang="en-US" sz="1800" b="1" smtClean="0">
              <a:latin typeface="Courier New" charset="0"/>
              <a:ea typeface="Courier New" charset="0"/>
              <a:cs typeface="Courier New" charset="0"/>
            </a:endParaRPr>
          </a:p>
          <a:p>
            <a:pPr marL="274638" lvl="1" indent="0">
              <a:buNone/>
            </a:pPr>
            <a:r>
              <a:rPr lang="en-US" sz="1800" b="1" smtClean="0">
                <a:latin typeface="Courier New" charset="0"/>
                <a:ea typeface="Courier New" charset="0"/>
                <a:cs typeface="Courier New" charset="0"/>
              </a:rPr>
              <a:t>return </a:t>
            </a:r>
            <a:r>
              <a:rPr lang="en-US" sz="1800" b="1">
                <a:latin typeface="Courier New" charset="0"/>
                <a:ea typeface="Courier New" charset="0"/>
                <a:cs typeface="Courier New" charset="0"/>
              </a:rPr>
              <a:t>x; </a:t>
            </a:r>
            <a:endParaRPr lang="en-US" sz="1800" b="1" smtClean="0">
              <a:latin typeface="Courier New" charset="0"/>
              <a:ea typeface="Courier New" charset="0"/>
              <a:cs typeface="Courier New" charset="0"/>
            </a:endParaRPr>
          </a:p>
          <a:p>
            <a:pPr marL="0" indent="0">
              <a:buNone/>
            </a:pPr>
            <a:r>
              <a:rPr lang="en-US" sz="1800" b="1" smtClean="0">
                <a:latin typeface="Courier New" charset="0"/>
                <a:ea typeface="Courier New" charset="0"/>
                <a:cs typeface="Courier New" charset="0"/>
              </a:rPr>
              <a:t>}</a:t>
            </a:r>
            <a:endParaRPr lang="sl-SI" sz="1800" b="1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4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 smtClean="0"/>
              <a:t>Problems</a:t>
            </a:r>
            <a:endParaRPr lang="sl-SI" altLang="x-none"/>
          </a:p>
        </p:txBody>
      </p:sp>
      <p:sp>
        <p:nvSpPr>
          <p:cNvPr id="3584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C86A81-5B85-8A4A-B865-45C3B6C99243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53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5844" name="Ograda vsebine 5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r>
              <a:rPr lang="sl-SI" altLang="x-none" smtClean="0"/>
              <a:t>all data is in float format (not </a:t>
            </a:r>
            <a:r>
              <a:rPr lang="sl-SI" altLang="x-none"/>
              <a:t>double),</a:t>
            </a:r>
          </a:p>
          <a:p>
            <a:r>
              <a:rPr lang="sl-SI" altLang="x-none" smtClean="0"/>
              <a:t>example problem:</a:t>
            </a:r>
            <a:endParaRPr lang="sl-SI" altLang="x-none"/>
          </a:p>
          <a:p>
            <a:pPr lvl="1"/>
            <a:r>
              <a:rPr lang="sl-SI" altLang="x-none"/>
              <a:t>total game time:</a:t>
            </a:r>
          </a:p>
          <a:p>
            <a:pPr lvl="2"/>
            <a:r>
              <a:rPr lang="sl-SI" altLang="x-none" smtClean="0"/>
              <a:t>1/16 of a second time fragments,</a:t>
            </a:r>
            <a:endParaRPr lang="sl-SI" altLang="x-none"/>
          </a:p>
          <a:p>
            <a:pPr lvl="2"/>
            <a:r>
              <a:rPr lang="sl-SI" altLang="x-none" smtClean="0"/>
              <a:t>sum can lead to overflow,</a:t>
            </a:r>
            <a:endParaRPr lang="sl-SI" altLang="x-none"/>
          </a:p>
          <a:p>
            <a:pPr lvl="2"/>
            <a:r>
              <a:rPr lang="sl-SI" altLang="x-none" smtClean="0"/>
              <a:t>if the game lasts long enough,</a:t>
            </a:r>
            <a:endParaRPr lang="sl-SI" altLang="x-none"/>
          </a:p>
          <a:p>
            <a:pPr lvl="1"/>
            <a:r>
              <a:rPr lang="sl-SI" altLang="x-none"/>
              <a:t>space </a:t>
            </a:r>
            <a:r>
              <a:rPr lang="sl-SI" altLang="x-none" smtClean="0"/>
              <a:t>simulation</a:t>
            </a:r>
            <a:endParaRPr lang="sl-SI" altLang="x-none"/>
          </a:p>
          <a:p>
            <a:pPr lvl="2"/>
            <a:r>
              <a:rPr lang="sl-SI" altLang="x-none" smtClean="0"/>
              <a:t>travel description is granulated,</a:t>
            </a:r>
            <a:endParaRPr lang="sl-SI" altLang="x-none"/>
          </a:p>
          <a:p>
            <a:pPr lvl="2"/>
            <a:r>
              <a:rPr lang="sl-SI" altLang="x-none" smtClean="0"/>
              <a:t>solution: move the center pf the coordinate system (space travel (fake with jumps)).</a:t>
            </a:r>
            <a:endParaRPr lang="sl-SI" altLang="x-none"/>
          </a:p>
          <a:p>
            <a:pPr eaLnBrk="1" hangingPunct="1"/>
            <a:r>
              <a:rPr lang="sl-SI" altLang="x-none" smtClean="0"/>
              <a:t>why float</a:t>
            </a:r>
            <a:r>
              <a:rPr lang="sl-SI" altLang="x-none"/>
              <a:t>?</a:t>
            </a:r>
          </a:p>
          <a:p>
            <a:pPr lvl="1" eaLnBrk="1" hangingPunct="1"/>
            <a:r>
              <a:rPr lang="sl-SI" altLang="x-none" smtClean="0"/>
              <a:t>gaming GPUs use only float</a:t>
            </a:r>
            <a:r>
              <a:rPr lang="sl-SI" altLang="x-none"/>
              <a:t>,</a:t>
            </a:r>
          </a:p>
          <a:p>
            <a:pPr lvl="1" eaLnBrk="1" hangingPunct="1"/>
            <a:r>
              <a:rPr lang="sl-SI" altLang="x-none" smtClean="0"/>
              <a:t>there is no need for translation.</a:t>
            </a:r>
            <a:endParaRPr lang="sl-SI" altLang="x-none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17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P</a:t>
            </a:r>
            <a:r>
              <a:rPr lang="sl-SI" altLang="x-none" smtClean="0"/>
              <a:t>oints</a:t>
            </a:r>
            <a:r>
              <a:rPr lang="sl-SI" altLang="x-none"/>
              <a:t>, vectors, carthesian coordinates</a:t>
            </a:r>
          </a:p>
        </p:txBody>
      </p:sp>
      <p:sp>
        <p:nvSpPr>
          <p:cNvPr id="29699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E6F253F-C939-6E46-B870-803A4756D8BC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pic>
        <p:nvPicPr>
          <p:cNvPr id="2970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84551"/>
            <a:ext cx="40020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mtClean="0"/>
              <a:t>adding and subtracting:</a:t>
            </a:r>
          </a:p>
          <a:p>
            <a:pPr lvl="1"/>
            <a:r>
              <a:rPr lang="en-US"/>
              <a:t>adding and </a:t>
            </a:r>
            <a:r>
              <a:rPr lang="en-US" smtClean="0"/>
              <a:t>subtracting on components:</a:t>
            </a:r>
          </a:p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348880"/>
            <a:ext cx="5495776" cy="1159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P</a:t>
            </a:r>
            <a:r>
              <a:rPr lang="sl-SI" altLang="x-none" smtClean="0"/>
              <a:t>oints</a:t>
            </a:r>
            <a:r>
              <a:rPr lang="sl-SI" altLang="x-none"/>
              <a:t>, vectors, carthesian coordinates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sl-SI" altLang="x-none" sz="1400">
              <a:solidFill>
                <a:schemeClr val="tx2"/>
              </a:solidFill>
            </a:endParaRPr>
          </a:p>
        </p:txBody>
      </p:sp>
      <p:sp>
        <p:nvSpPr>
          <p:cNvPr id="33796" name="Ograda vsebine 5"/>
          <p:cNvSpPr>
            <a:spLocks noGrp="1"/>
          </p:cNvSpPr>
          <p:nvPr>
            <p:ph sz="quarter" idx="1"/>
          </p:nvPr>
        </p:nvSpPr>
        <p:spPr>
          <a:xfrm>
            <a:off x="485775" y="1268413"/>
            <a:ext cx="8229600" cy="5087937"/>
          </a:xfrm>
        </p:spPr>
        <p:txBody>
          <a:bodyPr/>
          <a:lstStyle/>
          <a:p>
            <a:r>
              <a:rPr lang="sl-SI" altLang="x-none" smtClean="0"/>
              <a:t>normal vector:</a:t>
            </a:r>
          </a:p>
          <a:p>
            <a:pPr lvl="1"/>
            <a:r>
              <a:rPr lang="sl-SI" altLang="x-none" smtClean="0"/>
              <a:t>perpendicular to the plane,</a:t>
            </a:r>
            <a:endParaRPr lang="sl-SI" altLang="x-none"/>
          </a:p>
          <a:p>
            <a:pPr lvl="1"/>
            <a:r>
              <a:rPr lang="sl-SI" altLang="x-none"/>
              <a:t>it is usually </a:t>
            </a:r>
            <a:r>
              <a:rPr lang="sl-SI" altLang="x-none" smtClean="0"/>
              <a:t>unit (it </a:t>
            </a:r>
            <a:r>
              <a:rPr lang="sl-SI" altLang="x-none"/>
              <a:t>is not </a:t>
            </a:r>
            <a:r>
              <a:rPr lang="sl-SI" altLang="x-none" smtClean="0"/>
              <a:t>necessary),</a:t>
            </a:r>
          </a:p>
          <a:p>
            <a:pPr lvl="1"/>
            <a:r>
              <a:rPr lang="sl-SI" altLang="x-none" smtClean="0"/>
              <a:t>perpendicular </a:t>
            </a:r>
            <a:r>
              <a:rPr lang="sl-SI" altLang="x-none"/>
              <a:t>to the surface of the building</a:t>
            </a:r>
            <a:r>
              <a:rPr lang="sl-SI" altLang="x-none" smtClean="0"/>
              <a:t>,</a:t>
            </a:r>
          </a:p>
          <a:p>
            <a:pPr lvl="2"/>
            <a:r>
              <a:rPr lang="sl-SI" altLang="x-none" smtClean="0"/>
              <a:t>used to calculate beam </a:t>
            </a:r>
            <a:r>
              <a:rPr lang="sl-SI" altLang="x-none"/>
              <a:t>reflection.</a:t>
            </a:r>
            <a:endParaRPr lang="sl-SI" altLang="x-none" smtClean="0"/>
          </a:p>
        </p:txBody>
      </p:sp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P</a:t>
            </a:r>
            <a:r>
              <a:rPr lang="sl-SI" altLang="x-none" smtClean="0"/>
              <a:t>oints</a:t>
            </a:r>
            <a:r>
              <a:rPr lang="sl-SI" altLang="x-none"/>
              <a:t>, vectors, carthesian coordinates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4824883"/>
              </a:xfrm>
            </p:spPr>
            <p:txBody>
              <a:bodyPr/>
              <a:lstStyle/>
              <a:p>
                <a:r>
                  <a:rPr lang="sl-SI" altLang="x-none" smtClean="0"/>
                  <a:t>scalar product (dot product, inner product):</a:t>
                </a:r>
              </a:p>
              <a:p>
                <a:pPr marL="0" indent="0">
                  <a:buNone/>
                </a:pPr>
                <a:endParaRPr lang="sl-SI" altLang="x-none" b="0" i="1">
                  <a:latin typeface="Cambria Math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altLang="x-none" b="0" i="1" smtClean="0">
                        <a:latin typeface="Cambria Math" charset="0"/>
                      </a:rPr>
                      <m:t>𝑎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𝑏</m:t>
                    </m:r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sSub>
                      <m:sSubPr>
                        <m:ctrlP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sub>
                    </m:sSub>
                    <m:sSub>
                      <m:sSubPr>
                        <m:ctrlP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𝑥</m:t>
                        </m:r>
                      </m:sub>
                    </m:sSub>
                    <m:r>
                      <a:rPr lang="en-US" altLang="x-none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+</m:t>
                    </m:r>
                    <m:sSub>
                      <m:sSubPr>
                        <m:ctrlP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sl-SI" altLang="x-none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𝑎</m:t>
                        </m:r>
                      </m:e>
                      <m:sub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sub>
                    </m:sSub>
                    <m:sSub>
                      <m:sSubPr>
                        <m:ctrlP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𝑏</m:t>
                        </m:r>
                      </m:e>
                      <m:sub>
                        <m:r>
                          <a:rPr lang="en-US" altLang="x-none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sl-SI" altLang="x-none" smtClean="0"/>
                  <a:t>=d</a:t>
                </a:r>
              </a:p>
              <a:p>
                <a:pPr lvl="1"/>
                <a:r>
                  <a:rPr lang="sl-SI" altLang="x-none" smtClean="0"/>
                  <a:t>length is: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hr-HR" altLang="x-none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</a:rPr>
                          <m:t>a</m:t>
                        </m:r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b</m:t>
                        </m:r>
                      </m:e>
                    </m:d>
                    <m:r>
                      <a:rPr lang="en-US" altLang="x-none">
                        <a:latin typeface="Cambria Math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hr-HR" altLang="x-none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x-none" i="1">
                            <a:latin typeface="Cambria Math" charset="0"/>
                          </a:rPr>
                          <m:t>𝑎</m:t>
                        </m:r>
                      </m:e>
                    </m:d>
                    <m:d>
                      <m:dPr>
                        <m:begChr m:val="|"/>
                        <m:endChr m:val="|"/>
                        <m:ctrlPr>
                          <a:rPr lang="hr-HR" altLang="x-none" i="1">
                            <a:latin typeface="Cambria Math" charset="0"/>
                          </a:rPr>
                        </m:ctrlPr>
                      </m:dPr>
                      <m:e>
                        <m:r>
                          <a:rPr lang="en-US" altLang="x-none" i="1">
                            <a:latin typeface="Cambria Math" charset="0"/>
                          </a:rPr>
                          <m:t>𝑏</m:t>
                        </m:r>
                      </m:e>
                    </m:d>
                    <m:func>
                      <m:funcPr>
                        <m:ctrlPr>
                          <a:rPr lang="en-US" altLang="x-none" i="1" smtClean="0">
                            <a:latin typeface="Cambria Math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x-none" i="0" smtClean="0">
                            <a:latin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altLang="x-none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sl-SI" altLang="x-none" smtClean="0"/>
                  <a:t>,</a:t>
                </a:r>
              </a:p>
              <a:p>
                <a:pPr lvl="1"/>
                <a:r>
                  <a:rPr lang="sl-SI" altLang="x-none" smtClean="0"/>
                  <a:t>scalar product of a vector with itself is the square of the length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sl-SI" altLang="x-none" b="0" i="1" smtClean="0">
                              <a:latin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altLang="x-none" b="0" i="1" smtClean="0"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altLang="x-none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US" altLang="x-none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altLang="x-none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altLang="x-none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altLang="x-none" b="0" i="1" smtClean="0">
                              <a:latin typeface="Cambria Math" charset="0"/>
                            </a:rPr>
                            <m:t>𝑎</m:t>
                          </m:r>
                          <m:r>
                            <a:rPr lang="en-US" altLang="x-none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r>
                            <a:rPr lang="en-US" altLang="x-none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e>
                        <m:sub/>
                      </m:sSub>
                    </m:oMath>
                  </m:oMathPara>
                </a14:m>
                <a:endParaRPr lang="sl-SI" altLang="x-none" smtClean="0"/>
              </a:p>
              <a:p>
                <a:pPr lvl="1"/>
                <a:r>
                  <a:rPr lang="sl-SI" altLang="x-none" smtClean="0"/>
                  <a:t>used in tests:</a:t>
                </a:r>
              </a:p>
              <a:p>
                <a:pPr lvl="1"/>
                <a:r>
                  <a:rPr lang="sl-SI" altLang="x-none" smtClean="0"/>
                  <a:t>collinear </a:t>
                </a:r>
                <a:r>
                  <a:rPr lang="mr-IN" altLang="x-none" smtClean="0"/>
                  <a:t>–</a:t>
                </a:r>
                <a:r>
                  <a:rPr lang="sl-SI" altLang="x-none" smtClean="0"/>
                  <a:t> angle between vectors is 0:</a:t>
                </a:r>
              </a:p>
              <a:p>
                <a:pPr marL="274638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x-none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altLang="x-none" b="0" i="0" smtClean="0">
                              <a:latin typeface="Cambria Math" charset="0"/>
                            </a:rPr>
                            <m:t>a</m:t>
                          </m:r>
                          <m:r>
                            <a:rPr lang="en-US" altLang="x-none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r>
                            <m:rPr>
                              <m:sty m:val="p"/>
                            </m:rPr>
                            <a:rPr lang="en-US" altLang="x-none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b</m:t>
                          </m:r>
                        </m:e>
                      </m:d>
                      <m:r>
                        <a:rPr lang="en-US" altLang="x-none" b="0" i="0" smtClean="0">
                          <a:latin typeface="Cambria Math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hr-HR" altLang="x-none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x-none" i="1">
                              <a:latin typeface="Cambria Math" charset="0"/>
                            </a:rPr>
                            <m:t>𝑎</m:t>
                          </m:r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hr-HR" altLang="x-none" i="1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altLang="x-none" b="0" i="1" smtClean="0">
                              <a:latin typeface="Cambria Math" charset="0"/>
                            </a:rPr>
                            <m:t>𝑏</m:t>
                          </m:r>
                        </m:e>
                      </m:d>
                      <m:r>
                        <a:rPr lang="en-US" altLang="x-none" b="0" i="1" smtClean="0">
                          <a:latin typeface="Cambria Math" charset="0"/>
                        </a:rPr>
                        <m:t>=</m:t>
                      </m:r>
                      <m:r>
                        <a:rPr lang="en-US" altLang="x-none" b="0" i="1" smtClean="0">
                          <a:latin typeface="Cambria Math" charset="0"/>
                        </a:rPr>
                        <m:t>𝑎𝑏</m:t>
                      </m:r>
                    </m:oMath>
                  </m:oMathPara>
                </a14:m>
                <a:endParaRPr lang="en-US" altLang="x-none" b="0" smtClean="0"/>
              </a:p>
              <a:p>
                <a:pPr lvl="1"/>
                <a:r>
                  <a:rPr lang="sl-SI" altLang="x-none" smtClean="0"/>
                  <a:t>collinear, but opposite: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x-none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</a:rPr>
                          <m:t>a</m:t>
                        </m:r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b</m:t>
                        </m:r>
                      </m:e>
                    </m:d>
                    <m:r>
                      <a:rPr lang="en-US" altLang="x-none" smtClean="0">
                        <a:latin typeface="Cambria Math" charset="0"/>
                      </a:rPr>
                      <m:t>=</m:t>
                    </m:r>
                    <m:r>
                      <a:rPr lang="en-US" altLang="x-none" b="0" i="1" smtClean="0">
                        <a:latin typeface="Cambria Math" charset="0"/>
                      </a:rPr>
                      <m:t>−</m:t>
                    </m:r>
                    <m:r>
                      <a:rPr lang="en-US" altLang="x-none" i="1">
                        <a:latin typeface="Cambria Math" charset="0"/>
                      </a:rPr>
                      <m:t>𝑎𝑏</m:t>
                    </m:r>
                    <m:r>
                      <a:rPr lang="en-US" altLang="x-none" b="0" i="1" smtClean="0">
                        <a:latin typeface="Cambria Math" charset="0"/>
                      </a:rPr>
                      <m:t>,</m:t>
                    </m:r>
                  </m:oMath>
                </a14:m>
                <a:endParaRPr lang="en-US" altLang="x-none"/>
              </a:p>
              <a:p>
                <a:pPr lvl="1"/>
                <a:endParaRPr lang="en-US" altLang="x-none"/>
              </a:p>
              <a:p>
                <a:pPr lvl="1"/>
                <a:endParaRPr lang="sl-SI" altLang="x-none"/>
              </a:p>
              <a:p>
                <a:pPr marL="0" indent="0" algn="ctr">
                  <a:buNone/>
                </a:pPr>
                <a:endParaRPr lang="sl-SI" altLang="x-none" smtClean="0"/>
              </a:p>
              <a:p>
                <a:pPr marL="0" indent="0" algn="ctr">
                  <a:buNone/>
                </a:pPr>
                <a:endParaRPr lang="sl-SI" altLang="x-none" smtClean="0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4824883"/>
              </a:xfrm>
              <a:blipFill rotWithShape="0">
                <a:blip r:embed="rId3"/>
                <a:stretch>
                  <a:fillRect l="-667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l-SI" altLang="x-none"/>
              <a:t>P</a:t>
            </a:r>
            <a:r>
              <a:rPr lang="sl-SI" altLang="x-none" smtClean="0"/>
              <a:t>oints</a:t>
            </a:r>
            <a:r>
              <a:rPr lang="sl-SI" altLang="x-none"/>
              <a:t>, vectors, carthesian coordinates</a:t>
            </a:r>
          </a:p>
        </p:txBody>
      </p:sp>
      <p:sp>
        <p:nvSpPr>
          <p:cNvPr id="3379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C39BBF-49D0-3C4B-BF8E-265A7F53CA7A}" type="slidenum">
              <a:rPr lang="sl-SI" altLang="x-none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sl-SI" altLang="x-none" sz="140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6" name="Ograda vsebine 5"/>
              <p:cNvSpPr>
                <a:spLocks noGrp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</p:spPr>
            <p:txBody>
              <a:bodyPr/>
              <a:lstStyle/>
              <a:p>
                <a:pPr lvl="1"/>
                <a:r>
                  <a:rPr lang="sl-SI" altLang="x-none" smtClean="0"/>
                  <a:t>perpendicular: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x-none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</a:rPr>
                          <m:t>a</m:t>
                        </m:r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b</m:t>
                        </m:r>
                      </m:e>
                    </m:d>
                    <m:r>
                      <a:rPr lang="en-US" altLang="x-none">
                        <a:latin typeface="Cambria Math" charset="0"/>
                      </a:rPr>
                      <m:t>=</m:t>
                    </m:r>
                  </m:oMath>
                </a14:m>
                <a:r>
                  <a:rPr lang="en-US" altLang="x-none" smtClean="0"/>
                  <a:t> 0,</a:t>
                </a:r>
              </a:p>
              <a:p>
                <a:pPr lvl="1"/>
                <a:r>
                  <a:rPr lang="en-US" altLang="x-none" smtClean="0"/>
                  <a:t>same direction (angle is smaller than 90):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x-none" i="1"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</a:rPr>
                          <m:t>a</m:t>
                        </m:r>
                        <m:r>
                          <a:rPr lang="en-US" altLang="x-none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m:rPr>
                            <m:sty m:val="p"/>
                          </m:rPr>
                          <a:rPr lang="en-US" altLang="x-none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b</m:t>
                        </m:r>
                      </m:e>
                    </m:d>
                    <m:r>
                      <a:rPr lang="en-US" altLang="x-none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&gt;</m:t>
                    </m:r>
                  </m:oMath>
                </a14:m>
                <a:r>
                  <a:rPr lang="en-US" altLang="x-none" smtClean="0"/>
                  <a:t> 0,</a:t>
                </a:r>
              </a:p>
              <a:p>
                <a:pPr lvl="1"/>
                <a:r>
                  <a:rPr lang="en-US" altLang="x-none" smtClean="0"/>
                  <a:t>height od a point over a surface: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x-none" b="0" i="0" smtClean="0">
                        <a:latin typeface="Cambria Math" charset="0"/>
                      </a:rPr>
                      <m:t>h</m:t>
                    </m:r>
                    <m:r>
                      <a:rPr lang="en-US" altLang="x-none" b="0" i="0" smtClean="0">
                        <a:latin typeface="Cambria Math" charset="0"/>
                      </a:rPr>
                      <m:t>=</m:t>
                    </m:r>
                    <m:r>
                      <a:rPr lang="en-US" altLang="x-none" i="1">
                        <a:latin typeface="Cambria Math" charset="0"/>
                      </a:rPr>
                      <m:t>𝑣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  <m:r>
                      <a:rPr lang="en-US" altLang="x-none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=(</m:t>
                    </m:r>
                    <m:r>
                      <m:rPr>
                        <m:sty m:val="p"/>
                      </m:rPr>
                      <a:rPr lang="en-US" altLang="x-none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P</m:t>
                    </m:r>
                    <m:r>
                      <a:rPr lang="en-US" altLang="x-none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altLang="x-none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Q</m:t>
                    </m:r>
                    <m:r>
                      <a:rPr lang="en-US" altLang="x-none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a:rPr lang="en-US" altLang="x-none" i="1">
                        <a:latin typeface="Cambria Math" charset="0"/>
                        <a:ea typeface="Cambria Math" charset="0"/>
                        <a:cs typeface="Cambria Math" charset="0"/>
                      </a:rPr>
                      <m:t>𝑛</m:t>
                    </m:r>
                  </m:oMath>
                </a14:m>
                <a:endParaRPr lang="en-US" altLang="x-none" smtClean="0"/>
              </a:p>
              <a:p>
                <a:pPr lvl="2"/>
                <a:r>
                  <a:rPr lang="en-US" altLang="x-none" smtClean="0"/>
                  <a:t>Q point on the plane, n normal plane vector, </a:t>
                </a:r>
              </a:p>
              <a:p>
                <a:pPr lvl="2"/>
                <a:r>
                  <a:rPr lang="en-US" altLang="x-none" smtClean="0"/>
                  <a:t>P our point</a:t>
                </a:r>
                <a:endParaRPr lang="en-US" altLang="x-none"/>
              </a:p>
              <a:p>
                <a:pPr lvl="1"/>
                <a:endParaRPr lang="en-US" altLang="x-none"/>
              </a:p>
              <a:p>
                <a:pPr lvl="1"/>
                <a:endParaRPr lang="en-US" altLang="x-none"/>
              </a:p>
              <a:p>
                <a:pPr lvl="1"/>
                <a:endParaRPr lang="sl-SI" altLang="x-none"/>
              </a:p>
              <a:p>
                <a:pPr marL="0" indent="0" algn="ctr">
                  <a:buNone/>
                </a:pPr>
                <a:endParaRPr lang="sl-SI" altLang="x-none" smtClean="0"/>
              </a:p>
              <a:p>
                <a:pPr marL="0" indent="0" algn="ctr">
                  <a:buNone/>
                </a:pPr>
                <a:endParaRPr lang="sl-SI" altLang="x-none" smtClean="0"/>
              </a:p>
            </p:txBody>
          </p:sp>
        </mc:Choice>
        <mc:Fallback xmlns="">
          <p:sp>
            <p:nvSpPr>
              <p:cNvPr id="33796" name="Ograda vsebin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</p:nvPr>
            </p:nvSpPr>
            <p:spPr>
              <a:xfrm>
                <a:off x="485775" y="1268413"/>
                <a:ext cx="8229600" cy="5087937"/>
              </a:xfrm>
              <a:blipFill rotWithShape="0">
                <a:blip r:embed="rId3"/>
                <a:stretch>
                  <a:fillRect t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852936"/>
            <a:ext cx="3538312" cy="2373000"/>
          </a:xfrm>
          <a:prstGeom prst="rect">
            <a:avLst/>
          </a:prstGeom>
        </p:spPr>
      </p:pic>
      <p:sp>
        <p:nvSpPr>
          <p:cNvPr id="7" name="Ograda noge 2"/>
          <p:cNvSpPr>
            <a:spLocks noGrp="1"/>
          </p:cNvSpPr>
          <p:nvPr>
            <p:ph type="ftr" sz="quarter" idx="10"/>
          </p:nvPr>
        </p:nvSpPr>
        <p:spPr bwMode="auto">
          <a:xfrm>
            <a:off x="2627313" y="6356350"/>
            <a:ext cx="60483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76000"/>
              <a:buFont typeface="Wingdings 3" charset="2"/>
              <a:buChar char=""/>
              <a:defRPr sz="2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ts val="500"/>
              </a:spcBef>
              <a:buClr>
                <a:schemeClr val="accent2"/>
              </a:buClr>
              <a:buSzPct val="76000"/>
              <a:buFont typeface="Wingdings 3" charset="2"/>
              <a:buChar char=""/>
              <a:defRPr sz="2300">
                <a:solidFill>
                  <a:schemeClr val="tx2"/>
                </a:solidFill>
                <a:latin typeface="Arial" charset="0"/>
              </a:defRPr>
            </a:lvl2pPr>
            <a:lvl3pPr marL="1143000" indent="-228600">
              <a:spcBef>
                <a:spcPts val="500"/>
              </a:spcBef>
              <a:buClr>
                <a:srgbClr val="BCBCBC"/>
              </a:buClr>
              <a:buSzPct val="76000"/>
              <a:buFont typeface="Wingdings 3" charset="2"/>
              <a:buChar char="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ts val="400"/>
              </a:spcBef>
              <a:buClr>
                <a:srgbClr val="8BA2B4"/>
              </a:buClr>
              <a:buSzPct val="70000"/>
              <a:buFont typeface="Wingdings" charset="2"/>
              <a:buChar char="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ts val="300"/>
              </a:spcBef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2"/>
              <a:buChar char="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x-none" sz="1400" smtClean="0">
                <a:solidFill>
                  <a:schemeClr val="tx2"/>
                </a:solidFill>
              </a:rPr>
              <a:t>3D Game Development, </a:t>
            </a:r>
            <a:r>
              <a:rPr lang="en-US" altLang="x-none" sz="1400" err="1">
                <a:solidFill>
                  <a:schemeClr val="tx2"/>
                </a:solidFill>
              </a:rPr>
              <a:t>Jernej</a:t>
            </a:r>
            <a:r>
              <a:rPr lang="en-US" altLang="x-none" sz="1400">
                <a:solidFill>
                  <a:schemeClr val="tx2"/>
                </a:solidFill>
              </a:rPr>
              <a:t> </a:t>
            </a:r>
            <a:r>
              <a:rPr lang="en-US" altLang="x-none" sz="1400" err="1">
                <a:solidFill>
                  <a:schemeClr val="tx2"/>
                </a:solidFill>
              </a:rPr>
              <a:t>Vičič</a:t>
            </a:r>
            <a:endParaRPr lang="sl-SI" altLang="x-none" sz="1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zvor">
  <a:themeElements>
    <a:clrScheme name="Izvor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Tehnika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hni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lnDef>
      <a:spPr>
        <a:ln>
          <a:tailEnd type="none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zvor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Izvor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15322</TotalTime>
  <Words>2918</Words>
  <Application>Microsoft Macintosh PowerPoint</Application>
  <PresentationFormat>On-screen Show (4:3)</PresentationFormat>
  <Paragraphs>731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3" baseType="lpstr">
      <vt:lpstr>Calibri</vt:lpstr>
      <vt:lpstr>Cambria Math</vt:lpstr>
      <vt:lpstr>Courier New</vt:lpstr>
      <vt:lpstr>Franklin Gothic Book</vt:lpstr>
      <vt:lpstr>Mangal</vt:lpstr>
      <vt:lpstr>Monaco</vt:lpstr>
      <vt:lpstr>Wingdings</vt:lpstr>
      <vt:lpstr>Wingdings 3</vt:lpstr>
      <vt:lpstr>Arial</vt:lpstr>
      <vt:lpstr>Izvor</vt:lpstr>
      <vt:lpstr>Mathematical fundaments</vt:lpstr>
      <vt:lpstr>Overview (chapters: 3.2.1, 4.1 – 4.8)</vt:lpstr>
      <vt:lpstr>PowerPoint Presentation</vt:lpstr>
      <vt:lpstr>Points, vectors, carthesian coordinates</vt:lpstr>
      <vt:lpstr>Points, vectors, carthesian coordinates</vt:lpstr>
      <vt:lpstr>Points, vectors, carthesian coordinates</vt:lpstr>
      <vt:lpstr>Points, vectors, carthesian coordinates</vt:lpstr>
      <vt:lpstr>Points, vectors, carthesian coordinates</vt:lpstr>
      <vt:lpstr>Points, vectors, carthesian coordinates</vt:lpstr>
      <vt:lpstr>Points, vectors, carthesian coordinates</vt:lpstr>
      <vt:lpstr>Points, vectors, carthesian coordinates</vt:lpstr>
      <vt:lpstr>Points, vectors, carthesian coordinates</vt:lpstr>
      <vt:lpstr>Matrices</vt:lpstr>
      <vt:lpstr>Matrices</vt:lpstr>
      <vt:lpstr>Matrices</vt:lpstr>
      <vt:lpstr>Matrices</vt:lpstr>
      <vt:lpstr>Matrices</vt:lpstr>
      <vt:lpstr>Matrices</vt:lpstr>
      <vt:lpstr>Matrices</vt:lpstr>
      <vt:lpstr>Matrices - translation</vt:lpstr>
      <vt:lpstr>Matrices - rotation</vt:lpstr>
      <vt:lpstr>Matrices - rotation</vt:lpstr>
      <vt:lpstr>Matrices - scaling</vt:lpstr>
      <vt:lpstr>Matrices– 4x3</vt:lpstr>
      <vt:lpstr>Matrices – coordinate spaces</vt:lpstr>
      <vt:lpstr>Matrices – coordinate spaces</vt:lpstr>
      <vt:lpstr>Matrices – coordinate spaces</vt:lpstr>
      <vt:lpstr>Matrices – coordinate spaces</vt:lpstr>
      <vt:lpstr>Matrices – representation in memory</vt:lpstr>
      <vt:lpstr>Quaternions</vt:lpstr>
      <vt:lpstr>Quaternions</vt:lpstr>
      <vt:lpstr>Quaternions</vt:lpstr>
      <vt:lpstr>Quaternions</vt:lpstr>
      <vt:lpstr>Quaternions</vt:lpstr>
      <vt:lpstr>Quaternions</vt:lpstr>
      <vt:lpstr>Quaternions</vt:lpstr>
      <vt:lpstr>Quaternions</vt:lpstr>
      <vt:lpstr>Lines, rays, segment</vt:lpstr>
      <vt:lpstr>Sphere</vt:lpstr>
      <vt:lpstr>Plain</vt:lpstr>
      <vt:lpstr>Axis-Aligned Bounding Box (AABB)</vt:lpstr>
      <vt:lpstr>Axis-Aligned Bounding Box (AABB)</vt:lpstr>
      <vt:lpstr>Axis-Aligned Bounding Box (AABB)</vt:lpstr>
      <vt:lpstr>Oriented Bounding Boxes (OBB)</vt:lpstr>
      <vt:lpstr>Frustum</vt:lpstr>
      <vt:lpstr>Convex polyhedral region</vt:lpstr>
      <vt:lpstr>SIMD supported mathematical operations</vt:lpstr>
      <vt:lpstr>SIMD supported mathematical operations</vt:lpstr>
      <vt:lpstr>Random numbers</vt:lpstr>
      <vt:lpstr>Random numbers</vt:lpstr>
      <vt:lpstr>Random numbers</vt:lpstr>
      <vt:lpstr>Random numbers</vt:lpstr>
      <vt:lpstr>Problems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Programiranje III Vzporedno programiranje</dc:title>
  <cp:lastModifiedBy>Microsoft Office User</cp:lastModifiedBy>
  <cp:revision>667</cp:revision>
  <dcterms:modified xsi:type="dcterms:W3CDTF">2018-03-06T20:54:15Z</dcterms:modified>
</cp:coreProperties>
</file>