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media/image9.png" ContentType="image/png"/>
  <Override PartName="/ppt/media/image7.jpeg" ContentType="image/jpeg"/>
  <Override PartName="/ppt/media/image1.png" ContentType="image/png"/>
  <Override PartName="/ppt/media/image2.png" ContentType="image/png"/>
  <Override PartName="/ppt/media/image4.jpeg" ContentType="image/jpeg"/>
  <Override PartName="/ppt/media/image3.png" ContentType="image/png"/>
  <Override PartName="/ppt/media/image5.jpeg" ContentType="image/jpeg"/>
  <Override PartName="/ppt/media/image6.jpeg" ContentType="image/jpeg"/>
  <Override PartName="/ppt/media/image8.png" ContentType="image/png"/>
  <Override PartName="/ppt/media/image10.png" ContentType="image/png"/>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28"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29"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31"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2"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3"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4" name="PlaceHolder 5"/>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36"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7"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8"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9" name="PlaceHolder 5"/>
          <p:cNvSpPr>
            <a:spLocks noGrp="1"/>
          </p:cNvSpPr>
          <p:nvPr>
            <p:ph type="body"/>
          </p:nvPr>
        </p:nvSpPr>
        <p:spPr>
          <a:xfrm>
            <a:off x="602208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40"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41" name="PlaceHolder 7"/>
          <p:cNvSpPr>
            <a:spLocks noGrp="1"/>
          </p:cNvSpPr>
          <p:nvPr>
            <p:ph type="body"/>
          </p:nvPr>
        </p:nvSpPr>
        <p:spPr>
          <a:xfrm>
            <a:off x="45720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49"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51"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53"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54"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59" name="PlaceHolder 3"/>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60" name="PlaceHolder 4"/>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7"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62"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6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64"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66"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6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68"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70"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71"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73"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7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75"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76" name="PlaceHolder 5"/>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78"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79"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80"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81" name="PlaceHolder 5"/>
          <p:cNvSpPr>
            <a:spLocks noGrp="1"/>
          </p:cNvSpPr>
          <p:nvPr>
            <p:ph type="body"/>
          </p:nvPr>
        </p:nvSpPr>
        <p:spPr>
          <a:xfrm>
            <a:off x="602208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82"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83" name="PlaceHolder 7"/>
          <p:cNvSpPr>
            <a:spLocks noGrp="1"/>
          </p:cNvSpPr>
          <p:nvPr>
            <p:ph type="body"/>
          </p:nvPr>
        </p:nvSpPr>
        <p:spPr>
          <a:xfrm>
            <a:off x="45720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91"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93"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95"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9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9"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10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01" name="PlaceHolder 3"/>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02" name="PlaceHolder 4"/>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104"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10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06"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108"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0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10"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112"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13"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115"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16"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17"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18" name="PlaceHolder 5"/>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120"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21"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22"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23" name="PlaceHolder 5"/>
          <p:cNvSpPr>
            <a:spLocks noGrp="1"/>
          </p:cNvSpPr>
          <p:nvPr>
            <p:ph type="body"/>
          </p:nvPr>
        </p:nvSpPr>
        <p:spPr>
          <a:xfrm>
            <a:off x="602208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24"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25" name="PlaceHolder 7"/>
          <p:cNvSpPr>
            <a:spLocks noGrp="1"/>
          </p:cNvSpPr>
          <p:nvPr>
            <p:ph type="body"/>
          </p:nvPr>
        </p:nvSpPr>
        <p:spPr>
          <a:xfrm>
            <a:off x="45720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13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135"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11"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12"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137"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138"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14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43" name="PlaceHolder 3"/>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44" name="PlaceHolder 4"/>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146"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14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48"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15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5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52"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154"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55"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15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5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59"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60" name="PlaceHolder 5"/>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162"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63"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64"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65" name="PlaceHolder 5"/>
          <p:cNvSpPr>
            <a:spLocks noGrp="1"/>
          </p:cNvSpPr>
          <p:nvPr>
            <p:ph type="body"/>
          </p:nvPr>
        </p:nvSpPr>
        <p:spPr>
          <a:xfrm>
            <a:off x="602208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66"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67" name="PlaceHolder 7"/>
          <p:cNvSpPr>
            <a:spLocks noGrp="1"/>
          </p:cNvSpPr>
          <p:nvPr>
            <p:ph type="body"/>
          </p:nvPr>
        </p:nvSpPr>
        <p:spPr>
          <a:xfrm>
            <a:off x="45720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16"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7" name="PlaceHolder 3"/>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8" name="PlaceHolder 4"/>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20"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22"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2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2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26"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2.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3.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9360" y="-7200"/>
            <a:ext cx="9159840" cy="103824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a:gradFill>
          <a:ln w="9360">
            <a:noFill/>
          </a:ln>
        </p:spPr>
        <p:style>
          <a:lnRef idx="0"/>
          <a:fillRef idx="0"/>
          <a:effectRef idx="0"/>
          <a:fontRef idx="minor"/>
        </p:style>
      </p:sp>
      <p:sp>
        <p:nvSpPr>
          <p:cNvPr id="1" name="CustomShape 2"/>
          <p:cNvSpPr/>
          <p:nvPr/>
        </p:nvSpPr>
        <p:spPr>
          <a:xfrm>
            <a:off x="4381560" y="-7200"/>
            <a:ext cx="4759200" cy="63504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16200000"/>
          </a:gradFill>
          <a:ln w="9360">
            <a:noFill/>
          </a:ln>
        </p:spPr>
        <p:style>
          <a:lnRef idx="0"/>
          <a:fillRef idx="0"/>
          <a:effectRef idx="0"/>
          <a:fontRef idx="minor"/>
        </p:style>
      </p:sp>
      <p:sp>
        <p:nvSpPr>
          <p:cNvPr id="2" name="CustomShape 3"/>
          <p:cNvSpPr/>
          <p:nvPr/>
        </p:nvSpPr>
        <p:spPr>
          <a:xfrm rot="21435600">
            <a:off x="-16200" y="199080"/>
            <a:ext cx="9159840" cy="645840"/>
          </a:xfrm>
          <a:custGeom>
            <a:avLst/>
            <a:gdLst/>
            <a:ahLst/>
            <a:rect l="l" t="t" r="r" b="b"/>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800">
            <a:solidFill>
              <a:srgbClr val="09b7bf"/>
            </a:solidFill>
            <a:round/>
          </a:ln>
        </p:spPr>
        <p:style>
          <a:lnRef idx="0"/>
          <a:fillRef idx="0"/>
          <a:effectRef idx="0"/>
          <a:fontRef idx="minor"/>
        </p:style>
      </p:sp>
      <p:sp>
        <p:nvSpPr>
          <p:cNvPr id="3" name="CustomShape 4"/>
          <p:cNvSpPr/>
          <p:nvPr/>
        </p:nvSpPr>
        <p:spPr>
          <a:xfrm rot="21435600">
            <a:off x="-12960" y="275040"/>
            <a:ext cx="9172440" cy="527040"/>
          </a:xfrm>
          <a:custGeom>
            <a:avLst/>
            <a:gdLst/>
            <a:ahLst/>
            <a:rect l="l" t="t" r="r" b="b"/>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360">
            <a:solidFill>
              <a:srgbClr val="0f6fc6"/>
            </a:solidFill>
            <a:round/>
          </a:ln>
        </p:spPr>
        <p:style>
          <a:lnRef idx="0"/>
          <a:fillRef idx="0"/>
          <a:effectRef idx="0"/>
          <a:fontRef idx="minor"/>
        </p:style>
      </p:sp>
      <p:sp>
        <p:nvSpPr>
          <p:cNvPr id="4" name="PlaceHolder 5"/>
          <p:cNvSpPr>
            <a:spLocks noGrp="1"/>
          </p:cNvSpPr>
          <p:nvPr>
            <p:ph type="title"/>
          </p:nvPr>
        </p:nvSpPr>
        <p:spPr>
          <a:xfrm>
            <a:off x="457200" y="273600"/>
            <a:ext cx="8229240" cy="1144800"/>
          </a:xfrm>
          <a:prstGeom prst="rect">
            <a:avLst/>
          </a:prstGeom>
        </p:spPr>
        <p:txBody>
          <a:bodyPr lIns="0" rIns="0" tIns="0" bIns="0" anchor="ctr"/>
          <a:p>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5" name="PlaceHolder 6"/>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Arial"/>
              </a:rPr>
              <a:t>Second Outline Level</a:t>
            </a:r>
            <a:endParaRPr b="0" lang="en-U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tile/>
        </a:blipFill>
      </p:bgPr>
    </p:bg>
    <p:spTree>
      <p:nvGrpSpPr>
        <p:cNvPr id="1" name=""/>
        <p:cNvGrpSpPr/>
        <p:nvPr/>
      </p:nvGrpSpPr>
      <p:grpSpPr>
        <a:xfrm>
          <a:off x="0" y="0"/>
          <a:ext cx="0" cy="0"/>
          <a:chOff x="0" y="0"/>
          <a:chExt cx="0" cy="0"/>
        </a:xfrm>
      </p:grpSpPr>
      <p:sp>
        <p:nvSpPr>
          <p:cNvPr id="42" name="CustomShape 1"/>
          <p:cNvSpPr/>
          <p:nvPr/>
        </p:nvSpPr>
        <p:spPr>
          <a:xfrm>
            <a:off x="-9360" y="-7200"/>
            <a:ext cx="9159480" cy="103788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a:gradFill>
          <a:ln w="9360">
            <a:noFill/>
          </a:ln>
        </p:spPr>
        <p:style>
          <a:lnRef idx="0"/>
          <a:fillRef idx="0"/>
          <a:effectRef idx="0"/>
          <a:fontRef idx="minor"/>
        </p:style>
      </p:sp>
      <p:sp>
        <p:nvSpPr>
          <p:cNvPr id="43" name="CustomShape 2"/>
          <p:cNvSpPr/>
          <p:nvPr/>
        </p:nvSpPr>
        <p:spPr>
          <a:xfrm>
            <a:off x="4381560" y="-7200"/>
            <a:ext cx="4758840" cy="63468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a:gradFill>
          <a:ln w="9360">
            <a:noFill/>
          </a:ln>
        </p:spPr>
        <p:style>
          <a:lnRef idx="0"/>
          <a:fillRef idx="0"/>
          <a:effectRef idx="0"/>
          <a:fontRef idx="minor"/>
        </p:style>
      </p:sp>
      <p:sp>
        <p:nvSpPr>
          <p:cNvPr id="44" name="CustomShape 3"/>
          <p:cNvSpPr/>
          <p:nvPr/>
        </p:nvSpPr>
        <p:spPr>
          <a:xfrm rot="21435600">
            <a:off x="-15840" y="198720"/>
            <a:ext cx="9159480" cy="645480"/>
          </a:xfrm>
          <a:custGeom>
            <a:avLst/>
            <a:gdLst/>
            <a:ahLst/>
            <a:rect l="l" t="t" r="r" b="b"/>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800">
            <a:solidFill>
              <a:srgbClr val="09b7bf"/>
            </a:solidFill>
            <a:round/>
          </a:ln>
        </p:spPr>
        <p:style>
          <a:lnRef idx="0"/>
          <a:fillRef idx="0"/>
          <a:effectRef idx="0"/>
          <a:fontRef idx="minor"/>
        </p:style>
      </p:sp>
      <p:sp>
        <p:nvSpPr>
          <p:cNvPr id="45" name="CustomShape 4"/>
          <p:cNvSpPr/>
          <p:nvPr/>
        </p:nvSpPr>
        <p:spPr>
          <a:xfrm rot="21435600">
            <a:off x="-12600" y="275040"/>
            <a:ext cx="9172080" cy="526680"/>
          </a:xfrm>
          <a:custGeom>
            <a:avLst/>
            <a:gdLst/>
            <a:ahLst/>
            <a:rect l="l" t="t" r="r" b="b"/>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360">
            <a:solidFill>
              <a:srgbClr val="0f6fc6"/>
            </a:solidFill>
            <a:round/>
          </a:ln>
        </p:spPr>
        <p:style>
          <a:lnRef idx="0"/>
          <a:fillRef idx="0"/>
          <a:effectRef idx="0"/>
          <a:fontRef idx="minor"/>
        </p:style>
      </p:sp>
      <p:sp>
        <p:nvSpPr>
          <p:cNvPr id="46" name="PlaceHolder 5"/>
          <p:cNvSpPr>
            <a:spLocks noGrp="1"/>
          </p:cNvSpPr>
          <p:nvPr>
            <p:ph type="title"/>
          </p:nvPr>
        </p:nvSpPr>
        <p:spPr>
          <a:xfrm>
            <a:off x="457200" y="273600"/>
            <a:ext cx="8229240" cy="1144800"/>
          </a:xfrm>
          <a:prstGeom prst="rect">
            <a:avLst/>
          </a:prstGeom>
        </p:spPr>
        <p:txBody>
          <a:bodyPr lIns="0" rIns="0" tIns="0" bIns="0" anchor="ctr"/>
          <a:p>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47" name="PlaceHolder 6"/>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Arial"/>
              </a:rPr>
              <a:t>Second Outline Level</a:t>
            </a:r>
            <a:endParaRPr b="0" lang="en-U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tile/>
        </a:blipFill>
      </p:bgPr>
    </p:bg>
    <p:spTree>
      <p:nvGrpSpPr>
        <p:cNvPr id="1" name=""/>
        <p:cNvGrpSpPr/>
        <p:nvPr/>
      </p:nvGrpSpPr>
      <p:grpSpPr>
        <a:xfrm>
          <a:off x="0" y="0"/>
          <a:ext cx="0" cy="0"/>
          <a:chOff x="0" y="0"/>
          <a:chExt cx="0" cy="0"/>
        </a:xfrm>
      </p:grpSpPr>
      <p:sp>
        <p:nvSpPr>
          <p:cNvPr id="84" name="CustomShape 1"/>
          <p:cNvSpPr/>
          <p:nvPr/>
        </p:nvSpPr>
        <p:spPr>
          <a:xfrm>
            <a:off x="-9360" y="-7200"/>
            <a:ext cx="9159120" cy="103752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a:gradFill>
          <a:ln w="9360">
            <a:noFill/>
          </a:ln>
        </p:spPr>
        <p:style>
          <a:lnRef idx="0"/>
          <a:fillRef idx="0"/>
          <a:effectRef idx="0"/>
          <a:fontRef idx="minor"/>
        </p:style>
      </p:sp>
      <p:sp>
        <p:nvSpPr>
          <p:cNvPr id="85" name="CustomShape 2"/>
          <p:cNvSpPr/>
          <p:nvPr/>
        </p:nvSpPr>
        <p:spPr>
          <a:xfrm>
            <a:off x="4381560" y="-7200"/>
            <a:ext cx="4758480" cy="63432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16200000"/>
          </a:gradFill>
          <a:ln w="9360">
            <a:noFill/>
          </a:ln>
        </p:spPr>
        <p:style>
          <a:lnRef idx="0"/>
          <a:fillRef idx="0"/>
          <a:effectRef idx="0"/>
          <a:fontRef idx="minor"/>
        </p:style>
      </p:sp>
      <p:sp>
        <p:nvSpPr>
          <p:cNvPr id="86" name="CustomShape 3"/>
          <p:cNvSpPr/>
          <p:nvPr/>
        </p:nvSpPr>
        <p:spPr>
          <a:xfrm rot="21435600">
            <a:off x="-15480" y="198360"/>
            <a:ext cx="9159120" cy="645120"/>
          </a:xfrm>
          <a:custGeom>
            <a:avLst/>
            <a:gdLst/>
            <a:ahLst/>
            <a:rect l="l" t="t" r="r" b="b"/>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800">
            <a:solidFill>
              <a:srgbClr val="09b7bf"/>
            </a:solidFill>
            <a:round/>
          </a:ln>
        </p:spPr>
        <p:style>
          <a:lnRef idx="0"/>
          <a:fillRef idx="0"/>
          <a:effectRef idx="0"/>
          <a:fontRef idx="minor"/>
        </p:style>
      </p:sp>
      <p:sp>
        <p:nvSpPr>
          <p:cNvPr id="87" name="CustomShape 4"/>
          <p:cNvSpPr/>
          <p:nvPr/>
        </p:nvSpPr>
        <p:spPr>
          <a:xfrm rot="21435600">
            <a:off x="-12240" y="275040"/>
            <a:ext cx="9171720" cy="526320"/>
          </a:xfrm>
          <a:custGeom>
            <a:avLst/>
            <a:gdLst/>
            <a:ahLst/>
            <a:rect l="l" t="t" r="r" b="b"/>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360">
            <a:solidFill>
              <a:srgbClr val="0f6fc6"/>
            </a:solidFill>
            <a:round/>
          </a:ln>
        </p:spPr>
        <p:style>
          <a:lnRef idx="0"/>
          <a:fillRef idx="0"/>
          <a:effectRef idx="0"/>
          <a:fontRef idx="minor"/>
        </p:style>
      </p:sp>
      <p:sp>
        <p:nvSpPr>
          <p:cNvPr id="88" name="PlaceHolder 5"/>
          <p:cNvSpPr>
            <a:spLocks noGrp="1"/>
          </p:cNvSpPr>
          <p:nvPr>
            <p:ph type="title"/>
          </p:nvPr>
        </p:nvSpPr>
        <p:spPr>
          <a:xfrm>
            <a:off x="457200" y="273600"/>
            <a:ext cx="8229240" cy="1144800"/>
          </a:xfrm>
          <a:prstGeom prst="rect">
            <a:avLst/>
          </a:prstGeom>
        </p:spPr>
        <p:txBody>
          <a:bodyPr lIns="0" rIns="0" tIns="0" bIns="0" anchor="ctr"/>
          <a:p>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89" name="PlaceHolder 6"/>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Arial"/>
              </a:rPr>
              <a:t>Second Outline Level</a:t>
            </a:r>
            <a:endParaRPr b="0" lang="en-U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tile/>
        </a:blipFill>
      </p:bgPr>
    </p:bg>
    <p:spTree>
      <p:nvGrpSpPr>
        <p:cNvPr id="1" name=""/>
        <p:cNvGrpSpPr/>
        <p:nvPr/>
      </p:nvGrpSpPr>
      <p:grpSpPr>
        <a:xfrm>
          <a:off x="0" y="0"/>
          <a:ext cx="0" cy="0"/>
          <a:chOff x="0" y="0"/>
          <a:chExt cx="0" cy="0"/>
        </a:xfrm>
      </p:grpSpPr>
      <p:sp>
        <p:nvSpPr>
          <p:cNvPr id="126" name="CustomShape 1"/>
          <p:cNvSpPr/>
          <p:nvPr/>
        </p:nvSpPr>
        <p:spPr>
          <a:xfrm>
            <a:off x="-9360" y="-7200"/>
            <a:ext cx="9159120" cy="103752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a:gradFill>
          <a:ln w="9360">
            <a:noFill/>
          </a:ln>
        </p:spPr>
        <p:style>
          <a:lnRef idx="0"/>
          <a:fillRef idx="0"/>
          <a:effectRef idx="0"/>
          <a:fontRef idx="minor"/>
        </p:style>
      </p:sp>
      <p:sp>
        <p:nvSpPr>
          <p:cNvPr id="127" name="CustomShape 2"/>
          <p:cNvSpPr/>
          <p:nvPr/>
        </p:nvSpPr>
        <p:spPr>
          <a:xfrm>
            <a:off x="4381560" y="-7200"/>
            <a:ext cx="4758480" cy="63432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16200000"/>
          </a:gradFill>
          <a:ln w="9360">
            <a:noFill/>
          </a:ln>
        </p:spPr>
        <p:style>
          <a:lnRef idx="0"/>
          <a:fillRef idx="0"/>
          <a:effectRef idx="0"/>
          <a:fontRef idx="minor"/>
        </p:style>
      </p:sp>
      <p:sp>
        <p:nvSpPr>
          <p:cNvPr id="128" name="CustomShape 3"/>
          <p:cNvSpPr/>
          <p:nvPr/>
        </p:nvSpPr>
        <p:spPr>
          <a:xfrm rot="21435600">
            <a:off x="-15480" y="198360"/>
            <a:ext cx="9159120" cy="645120"/>
          </a:xfrm>
          <a:custGeom>
            <a:avLst/>
            <a:gdLst/>
            <a:ahLst/>
            <a:rect l="l" t="t" r="r" b="b"/>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800">
            <a:solidFill>
              <a:srgbClr val="09b7bf"/>
            </a:solidFill>
            <a:round/>
          </a:ln>
        </p:spPr>
        <p:style>
          <a:lnRef idx="0"/>
          <a:fillRef idx="0"/>
          <a:effectRef idx="0"/>
          <a:fontRef idx="minor"/>
        </p:style>
      </p:sp>
      <p:sp>
        <p:nvSpPr>
          <p:cNvPr id="129" name="CustomShape 4"/>
          <p:cNvSpPr/>
          <p:nvPr/>
        </p:nvSpPr>
        <p:spPr>
          <a:xfrm rot="21435600">
            <a:off x="-12240" y="275040"/>
            <a:ext cx="9171720" cy="526320"/>
          </a:xfrm>
          <a:custGeom>
            <a:avLst/>
            <a:gdLst/>
            <a:ahLst/>
            <a:rect l="l" t="t" r="r" b="b"/>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360">
            <a:solidFill>
              <a:srgbClr val="0f6fc6"/>
            </a:solidFill>
            <a:round/>
          </a:ln>
        </p:spPr>
        <p:style>
          <a:lnRef idx="0"/>
          <a:fillRef idx="0"/>
          <a:effectRef idx="0"/>
          <a:fontRef idx="minor"/>
        </p:style>
      </p:sp>
      <p:sp>
        <p:nvSpPr>
          <p:cNvPr id="130" name="PlaceHolder 5"/>
          <p:cNvSpPr>
            <a:spLocks noGrp="1"/>
          </p:cNvSpPr>
          <p:nvPr>
            <p:ph type="title"/>
          </p:nvPr>
        </p:nvSpPr>
        <p:spPr>
          <a:xfrm>
            <a:off x="457200" y="273600"/>
            <a:ext cx="8229240" cy="1144800"/>
          </a:xfrm>
          <a:prstGeom prst="rect">
            <a:avLst/>
          </a:prstGeom>
        </p:spPr>
        <p:txBody>
          <a:bodyPr lIns="0" rIns="0" tIns="0" bIns="0" anchor="ctr"/>
          <a:p>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31" name="PlaceHolder 6"/>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Arial"/>
              </a:rPr>
              <a:t>Second Outline Level</a:t>
            </a:r>
            <a:endParaRPr b="0" lang="en-U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37.xml"/>
</Relationships>
</file>

<file path=ppt/slides/_rels/slide1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37.xml"/>
</Relationships>
</file>

<file path=ppt/slides/_rels/slide15.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37.xml"/>
</Relationships>
</file>

<file path=ppt/slides/_rels/slide16.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37.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CustomShape 1"/>
          <p:cNvSpPr/>
          <p:nvPr/>
        </p:nvSpPr>
        <p:spPr>
          <a:xfrm>
            <a:off x="533520" y="1371600"/>
            <a:ext cx="7848360" cy="1825560"/>
          </a:xfrm>
          <a:prstGeom prst="rect">
            <a:avLst/>
          </a:prstGeom>
          <a:noFill/>
          <a:ln>
            <a:noFill/>
          </a:ln>
        </p:spPr>
        <p:style>
          <a:lnRef idx="0"/>
          <a:fillRef idx="0"/>
          <a:effectRef idx="0"/>
          <a:fontRef idx="minor"/>
        </p:style>
        <p:txBody>
          <a:bodyPr lIns="0" rIns="18360" tIns="0" bIns="0" anchor="b"/>
          <a:p>
            <a:pPr algn="ctr">
              <a:lnSpc>
                <a:spcPct val="100000"/>
              </a:lnSpc>
            </a:pPr>
            <a:endParaRPr b="0" lang="en-GB" sz="1800" spc="-1" strike="noStrike">
              <a:latin typeface="Arial"/>
            </a:endParaRPr>
          </a:p>
          <a:p>
            <a:pPr algn="ctr">
              <a:lnSpc>
                <a:spcPct val="100000"/>
              </a:lnSpc>
            </a:pPr>
            <a:endParaRPr b="0" lang="en-GB" sz="1800" spc="-1" strike="noStrike">
              <a:latin typeface="Arial"/>
            </a:endParaRPr>
          </a:p>
          <a:p>
            <a:pPr algn="ctr">
              <a:lnSpc>
                <a:spcPct val="100000"/>
              </a:lnSpc>
            </a:pPr>
            <a:endParaRPr b="0" lang="en-GB" sz="1800" spc="-1" strike="noStrike">
              <a:latin typeface="Arial"/>
            </a:endParaRPr>
          </a:p>
          <a:p>
            <a:pPr algn="ctr">
              <a:lnSpc>
                <a:spcPct val="100000"/>
              </a:lnSpc>
            </a:pPr>
            <a:endParaRPr b="0" lang="en-GB" sz="1800" spc="-1" strike="noStrike">
              <a:latin typeface="Arial"/>
            </a:endParaRPr>
          </a:p>
          <a:p>
            <a:pPr algn="ctr">
              <a:lnSpc>
                <a:spcPct val="100000"/>
              </a:lnSpc>
            </a:pPr>
            <a:endParaRPr b="0" lang="en-GB" sz="1800" spc="-1" strike="noStrike">
              <a:latin typeface="Arial"/>
            </a:endParaRPr>
          </a:p>
          <a:p>
            <a:pPr algn="ctr">
              <a:lnSpc>
                <a:spcPct val="100000"/>
              </a:lnSpc>
            </a:pPr>
            <a:endParaRPr b="0" lang="en-GB" sz="1800" spc="-1" strike="noStrike">
              <a:latin typeface="Arial"/>
            </a:endParaRPr>
          </a:p>
          <a:p>
            <a:pPr algn="ctr">
              <a:lnSpc>
                <a:spcPct val="100000"/>
              </a:lnSpc>
            </a:pPr>
            <a:r>
              <a:rPr b="1" lang="en-GB" sz="4000" spc="-1" strike="noStrike">
                <a:solidFill>
                  <a:srgbClr val="ed1c24"/>
                </a:solidFill>
                <a:latin typeface="Arial"/>
                <a:ea typeface="DejaVu Sans"/>
              </a:rPr>
              <a:t>Jak čeští mluvčí 'uptalkují'?</a:t>
            </a:r>
            <a:endParaRPr b="0" lang="en-GB" sz="4000" spc="-1" strike="noStrike">
              <a:latin typeface="Arial"/>
            </a:endParaRPr>
          </a:p>
          <a:p>
            <a:pPr algn="ctr">
              <a:lnSpc>
                <a:spcPct val="100000"/>
              </a:lnSpc>
            </a:pPr>
            <a:endParaRPr b="0" lang="en-GB" sz="4000" spc="-1" strike="noStrike">
              <a:latin typeface="Arial"/>
            </a:endParaRPr>
          </a:p>
        </p:txBody>
      </p:sp>
      <p:sp>
        <p:nvSpPr>
          <p:cNvPr id="169" name="CustomShape 2"/>
          <p:cNvSpPr/>
          <p:nvPr/>
        </p:nvSpPr>
        <p:spPr>
          <a:xfrm>
            <a:off x="432000" y="3924360"/>
            <a:ext cx="7851600" cy="2769120"/>
          </a:xfrm>
          <a:prstGeom prst="rect">
            <a:avLst/>
          </a:prstGeom>
          <a:noFill/>
          <a:ln>
            <a:noFill/>
          </a:ln>
        </p:spPr>
        <p:style>
          <a:lnRef idx="0"/>
          <a:fillRef idx="0"/>
          <a:effectRef idx="0"/>
          <a:fontRef idx="minor"/>
        </p:style>
        <p:txBody>
          <a:bodyPr lIns="0" rIns="18360" tIns="45000" bIns="45000"/>
          <a:p>
            <a:pPr algn="r">
              <a:lnSpc>
                <a:spcPct val="100000"/>
              </a:lnSpc>
            </a:pPr>
            <a:endParaRPr b="0" lang="en-GB" sz="1800" spc="-1" strike="noStrike">
              <a:latin typeface="Arial"/>
            </a:endParaRPr>
          </a:p>
          <a:p>
            <a:pPr algn="r">
              <a:lnSpc>
                <a:spcPct val="100000"/>
              </a:lnSpc>
            </a:pPr>
            <a:endParaRPr b="0" lang="en-GB" sz="1800" spc="-1" strike="noStrike">
              <a:latin typeface="Arial"/>
            </a:endParaRPr>
          </a:p>
          <a:p>
            <a:pPr algn="r">
              <a:lnSpc>
                <a:spcPct val="100000"/>
              </a:lnSpc>
            </a:pPr>
            <a:r>
              <a:rPr b="0" lang="en-GB" sz="2600" spc="-1" strike="noStrike">
                <a:solidFill>
                  <a:srgbClr val="ffffff"/>
                </a:solidFill>
                <a:latin typeface="Arial"/>
                <a:ea typeface="DejaVu Sans"/>
              </a:rPr>
              <a:t>Martin </a:t>
            </a:r>
            <a:endParaRPr b="0" lang="en-GB" sz="2600" spc="-1" strike="noStrike">
              <a:latin typeface="Arial"/>
            </a:endParaRPr>
          </a:p>
          <a:p>
            <a:pPr algn="r">
              <a:lnSpc>
                <a:spcPct val="100000"/>
              </a:lnSpc>
            </a:pPr>
            <a:r>
              <a:rPr b="0" lang="en-GB" sz="2600" spc="-1" strike="noStrike">
                <a:solidFill>
                  <a:srgbClr val="ffffff"/>
                </a:solidFill>
                <a:latin typeface="Arial"/>
                <a:ea typeface="DejaVu Sans"/>
              </a:rPr>
              <a:t>   </a:t>
            </a:r>
            <a:endParaRPr b="0" lang="en-GB" sz="2600" spc="-1" strike="noStrike">
              <a:latin typeface="Arial"/>
            </a:endParaRPr>
          </a:p>
          <a:p>
            <a:pPr algn="r">
              <a:lnSpc>
                <a:spcPct val="100000"/>
              </a:lnSpc>
            </a:pPr>
            <a:endParaRPr b="0" lang="en-GB" sz="2600" spc="-1" strike="noStrike">
              <a:latin typeface="Arial"/>
            </a:endParaRPr>
          </a:p>
          <a:p>
            <a:pPr algn="r">
              <a:lnSpc>
                <a:spcPct val="100000"/>
              </a:lnSpc>
            </a:pPr>
            <a:endParaRPr b="0" lang="en-GB" sz="2600" spc="-1" strike="noStrike">
              <a:latin typeface="Arial"/>
            </a:endParaRPr>
          </a:p>
          <a:p>
            <a:pPr algn="r">
              <a:lnSpc>
                <a:spcPct val="100000"/>
              </a:lnSpc>
            </a:pPr>
            <a:endParaRPr b="0" lang="en-GB" sz="2600" spc="-1" strike="noStrike">
              <a:latin typeface="Arial"/>
            </a:endParaRPr>
          </a:p>
          <a:p>
            <a:pPr algn="r">
              <a:lnSpc>
                <a:spcPct val="100000"/>
              </a:lnSpc>
            </a:pPr>
            <a:r>
              <a:rPr b="0" lang="en-GB" sz="2600" spc="-1" strike="noStrike">
                <a:solidFill>
                  <a:srgbClr val="ffffff"/>
                </a:solidFill>
                <a:latin typeface="Arial"/>
                <a:ea typeface="DejaVu Sans"/>
              </a:rPr>
              <a:t>James </a:t>
            </a:r>
            <a:endParaRPr b="0" lang="en-GB" sz="2600" spc="-1" strike="noStrike">
              <a:latin typeface="Arial"/>
            </a:endParaRPr>
          </a:p>
          <a:p>
            <a:pPr algn="r">
              <a:lnSpc>
                <a:spcPct val="100000"/>
              </a:lnSpc>
            </a:pPr>
            <a:r>
              <a:rPr b="0" lang="en-GB" sz="2600" spc="-1" strike="noStrike">
                <a:solidFill>
                  <a:srgbClr val="ffffff"/>
                </a:solidFill>
                <a:latin typeface="Arial"/>
                <a:ea typeface="DejaVu Sans"/>
              </a:rPr>
              <a:t>University  Leeds</a:t>
            </a:r>
            <a:endParaRPr b="0" lang="en-GB" sz="2600" spc="-1" strike="noStrike">
              <a:latin typeface="Arial"/>
            </a:endParaRPr>
          </a:p>
          <a:p>
            <a:pPr algn="r">
              <a:lnSpc>
                <a:spcPct val="100000"/>
              </a:lnSpc>
            </a:pPr>
            <a:r>
              <a:rPr b="0" lang="en-GB" sz="2600" spc="-1" strike="noStrike">
                <a:solidFill>
                  <a:srgbClr val="ffffff"/>
                </a:solidFill>
                <a:latin typeface="Arial"/>
                <a:ea typeface="DejaVu Sans"/>
              </a:rPr>
              <a:t> </a:t>
            </a:r>
            <a:endParaRPr b="0" lang="en-GB" sz="2600" spc="-1" strike="noStrike">
              <a:latin typeface="Arial"/>
            </a:endParaRPr>
          </a:p>
        </p:txBody>
      </p:sp>
      <p:sp>
        <p:nvSpPr>
          <p:cNvPr id="170" name="CustomShape 3"/>
          <p:cNvSpPr/>
          <p:nvPr/>
        </p:nvSpPr>
        <p:spPr>
          <a:xfrm>
            <a:off x="198000" y="4680000"/>
            <a:ext cx="8555760" cy="1504800"/>
          </a:xfrm>
          <a:prstGeom prst="rect">
            <a:avLst/>
          </a:prstGeom>
          <a:noFill/>
          <a:ln>
            <a:noFill/>
          </a:ln>
        </p:spPr>
        <p:style>
          <a:lnRef idx="0"/>
          <a:fillRef idx="0"/>
          <a:effectRef idx="0"/>
          <a:fontRef idx="minor"/>
        </p:style>
        <p:txBody>
          <a:bodyPr lIns="90000" rIns="90000" tIns="45000" bIns="45000"/>
          <a:p>
            <a:pPr algn="ctr">
              <a:lnSpc>
                <a:spcPct val="100000"/>
              </a:lnSpc>
            </a:pPr>
            <a:endParaRPr b="0" lang="en-GB" sz="1800" spc="-1" strike="noStrike">
              <a:latin typeface="Arial"/>
            </a:endParaRPr>
          </a:p>
          <a:p>
            <a:pPr algn="ctr">
              <a:lnSpc>
                <a:spcPct val="100000"/>
              </a:lnSpc>
            </a:pPr>
            <a:r>
              <a:rPr b="1" lang="en-GB" sz="2000" spc="-1" strike="noStrike">
                <a:solidFill>
                  <a:srgbClr val="729fcf"/>
                </a:solidFill>
                <a:latin typeface="Arial"/>
                <a:ea typeface="DejaVu Sans"/>
              </a:rPr>
              <a:t>Martin Havlík </a:t>
            </a:r>
            <a:endParaRPr b="0" lang="en-GB" sz="2000" spc="-1" strike="noStrike">
              <a:latin typeface="Arial"/>
            </a:endParaRPr>
          </a:p>
          <a:p>
            <a:pPr algn="ctr">
              <a:lnSpc>
                <a:spcPct val="100000"/>
              </a:lnSpc>
            </a:pPr>
            <a:r>
              <a:rPr b="1" lang="en-GB" sz="2000" spc="-1" strike="noStrike">
                <a:solidFill>
                  <a:srgbClr val="729fcf"/>
                </a:solidFill>
                <a:latin typeface="Arial"/>
                <a:ea typeface="DejaVu Sans"/>
              </a:rPr>
              <a:t>Czech Language Institute, Czech Academy of Sciences</a:t>
            </a:r>
            <a:endParaRPr b="0" lang="en-GB" sz="2000" spc="-1" strike="noStrike">
              <a:latin typeface="Arial"/>
            </a:endParaRPr>
          </a:p>
          <a:p>
            <a:pPr algn="ctr">
              <a:lnSpc>
                <a:spcPct val="100000"/>
              </a:lnSpc>
            </a:pPr>
            <a:r>
              <a:rPr b="1" lang="en-GB" sz="2000" spc="-1" strike="noStrike">
                <a:solidFill>
                  <a:srgbClr val="729fcf"/>
                </a:solidFill>
                <a:latin typeface="Arial"/>
                <a:ea typeface="DejaVu Sans"/>
              </a:rPr>
              <a:t>havlik@ujc.cas.cz </a:t>
            </a:r>
            <a:endParaRPr b="0" lang="en-GB" sz="2000" spc="-1" strike="noStrike">
              <a:latin typeface="Arial"/>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CustomShape 1"/>
          <p:cNvSpPr/>
          <p:nvPr/>
        </p:nvSpPr>
        <p:spPr>
          <a:xfrm>
            <a:off x="457200" y="704160"/>
            <a:ext cx="8226000" cy="1139400"/>
          </a:xfrm>
          <a:prstGeom prst="rect">
            <a:avLst/>
          </a:prstGeom>
          <a:noFill/>
          <a:ln>
            <a:noFill/>
          </a:ln>
        </p:spPr>
        <p:style>
          <a:lnRef idx="0"/>
          <a:fillRef idx="0"/>
          <a:effectRef idx="0"/>
          <a:fontRef idx="minor"/>
        </p:style>
        <p:txBody>
          <a:bodyPr lIns="0" rIns="0" tIns="45000" bIns="0" anchor="b"/>
          <a:p>
            <a:pPr>
              <a:lnSpc>
                <a:spcPct val="100000"/>
              </a:lnSpc>
            </a:pPr>
            <a:r>
              <a:rPr b="0" lang="en-GB" sz="5000" spc="-1" strike="noStrike">
                <a:solidFill>
                  <a:srgbClr val="04617b"/>
                </a:solidFill>
                <a:latin typeface="Calibri"/>
                <a:ea typeface="DejaVu Sans"/>
              </a:rPr>
              <a:t>Functions of intonation </a:t>
            </a:r>
            <a:endParaRPr b="0" lang="en-GB" sz="5000" spc="-1" strike="noStrike">
              <a:latin typeface="Arial"/>
            </a:endParaRPr>
          </a:p>
        </p:txBody>
      </p:sp>
      <p:sp>
        <p:nvSpPr>
          <p:cNvPr id="188" name="CustomShape 2"/>
          <p:cNvSpPr/>
          <p:nvPr/>
        </p:nvSpPr>
        <p:spPr>
          <a:xfrm>
            <a:off x="457200" y="1935360"/>
            <a:ext cx="8226000" cy="4385520"/>
          </a:xfrm>
          <a:prstGeom prst="rect">
            <a:avLst/>
          </a:prstGeom>
          <a:noFill/>
          <a:ln>
            <a:noFill/>
          </a:ln>
        </p:spPr>
        <p:style>
          <a:lnRef idx="0"/>
          <a:fillRef idx="0"/>
          <a:effectRef idx="0"/>
          <a:fontRef idx="minor"/>
        </p:style>
        <p:txBody>
          <a:bodyPr lIns="90000" rIns="90000" tIns="45000" bIns="45000"/>
          <a:p>
            <a:pPr>
              <a:lnSpc>
                <a:spcPct val="100000"/>
              </a:lnSpc>
            </a:pPr>
            <a:endParaRPr b="0" lang="en-GB" sz="1800" spc="-1" strike="noStrike">
              <a:latin typeface="Arial"/>
            </a:endParaRPr>
          </a:p>
          <a:p>
            <a:pPr marL="216000" indent="-216000">
              <a:lnSpc>
                <a:spcPct val="100000"/>
              </a:lnSpc>
              <a:buClr>
                <a:srgbClr val="000000"/>
              </a:buClr>
              <a:buFont typeface="Wingdings" charset="2"/>
              <a:buChar char=""/>
            </a:pPr>
            <a:r>
              <a:rPr b="0" lang="en-GB" sz="2400" spc="-1" strike="noStrike">
                <a:solidFill>
                  <a:srgbClr val="000000"/>
                </a:solidFill>
                <a:latin typeface="Constantia"/>
                <a:ea typeface="Doulos SIL"/>
              </a:rPr>
              <a:t> </a:t>
            </a:r>
            <a:r>
              <a:rPr b="0" i="1" lang="en-GB" sz="2400" spc="-1" strike="noStrike">
                <a:solidFill>
                  <a:srgbClr val="000000"/>
                </a:solidFill>
                <a:latin typeface="Constantia"/>
                <a:ea typeface="Doulos SIL"/>
              </a:rPr>
              <a:t>Indexical –</a:t>
            </a:r>
            <a:r>
              <a:rPr b="0" i="1" lang="en-GB" sz="2400" spc="-1" strike="noStrike">
                <a:solidFill>
                  <a:srgbClr val="000000"/>
                </a:solidFill>
                <a:latin typeface="Constantia"/>
                <a:ea typeface="Doulos SIL"/>
              </a:rPr>
              <a:t> </a:t>
            </a:r>
            <a:r>
              <a:rPr b="0" lang="en-GB" sz="2400" spc="-1" strike="noStrike">
                <a:solidFill>
                  <a:srgbClr val="000000"/>
                </a:solidFill>
                <a:latin typeface="Constantia"/>
                <a:ea typeface="Doulos SIL"/>
              </a:rPr>
              <a:t>properties of intonation about the speaker, such as their regional or social background their sex or their age.</a:t>
            </a:r>
            <a:endParaRPr b="0" lang="en-GB" sz="2400" spc="-1" strike="noStrike">
              <a:latin typeface="Arial"/>
            </a:endParaRPr>
          </a:p>
          <a:p>
            <a:pPr marL="216000" indent="-216000">
              <a:lnSpc>
                <a:spcPct val="100000"/>
              </a:lnSpc>
              <a:buClr>
                <a:srgbClr val="000000"/>
              </a:buClr>
              <a:buFont typeface="Wingdings" charset="2"/>
              <a:buChar char=""/>
            </a:pPr>
            <a:r>
              <a:rPr b="0" lang="en-GB" sz="2400" spc="-1" strike="noStrike">
                <a:solidFill>
                  <a:srgbClr val="000000"/>
                </a:solidFill>
                <a:latin typeface="Constantia"/>
                <a:ea typeface="Doulos SIL"/>
              </a:rPr>
              <a:t> </a:t>
            </a:r>
            <a:r>
              <a:rPr b="0" i="1" lang="en-GB" sz="2400" spc="-1" strike="noStrike">
                <a:solidFill>
                  <a:srgbClr val="000000"/>
                </a:solidFill>
                <a:latin typeface="Constantia"/>
                <a:ea typeface="Doulos SIL"/>
              </a:rPr>
              <a:t>Linguistic –</a:t>
            </a:r>
            <a:r>
              <a:rPr b="0" lang="en-GB" sz="2400" spc="-1" strike="noStrike">
                <a:solidFill>
                  <a:srgbClr val="000000"/>
                </a:solidFill>
                <a:latin typeface="Constantia"/>
                <a:ea typeface="Doulos SIL"/>
              </a:rPr>
              <a:t> indicates whether an utterance is statement or a question; phrasing and so on.</a:t>
            </a:r>
            <a:endParaRPr b="0" lang="en-GB" sz="2400" spc="-1" strike="noStrike">
              <a:latin typeface="Arial"/>
            </a:endParaRPr>
          </a:p>
          <a:p>
            <a:pPr marL="216000" indent="-216000">
              <a:lnSpc>
                <a:spcPct val="100000"/>
              </a:lnSpc>
              <a:buClr>
                <a:srgbClr val="000000"/>
              </a:buClr>
              <a:buFont typeface="Wingdings" charset="2"/>
              <a:buChar char=""/>
            </a:pPr>
            <a:r>
              <a:rPr b="0" lang="en-GB" sz="2400" spc="-1" strike="noStrike">
                <a:solidFill>
                  <a:srgbClr val="000000"/>
                </a:solidFill>
                <a:latin typeface="Constantia"/>
                <a:ea typeface="Doulos SIL"/>
              </a:rPr>
              <a:t> </a:t>
            </a:r>
            <a:r>
              <a:rPr b="0" i="1" lang="en-GB" sz="2400" spc="-1" strike="noStrike">
                <a:solidFill>
                  <a:srgbClr val="000000"/>
                </a:solidFill>
                <a:latin typeface="Constantia"/>
                <a:ea typeface="Doulos SIL"/>
              </a:rPr>
              <a:t>Discourse –</a:t>
            </a:r>
            <a:r>
              <a:rPr b="0" lang="en-GB" sz="2400" spc="-1" strike="noStrike">
                <a:solidFill>
                  <a:srgbClr val="000000"/>
                </a:solidFill>
                <a:latin typeface="Constantia"/>
                <a:ea typeface="Doulos SIL"/>
              </a:rPr>
              <a:t> management of an interaction, such as holding or ceding the floor, or signalling inclusion of the listener in the conversation. </a:t>
            </a:r>
            <a:endParaRPr b="0" lang="en-GB" sz="2400" spc="-1" strike="noStrike">
              <a:latin typeface="Arial"/>
            </a:endParaRPr>
          </a:p>
          <a:p>
            <a:pPr>
              <a:lnSpc>
                <a:spcPct val="100000"/>
              </a:lnSpc>
            </a:pPr>
            <a:r>
              <a:rPr b="0" lang="en-GB" sz="2400" spc="-1" strike="noStrike">
                <a:solidFill>
                  <a:srgbClr val="000000"/>
                </a:solidFill>
                <a:latin typeface="Constantia"/>
                <a:ea typeface="Doulos SIL"/>
              </a:rPr>
              <a:t>(House, 2006; Warren, 2016) </a:t>
            </a:r>
            <a:endParaRPr b="0" lang="en-GB" sz="2400" spc="-1" strike="noStrike">
              <a:latin typeface="Arial"/>
            </a:endParaRPr>
          </a:p>
        </p:txBody>
      </p:sp>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CustomShape 1"/>
          <p:cNvSpPr/>
          <p:nvPr/>
        </p:nvSpPr>
        <p:spPr>
          <a:xfrm>
            <a:off x="457200" y="704160"/>
            <a:ext cx="8226000" cy="1139400"/>
          </a:xfrm>
          <a:prstGeom prst="rect">
            <a:avLst/>
          </a:prstGeom>
          <a:noFill/>
          <a:ln>
            <a:noFill/>
          </a:ln>
        </p:spPr>
        <p:style>
          <a:lnRef idx="0"/>
          <a:fillRef idx="0"/>
          <a:effectRef idx="0"/>
          <a:fontRef idx="minor"/>
        </p:style>
        <p:txBody>
          <a:bodyPr lIns="0" rIns="0" tIns="45000" bIns="0" anchor="b"/>
          <a:p>
            <a:pPr>
              <a:lnSpc>
                <a:spcPct val="100000"/>
              </a:lnSpc>
            </a:pPr>
            <a:r>
              <a:rPr b="0" lang="en-GB" sz="5000" spc="-1" strike="noStrike">
                <a:solidFill>
                  <a:srgbClr val="04617b"/>
                </a:solidFill>
                <a:latin typeface="Calibri"/>
                <a:ea typeface="DejaVu Sans"/>
              </a:rPr>
              <a:t>Uptalk</a:t>
            </a:r>
            <a:endParaRPr b="0" lang="en-GB" sz="5000" spc="-1" strike="noStrike">
              <a:latin typeface="Arial"/>
            </a:endParaRPr>
          </a:p>
        </p:txBody>
      </p:sp>
      <p:sp>
        <p:nvSpPr>
          <p:cNvPr id="190" name="CustomShape 2"/>
          <p:cNvSpPr/>
          <p:nvPr/>
        </p:nvSpPr>
        <p:spPr>
          <a:xfrm>
            <a:off x="457200" y="1935360"/>
            <a:ext cx="8226000" cy="4385520"/>
          </a:xfrm>
          <a:prstGeom prst="rect">
            <a:avLst/>
          </a:prstGeom>
          <a:noFill/>
          <a:ln>
            <a:noFill/>
          </a:ln>
        </p:spPr>
        <p:style>
          <a:lnRef idx="0"/>
          <a:fillRef idx="0"/>
          <a:effectRef idx="0"/>
          <a:fontRef idx="minor"/>
        </p:style>
        <p:txBody>
          <a:bodyPr lIns="90000" rIns="90000" tIns="45000" bIns="45000"/>
          <a:p>
            <a:pPr>
              <a:lnSpc>
                <a:spcPct val="100000"/>
              </a:lnSpc>
            </a:pPr>
            <a:endParaRPr b="0" lang="en-GB" sz="1800" spc="-1" strike="noStrike">
              <a:latin typeface="Arial"/>
            </a:endParaRPr>
          </a:p>
          <a:p>
            <a:pPr>
              <a:lnSpc>
                <a:spcPct val="100000"/>
              </a:lnSpc>
            </a:pPr>
            <a:r>
              <a:rPr b="0" lang="en-GB" sz="2400" spc="-1" strike="noStrike">
                <a:solidFill>
                  <a:srgbClr val="000000"/>
                </a:solidFill>
                <a:latin typeface="Constantia"/>
                <a:ea typeface="Doulos SIL"/>
              </a:rPr>
              <a:t>“</a:t>
            </a:r>
            <a:r>
              <a:rPr b="0" lang="en-GB" sz="2400" spc="-1" strike="noStrike">
                <a:solidFill>
                  <a:srgbClr val="000000"/>
                </a:solidFill>
                <a:latin typeface="Constantia"/>
                <a:ea typeface="Doulos SIL"/>
              </a:rPr>
              <a:t>a way of speaking in which the voice rises at the end of a statement, making it sound like a question” (OALD) </a:t>
            </a:r>
            <a:endParaRPr b="0" lang="en-GB" sz="2400" spc="-1" strike="noStrike">
              <a:latin typeface="Arial"/>
            </a:endParaRPr>
          </a:p>
          <a:p>
            <a:pPr>
              <a:lnSpc>
                <a:spcPct val="100000"/>
              </a:lnSpc>
            </a:pPr>
            <a:endParaRPr b="0" lang="en-GB" sz="2400" spc="-1" strike="noStrike">
              <a:latin typeface="Arial"/>
            </a:endParaRPr>
          </a:p>
          <a:p>
            <a:pPr>
              <a:lnSpc>
                <a:spcPct val="100000"/>
              </a:lnSpc>
            </a:pPr>
            <a:r>
              <a:rPr b="0" lang="en-GB" sz="2400" spc="-1" strike="noStrike">
                <a:solidFill>
                  <a:srgbClr val="000000"/>
                </a:solidFill>
                <a:latin typeface="Constantia"/>
                <a:ea typeface="Doulos SIL"/>
              </a:rPr>
              <a:t>“</a:t>
            </a:r>
            <a:r>
              <a:rPr b="0" lang="en-GB" sz="2400" spc="-1" strike="noStrike">
                <a:solidFill>
                  <a:srgbClr val="000000"/>
                </a:solidFill>
                <a:latin typeface="Constantia"/>
                <a:ea typeface="Doulos SIL"/>
              </a:rPr>
              <a:t>a marked rising intonation pattern found at the ends of intonation units realised on declarative utterances, and which serves primarily to check comprehension or to seek feedback.”</a:t>
            </a:r>
            <a:endParaRPr b="0" lang="en-GB" sz="2400" spc="-1" strike="noStrike">
              <a:latin typeface="Arial"/>
            </a:endParaRPr>
          </a:p>
          <a:p>
            <a:pPr>
              <a:lnSpc>
                <a:spcPct val="100000"/>
              </a:lnSpc>
            </a:pPr>
            <a:r>
              <a:rPr b="0" lang="en-GB" sz="2400" spc="-1" strike="noStrike">
                <a:solidFill>
                  <a:srgbClr val="000000"/>
                </a:solidFill>
                <a:latin typeface="Constantia"/>
                <a:ea typeface="Doulos SIL"/>
              </a:rPr>
              <a:t>(Warren, 2016)</a:t>
            </a:r>
            <a:endParaRPr b="0" lang="en-GB" sz="2400" spc="-1" strike="noStrike">
              <a:latin typeface="Arial"/>
            </a:endParaRPr>
          </a:p>
          <a:p>
            <a:pPr>
              <a:lnSpc>
                <a:spcPct val="100000"/>
              </a:lnSpc>
            </a:pPr>
            <a:endParaRPr b="0" lang="en-GB" sz="2400" spc="-1" strike="noStrike">
              <a:latin typeface="Arial"/>
            </a:endParaRPr>
          </a:p>
          <a:p>
            <a:pPr>
              <a:lnSpc>
                <a:spcPct val="100000"/>
              </a:lnSpc>
            </a:pPr>
            <a:r>
              <a:rPr b="0" lang="en-GB" sz="2400" spc="-1" strike="noStrike">
                <a:solidFill>
                  <a:srgbClr val="000000"/>
                </a:solidFill>
                <a:latin typeface="Constantia"/>
                <a:ea typeface="Doulos SIL"/>
              </a:rPr>
              <a:t>High-rising terminal</a:t>
            </a:r>
            <a:endParaRPr b="0" lang="en-GB" sz="2400" spc="-1" strike="noStrike">
              <a:latin typeface="Arial"/>
            </a:endParaRPr>
          </a:p>
          <a:p>
            <a:pPr>
              <a:lnSpc>
                <a:spcPct val="100000"/>
              </a:lnSpc>
            </a:pPr>
            <a:r>
              <a:rPr b="0" lang="en-GB" sz="2400" spc="-1" strike="noStrike">
                <a:solidFill>
                  <a:srgbClr val="000000"/>
                </a:solidFill>
                <a:latin typeface="Constantia"/>
                <a:ea typeface="Doulos SIL"/>
              </a:rPr>
              <a:t>Urban Northern British </a:t>
            </a:r>
            <a:endParaRPr b="0" lang="en-GB" sz="2400" spc="-1" strike="noStrike">
              <a:latin typeface="Arial"/>
            </a:endParaRPr>
          </a:p>
        </p:txBody>
      </p:sp>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CustomShape 1"/>
          <p:cNvSpPr/>
          <p:nvPr/>
        </p:nvSpPr>
        <p:spPr>
          <a:xfrm>
            <a:off x="457200" y="704160"/>
            <a:ext cx="8226000" cy="1139400"/>
          </a:xfrm>
          <a:prstGeom prst="rect">
            <a:avLst/>
          </a:prstGeom>
          <a:noFill/>
          <a:ln>
            <a:noFill/>
          </a:ln>
        </p:spPr>
        <p:style>
          <a:lnRef idx="0"/>
          <a:fillRef idx="0"/>
          <a:effectRef idx="0"/>
          <a:fontRef idx="minor"/>
        </p:style>
        <p:txBody>
          <a:bodyPr lIns="0" rIns="0" tIns="45000" bIns="0" anchor="b"/>
          <a:p>
            <a:pPr>
              <a:lnSpc>
                <a:spcPct val="100000"/>
              </a:lnSpc>
            </a:pPr>
            <a:r>
              <a:rPr b="0" lang="en-GB" sz="5000" spc="-1" strike="noStrike">
                <a:solidFill>
                  <a:srgbClr val="04617b"/>
                </a:solidFill>
                <a:latin typeface="Calibri"/>
                <a:ea typeface="DejaVu Sans"/>
              </a:rPr>
              <a:t> </a:t>
            </a:r>
            <a:endParaRPr b="0" lang="en-GB" sz="5000" spc="-1" strike="noStrike">
              <a:latin typeface="Arial"/>
            </a:endParaRPr>
          </a:p>
        </p:txBody>
      </p:sp>
      <p:sp>
        <p:nvSpPr>
          <p:cNvPr id="192" name="CustomShape 2"/>
          <p:cNvSpPr/>
          <p:nvPr/>
        </p:nvSpPr>
        <p:spPr>
          <a:xfrm>
            <a:off x="457200" y="1935360"/>
            <a:ext cx="8226000" cy="4385520"/>
          </a:xfrm>
          <a:prstGeom prst="rect">
            <a:avLst/>
          </a:prstGeom>
          <a:noFill/>
          <a:ln>
            <a:noFill/>
          </a:ln>
        </p:spPr>
        <p:style>
          <a:lnRef idx="0"/>
          <a:fillRef idx="0"/>
          <a:effectRef idx="0"/>
          <a:fontRef idx="minor"/>
        </p:style>
        <p:txBody>
          <a:bodyPr lIns="90000" rIns="90000" tIns="45000" bIns="45000"/>
          <a:p>
            <a:pPr marL="274320" indent="-270720" algn="just">
              <a:lnSpc>
                <a:spcPct val="115000"/>
              </a:lnSpc>
              <a:buClr>
                <a:srgbClr val="0bd0d9"/>
              </a:buClr>
              <a:buSzPct val="95000"/>
              <a:buFont typeface="Wingdings 2" charset="2"/>
              <a:buChar char=""/>
            </a:pPr>
            <a:r>
              <a:rPr b="0" lang="en-GB" sz="2200" spc="-1" strike="noStrike">
                <a:solidFill>
                  <a:srgbClr val="000000"/>
                </a:solidFill>
                <a:latin typeface="Constantia"/>
                <a:ea typeface="DejaVu Sans"/>
              </a:rPr>
              <a:t>Uptalk</a:t>
            </a:r>
            <a:endParaRPr b="0" lang="en-GB" sz="2200" spc="-1" strike="noStrike">
              <a:latin typeface="Arial"/>
            </a:endParaRPr>
          </a:p>
          <a:p>
            <a:pPr marL="274320" indent="-270720" algn="just">
              <a:lnSpc>
                <a:spcPct val="115000"/>
              </a:lnSpc>
              <a:buClr>
                <a:srgbClr val="0bd0d9"/>
              </a:buClr>
              <a:buSzPct val="95000"/>
              <a:buFont typeface="Wingdings 2" charset="2"/>
              <a:buChar char=""/>
            </a:pPr>
            <a:r>
              <a:rPr b="0" lang="en-GB" sz="2200" spc="-1" strike="noStrike">
                <a:solidFill>
                  <a:srgbClr val="000000"/>
                </a:solidFill>
                <a:latin typeface="Constantia"/>
                <a:ea typeface="DejaVu Sans"/>
              </a:rPr>
              <a:t>Melodém ukončují stoupavý</a:t>
            </a:r>
            <a:endParaRPr b="0" lang="en-GB" sz="2200" spc="-1" strike="noStrike">
              <a:latin typeface="Arial"/>
            </a:endParaRPr>
          </a:p>
          <a:p>
            <a:pPr marL="274320" indent="-270720" algn="just">
              <a:lnSpc>
                <a:spcPct val="115000"/>
              </a:lnSpc>
              <a:buClr>
                <a:srgbClr val="0bd0d9"/>
              </a:buClr>
              <a:buSzPct val="95000"/>
              <a:buFont typeface="Wingdings 2" charset="2"/>
              <a:buChar char=""/>
            </a:pPr>
            <a:r>
              <a:rPr b="0" lang="en-GB" sz="2200" spc="-1" strike="noStrike">
                <a:solidFill>
                  <a:srgbClr val="000000"/>
                </a:solidFill>
                <a:latin typeface="Constantia"/>
                <a:ea typeface="DejaVu Sans"/>
              </a:rPr>
              <a:t>Melodém neukončující</a:t>
            </a:r>
            <a:endParaRPr b="0" lang="en-GB" sz="2200" spc="-1" strike="noStrike">
              <a:latin typeface="Arial"/>
            </a:endParaRPr>
          </a:p>
          <a:p>
            <a:pPr marL="274320" indent="-270720" algn="just">
              <a:lnSpc>
                <a:spcPct val="115000"/>
              </a:lnSpc>
              <a:buClr>
                <a:srgbClr val="0bd0d9"/>
              </a:buClr>
              <a:buSzPct val="95000"/>
              <a:buFont typeface="Wingdings 2" charset="2"/>
              <a:buChar char=""/>
            </a:pPr>
            <a:endParaRPr b="0" lang="en-GB" sz="2200" spc="-1" strike="noStrike">
              <a:latin typeface="Arial"/>
            </a:endParaRPr>
          </a:p>
          <a:p>
            <a:pPr marL="274320" indent="-270720" algn="just">
              <a:lnSpc>
                <a:spcPct val="115000"/>
              </a:lnSpc>
              <a:buClr>
                <a:srgbClr val="0bd0d9"/>
              </a:buClr>
              <a:buSzPct val="95000"/>
              <a:buFont typeface="Wingdings 2" charset="2"/>
              <a:buChar char=""/>
            </a:pPr>
            <a:r>
              <a:rPr b="0" lang="en-GB" sz="2200" spc="-1" strike="noStrike">
                <a:solidFill>
                  <a:srgbClr val="000000"/>
                </a:solidFill>
                <a:latin typeface="Constantia"/>
                <a:ea typeface="DejaVu Sans"/>
              </a:rPr>
              <a:t>“</a:t>
            </a:r>
            <a:r>
              <a:rPr b="0" lang="en-GB" sz="2200" spc="-1" strike="noStrike">
                <a:solidFill>
                  <a:srgbClr val="000000"/>
                </a:solidFill>
                <a:latin typeface="Constantia"/>
                <a:ea typeface="DejaVu Sans"/>
              </a:rPr>
              <a:t>(…) existuje jeden znak, který charakterizuje všechny polokadence a jež chybí všem antikadencím (…): je to klesnutí slabiky předcházející bezprostředně před slabikou s intonačním centrem (t.j. před přízvučnou slabikou, na němž se kadence realisuje).” </a:t>
            </a:r>
            <a:endParaRPr b="0" lang="en-GB" sz="2200" spc="-1" strike="noStrike">
              <a:latin typeface="Arial"/>
            </a:endParaRPr>
          </a:p>
          <a:p>
            <a:pPr marL="274320" indent="-270720" algn="just">
              <a:lnSpc>
                <a:spcPct val="115000"/>
              </a:lnSpc>
              <a:buClr>
                <a:srgbClr val="0bd0d9"/>
              </a:buClr>
              <a:buSzPct val="95000"/>
              <a:buFont typeface="Wingdings 2" charset="2"/>
              <a:buChar char=""/>
            </a:pPr>
            <a:r>
              <a:rPr b="0" lang="en-GB" sz="2200" spc="-1" strike="noStrike">
                <a:solidFill>
                  <a:srgbClr val="000000"/>
                </a:solidFill>
                <a:latin typeface="Constantia"/>
                <a:ea typeface="DejaVu Sans"/>
              </a:rPr>
              <a:t>(Daneš, 1957)</a:t>
            </a:r>
            <a:endParaRPr b="0" lang="en-GB" sz="2200" spc="-1" strike="noStrike">
              <a:latin typeface="Arial"/>
            </a:endParaRPr>
          </a:p>
          <a:p>
            <a:pPr algn="just">
              <a:lnSpc>
                <a:spcPct val="100000"/>
              </a:lnSpc>
            </a:pPr>
            <a:endParaRPr b="0" lang="en-GB" sz="2200" spc="-1" strike="noStrike">
              <a:latin typeface="Arial"/>
            </a:endParaRPr>
          </a:p>
          <a:p>
            <a:pPr algn="just">
              <a:lnSpc>
                <a:spcPct val="100000"/>
              </a:lnSpc>
            </a:pPr>
            <a:endParaRPr b="0" lang="en-GB" sz="2200" spc="-1" strike="noStrike">
              <a:latin typeface="Arial"/>
            </a:endParaRPr>
          </a:p>
          <a:p>
            <a:pPr algn="just">
              <a:lnSpc>
                <a:spcPct val="100000"/>
              </a:lnSpc>
            </a:pPr>
            <a:endParaRPr b="0" lang="en-GB" sz="2200" spc="-1" strike="noStrike">
              <a:latin typeface="Arial"/>
            </a:endParaRPr>
          </a:p>
        </p:txBody>
      </p:sp>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3" name="Picture 188" descr=""/>
          <p:cNvPicPr/>
          <p:nvPr/>
        </p:nvPicPr>
        <p:blipFill>
          <a:blip r:embed="rId1"/>
          <a:stretch/>
        </p:blipFill>
        <p:spPr>
          <a:xfrm>
            <a:off x="27720" y="398520"/>
            <a:ext cx="9141840" cy="6092640"/>
          </a:xfrm>
          <a:prstGeom prst="rect">
            <a:avLst/>
          </a:prstGeom>
          <a:ln>
            <a:noFill/>
          </a:ln>
        </p:spPr>
      </p:pic>
    </p:spTree>
  </p:cSld>
  <p:timing>
    <p:tnLst>
      <p:par>
        <p:cTn id="25" dur="indefinite" restart="never" nodeType="tmRoot">
          <p:childTnLst>
            <p:seq>
              <p:cTn id="26" dur="indefinite" nodeType="mainSeq">
                <p:childTnLst>
                  <p:par>
                    <p:cTn id="27" fill="hold">
                      <p:stCondLst>
                        <p:cond delay="indefinite"/>
                      </p:stCondLst>
                      <p:childTnLst>
                        <p:par>
                          <p:cTn id="28" fill="hold">
                            <p:stCondLst>
                              <p:cond delay="0"/>
                            </p:stCondLst>
                            <p:childTnLst>
                              <p:par>
                                <p:cTn id="29" nodeType="clickEffect" fill="hold" presetClass="mediacall">
                                  <p:stCondLst>
                                    <p:cond delay="0"/>
                                  </p:stCondLs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4" name="Picture 189" descr=""/>
          <p:cNvPicPr/>
          <p:nvPr/>
        </p:nvPicPr>
        <p:blipFill>
          <a:blip r:embed="rId1"/>
          <a:stretch/>
        </p:blipFill>
        <p:spPr>
          <a:xfrm>
            <a:off x="27720" y="398520"/>
            <a:ext cx="9141840" cy="6092640"/>
          </a:xfrm>
          <a:prstGeom prst="rect">
            <a:avLst/>
          </a:prstGeom>
          <a:ln>
            <a:noFill/>
          </a:ln>
        </p:spPr>
      </p:pic>
    </p:spTree>
  </p:cSld>
  <p:timing>
    <p:tnLst>
      <p:par>
        <p:cTn id="30" dur="indefinite" restart="never" nodeType="tmRoot">
          <p:childTnLst>
            <p:seq>
              <p:cTn id="31" dur="indefinite" nodeType="mainSeq">
                <p:childTnLst>
                  <p:par>
                    <p:cTn id="32" fill="hold">
                      <p:stCondLst>
                        <p:cond delay="indefinite"/>
                      </p:stCondLst>
                      <p:childTnLst>
                        <p:par>
                          <p:cTn id="33" fill="hold">
                            <p:stCondLst>
                              <p:cond delay="0"/>
                            </p:stCondLst>
                            <p:childTnLst>
                              <p:par>
                                <p:cTn id="34" nodeType="clickEffect" fill="hold" presetClass="mediacall">
                                  <p:stCondLst>
                                    <p:cond delay="0"/>
                                  </p:stCondLs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5" name="Picture 190" descr=""/>
          <p:cNvPicPr/>
          <p:nvPr/>
        </p:nvPicPr>
        <p:blipFill>
          <a:blip r:embed="rId1"/>
          <a:stretch/>
        </p:blipFill>
        <p:spPr>
          <a:xfrm>
            <a:off x="360" y="381960"/>
            <a:ext cx="9141840" cy="6092640"/>
          </a:xfrm>
          <a:prstGeom prst="rect">
            <a:avLst/>
          </a:prstGeom>
          <a:ln>
            <a:noFill/>
          </a:ln>
        </p:spPr>
      </p:pic>
    </p:spTree>
  </p:cSld>
  <p:timing>
    <p:tnLst>
      <p:par>
        <p:cTn id="35" dur="indefinite" restart="never" nodeType="tmRoot">
          <p:childTnLst>
            <p:seq>
              <p:cTn id="36" dur="indefinite" nodeType="mainSeq">
                <p:childTnLst>
                  <p:par>
                    <p:cTn id="37" fill="hold">
                      <p:stCondLst>
                        <p:cond delay="indefinite"/>
                      </p:stCondLst>
                      <p:childTnLst>
                        <p:par>
                          <p:cTn id="38" fill="hold">
                            <p:stCondLst>
                              <p:cond delay="0"/>
                            </p:stCondLst>
                            <p:childTnLst>
                              <p:par>
                                <p:cTn id="39" nodeType="clickEffect" fill="hold" presetClass="mediacall">
                                  <p:stCondLst>
                                    <p:cond delay="0"/>
                                  </p:stCondLs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6" name="Picture 191" descr=""/>
          <p:cNvPicPr/>
          <p:nvPr/>
        </p:nvPicPr>
        <p:blipFill>
          <a:blip r:embed="rId1"/>
          <a:stretch/>
        </p:blipFill>
        <p:spPr>
          <a:xfrm>
            <a:off x="27720" y="381960"/>
            <a:ext cx="9141840" cy="6092640"/>
          </a:xfrm>
          <a:prstGeom prst="rect">
            <a:avLst/>
          </a:prstGeom>
          <a:ln>
            <a:noFill/>
          </a:ln>
        </p:spPr>
      </p:pic>
    </p:spTree>
  </p:cSld>
  <p:timing>
    <p:tnLst>
      <p:par>
        <p:cTn id="40" dur="indefinite" restart="never" nodeType="tmRoot">
          <p:childTnLst>
            <p:seq>
              <p:cTn id="41" dur="indefinite" nodeType="mainSeq">
                <p:childTnLst>
                  <p:par>
                    <p:cTn id="42" fill="hold">
                      <p:stCondLst>
                        <p:cond delay="indefinite"/>
                      </p:stCondLst>
                      <p:childTnLst>
                        <p:par>
                          <p:cTn id="43" fill="hold">
                            <p:stCondLst>
                              <p:cond delay="0"/>
                            </p:stCondLst>
                            <p:childTnLst>
                              <p:par>
                                <p:cTn id="44" nodeType="clickEffect" fill="hold" presetClass="mediacall">
                                  <p:stCondLst>
                                    <p:cond delay="0"/>
                                  </p:stCondLs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CustomShape 1"/>
          <p:cNvSpPr/>
          <p:nvPr/>
        </p:nvSpPr>
        <p:spPr>
          <a:xfrm>
            <a:off x="457200" y="704160"/>
            <a:ext cx="8226000" cy="1139400"/>
          </a:xfrm>
          <a:prstGeom prst="rect">
            <a:avLst/>
          </a:prstGeom>
          <a:noFill/>
          <a:ln>
            <a:noFill/>
          </a:ln>
        </p:spPr>
        <p:style>
          <a:lnRef idx="0"/>
          <a:fillRef idx="0"/>
          <a:effectRef idx="0"/>
          <a:fontRef idx="minor"/>
        </p:style>
        <p:txBody>
          <a:bodyPr lIns="0" rIns="0" tIns="45000" bIns="0" anchor="b"/>
          <a:p>
            <a:pPr>
              <a:lnSpc>
                <a:spcPct val="100000"/>
              </a:lnSpc>
            </a:pPr>
            <a:r>
              <a:rPr b="0" lang="en-GB" sz="5000" spc="-1" strike="noStrike">
                <a:solidFill>
                  <a:srgbClr val="04617b"/>
                </a:solidFill>
                <a:latin typeface="Calibri"/>
                <a:ea typeface="DejaVu Sans"/>
              </a:rPr>
              <a:t>Uptalk vs. questions </a:t>
            </a:r>
            <a:endParaRPr b="0" lang="en-GB" sz="5000" spc="-1" strike="noStrike">
              <a:latin typeface="Arial"/>
            </a:endParaRPr>
          </a:p>
        </p:txBody>
      </p:sp>
      <p:sp>
        <p:nvSpPr>
          <p:cNvPr id="198" name="CustomShape 2"/>
          <p:cNvSpPr/>
          <p:nvPr/>
        </p:nvSpPr>
        <p:spPr>
          <a:xfrm>
            <a:off x="457200" y="1935360"/>
            <a:ext cx="8226000" cy="4385520"/>
          </a:xfrm>
          <a:prstGeom prst="rect">
            <a:avLst/>
          </a:prstGeom>
          <a:noFill/>
          <a:ln>
            <a:noFill/>
          </a:ln>
        </p:spPr>
        <p:style>
          <a:lnRef idx="0"/>
          <a:fillRef idx="0"/>
          <a:effectRef idx="0"/>
          <a:fontRef idx="minor"/>
        </p:style>
        <p:txBody>
          <a:bodyPr lIns="90000" rIns="90000" tIns="45000" bIns="45000"/>
          <a:p>
            <a:pPr marL="274320" indent="-270720" algn="just">
              <a:lnSpc>
                <a:spcPct val="115000"/>
              </a:lnSpc>
              <a:buClr>
                <a:srgbClr val="0bd0d9"/>
              </a:buClr>
              <a:buSzPct val="95000"/>
              <a:buFont typeface="Wingdings 2" charset="2"/>
              <a:buChar char=""/>
            </a:pPr>
            <a:r>
              <a:rPr b="0" lang="en-GB" sz="1800" spc="-1" strike="noStrike">
                <a:solidFill>
                  <a:srgbClr val="000000"/>
                </a:solidFill>
                <a:latin typeface="Constantia"/>
                <a:ea typeface="DejaVu Sans"/>
              </a:rPr>
              <a:t>“</a:t>
            </a:r>
            <a:r>
              <a:rPr b="0" lang="en-GB" sz="1800" spc="-1" strike="noStrike">
                <a:solidFill>
                  <a:srgbClr val="000000"/>
                </a:solidFill>
                <a:latin typeface="Constantia"/>
                <a:ea typeface="DejaVu Sans"/>
              </a:rPr>
              <a:t>(…) the assumption that uptalk is ‘question-like intonation on a declarative utterance’ is problematic on many counts. The notion of ‘question’ is ambiguous between function and form; the belief that there is any single type of ‘question intonation’ is misplaced, as is the assumption that questions necessarily have rising intonation; and even if accept that ‘question-like intonation’ is shorthand for the type of rising intonation often found on YNQs, then there is lack of agreement concerning whether that type of rising intonation is identical or even similar to uptalk.</a:t>
            </a:r>
            <a:endParaRPr b="0" lang="en-GB" sz="1800" spc="-1" strike="noStrike">
              <a:latin typeface="Arial"/>
            </a:endParaRPr>
          </a:p>
          <a:p>
            <a:pPr marL="274320" indent="-270720" algn="just">
              <a:lnSpc>
                <a:spcPct val="115000"/>
              </a:lnSpc>
              <a:buClr>
                <a:srgbClr val="0bd0d9"/>
              </a:buClr>
              <a:buSzPct val="95000"/>
              <a:buFont typeface="Wingdings 2" charset="2"/>
              <a:buChar char=""/>
            </a:pPr>
            <a:r>
              <a:rPr b="0" lang="en-GB" sz="1800" spc="-1" strike="noStrike">
                <a:solidFill>
                  <a:srgbClr val="000000"/>
                </a:solidFill>
                <a:latin typeface="Constantia"/>
                <a:ea typeface="DejaVu Sans"/>
              </a:rPr>
              <a:t>(…)</a:t>
            </a:r>
            <a:endParaRPr b="0" lang="en-GB" sz="1800" spc="-1" strike="noStrike">
              <a:latin typeface="Arial"/>
            </a:endParaRPr>
          </a:p>
          <a:p>
            <a:pPr marL="274320" indent="-270720" algn="just">
              <a:lnSpc>
                <a:spcPct val="115000"/>
              </a:lnSpc>
              <a:buClr>
                <a:srgbClr val="0bd0d9"/>
              </a:buClr>
              <a:buSzPct val="95000"/>
              <a:buFont typeface="Wingdings 2" charset="2"/>
              <a:buChar char=""/>
            </a:pPr>
            <a:r>
              <a:rPr b="0" lang="en-GB" sz="1800" spc="-1" strike="noStrike">
                <a:solidFill>
                  <a:srgbClr val="000000"/>
                </a:solidFill>
                <a:latin typeface="Constantia"/>
                <a:ea typeface="DejaVu Sans"/>
              </a:rPr>
              <a:t>That is, true questions usually include some anaphoric reference to a previous utterance, and will usually be at the end of a turn. By contrast, uptalk tends to provide new information, and the speaker of uptalk typically continues to hold the floor.”</a:t>
            </a:r>
            <a:endParaRPr b="0" lang="en-GB" sz="1800" spc="-1" strike="noStrike">
              <a:latin typeface="Arial"/>
            </a:endParaRPr>
          </a:p>
          <a:p>
            <a:pPr marL="274320" indent="-270720" algn="just">
              <a:lnSpc>
                <a:spcPct val="115000"/>
              </a:lnSpc>
              <a:buClr>
                <a:srgbClr val="0bd0d9"/>
              </a:buClr>
              <a:buSzPct val="95000"/>
              <a:buFont typeface="Wingdings 2" charset="2"/>
              <a:buChar char=""/>
            </a:pPr>
            <a:r>
              <a:rPr b="0" lang="en-GB" sz="1800" spc="-1" strike="noStrike">
                <a:solidFill>
                  <a:srgbClr val="000000"/>
                </a:solidFill>
                <a:latin typeface="Constantia"/>
                <a:ea typeface="DejaVu Sans"/>
              </a:rPr>
              <a:t>(Warren, 2016)</a:t>
            </a:r>
            <a:endParaRPr b="0" lang="en-GB" sz="1800" spc="-1" strike="noStrike">
              <a:latin typeface="Arial"/>
            </a:endParaRPr>
          </a:p>
          <a:p>
            <a:pPr algn="just">
              <a:lnSpc>
                <a:spcPct val="100000"/>
              </a:lnSpc>
            </a:pPr>
            <a:endParaRPr b="0" lang="en-GB" sz="1800" spc="-1" strike="noStrike">
              <a:latin typeface="Arial"/>
            </a:endParaRPr>
          </a:p>
          <a:p>
            <a:pPr algn="just">
              <a:lnSpc>
                <a:spcPct val="100000"/>
              </a:lnSpc>
            </a:pPr>
            <a:endParaRPr b="0" lang="en-GB" sz="1800" spc="-1" strike="noStrike">
              <a:latin typeface="Arial"/>
            </a:endParaRPr>
          </a:p>
        </p:txBody>
      </p:sp>
    </p:spTree>
  </p:cSld>
  <p:timing>
    <p:tnLst>
      <p:par>
        <p:cTn id="45" dur="indefinite" restart="never" nodeType="tmRoot">
          <p:childTnLst>
            <p:seq>
              <p:cTn id="46"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CustomShape 1"/>
          <p:cNvSpPr/>
          <p:nvPr/>
        </p:nvSpPr>
        <p:spPr>
          <a:xfrm>
            <a:off x="457200" y="704160"/>
            <a:ext cx="8226000" cy="1139400"/>
          </a:xfrm>
          <a:prstGeom prst="rect">
            <a:avLst/>
          </a:prstGeom>
          <a:noFill/>
          <a:ln>
            <a:noFill/>
          </a:ln>
        </p:spPr>
        <p:style>
          <a:lnRef idx="0"/>
          <a:fillRef idx="0"/>
          <a:effectRef idx="0"/>
          <a:fontRef idx="minor"/>
        </p:style>
        <p:txBody>
          <a:bodyPr lIns="0" rIns="0" tIns="45000" bIns="0" anchor="b"/>
          <a:p>
            <a:pPr>
              <a:lnSpc>
                <a:spcPct val="100000"/>
              </a:lnSpc>
            </a:pPr>
            <a:r>
              <a:rPr b="0" lang="en-GB" sz="5000" spc="-1" strike="noStrike">
                <a:solidFill>
                  <a:srgbClr val="04617b"/>
                </a:solidFill>
                <a:latin typeface="Calibri"/>
                <a:ea typeface="DejaVu Sans"/>
              </a:rPr>
              <a:t>Uptalk vs. question </a:t>
            </a:r>
            <a:endParaRPr b="0" lang="en-GB" sz="5000" spc="-1" strike="noStrike">
              <a:latin typeface="Arial"/>
            </a:endParaRPr>
          </a:p>
        </p:txBody>
      </p:sp>
      <p:sp>
        <p:nvSpPr>
          <p:cNvPr id="200" name="CustomShape 2"/>
          <p:cNvSpPr/>
          <p:nvPr/>
        </p:nvSpPr>
        <p:spPr>
          <a:xfrm>
            <a:off x="457200" y="1935360"/>
            <a:ext cx="8226000" cy="4385520"/>
          </a:xfrm>
          <a:prstGeom prst="rect">
            <a:avLst/>
          </a:prstGeom>
          <a:noFill/>
          <a:ln>
            <a:noFill/>
          </a:ln>
        </p:spPr>
        <p:style>
          <a:lnRef idx="0"/>
          <a:fillRef idx="0"/>
          <a:effectRef idx="0"/>
          <a:fontRef idx="minor"/>
        </p:style>
        <p:txBody>
          <a:bodyPr lIns="90000" rIns="90000" tIns="45000" bIns="45000"/>
          <a:p>
            <a:pPr algn="just">
              <a:lnSpc>
                <a:spcPct val="115000"/>
              </a:lnSpc>
            </a:pPr>
            <a:endParaRPr b="0" lang="en-GB" sz="1800" spc="-1" strike="noStrike">
              <a:latin typeface="Arial"/>
            </a:endParaRPr>
          </a:p>
          <a:p>
            <a:pPr algn="just">
              <a:lnSpc>
                <a:spcPct val="100000"/>
              </a:lnSpc>
            </a:pPr>
            <a:r>
              <a:rPr b="0" lang="en-GB" sz="1800" spc="-1" strike="noStrike">
                <a:solidFill>
                  <a:srgbClr val="000000"/>
                </a:solidFill>
                <a:latin typeface="Constantia"/>
                <a:ea typeface="DejaVu Sans"/>
              </a:rPr>
              <a:t>A: do Barcelony</a:t>
            </a:r>
            <a:endParaRPr b="0" lang="en-GB" sz="1800" spc="-1" strike="noStrike">
              <a:solidFill>
                <a:srgbClr val="000000"/>
              </a:solidFill>
              <a:latin typeface="Courier New"/>
              <a:ea typeface="Courier New"/>
            </a:endParaRPr>
          </a:p>
          <a:p>
            <a:pPr algn="just">
              <a:lnSpc>
                <a:spcPct val="100000"/>
              </a:lnSpc>
            </a:pPr>
            <a:r>
              <a:rPr b="0" lang="en-GB" sz="1800" spc="-1" strike="noStrike">
                <a:solidFill>
                  <a:srgbClr val="000000"/>
                </a:solidFill>
                <a:latin typeface="Constantia"/>
                <a:ea typeface="DejaVu Sans"/>
              </a:rPr>
              <a:t>(0.8)</a:t>
            </a:r>
            <a:endParaRPr b="0" lang="en-GB" sz="1800" spc="-1" strike="noStrike">
              <a:solidFill>
                <a:srgbClr val="000000"/>
              </a:solidFill>
              <a:latin typeface="Courier New"/>
              <a:ea typeface="Courier New"/>
            </a:endParaRPr>
          </a:p>
          <a:p>
            <a:pPr algn="just">
              <a:lnSpc>
                <a:spcPct val="100000"/>
              </a:lnSpc>
            </a:pPr>
            <a:r>
              <a:rPr b="0" lang="en-GB" sz="1800" spc="-1" strike="noStrike">
                <a:solidFill>
                  <a:srgbClr val="000000"/>
                </a:solidFill>
                <a:latin typeface="Constantia"/>
                <a:ea typeface="DejaVu Sans"/>
              </a:rPr>
              <a:t>B: a tam se mluví jenom katalánsky</a:t>
            </a:r>
            <a:endParaRPr b="0" lang="en-GB" sz="1800" spc="-1" strike="noStrike">
              <a:solidFill>
                <a:srgbClr val="000000"/>
              </a:solidFill>
              <a:latin typeface="Courier New"/>
              <a:ea typeface="Courier New"/>
            </a:endParaRPr>
          </a:p>
          <a:p>
            <a:pPr algn="just">
              <a:lnSpc>
                <a:spcPct val="100000"/>
              </a:lnSpc>
            </a:pPr>
            <a:r>
              <a:rPr b="0" lang="en-GB" sz="1800" spc="-1" strike="noStrike">
                <a:solidFill>
                  <a:srgbClr val="000000"/>
                </a:solidFill>
                <a:latin typeface="Constantia"/>
                <a:ea typeface="DejaVu Sans"/>
              </a:rPr>
              <a:t>A: no i španělsky [ale i katalánsky]</a:t>
            </a:r>
            <a:endParaRPr b="0" lang="en-GB" sz="1800" spc="-1" strike="noStrike">
              <a:solidFill>
                <a:srgbClr val="000000"/>
              </a:solidFill>
              <a:latin typeface="Courier New"/>
              <a:ea typeface="Courier New"/>
            </a:endParaRPr>
          </a:p>
          <a:p>
            <a:pPr algn="just">
              <a:lnSpc>
                <a:spcPct val="100000"/>
              </a:lnSpc>
            </a:pPr>
            <a:r>
              <a:rPr b="0" lang="en-GB" sz="1800" spc="-1" strike="noStrike">
                <a:solidFill>
                  <a:srgbClr val="000000"/>
                </a:solidFill>
                <a:latin typeface="Constantia"/>
                <a:ea typeface="DejaVu Sans"/>
              </a:rPr>
              <a:t>B:              </a:t>
            </a:r>
            <a:r>
              <a:rPr b="0" lang="en-GB" sz="1800" spc="-1" strike="noStrike">
                <a:solidFill>
                  <a:srgbClr val="000000"/>
                </a:solidFill>
                <a:latin typeface="Constantia"/>
                <a:ea typeface="DejaVu Sans"/>
              </a:rPr>
              <a:t>	</a:t>
            </a:r>
            <a:r>
              <a:rPr b="0" lang="en-GB" sz="1800" spc="-1" strike="noStrike">
                <a:solidFill>
                  <a:srgbClr val="000000"/>
                </a:solidFill>
                <a:latin typeface="Constantia"/>
                <a:ea typeface="DejaVu Sans"/>
              </a:rPr>
              <a:t>      [((smích)) ]</a:t>
            </a:r>
            <a:endParaRPr b="0" lang="en-GB" sz="1800" spc="-1" strike="noStrike">
              <a:solidFill>
                <a:srgbClr val="000000"/>
              </a:solidFill>
              <a:latin typeface="Courier New"/>
              <a:ea typeface="Courier New"/>
            </a:endParaRPr>
          </a:p>
          <a:p>
            <a:pPr algn="just">
              <a:lnSpc>
                <a:spcPct val="100000"/>
              </a:lnSpc>
            </a:pPr>
            <a:r>
              <a:rPr b="0" lang="en-GB" sz="1800" spc="-1" strike="noStrike">
                <a:solidFill>
                  <a:srgbClr val="000000"/>
                </a:solidFill>
                <a:latin typeface="Constantia"/>
                <a:ea typeface="DejaVu Sans"/>
              </a:rPr>
              <a:t>B: tak to stačíš ty</a:t>
            </a:r>
            <a:endParaRPr b="0" lang="en-GB" sz="1800" spc="-1" strike="noStrike">
              <a:solidFill>
                <a:srgbClr val="000000"/>
              </a:solidFill>
              <a:latin typeface="Courier New"/>
              <a:ea typeface="Courier New"/>
            </a:endParaRPr>
          </a:p>
          <a:p>
            <a:pPr algn="just">
              <a:lnSpc>
                <a:spcPct val="100000"/>
              </a:lnSpc>
            </a:pPr>
            <a:r>
              <a:rPr b="0" lang="en-GB" sz="1800" spc="-1" strike="noStrike">
                <a:solidFill>
                  <a:srgbClr val="000000"/>
                </a:solidFill>
                <a:latin typeface="Constantia"/>
                <a:ea typeface="DejaVu Sans"/>
              </a:rPr>
              <a:t>A: jo (0.6) myslíš (0.6) (no asi)</a:t>
            </a:r>
            <a:endParaRPr b="0" lang="en-GB" sz="1800" spc="-1" strike="noStrike">
              <a:solidFill>
                <a:srgbClr val="000000"/>
              </a:solidFill>
              <a:latin typeface="Courier New"/>
              <a:ea typeface="Courier New"/>
            </a:endParaRPr>
          </a:p>
          <a:p>
            <a:r>
              <a:rPr b="0" lang="en-GB" sz="1800" spc="-1" strike="noStrike">
                <a:solidFill>
                  <a:srgbClr val="000000"/>
                </a:solidFill>
                <a:latin typeface="Constantia"/>
                <a:ea typeface="DejaVu Sans"/>
              </a:rPr>
              <a:t>B: osvěžíš španělštinu </a:t>
            </a:r>
            <a:endParaRPr b="0" lang="en-GB" sz="1800" spc="-1" strike="noStrike">
              <a:latin typeface="Arial"/>
            </a:endParaRPr>
          </a:p>
          <a:p>
            <a:r>
              <a:rPr b="0" lang="en-GB" sz="1800" spc="-1" strike="noStrike">
                <a:solidFill>
                  <a:srgbClr val="000000"/>
                </a:solidFill>
                <a:latin typeface="Constantia"/>
                <a:ea typeface="DejaVu Sans"/>
              </a:rPr>
              <a:t>(0.6) </a:t>
            </a:r>
            <a:endParaRPr b="0" lang="en-GB" sz="1800" spc="-1" strike="noStrike">
              <a:latin typeface="Arial"/>
            </a:endParaRPr>
          </a:p>
          <a:p>
            <a:r>
              <a:rPr b="0" lang="en-GB" sz="1800" spc="-1" strike="noStrike">
                <a:solidFill>
                  <a:srgbClr val="000000"/>
                </a:solidFill>
                <a:latin typeface="Constantia"/>
                <a:ea typeface="DejaVu Sans"/>
              </a:rPr>
              <a:t>B: já se naučím základy </a:t>
            </a:r>
            <a:r>
              <a:rPr b="0" lang="en-GB" sz="1800" spc="-1" strike="noStrike">
                <a:solidFill>
                  <a:srgbClr val="000000"/>
                </a:solidFill>
                <a:latin typeface="Constantia"/>
                <a:ea typeface="DejaVu Sans"/>
              </a:rPr>
              <a:t>”</a:t>
            </a:r>
            <a:endParaRPr b="0" lang="en-GB" sz="1800" spc="-1" strike="noStrike">
              <a:latin typeface="Arial"/>
            </a:endParaRPr>
          </a:p>
          <a:p>
            <a:pPr marL="274320" indent="-270720" algn="just">
              <a:lnSpc>
                <a:spcPct val="115000"/>
              </a:lnSpc>
              <a:buClr>
                <a:srgbClr val="0bd0d9"/>
              </a:buClr>
              <a:buSzPct val="95000"/>
              <a:buFont typeface="Wingdings 2" charset="2"/>
              <a:buChar char=""/>
            </a:pPr>
            <a:endParaRPr b="0" lang="en-GB" sz="1800" spc="-1" strike="noStrike">
              <a:latin typeface="Arial"/>
            </a:endParaRPr>
          </a:p>
          <a:p>
            <a:pPr algn="just">
              <a:lnSpc>
                <a:spcPct val="100000"/>
              </a:lnSpc>
            </a:pPr>
            <a:endParaRPr b="0" lang="en-GB" sz="1800" spc="-1" strike="noStrike">
              <a:latin typeface="Arial"/>
            </a:endParaRPr>
          </a:p>
          <a:p>
            <a:pPr algn="just">
              <a:lnSpc>
                <a:spcPct val="100000"/>
              </a:lnSpc>
            </a:pPr>
            <a:endParaRPr b="0" lang="en-GB" sz="1800" spc="-1" strike="noStrike">
              <a:latin typeface="Arial"/>
            </a:endParaRPr>
          </a:p>
        </p:txBody>
      </p:sp>
    </p:spTree>
  </p:cSld>
  <p:timing>
    <p:tnLst>
      <p:par>
        <p:cTn id="47" dur="indefinite" restart="never" nodeType="tmRoot">
          <p:childTnLst>
            <p:seq>
              <p:cTn id="48"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1" name="" descr=""/>
          <p:cNvPicPr/>
          <p:nvPr/>
        </p:nvPicPr>
        <p:blipFill>
          <a:blip r:embed="rId1"/>
          <a:stretch/>
        </p:blipFill>
        <p:spPr>
          <a:xfrm>
            <a:off x="512640" y="1008000"/>
            <a:ext cx="8229240" cy="5652720"/>
          </a:xfrm>
          <a:prstGeom prst="rect">
            <a:avLst/>
          </a:prstGeom>
          <a:ln>
            <a:noFill/>
          </a:ln>
        </p:spPr>
      </p:pic>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CustomShape 1"/>
          <p:cNvSpPr/>
          <p:nvPr/>
        </p:nvSpPr>
        <p:spPr>
          <a:xfrm>
            <a:off x="457200" y="704160"/>
            <a:ext cx="8226000" cy="1139400"/>
          </a:xfrm>
          <a:prstGeom prst="rect">
            <a:avLst/>
          </a:prstGeom>
          <a:noFill/>
          <a:ln>
            <a:noFill/>
          </a:ln>
        </p:spPr>
        <p:style>
          <a:lnRef idx="0"/>
          <a:fillRef idx="0"/>
          <a:effectRef idx="0"/>
          <a:fontRef idx="minor"/>
        </p:style>
        <p:txBody>
          <a:bodyPr lIns="0" rIns="0" tIns="45000" bIns="0" anchor="b"/>
          <a:p>
            <a:pPr>
              <a:lnSpc>
                <a:spcPct val="100000"/>
              </a:lnSpc>
            </a:pPr>
            <a:r>
              <a:rPr b="0" lang="en-GB" sz="5000" spc="-1" strike="noStrike">
                <a:solidFill>
                  <a:srgbClr val="04617b"/>
                </a:solidFill>
                <a:latin typeface="Calibri"/>
                <a:ea typeface="DejaVu Sans"/>
              </a:rPr>
              <a:t>Structure of presentation</a:t>
            </a:r>
            <a:endParaRPr b="0" lang="en-GB" sz="5000" spc="-1" strike="noStrike">
              <a:latin typeface="Arial"/>
            </a:endParaRPr>
          </a:p>
        </p:txBody>
      </p:sp>
      <p:sp>
        <p:nvSpPr>
          <p:cNvPr id="172" name="CustomShape 2"/>
          <p:cNvSpPr/>
          <p:nvPr/>
        </p:nvSpPr>
        <p:spPr>
          <a:xfrm>
            <a:off x="457200" y="1935360"/>
            <a:ext cx="8226000" cy="4385520"/>
          </a:xfrm>
          <a:prstGeom prst="rect">
            <a:avLst/>
          </a:prstGeom>
          <a:noFill/>
          <a:ln>
            <a:noFill/>
          </a:ln>
        </p:spPr>
        <p:style>
          <a:lnRef idx="0"/>
          <a:fillRef idx="0"/>
          <a:effectRef idx="0"/>
          <a:fontRef idx="minor"/>
        </p:style>
        <p:txBody>
          <a:bodyPr lIns="90000" rIns="90000" tIns="45000" bIns="45000"/>
          <a:p>
            <a:pPr marL="274320" indent="-270720">
              <a:lnSpc>
                <a:spcPct val="100000"/>
              </a:lnSpc>
              <a:buClr>
                <a:srgbClr val="0bd0d9"/>
              </a:buClr>
              <a:buSzPct val="95000"/>
              <a:buFont typeface="Wingdings 2" charset="2"/>
              <a:buChar char=""/>
            </a:pPr>
            <a:r>
              <a:rPr b="0" lang="en-GB" sz="2600" spc="-1" strike="noStrike">
                <a:solidFill>
                  <a:srgbClr val="000000"/>
                </a:solidFill>
                <a:latin typeface="Constantia"/>
                <a:ea typeface="DejaVu Sans"/>
              </a:rPr>
              <a:t>Conversation Analysis</a:t>
            </a:r>
            <a:endParaRPr b="0" lang="en-GB" sz="2600" spc="-1" strike="noStrike">
              <a:latin typeface="Arial"/>
            </a:endParaRPr>
          </a:p>
          <a:p>
            <a:pPr marL="274320" indent="-270720">
              <a:lnSpc>
                <a:spcPct val="100000"/>
              </a:lnSpc>
              <a:buClr>
                <a:srgbClr val="0bd0d9"/>
              </a:buClr>
              <a:buSzPct val="95000"/>
              <a:buFont typeface="Wingdings 2" charset="2"/>
              <a:buChar char=""/>
            </a:pPr>
            <a:r>
              <a:rPr b="0" lang="en-GB" sz="2600" spc="-1" strike="noStrike">
                <a:solidFill>
                  <a:srgbClr val="000000"/>
                </a:solidFill>
                <a:latin typeface="Constantia"/>
                <a:ea typeface="DejaVu Sans"/>
              </a:rPr>
              <a:t>Interactional Linguistic</a:t>
            </a:r>
            <a:endParaRPr b="0" lang="en-GB" sz="2600" spc="-1" strike="noStrike">
              <a:latin typeface="Arial"/>
            </a:endParaRPr>
          </a:p>
          <a:p>
            <a:pPr marL="274320" indent="-270720">
              <a:lnSpc>
                <a:spcPct val="100000"/>
              </a:lnSpc>
              <a:buClr>
                <a:srgbClr val="0bd0d9"/>
              </a:buClr>
              <a:buSzPct val="95000"/>
              <a:buFont typeface="Wingdings 2" charset="2"/>
              <a:buChar char=""/>
            </a:pPr>
            <a:r>
              <a:rPr b="0" lang="en-GB" sz="2600" spc="-1" strike="noStrike">
                <a:solidFill>
                  <a:srgbClr val="000000"/>
                </a:solidFill>
                <a:latin typeface="Constantia"/>
                <a:ea typeface="DejaVu Sans"/>
              </a:rPr>
              <a:t>On-line syntax</a:t>
            </a:r>
            <a:endParaRPr b="0" lang="en-GB" sz="2600" spc="-1" strike="noStrike">
              <a:latin typeface="Arial"/>
            </a:endParaRPr>
          </a:p>
          <a:p>
            <a:pPr marL="274320" indent="-270720">
              <a:lnSpc>
                <a:spcPct val="100000"/>
              </a:lnSpc>
              <a:buClr>
                <a:srgbClr val="0bd0d9"/>
              </a:buClr>
              <a:buSzPct val="95000"/>
              <a:buFont typeface="Wingdings 2" charset="2"/>
              <a:buChar char=""/>
            </a:pPr>
            <a:r>
              <a:rPr b="0" lang="en-GB" sz="2600" spc="-1" strike="noStrike">
                <a:solidFill>
                  <a:srgbClr val="000000"/>
                </a:solidFill>
                <a:latin typeface="Constantia"/>
                <a:ea typeface="DejaVu Sans"/>
              </a:rPr>
              <a:t>Uptalk</a:t>
            </a:r>
            <a:endParaRPr b="0" lang="en-GB" sz="2600" spc="-1" strike="noStrike">
              <a:latin typeface="Arial"/>
            </a:endParaRPr>
          </a:p>
          <a:p>
            <a:pPr marL="274320" indent="-270720">
              <a:lnSpc>
                <a:spcPct val="100000"/>
              </a:lnSpc>
              <a:buClr>
                <a:srgbClr val="0bd0d9"/>
              </a:buClr>
              <a:buSzPct val="95000"/>
              <a:buFont typeface="Wingdings 2" charset="2"/>
              <a:buChar char=""/>
            </a:pPr>
            <a:r>
              <a:rPr b="0" lang="en-GB" sz="2600" spc="-1" strike="noStrike">
                <a:solidFill>
                  <a:srgbClr val="000000"/>
                </a:solidFill>
                <a:latin typeface="Constantia"/>
                <a:ea typeface="DejaVu Sans"/>
              </a:rPr>
              <a:t>Uptalk in Czech</a:t>
            </a:r>
            <a:endParaRPr b="0" lang="en-GB" sz="2600" spc="-1" strike="noStrike">
              <a:latin typeface="Arial"/>
            </a:endParaRPr>
          </a:p>
          <a:p>
            <a:pPr marL="274320" indent="-270720">
              <a:lnSpc>
                <a:spcPct val="100000"/>
              </a:lnSpc>
              <a:buClr>
                <a:srgbClr val="0bd0d9"/>
              </a:buClr>
              <a:buSzPct val="95000"/>
              <a:buFont typeface="Wingdings 2" charset="2"/>
              <a:buChar char=""/>
            </a:pPr>
            <a:r>
              <a:rPr b="0" lang="en-GB" sz="2600" spc="-1" strike="noStrike">
                <a:solidFill>
                  <a:srgbClr val="000000"/>
                </a:solidFill>
                <a:latin typeface="Constantia"/>
                <a:ea typeface="DejaVu Sans"/>
              </a:rPr>
              <a:t>Examples</a:t>
            </a:r>
            <a:endParaRPr b="0" lang="en-GB" sz="2600" spc="-1" strike="noStrike">
              <a:latin typeface="Arial"/>
            </a:endParaRPr>
          </a:p>
          <a:p>
            <a:pPr marL="274320" indent="-270720">
              <a:lnSpc>
                <a:spcPct val="100000"/>
              </a:lnSpc>
            </a:pPr>
            <a:endParaRPr b="0" lang="en-GB" sz="2600" spc="-1" strike="noStrike">
              <a:latin typeface="Arial"/>
            </a:endParaRPr>
          </a:p>
          <a:p>
            <a:pPr marL="274320" indent="-270720">
              <a:lnSpc>
                <a:spcPct val="100000"/>
              </a:lnSpc>
            </a:pPr>
            <a:endParaRPr b="0" lang="en-GB" sz="2600" spc="-1" strike="noStrike">
              <a:latin typeface="Arial"/>
            </a:endParaRPr>
          </a:p>
          <a:p>
            <a:pPr marL="274320" indent="-270720">
              <a:lnSpc>
                <a:spcPct val="100000"/>
              </a:lnSpc>
            </a:pPr>
            <a:endParaRPr b="0" lang="en-GB" sz="2600" spc="-1" strike="noStrike">
              <a:latin typeface="Arial"/>
            </a:endParaRPr>
          </a:p>
          <a:p>
            <a:pPr marL="274320" indent="-270720">
              <a:lnSpc>
                <a:spcPct val="100000"/>
              </a:lnSpc>
            </a:pPr>
            <a:endParaRPr b="0" lang="en-GB" sz="2600" spc="-1" strike="noStrike">
              <a:latin typeface="Arial"/>
            </a:endParaRPr>
          </a:p>
          <a:p>
            <a:pPr marL="274320" indent="-270720">
              <a:lnSpc>
                <a:spcPct val="100000"/>
              </a:lnSpc>
            </a:pPr>
            <a:endParaRPr b="0" lang="en-GB" sz="2600" spc="-1" strike="noStrike">
              <a:latin typeface="Arial"/>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2" name="" descr=""/>
          <p:cNvPicPr/>
          <p:nvPr/>
        </p:nvPicPr>
        <p:blipFill>
          <a:blip r:embed="rId1"/>
          <a:stretch/>
        </p:blipFill>
        <p:spPr>
          <a:xfrm>
            <a:off x="512640" y="1152000"/>
            <a:ext cx="8229240" cy="5508720"/>
          </a:xfrm>
          <a:prstGeom prst="rect">
            <a:avLst/>
          </a:prstGeom>
          <a:ln>
            <a:noFill/>
          </a:ln>
        </p:spPr>
      </p:pic>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3" name="" descr=""/>
          <p:cNvPicPr/>
          <p:nvPr/>
        </p:nvPicPr>
        <p:blipFill>
          <a:blip r:embed="rId1"/>
          <a:stretch/>
        </p:blipFill>
        <p:spPr>
          <a:xfrm>
            <a:off x="55440" y="576000"/>
            <a:ext cx="8925840" cy="6064920"/>
          </a:xfrm>
          <a:prstGeom prst="rect">
            <a:avLst/>
          </a:prstGeom>
          <a:ln>
            <a:noFill/>
          </a:ln>
        </p:spPr>
      </p:pic>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CustomShape 1"/>
          <p:cNvSpPr/>
          <p:nvPr/>
        </p:nvSpPr>
        <p:spPr>
          <a:xfrm>
            <a:off x="457200" y="704160"/>
            <a:ext cx="8226000" cy="1139400"/>
          </a:xfrm>
          <a:prstGeom prst="rect">
            <a:avLst/>
          </a:prstGeom>
          <a:noFill/>
          <a:ln>
            <a:noFill/>
          </a:ln>
        </p:spPr>
        <p:style>
          <a:lnRef idx="0"/>
          <a:fillRef idx="0"/>
          <a:effectRef idx="0"/>
          <a:fontRef idx="minor"/>
        </p:style>
        <p:txBody>
          <a:bodyPr lIns="0" rIns="0" tIns="45000" bIns="0" anchor="b"/>
          <a:p>
            <a:pPr>
              <a:lnSpc>
                <a:spcPct val="100000"/>
              </a:lnSpc>
            </a:pPr>
            <a:r>
              <a:rPr b="0" lang="en-GB" sz="5000" spc="-1" strike="noStrike">
                <a:solidFill>
                  <a:srgbClr val="04617b"/>
                </a:solidFill>
                <a:latin typeface="Calibri"/>
                <a:ea typeface="DejaVu Sans"/>
              </a:rPr>
              <a:t> </a:t>
            </a:r>
            <a:endParaRPr b="0" lang="en-GB" sz="5000" spc="-1" strike="noStrike">
              <a:latin typeface="Arial"/>
            </a:endParaRPr>
          </a:p>
        </p:txBody>
      </p:sp>
      <p:sp>
        <p:nvSpPr>
          <p:cNvPr id="205" name="CustomShape 2"/>
          <p:cNvSpPr/>
          <p:nvPr/>
        </p:nvSpPr>
        <p:spPr>
          <a:xfrm>
            <a:off x="457200" y="1935360"/>
            <a:ext cx="8226000" cy="4385520"/>
          </a:xfrm>
          <a:prstGeom prst="rect">
            <a:avLst/>
          </a:prstGeom>
          <a:noFill/>
          <a:ln>
            <a:noFill/>
          </a:ln>
        </p:spPr>
        <p:style>
          <a:lnRef idx="0"/>
          <a:fillRef idx="0"/>
          <a:effectRef idx="0"/>
          <a:fontRef idx="minor"/>
        </p:style>
        <p:txBody>
          <a:bodyPr lIns="90000" rIns="90000" tIns="45000" bIns="45000"/>
          <a:p>
            <a:pPr marL="274320" indent="-270720" algn="just">
              <a:lnSpc>
                <a:spcPct val="115000"/>
              </a:lnSpc>
              <a:buClr>
                <a:srgbClr val="0bd0d9"/>
              </a:buClr>
              <a:buSzPct val="95000"/>
              <a:buFont typeface="Wingdings 2" charset="2"/>
              <a:buChar char=""/>
            </a:pPr>
            <a:r>
              <a:rPr b="0" lang="en-GB" sz="2200" spc="-1" strike="noStrike">
                <a:solidFill>
                  <a:srgbClr val="000000"/>
                </a:solidFill>
                <a:latin typeface="Constantia"/>
                <a:ea typeface="DejaVu Sans"/>
              </a:rPr>
              <a:t>Uptalk se obvykle realizuje na konci výpovědí (TCU), nikoli uprostřed (ani např. na spojkách); projektuje pokračování repliky, většinou v delších, vícevýpovědních, replikách; často monologického rázu typu přednáška, vyprávění, delší odpověď v interviewu; není obecně rozšířen (tj. užívají jej někteří mluvčí, většinou mladší generace). Dvě podoby: a) prudké stoupnutí na poslední slabice; b) stoupnutí na začátku posledního taktu, pak tovná intonace (plateau).</a:t>
            </a:r>
            <a:endParaRPr b="0" lang="en-GB" sz="2200" spc="-1" strike="noStrike">
              <a:latin typeface="Arial"/>
            </a:endParaRPr>
          </a:p>
          <a:p>
            <a:pPr marL="274320" indent="-270720" algn="just">
              <a:lnSpc>
                <a:spcPct val="115000"/>
              </a:lnSpc>
              <a:buClr>
                <a:srgbClr val="0bd0d9"/>
              </a:buClr>
              <a:buSzPct val="95000"/>
              <a:buFont typeface="Wingdings 2" charset="2"/>
              <a:buChar char=""/>
            </a:pPr>
            <a:endParaRPr b="0" lang="en-GB" sz="2200" spc="-1" strike="noStrike">
              <a:latin typeface="Arial"/>
            </a:endParaRPr>
          </a:p>
          <a:p>
            <a:pPr marL="274320" indent="-270720" algn="just">
              <a:lnSpc>
                <a:spcPct val="115000"/>
              </a:lnSpc>
              <a:buClr>
                <a:srgbClr val="0bd0d9"/>
              </a:buClr>
              <a:buSzPct val="95000"/>
              <a:buFont typeface="Wingdings 2" charset="2"/>
              <a:buChar char=""/>
            </a:pPr>
            <a:endParaRPr b="0" lang="en-GB" sz="2200" spc="-1" strike="noStrike">
              <a:latin typeface="Arial"/>
            </a:endParaRPr>
          </a:p>
          <a:p>
            <a:pPr algn="just">
              <a:lnSpc>
                <a:spcPct val="100000"/>
              </a:lnSpc>
            </a:pPr>
            <a:endParaRPr b="0" lang="en-GB" sz="2200" spc="-1" strike="noStrike">
              <a:latin typeface="Arial"/>
            </a:endParaRPr>
          </a:p>
          <a:p>
            <a:pPr algn="just">
              <a:lnSpc>
                <a:spcPct val="100000"/>
              </a:lnSpc>
            </a:pPr>
            <a:endParaRPr b="0" lang="en-GB" sz="2200" spc="-1" strike="noStrike">
              <a:latin typeface="Arial"/>
            </a:endParaRPr>
          </a:p>
          <a:p>
            <a:pPr algn="just">
              <a:lnSpc>
                <a:spcPct val="100000"/>
              </a:lnSpc>
            </a:pPr>
            <a:endParaRPr b="0" lang="en-GB" sz="2200" spc="-1" strike="noStrike">
              <a:latin typeface="Arial"/>
            </a:endParaRPr>
          </a:p>
        </p:txBody>
      </p:sp>
    </p:spTree>
  </p:cSld>
  <p:timing>
    <p:tnLst>
      <p:par>
        <p:cTn id="55" dur="indefinite" restart="never" nodeType="tmRoot">
          <p:childTnLst>
            <p:seq>
              <p:cTn id="56"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CustomShape 1"/>
          <p:cNvSpPr/>
          <p:nvPr/>
        </p:nvSpPr>
        <p:spPr>
          <a:xfrm>
            <a:off x="457200" y="704160"/>
            <a:ext cx="8226000" cy="1139400"/>
          </a:xfrm>
          <a:prstGeom prst="rect">
            <a:avLst/>
          </a:prstGeom>
          <a:noFill/>
          <a:ln>
            <a:noFill/>
          </a:ln>
        </p:spPr>
        <p:style>
          <a:lnRef idx="0"/>
          <a:fillRef idx="0"/>
          <a:effectRef idx="0"/>
          <a:fontRef idx="minor"/>
        </p:style>
        <p:txBody>
          <a:bodyPr lIns="0" rIns="0" tIns="45000" bIns="0" anchor="b"/>
          <a:p>
            <a:pPr>
              <a:lnSpc>
                <a:spcPct val="100000"/>
              </a:lnSpc>
            </a:pPr>
            <a:r>
              <a:rPr b="0" lang="en-GB" sz="5000" spc="-1" strike="noStrike">
                <a:solidFill>
                  <a:srgbClr val="04617b"/>
                </a:solidFill>
                <a:latin typeface="Calibri"/>
                <a:ea typeface="DejaVu Sans"/>
              </a:rPr>
              <a:t>References: </a:t>
            </a:r>
            <a:endParaRPr b="0" lang="en-GB" sz="5000" spc="-1" strike="noStrike">
              <a:latin typeface="Arial"/>
            </a:endParaRPr>
          </a:p>
        </p:txBody>
      </p:sp>
      <p:sp>
        <p:nvSpPr>
          <p:cNvPr id="207" name="CustomShape 2"/>
          <p:cNvSpPr/>
          <p:nvPr/>
        </p:nvSpPr>
        <p:spPr>
          <a:xfrm>
            <a:off x="457200" y="1935360"/>
            <a:ext cx="8226000" cy="4385520"/>
          </a:xfrm>
          <a:prstGeom prst="rect">
            <a:avLst/>
          </a:prstGeom>
          <a:noFill/>
          <a:ln>
            <a:noFill/>
          </a:ln>
        </p:spPr>
        <p:style>
          <a:lnRef idx="0"/>
          <a:fillRef idx="0"/>
          <a:effectRef idx="0"/>
          <a:fontRef idx="minor"/>
        </p:style>
        <p:txBody>
          <a:bodyPr lIns="90000" rIns="90000" tIns="45000" bIns="45000"/>
          <a:p>
            <a:pPr marL="274320" indent="-270720" algn="just">
              <a:lnSpc>
                <a:spcPct val="115000"/>
              </a:lnSpc>
              <a:buClr>
                <a:srgbClr val="0bd0d9"/>
              </a:buClr>
              <a:buSzPct val="95000"/>
              <a:buFont typeface="Wingdings 2" charset="2"/>
              <a:buChar char=""/>
            </a:pPr>
            <a:r>
              <a:rPr b="0" lang="en-GB" sz="1500" spc="-1" strike="noStrike">
                <a:solidFill>
                  <a:srgbClr val="000000"/>
                </a:solidFill>
                <a:latin typeface="Constantia"/>
                <a:ea typeface="DejaVu Sans"/>
              </a:rPr>
              <a:t>Auer, P. (2005): Projection in interaction and projection in grammar. </a:t>
            </a:r>
            <a:r>
              <a:rPr b="0" i="1" lang="en-GB" sz="1500" spc="-1" strike="noStrike">
                <a:solidFill>
                  <a:srgbClr val="000000"/>
                </a:solidFill>
                <a:latin typeface="Constantia"/>
                <a:ea typeface="DejaVu Sans"/>
              </a:rPr>
              <a:t>Text</a:t>
            </a:r>
            <a:r>
              <a:rPr b="0" lang="en-GB" sz="1500" spc="-1" strike="noStrike">
                <a:solidFill>
                  <a:srgbClr val="000000"/>
                </a:solidFill>
                <a:latin typeface="Constantia"/>
                <a:ea typeface="DejaVu Sans"/>
              </a:rPr>
              <a:t>, 25: 7-36.</a:t>
            </a:r>
            <a:endParaRPr b="0" lang="en-GB" sz="1500" spc="-1" strike="noStrike">
              <a:latin typeface="Arial"/>
            </a:endParaRPr>
          </a:p>
          <a:p>
            <a:pPr marL="274320" indent="-270720" algn="just">
              <a:lnSpc>
                <a:spcPct val="115000"/>
              </a:lnSpc>
              <a:buClr>
                <a:srgbClr val="0bd0d9"/>
              </a:buClr>
              <a:buSzPct val="95000"/>
              <a:buFont typeface="Wingdings 2" charset="2"/>
              <a:buChar char=""/>
            </a:pPr>
            <a:r>
              <a:rPr b="0" lang="en-GB" sz="1500" spc="-1" strike="noStrike">
                <a:solidFill>
                  <a:srgbClr val="000000"/>
                </a:solidFill>
                <a:latin typeface="Constantia"/>
                <a:ea typeface="DejaVu Sans"/>
              </a:rPr>
              <a:t>Auer, P. (2009): On-line syntax: Thoughts on the temporality of spoken language. </a:t>
            </a:r>
            <a:r>
              <a:rPr b="0" i="1" lang="en-GB" sz="1500" spc="-1" strike="noStrike">
                <a:solidFill>
                  <a:srgbClr val="000000"/>
                </a:solidFill>
                <a:latin typeface="Constantia"/>
                <a:ea typeface="DejaVu Sans"/>
              </a:rPr>
              <a:t>Language Sciences</a:t>
            </a:r>
            <a:r>
              <a:rPr b="0" lang="en-GB" sz="1500" spc="-1" strike="noStrike">
                <a:solidFill>
                  <a:srgbClr val="000000"/>
                </a:solidFill>
                <a:latin typeface="Constantia"/>
                <a:ea typeface="DejaVu Sans"/>
              </a:rPr>
              <a:t>, 31: 1-13.</a:t>
            </a:r>
            <a:endParaRPr b="0" lang="en-GB" sz="1500" spc="-1" strike="noStrike">
              <a:latin typeface="Arial"/>
            </a:endParaRPr>
          </a:p>
          <a:p>
            <a:pPr marL="274320" indent="-270720" algn="just">
              <a:lnSpc>
                <a:spcPct val="115000"/>
              </a:lnSpc>
              <a:buClr>
                <a:srgbClr val="0bd0d9"/>
              </a:buClr>
              <a:buSzPct val="95000"/>
              <a:buFont typeface="Wingdings 2" charset="2"/>
              <a:buChar char=""/>
            </a:pPr>
            <a:r>
              <a:rPr b="0" lang="en-GB" sz="1500" spc="-1" strike="noStrike">
                <a:solidFill>
                  <a:srgbClr val="000000"/>
                </a:solidFill>
                <a:latin typeface="Constantia"/>
                <a:ea typeface="DejaVu Sans"/>
              </a:rPr>
              <a:t>Couper-Kuhlen &amp; Selting, M. (2018): </a:t>
            </a:r>
            <a:r>
              <a:rPr b="0" i="1" lang="en-GB" sz="1500" spc="-1" strike="noStrike">
                <a:solidFill>
                  <a:srgbClr val="000000"/>
                </a:solidFill>
                <a:latin typeface="Constantia"/>
                <a:ea typeface="DejaVu Sans"/>
              </a:rPr>
              <a:t>Interactional Linguistics. Studying Language in Social Interaction. </a:t>
            </a:r>
            <a:r>
              <a:rPr b="0" lang="en-GB" sz="1500" spc="-1" strike="noStrike">
                <a:solidFill>
                  <a:srgbClr val="000000"/>
                </a:solidFill>
                <a:latin typeface="Constantia"/>
                <a:ea typeface="DejaVu Sans"/>
              </a:rPr>
              <a:t>Cambridge: Cambridge University Press.</a:t>
            </a:r>
            <a:endParaRPr b="0" lang="en-GB" sz="1500" spc="-1" strike="noStrike">
              <a:latin typeface="Arial"/>
            </a:endParaRPr>
          </a:p>
          <a:p>
            <a:pPr marL="274320" indent="-270720" algn="just">
              <a:lnSpc>
                <a:spcPct val="115000"/>
              </a:lnSpc>
              <a:buClr>
                <a:srgbClr val="0bd0d9"/>
              </a:buClr>
              <a:buSzPct val="95000"/>
              <a:buFont typeface="Wingdings 2" charset="2"/>
              <a:buChar char=""/>
            </a:pPr>
            <a:r>
              <a:rPr b="0" lang="en-GB" sz="1500" spc="-1" strike="noStrike">
                <a:solidFill>
                  <a:srgbClr val="000000"/>
                </a:solidFill>
                <a:latin typeface="Constantia"/>
                <a:ea typeface="DejaVu Sans"/>
              </a:rPr>
              <a:t>Daneš, F. (1957): </a:t>
            </a:r>
            <a:r>
              <a:rPr b="0" i="1" lang="en-GB" sz="1500" spc="-1" strike="noStrike">
                <a:solidFill>
                  <a:srgbClr val="000000"/>
                </a:solidFill>
                <a:latin typeface="Constantia"/>
                <a:ea typeface="DejaVu Sans"/>
              </a:rPr>
              <a:t>Intonace a věta ve spisovném češtině</a:t>
            </a:r>
            <a:r>
              <a:rPr b="0" lang="en-GB" sz="1500" spc="-1" strike="noStrike">
                <a:solidFill>
                  <a:srgbClr val="000000"/>
                </a:solidFill>
                <a:latin typeface="Constantia"/>
                <a:ea typeface="DejaVu Sans"/>
              </a:rPr>
              <a:t>. Praha: Nakladatelství Československé akademie věd.</a:t>
            </a:r>
            <a:r>
              <a:rPr b="0" i="1" lang="en-GB" sz="1500" spc="-1" strike="noStrike">
                <a:solidFill>
                  <a:srgbClr val="000000"/>
                </a:solidFill>
                <a:latin typeface="Constantia"/>
                <a:ea typeface="DejaVu Sans"/>
              </a:rPr>
              <a:t> </a:t>
            </a:r>
            <a:endParaRPr b="0" lang="en-GB" sz="1500" spc="-1" strike="noStrike">
              <a:latin typeface="Arial"/>
            </a:endParaRPr>
          </a:p>
          <a:p>
            <a:pPr marL="274320" indent="-270720" algn="just">
              <a:lnSpc>
                <a:spcPct val="115000"/>
              </a:lnSpc>
              <a:buClr>
                <a:srgbClr val="0bd0d9"/>
              </a:buClr>
              <a:buSzPct val="95000"/>
              <a:buFont typeface="Wingdings 2" charset="2"/>
              <a:buChar char=""/>
            </a:pPr>
            <a:r>
              <a:rPr b="0" lang="en-GB" sz="1500" spc="-1" strike="noStrike">
                <a:solidFill>
                  <a:srgbClr val="000000"/>
                </a:solidFill>
                <a:latin typeface="Constantia"/>
                <a:ea typeface="DejaVu Sans"/>
              </a:rPr>
              <a:t>Hester, S. &amp; Francis, D (2004): </a:t>
            </a:r>
            <a:r>
              <a:rPr b="0" i="1" lang="en-GB" sz="1500" spc="-1" strike="noStrike">
                <a:solidFill>
                  <a:srgbClr val="000000"/>
                </a:solidFill>
                <a:latin typeface="Constantia"/>
                <a:ea typeface="DejaVu Sans"/>
              </a:rPr>
              <a:t>An Invitation to Ethnomethodology. Language, Society and Interaction</a:t>
            </a:r>
            <a:r>
              <a:rPr b="0" lang="en-GB" sz="1500" spc="-1" strike="noStrike">
                <a:solidFill>
                  <a:srgbClr val="000000"/>
                </a:solidFill>
                <a:latin typeface="Constantia"/>
                <a:ea typeface="DejaVu Sans"/>
              </a:rPr>
              <a:t>. London, Thousand Oaks, New Delhi: SAGE.</a:t>
            </a:r>
            <a:endParaRPr b="0" lang="en-GB" sz="1500" spc="-1" strike="noStrike">
              <a:latin typeface="Arial"/>
            </a:endParaRPr>
          </a:p>
          <a:p>
            <a:pPr marL="274320" indent="-270720" algn="just">
              <a:lnSpc>
                <a:spcPct val="115000"/>
              </a:lnSpc>
              <a:buClr>
                <a:srgbClr val="0bd0d9"/>
              </a:buClr>
              <a:buSzPct val="95000"/>
              <a:buFont typeface="Wingdings 2" charset="2"/>
              <a:buChar char=""/>
            </a:pPr>
            <a:r>
              <a:rPr b="0" lang="en-GB" sz="1500" spc="-1" strike="noStrike">
                <a:solidFill>
                  <a:srgbClr val="000000"/>
                </a:solidFill>
                <a:latin typeface="Constantia"/>
                <a:ea typeface="DejaVu Sans"/>
              </a:rPr>
              <a:t>House, J. (2006): Constructing a context with intonation. </a:t>
            </a:r>
            <a:r>
              <a:rPr b="0" i="1" lang="en-GB" sz="1500" spc="-1" strike="noStrike">
                <a:solidFill>
                  <a:srgbClr val="000000"/>
                </a:solidFill>
                <a:latin typeface="Constantia"/>
                <a:ea typeface="DejaVu Sans"/>
              </a:rPr>
              <a:t>Journal of Pragmatics</a:t>
            </a:r>
            <a:r>
              <a:rPr b="0" lang="en-GB" sz="1500" spc="-1" strike="noStrike">
                <a:solidFill>
                  <a:srgbClr val="000000"/>
                </a:solidFill>
                <a:latin typeface="Constantia"/>
                <a:ea typeface="DejaVu Sans"/>
              </a:rPr>
              <a:t>, 38 (10): 1542-1558.</a:t>
            </a:r>
            <a:endParaRPr b="0" lang="en-GB" sz="1500" spc="-1" strike="noStrike">
              <a:latin typeface="Arial"/>
            </a:endParaRPr>
          </a:p>
          <a:p>
            <a:pPr marL="274320" indent="-270720" algn="just">
              <a:lnSpc>
                <a:spcPct val="115000"/>
              </a:lnSpc>
              <a:buClr>
                <a:srgbClr val="0bd0d9"/>
              </a:buClr>
              <a:buSzPct val="95000"/>
              <a:buFont typeface="Wingdings 2" charset="2"/>
              <a:buChar char=""/>
            </a:pPr>
            <a:r>
              <a:rPr b="0" lang="en-GB" sz="1500" spc="-1" strike="noStrike">
                <a:solidFill>
                  <a:srgbClr val="000000"/>
                </a:solidFill>
                <a:latin typeface="Constantia"/>
                <a:ea typeface="DejaVu Sans"/>
              </a:rPr>
              <a:t>Sacks, H, Schegloff, E. &amp; Jefferson, G. (1974): A simplest systematics for the organization of turn-taking for conversation.</a:t>
            </a:r>
            <a:r>
              <a:rPr b="0" i="1" lang="en-GB" sz="1500" spc="-1" strike="noStrike">
                <a:solidFill>
                  <a:srgbClr val="000000"/>
                </a:solidFill>
                <a:latin typeface="Constantia"/>
                <a:ea typeface="DejaVu Sans"/>
              </a:rPr>
              <a:t> Language</a:t>
            </a:r>
            <a:r>
              <a:rPr b="0" lang="en-GB" sz="1500" spc="-1" strike="noStrike">
                <a:solidFill>
                  <a:srgbClr val="000000"/>
                </a:solidFill>
                <a:latin typeface="Constantia"/>
                <a:ea typeface="DejaVu Sans"/>
              </a:rPr>
              <a:t>, 50: 696-735</a:t>
            </a:r>
            <a:endParaRPr b="0" lang="en-GB" sz="1500" spc="-1" strike="noStrike">
              <a:latin typeface="Arial"/>
            </a:endParaRPr>
          </a:p>
          <a:p>
            <a:pPr marL="274320" indent="-270720" algn="just">
              <a:lnSpc>
                <a:spcPct val="115000"/>
              </a:lnSpc>
              <a:buClr>
                <a:srgbClr val="0bd0d9"/>
              </a:buClr>
              <a:buSzPct val="95000"/>
              <a:buFont typeface="Wingdings 2" charset="2"/>
              <a:buChar char=""/>
            </a:pPr>
            <a:r>
              <a:rPr b="0" lang="en-GB" sz="1500" spc="-1" strike="noStrike">
                <a:solidFill>
                  <a:srgbClr val="000000"/>
                </a:solidFill>
                <a:latin typeface="Constantia"/>
                <a:ea typeface="DejaVu Sans"/>
              </a:rPr>
              <a:t>Sidnell, J. &amp; Stivers, T. (2013) (eds.): </a:t>
            </a:r>
            <a:r>
              <a:rPr b="0" i="1" lang="en-GB" sz="1500" spc="-1" strike="noStrike">
                <a:solidFill>
                  <a:srgbClr val="000000"/>
                </a:solidFill>
                <a:latin typeface="Constantia"/>
                <a:ea typeface="DejaVu Sans"/>
              </a:rPr>
              <a:t>The Handbook of Conversation Analysis.</a:t>
            </a:r>
            <a:r>
              <a:rPr b="0" lang="en-GB" sz="1500" spc="-1" strike="noStrike">
                <a:solidFill>
                  <a:srgbClr val="000000"/>
                </a:solidFill>
                <a:latin typeface="Constantia"/>
                <a:ea typeface="DejaVu Sans"/>
              </a:rPr>
              <a:t> Malden, Oxford, Chichester: Wiley-Blackwell.</a:t>
            </a:r>
            <a:endParaRPr b="0" lang="en-GB" sz="1500" spc="-1" strike="noStrike">
              <a:latin typeface="Arial"/>
            </a:endParaRPr>
          </a:p>
          <a:p>
            <a:pPr marL="274320" indent="-270720" algn="just">
              <a:lnSpc>
                <a:spcPct val="115000"/>
              </a:lnSpc>
              <a:buClr>
                <a:srgbClr val="0bd0d9"/>
              </a:buClr>
              <a:buSzPct val="95000"/>
              <a:buFont typeface="Wingdings 2" charset="2"/>
              <a:buChar char=""/>
            </a:pPr>
            <a:r>
              <a:rPr b="0" lang="en-GB" sz="1500" spc="-1" strike="noStrike">
                <a:solidFill>
                  <a:srgbClr val="000000"/>
                </a:solidFill>
                <a:latin typeface="Constantia"/>
                <a:ea typeface="DejaVu Sans"/>
              </a:rPr>
              <a:t>Warren, P. (2016): </a:t>
            </a:r>
            <a:r>
              <a:rPr b="0" i="1" lang="en-GB" sz="1500" spc="-1" strike="noStrike">
                <a:solidFill>
                  <a:srgbClr val="000000"/>
                </a:solidFill>
                <a:latin typeface="Constantia"/>
                <a:ea typeface="DejaVu Sans"/>
              </a:rPr>
              <a:t>Uptalk. The phenomenon of rising intonation</a:t>
            </a:r>
            <a:r>
              <a:rPr b="0" lang="en-GB" sz="1500" spc="-1" strike="noStrike">
                <a:solidFill>
                  <a:srgbClr val="000000"/>
                </a:solidFill>
                <a:latin typeface="Constantia"/>
                <a:ea typeface="DejaVu Sans"/>
              </a:rPr>
              <a:t>. Cambridge: Cambridge University Press.</a:t>
            </a:r>
            <a:r>
              <a:rPr b="0" lang="en-GB" sz="2200" spc="-1" strike="noStrike">
                <a:solidFill>
                  <a:srgbClr val="000000"/>
                </a:solidFill>
                <a:latin typeface="Constantia"/>
                <a:ea typeface="DejaVu Sans"/>
              </a:rPr>
              <a:t>  </a:t>
            </a:r>
            <a:endParaRPr b="0" lang="en-GB" sz="2200" spc="-1" strike="noStrike">
              <a:latin typeface="Arial"/>
            </a:endParaRPr>
          </a:p>
          <a:p>
            <a:pPr algn="just">
              <a:lnSpc>
                <a:spcPct val="100000"/>
              </a:lnSpc>
            </a:pPr>
            <a:endParaRPr b="0" lang="en-GB" sz="2200" spc="-1" strike="noStrike">
              <a:latin typeface="Arial"/>
            </a:endParaRPr>
          </a:p>
          <a:p>
            <a:pPr algn="just">
              <a:lnSpc>
                <a:spcPct val="100000"/>
              </a:lnSpc>
            </a:pPr>
            <a:endParaRPr b="0" lang="en-GB" sz="2200" spc="-1" strike="noStrike">
              <a:latin typeface="Arial"/>
            </a:endParaRPr>
          </a:p>
          <a:p>
            <a:pPr algn="just">
              <a:lnSpc>
                <a:spcPct val="100000"/>
              </a:lnSpc>
            </a:pPr>
            <a:endParaRPr b="0" lang="en-GB" sz="2200" spc="-1" strike="noStrike">
              <a:latin typeface="Arial"/>
            </a:endParaRPr>
          </a:p>
        </p:txBody>
      </p:sp>
    </p:spTree>
  </p:cSld>
  <p:timing>
    <p:tnLst>
      <p:par>
        <p:cTn id="57" dur="indefinite" restart="never" nodeType="tmRoot">
          <p:childTnLst>
            <p:seq>
              <p:cTn id="58"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CustomShape 1"/>
          <p:cNvSpPr/>
          <p:nvPr/>
        </p:nvSpPr>
        <p:spPr>
          <a:xfrm>
            <a:off x="457200" y="704160"/>
            <a:ext cx="8225640" cy="1139040"/>
          </a:xfrm>
          <a:prstGeom prst="rect">
            <a:avLst/>
          </a:prstGeom>
          <a:noFill/>
          <a:ln>
            <a:noFill/>
          </a:ln>
        </p:spPr>
        <p:style>
          <a:lnRef idx="0"/>
          <a:fillRef idx="0"/>
          <a:effectRef idx="0"/>
          <a:fontRef idx="minor"/>
        </p:style>
        <p:txBody>
          <a:bodyPr lIns="0" rIns="0" tIns="45000" bIns="0" anchor="b"/>
          <a:p>
            <a:pPr>
              <a:lnSpc>
                <a:spcPct val="100000"/>
              </a:lnSpc>
            </a:pPr>
            <a:r>
              <a:rPr b="0" lang="en-GB" sz="5000" spc="-1" strike="noStrike">
                <a:solidFill>
                  <a:srgbClr val="04617b"/>
                </a:solidFill>
                <a:latin typeface="Calibri"/>
                <a:ea typeface="DejaVu Sans"/>
              </a:rPr>
              <a:t>Conversation Analysis</a:t>
            </a:r>
            <a:endParaRPr b="0" lang="en-GB" sz="5000" spc="-1" strike="noStrike">
              <a:latin typeface="Arial"/>
            </a:endParaRPr>
          </a:p>
        </p:txBody>
      </p:sp>
      <p:sp>
        <p:nvSpPr>
          <p:cNvPr id="174" name="CustomShape 2"/>
          <p:cNvSpPr/>
          <p:nvPr/>
        </p:nvSpPr>
        <p:spPr>
          <a:xfrm>
            <a:off x="457200" y="1935360"/>
            <a:ext cx="8225640" cy="4385160"/>
          </a:xfrm>
          <a:prstGeom prst="rect">
            <a:avLst/>
          </a:prstGeom>
          <a:noFill/>
          <a:ln>
            <a:noFill/>
          </a:ln>
        </p:spPr>
        <p:style>
          <a:lnRef idx="0"/>
          <a:fillRef idx="0"/>
          <a:effectRef idx="0"/>
          <a:fontRef idx="minor"/>
        </p:style>
        <p:txBody>
          <a:bodyPr lIns="90000" rIns="90000" tIns="45000" bIns="45000"/>
          <a:p>
            <a:pPr marL="274320" indent="-270360">
              <a:lnSpc>
                <a:spcPct val="100000"/>
              </a:lnSpc>
              <a:buClr>
                <a:srgbClr val="0bd0d9"/>
              </a:buClr>
              <a:buSzPct val="95000"/>
              <a:buFont typeface="Wingdings 2" charset="2"/>
              <a:buChar char=""/>
            </a:pPr>
            <a:r>
              <a:rPr b="0" lang="en-GB" sz="2400" spc="-1" strike="noStrike">
                <a:solidFill>
                  <a:srgbClr val="000000"/>
                </a:solidFill>
                <a:latin typeface="Constantia"/>
                <a:ea typeface="Noto Sans CJK SC"/>
              </a:rPr>
              <a:t>Ethnomethodology (Harold Garfinkel)</a:t>
            </a:r>
            <a:endParaRPr b="0" lang="en-GB" sz="2400" spc="-1" strike="noStrike">
              <a:latin typeface="Arial"/>
            </a:endParaRPr>
          </a:p>
          <a:p>
            <a:pPr algn="just">
              <a:lnSpc>
                <a:spcPct val="100000"/>
              </a:lnSpc>
            </a:pPr>
            <a:r>
              <a:rPr b="0" lang="en-GB" sz="2000" spc="-1" strike="noStrike">
                <a:solidFill>
                  <a:srgbClr val="000000"/>
                </a:solidFill>
                <a:latin typeface="Constantia"/>
                <a:ea typeface="Noto Sans CJK SC"/>
              </a:rPr>
              <a:t>“</a:t>
            </a:r>
            <a:r>
              <a:rPr b="0" lang="en-GB" sz="2000" spc="-1" strike="noStrike">
                <a:solidFill>
                  <a:srgbClr val="000000"/>
                </a:solidFill>
                <a:latin typeface="Constantia"/>
                <a:ea typeface="Noto Sans CJK SC"/>
              </a:rPr>
              <a:t>Its  concerns are with the ‘observability’ of ordinal social life, and its principle method of investigation is that of observation. Its focus is upon the methods by which observable social activities are produced. It seeks to investigate how social activities are accomplished by members of society.” (Hester&amp;Francis, 2004)</a:t>
            </a:r>
            <a:endParaRPr b="0" lang="en-GB" sz="2000" spc="-1" strike="noStrike">
              <a:latin typeface="Arial"/>
            </a:endParaRPr>
          </a:p>
          <a:p>
            <a:pPr marL="274320" indent="-270360">
              <a:lnSpc>
                <a:spcPct val="100000"/>
              </a:lnSpc>
              <a:buClr>
                <a:srgbClr val="0bd0d9"/>
              </a:buClr>
              <a:buSzPct val="95000"/>
              <a:buFont typeface="Wingdings 2" charset="2"/>
              <a:buChar char=""/>
            </a:pPr>
            <a:r>
              <a:rPr b="0" lang="en-GB" sz="2400" spc="-1" strike="noStrike">
                <a:solidFill>
                  <a:srgbClr val="000000"/>
                </a:solidFill>
                <a:latin typeface="Constantia"/>
                <a:ea typeface="Noto Sans CJK SC"/>
              </a:rPr>
              <a:t>Conversation Analysis (Harvey Sacks, Emanuel Schegloff)</a:t>
            </a:r>
            <a:endParaRPr b="0" lang="en-GB" sz="2400" spc="-1" strike="noStrike">
              <a:latin typeface="Arial"/>
            </a:endParaRPr>
          </a:p>
          <a:p>
            <a:pPr>
              <a:lnSpc>
                <a:spcPct val="100000"/>
              </a:lnSpc>
            </a:pPr>
            <a:endParaRPr b="0" lang="en-GB" sz="2400" spc="-1" strike="noStrike">
              <a:latin typeface="Arial"/>
            </a:endParaRPr>
          </a:p>
          <a:p>
            <a:pPr>
              <a:lnSpc>
                <a:spcPct val="100000"/>
              </a:lnSpc>
            </a:pPr>
            <a:endParaRPr b="0" lang="en-GB" sz="2400" spc="-1" strike="noStrike">
              <a:latin typeface="Arial"/>
            </a:endParaRPr>
          </a:p>
          <a:p>
            <a:pPr>
              <a:lnSpc>
                <a:spcPct val="100000"/>
              </a:lnSpc>
            </a:pPr>
            <a:endParaRPr b="0" lang="en-GB" sz="2400" spc="-1" strike="noStrike">
              <a:latin typeface="Arial"/>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CustomShape 1"/>
          <p:cNvSpPr/>
          <p:nvPr/>
        </p:nvSpPr>
        <p:spPr>
          <a:xfrm>
            <a:off x="457200" y="704160"/>
            <a:ext cx="8225640" cy="1139040"/>
          </a:xfrm>
          <a:prstGeom prst="rect">
            <a:avLst/>
          </a:prstGeom>
          <a:noFill/>
          <a:ln>
            <a:noFill/>
          </a:ln>
        </p:spPr>
        <p:style>
          <a:lnRef idx="0"/>
          <a:fillRef idx="0"/>
          <a:effectRef idx="0"/>
          <a:fontRef idx="minor"/>
        </p:style>
        <p:txBody>
          <a:bodyPr lIns="0" rIns="0" tIns="45000" bIns="0" anchor="b"/>
          <a:p>
            <a:pPr>
              <a:lnSpc>
                <a:spcPct val="100000"/>
              </a:lnSpc>
            </a:pPr>
            <a:r>
              <a:rPr b="0" lang="en-GB" sz="5000" spc="-1" strike="noStrike">
                <a:solidFill>
                  <a:srgbClr val="04617b"/>
                </a:solidFill>
                <a:latin typeface="Calibri"/>
                <a:ea typeface="DejaVu Sans"/>
              </a:rPr>
              <a:t>Conversation Analysis</a:t>
            </a:r>
            <a:endParaRPr b="0" lang="en-GB" sz="5000" spc="-1" strike="noStrike">
              <a:latin typeface="Arial"/>
            </a:endParaRPr>
          </a:p>
        </p:txBody>
      </p:sp>
      <p:sp>
        <p:nvSpPr>
          <p:cNvPr id="176" name="CustomShape 2"/>
          <p:cNvSpPr/>
          <p:nvPr/>
        </p:nvSpPr>
        <p:spPr>
          <a:xfrm>
            <a:off x="457200" y="1935360"/>
            <a:ext cx="8225640" cy="4385160"/>
          </a:xfrm>
          <a:prstGeom prst="rect">
            <a:avLst/>
          </a:prstGeom>
          <a:noFill/>
          <a:ln>
            <a:noFill/>
          </a:ln>
        </p:spPr>
        <p:style>
          <a:lnRef idx="0"/>
          <a:fillRef idx="0"/>
          <a:effectRef idx="0"/>
          <a:fontRef idx="minor"/>
        </p:style>
        <p:txBody>
          <a:bodyPr lIns="90000" rIns="90000" tIns="45000" bIns="45000"/>
          <a:p>
            <a:pPr algn="just">
              <a:lnSpc>
                <a:spcPct val="100000"/>
              </a:lnSpc>
            </a:pPr>
            <a:r>
              <a:rPr b="0" lang="en-GB" sz="2000" spc="-1" strike="noStrike">
                <a:solidFill>
                  <a:srgbClr val="000000"/>
                </a:solidFill>
                <a:latin typeface="Constantia"/>
                <a:ea typeface="Noto Sans CJK SC"/>
              </a:rPr>
              <a:t>“</a:t>
            </a:r>
            <a:r>
              <a:rPr b="0" lang="en-GB" sz="2000" spc="-1" strike="noStrike">
                <a:solidFill>
                  <a:srgbClr val="000000"/>
                </a:solidFill>
                <a:latin typeface="Constantia"/>
                <a:ea typeface="Noto Sans CJK SC"/>
              </a:rPr>
              <a:t>The CA approach is distinctive (i) in assuming that language use, and social interaction more generally, is orderly at a minute level of detail. Additionally, this orderliness is conceived of as the product of shared methods of reasoning and action to which all competent social interactants attend. CA is also distinctive (ii) in that the goals of the analyses are structural — i.e. to describe the intertwined construction of practices, actions, activities, and the overall structure of interactions. With these goals and assumptions in mind, the data required for analyses are also distinctive (iii) in that they must be records of spontaneous, naturally occurring social interaction rather than, for instance, contrived interactions or those that might occur in a laboratory.” (Sidnell&amp;Stivers, 2013)</a:t>
            </a:r>
            <a:endParaRPr b="0" lang="en-GB" sz="2000" spc="-1" strike="noStrike">
              <a:latin typeface="Arial"/>
            </a:endParaRPr>
          </a:p>
          <a:p>
            <a:pPr algn="just">
              <a:lnSpc>
                <a:spcPct val="100000"/>
              </a:lnSpc>
            </a:pPr>
            <a:endParaRPr b="0" lang="en-GB" sz="2000" spc="-1" strike="noStrike">
              <a:latin typeface="Arial"/>
            </a:endParaRPr>
          </a:p>
          <a:p>
            <a:pPr algn="just">
              <a:lnSpc>
                <a:spcPct val="100000"/>
              </a:lnSpc>
            </a:pPr>
            <a:endParaRPr b="0" lang="en-GB" sz="2000" spc="-1" strike="noStrike">
              <a:latin typeface="Arial"/>
            </a:endParaRPr>
          </a:p>
          <a:p>
            <a:pPr algn="just">
              <a:lnSpc>
                <a:spcPct val="100000"/>
              </a:lnSpc>
            </a:pPr>
            <a:endParaRPr b="0" lang="en-GB" sz="2000" spc="-1" strike="noStrike">
              <a:latin typeface="Arial"/>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CustomShape 1"/>
          <p:cNvSpPr/>
          <p:nvPr/>
        </p:nvSpPr>
        <p:spPr>
          <a:xfrm>
            <a:off x="457200" y="704160"/>
            <a:ext cx="8225640" cy="1139040"/>
          </a:xfrm>
          <a:prstGeom prst="rect">
            <a:avLst/>
          </a:prstGeom>
          <a:noFill/>
          <a:ln>
            <a:noFill/>
          </a:ln>
        </p:spPr>
        <p:style>
          <a:lnRef idx="0"/>
          <a:fillRef idx="0"/>
          <a:effectRef idx="0"/>
          <a:fontRef idx="minor"/>
        </p:style>
        <p:txBody>
          <a:bodyPr lIns="0" rIns="0" tIns="45000" bIns="0" anchor="b"/>
          <a:p>
            <a:pPr>
              <a:lnSpc>
                <a:spcPct val="100000"/>
              </a:lnSpc>
            </a:pPr>
            <a:r>
              <a:rPr b="0" lang="en-GB" sz="5000" spc="-1" strike="noStrike">
                <a:solidFill>
                  <a:srgbClr val="04617b"/>
                </a:solidFill>
                <a:latin typeface="Calibri"/>
                <a:ea typeface="DejaVu Sans"/>
              </a:rPr>
              <a:t>Conversation Analysis</a:t>
            </a:r>
            <a:endParaRPr b="0" lang="en-GB" sz="5000" spc="-1" strike="noStrike">
              <a:latin typeface="Arial"/>
            </a:endParaRPr>
          </a:p>
        </p:txBody>
      </p:sp>
      <p:sp>
        <p:nvSpPr>
          <p:cNvPr id="178" name="CustomShape 2"/>
          <p:cNvSpPr/>
          <p:nvPr/>
        </p:nvSpPr>
        <p:spPr>
          <a:xfrm>
            <a:off x="457200" y="1935360"/>
            <a:ext cx="8225640" cy="4385160"/>
          </a:xfrm>
          <a:prstGeom prst="rect">
            <a:avLst/>
          </a:prstGeom>
          <a:noFill/>
          <a:ln>
            <a:noFill/>
          </a:ln>
        </p:spPr>
        <p:style>
          <a:lnRef idx="0"/>
          <a:fillRef idx="0"/>
          <a:effectRef idx="0"/>
          <a:fontRef idx="minor"/>
        </p:style>
        <p:txBody>
          <a:bodyPr lIns="90000" rIns="90000" tIns="45000" bIns="45000"/>
          <a:p>
            <a:pPr marL="274320" indent="-270360" algn="just">
              <a:lnSpc>
                <a:spcPct val="100000"/>
              </a:lnSpc>
              <a:buClr>
                <a:srgbClr val="0bd0d9"/>
              </a:buClr>
              <a:buSzPct val="95000"/>
              <a:buFont typeface="Wingdings 2" charset="2"/>
              <a:buChar char=""/>
            </a:pPr>
            <a:r>
              <a:rPr b="0" i="1" lang="en-GB" sz="2400" spc="-1" strike="noStrike">
                <a:solidFill>
                  <a:srgbClr val="000000"/>
                </a:solidFill>
                <a:latin typeface="Constantia"/>
                <a:ea typeface="Noto Sans CJK SC"/>
              </a:rPr>
              <a:t>turn-constructional unit</a:t>
            </a:r>
            <a:endParaRPr b="0" lang="en-GB" sz="2400" spc="-1" strike="noStrike">
              <a:latin typeface="Arial"/>
            </a:endParaRPr>
          </a:p>
          <a:p>
            <a:pPr algn="just">
              <a:lnSpc>
                <a:spcPct val="100000"/>
              </a:lnSpc>
            </a:pPr>
            <a:r>
              <a:rPr b="0" lang="en-GB" sz="2000" spc="-1" strike="noStrike">
                <a:solidFill>
                  <a:srgbClr val="000000"/>
                </a:solidFill>
                <a:latin typeface="Constantia"/>
                <a:ea typeface="Noto Sans CJK SC"/>
              </a:rPr>
              <a:t>“</a:t>
            </a:r>
            <a:r>
              <a:rPr b="0" lang="en-GB" sz="2000" spc="-1" strike="noStrike">
                <a:solidFill>
                  <a:srgbClr val="000000"/>
                </a:solidFill>
                <a:latin typeface="Constantia"/>
                <a:ea typeface="Noto Sans CJK SC"/>
              </a:rPr>
              <a:t>There are various unit-types with which a speaker may set out to construct a turn. Unit-types for English include sentential, clausal, phrasal, and lexical constructions. Instances of the unit-types so usable allow a projection under way, and what, roughly, it will take for an instance of that unit-type to be completed. Unit-types lacking the feature of projectability may not be usable in the same way.” (Sacks, et al., 1974)</a:t>
            </a:r>
            <a:endParaRPr b="0" lang="en-GB" sz="2000" spc="-1" strike="noStrike">
              <a:latin typeface="Arial"/>
            </a:endParaRPr>
          </a:p>
          <a:p>
            <a:pPr marL="274320" indent="-270360" algn="just">
              <a:lnSpc>
                <a:spcPct val="100000"/>
              </a:lnSpc>
              <a:buClr>
                <a:srgbClr val="0bd0d9"/>
              </a:buClr>
              <a:buSzPct val="95000"/>
              <a:buFont typeface="Wingdings 2" charset="2"/>
              <a:buChar char=""/>
            </a:pPr>
            <a:r>
              <a:rPr b="0" i="1" lang="en-GB" sz="2400" spc="-1" strike="noStrike">
                <a:solidFill>
                  <a:srgbClr val="000000"/>
                </a:solidFill>
                <a:latin typeface="Constantia"/>
                <a:ea typeface="Noto Sans CJK SC"/>
              </a:rPr>
              <a:t>transition-relevance place</a:t>
            </a:r>
            <a:endParaRPr b="0" lang="en-GB" sz="2400" spc="-1" strike="noStrike">
              <a:latin typeface="Arial"/>
            </a:endParaRPr>
          </a:p>
          <a:p>
            <a:pPr algn="just">
              <a:lnSpc>
                <a:spcPct val="100000"/>
              </a:lnSpc>
            </a:pPr>
            <a:endParaRPr b="0" lang="en-GB" sz="2400" spc="-1" strike="noStrike">
              <a:latin typeface="Arial"/>
            </a:endParaRPr>
          </a:p>
          <a:p>
            <a:pPr algn="just">
              <a:lnSpc>
                <a:spcPct val="100000"/>
              </a:lnSpc>
            </a:pPr>
            <a:endParaRPr b="0" lang="en-GB" sz="2400" spc="-1" strike="noStrike">
              <a:latin typeface="Arial"/>
            </a:endParaRPr>
          </a:p>
          <a:p>
            <a:pPr algn="just">
              <a:lnSpc>
                <a:spcPct val="100000"/>
              </a:lnSpc>
            </a:pPr>
            <a:endParaRPr b="0" lang="en-GB" sz="2400" spc="-1" strike="noStrike">
              <a:latin typeface="Arial"/>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CustomShape 1"/>
          <p:cNvSpPr/>
          <p:nvPr/>
        </p:nvSpPr>
        <p:spPr>
          <a:xfrm>
            <a:off x="457200" y="704160"/>
            <a:ext cx="8225640" cy="1139040"/>
          </a:xfrm>
          <a:prstGeom prst="rect">
            <a:avLst/>
          </a:prstGeom>
          <a:noFill/>
          <a:ln>
            <a:noFill/>
          </a:ln>
        </p:spPr>
        <p:style>
          <a:lnRef idx="0"/>
          <a:fillRef idx="0"/>
          <a:effectRef idx="0"/>
          <a:fontRef idx="minor"/>
        </p:style>
        <p:txBody>
          <a:bodyPr lIns="0" rIns="0" tIns="45000" bIns="0" anchor="b"/>
          <a:p>
            <a:pPr>
              <a:lnSpc>
                <a:spcPct val="100000"/>
              </a:lnSpc>
            </a:pPr>
            <a:r>
              <a:rPr b="0" lang="en-GB" sz="5000" spc="-1" strike="noStrike">
                <a:solidFill>
                  <a:srgbClr val="04617b"/>
                </a:solidFill>
                <a:latin typeface="Calibri"/>
                <a:ea typeface="DejaVu Sans"/>
              </a:rPr>
              <a:t>Interactional Linguistics </a:t>
            </a:r>
            <a:endParaRPr b="0" lang="en-GB" sz="5000" spc="-1" strike="noStrike">
              <a:latin typeface="Arial"/>
            </a:endParaRPr>
          </a:p>
        </p:txBody>
      </p:sp>
      <p:sp>
        <p:nvSpPr>
          <p:cNvPr id="180" name="CustomShape 2"/>
          <p:cNvSpPr/>
          <p:nvPr/>
        </p:nvSpPr>
        <p:spPr>
          <a:xfrm>
            <a:off x="457200" y="1935360"/>
            <a:ext cx="8225640" cy="4385160"/>
          </a:xfrm>
          <a:prstGeom prst="rect">
            <a:avLst/>
          </a:prstGeom>
          <a:noFill/>
          <a:ln>
            <a:noFill/>
          </a:ln>
        </p:spPr>
        <p:style>
          <a:lnRef idx="0"/>
          <a:fillRef idx="0"/>
          <a:effectRef idx="0"/>
          <a:fontRef idx="minor"/>
        </p:style>
        <p:txBody>
          <a:bodyPr lIns="90000" rIns="90000" tIns="45000" bIns="45000"/>
          <a:p>
            <a:pPr marL="274320" indent="-270360" algn="just">
              <a:lnSpc>
                <a:spcPct val="100000"/>
              </a:lnSpc>
              <a:buClr>
                <a:srgbClr val="0bd0d9"/>
              </a:buClr>
              <a:buSzPct val="95000"/>
              <a:buFont typeface="Wingdings 2" charset="2"/>
              <a:buChar char=""/>
            </a:pPr>
            <a:r>
              <a:rPr b="0" lang="en-GB" sz="2600" spc="-1" strike="noStrike">
                <a:solidFill>
                  <a:srgbClr val="000000"/>
                </a:solidFill>
                <a:latin typeface="Constantia"/>
                <a:ea typeface="DejaVu Sans"/>
              </a:rPr>
              <a:t>“</a:t>
            </a:r>
            <a:r>
              <a:rPr b="0" lang="en-GB" sz="2600" spc="-1" strike="noStrike">
                <a:solidFill>
                  <a:srgbClr val="000000"/>
                </a:solidFill>
                <a:latin typeface="Constantia"/>
                <a:ea typeface="DejaVu Sans"/>
              </a:rPr>
              <a:t>The term </a:t>
            </a:r>
            <a:r>
              <a:rPr b="0" i="1" lang="en-GB" sz="2600" spc="-1" strike="noStrike">
                <a:solidFill>
                  <a:srgbClr val="000000"/>
                </a:solidFill>
                <a:latin typeface="Constantia"/>
                <a:ea typeface="DejaVu Sans"/>
              </a:rPr>
              <a:t>Interactional Linguistics</a:t>
            </a:r>
            <a:r>
              <a:rPr b="0" lang="en-GB" sz="2600" spc="-1" strike="noStrike">
                <a:solidFill>
                  <a:srgbClr val="000000"/>
                </a:solidFill>
                <a:latin typeface="Constantia"/>
                <a:ea typeface="DejaVu Sans"/>
              </a:rPr>
              <a:t> was introduced early in this century as a cover term for research endeavors such as phonology of conversation, grammar and interaction, contextualization of language, and prosody in talk-in-interaction – all attempts to to explore the working of language as systematically deployed in social interaction.”</a:t>
            </a:r>
            <a:endParaRPr b="0" lang="en-GB" sz="2600" spc="-1" strike="noStrike">
              <a:latin typeface="Arial"/>
            </a:endParaRPr>
          </a:p>
          <a:p>
            <a:pPr marL="274320" indent="-270360">
              <a:lnSpc>
                <a:spcPct val="100000"/>
              </a:lnSpc>
              <a:buClr>
                <a:srgbClr val="0bd0d9"/>
              </a:buClr>
              <a:buSzPct val="95000"/>
              <a:buFont typeface="Wingdings 2" charset="2"/>
              <a:buChar char=""/>
            </a:pPr>
            <a:r>
              <a:rPr b="0" lang="en-GB" sz="2600" spc="-1" strike="noStrike">
                <a:solidFill>
                  <a:srgbClr val="000000"/>
                </a:solidFill>
                <a:latin typeface="Constantia"/>
                <a:ea typeface="DejaVu Sans"/>
              </a:rPr>
              <a:t>(Couper-Kuhlen&amp;Selting, 2018)</a:t>
            </a:r>
            <a:endParaRPr b="0" lang="en-GB" sz="2600" spc="-1" strike="noStrike">
              <a:latin typeface="Arial"/>
            </a:endParaRPr>
          </a:p>
          <a:p>
            <a:pPr>
              <a:lnSpc>
                <a:spcPct val="100000"/>
              </a:lnSpc>
            </a:pPr>
            <a:endParaRPr b="0" lang="en-GB" sz="2600" spc="-1" strike="noStrike">
              <a:latin typeface="Arial"/>
            </a:endParaRPr>
          </a:p>
          <a:p>
            <a:pPr>
              <a:lnSpc>
                <a:spcPct val="100000"/>
              </a:lnSpc>
            </a:pPr>
            <a:endParaRPr b="0" lang="en-GB" sz="2600" spc="-1" strike="noStrike">
              <a:latin typeface="Arial"/>
            </a:endParaRPr>
          </a:p>
        </p:txBody>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CustomShape 1"/>
          <p:cNvSpPr/>
          <p:nvPr/>
        </p:nvSpPr>
        <p:spPr>
          <a:xfrm>
            <a:off x="457200" y="704160"/>
            <a:ext cx="8226000" cy="1139400"/>
          </a:xfrm>
          <a:prstGeom prst="rect">
            <a:avLst/>
          </a:prstGeom>
          <a:noFill/>
          <a:ln>
            <a:noFill/>
          </a:ln>
        </p:spPr>
        <p:style>
          <a:lnRef idx="0"/>
          <a:fillRef idx="0"/>
          <a:effectRef idx="0"/>
          <a:fontRef idx="minor"/>
        </p:style>
        <p:txBody>
          <a:bodyPr lIns="0" rIns="0" tIns="45000" bIns="0" anchor="b"/>
          <a:p>
            <a:pPr>
              <a:lnSpc>
                <a:spcPct val="100000"/>
              </a:lnSpc>
            </a:pPr>
            <a:r>
              <a:rPr b="0" lang="en-GB" sz="5000" spc="-1" strike="noStrike">
                <a:solidFill>
                  <a:srgbClr val="04617b"/>
                </a:solidFill>
                <a:latin typeface="Calibri"/>
                <a:ea typeface="DejaVu Sans"/>
              </a:rPr>
              <a:t>On-line syntax</a:t>
            </a:r>
            <a:endParaRPr b="0" lang="en-GB" sz="5000" spc="-1" strike="noStrike">
              <a:latin typeface="Arial"/>
            </a:endParaRPr>
          </a:p>
        </p:txBody>
      </p:sp>
      <p:sp>
        <p:nvSpPr>
          <p:cNvPr id="182" name="CustomShape 2"/>
          <p:cNvSpPr/>
          <p:nvPr/>
        </p:nvSpPr>
        <p:spPr>
          <a:xfrm>
            <a:off x="457200" y="1935360"/>
            <a:ext cx="8226000" cy="4385520"/>
          </a:xfrm>
          <a:prstGeom prst="rect">
            <a:avLst/>
          </a:prstGeom>
          <a:noFill/>
          <a:ln>
            <a:noFill/>
          </a:ln>
        </p:spPr>
        <p:style>
          <a:lnRef idx="0"/>
          <a:fillRef idx="0"/>
          <a:effectRef idx="0"/>
          <a:fontRef idx="minor"/>
        </p:style>
        <p:txBody>
          <a:bodyPr lIns="90000" rIns="90000" tIns="45000" bIns="45000"/>
          <a:p>
            <a:pPr marL="274320" indent="-270720">
              <a:lnSpc>
                <a:spcPct val="100000"/>
              </a:lnSpc>
              <a:buClr>
                <a:srgbClr val="0bd0d9"/>
              </a:buClr>
              <a:buSzPct val="95000"/>
              <a:buFont typeface="Wingdings 2" charset="2"/>
              <a:buChar char=""/>
            </a:pPr>
            <a:r>
              <a:rPr b="0" lang="en-GB" sz="2400" spc="-1" strike="noStrike">
                <a:solidFill>
                  <a:srgbClr val="000000"/>
                </a:solidFill>
                <a:latin typeface="Constantia"/>
                <a:ea typeface="Doulos SIL"/>
              </a:rPr>
              <a:t>“</a:t>
            </a:r>
            <a:r>
              <a:rPr b="0" lang="en-GB" sz="2400" spc="-1" strike="noStrike">
                <a:solidFill>
                  <a:srgbClr val="000000"/>
                </a:solidFill>
                <a:latin typeface="Constantia"/>
                <a:ea typeface="Doulos SIL"/>
              </a:rPr>
              <a:t>It is almost trivial to point out that a structuralist definition of the sentence is not carried with the on-line of syntax processing. The structuralist segmentation of a text into sentences is carried out not from a real-time emergence perspective, but rather from the bird’s eye view of the text editor, i.e. finished product.” (Auer, 2009)</a:t>
            </a:r>
            <a:endParaRPr b="0" lang="en-GB" sz="2400" spc="-1" strike="noStrike">
              <a:latin typeface="Arial"/>
            </a:endParaRPr>
          </a:p>
        </p:txBody>
      </p:sp>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CustomShape 1"/>
          <p:cNvSpPr/>
          <p:nvPr/>
        </p:nvSpPr>
        <p:spPr>
          <a:xfrm>
            <a:off x="457200" y="704160"/>
            <a:ext cx="8225640" cy="1139040"/>
          </a:xfrm>
          <a:prstGeom prst="rect">
            <a:avLst/>
          </a:prstGeom>
          <a:noFill/>
          <a:ln>
            <a:noFill/>
          </a:ln>
        </p:spPr>
        <p:style>
          <a:lnRef idx="0"/>
          <a:fillRef idx="0"/>
          <a:effectRef idx="0"/>
          <a:fontRef idx="minor"/>
        </p:style>
        <p:txBody>
          <a:bodyPr lIns="0" rIns="0" tIns="45000" bIns="0" anchor="b"/>
          <a:p>
            <a:pPr>
              <a:lnSpc>
                <a:spcPct val="100000"/>
              </a:lnSpc>
            </a:pPr>
            <a:r>
              <a:rPr b="0" lang="en-GB" sz="5000" spc="-1" strike="noStrike">
                <a:solidFill>
                  <a:srgbClr val="04617b"/>
                </a:solidFill>
                <a:latin typeface="Calibri"/>
                <a:ea typeface="DejaVu Sans"/>
              </a:rPr>
              <a:t>On-line syntax</a:t>
            </a:r>
            <a:endParaRPr b="0" lang="en-GB" sz="5000" spc="-1" strike="noStrike">
              <a:latin typeface="Arial"/>
            </a:endParaRPr>
          </a:p>
        </p:txBody>
      </p:sp>
      <p:sp>
        <p:nvSpPr>
          <p:cNvPr id="184" name="CustomShape 2"/>
          <p:cNvSpPr/>
          <p:nvPr/>
        </p:nvSpPr>
        <p:spPr>
          <a:xfrm>
            <a:off x="457200" y="1935360"/>
            <a:ext cx="8225640" cy="4385160"/>
          </a:xfrm>
          <a:prstGeom prst="rect">
            <a:avLst/>
          </a:prstGeom>
          <a:noFill/>
          <a:ln>
            <a:noFill/>
          </a:ln>
        </p:spPr>
        <p:style>
          <a:lnRef idx="0"/>
          <a:fillRef idx="0"/>
          <a:effectRef idx="0"/>
          <a:fontRef idx="minor"/>
        </p:style>
        <p:txBody>
          <a:bodyPr lIns="90000" rIns="90000" tIns="45000" bIns="45000"/>
          <a:p>
            <a:pPr marL="274320" indent="-270360">
              <a:lnSpc>
                <a:spcPct val="100000"/>
              </a:lnSpc>
              <a:buClr>
                <a:srgbClr val="0bd0d9"/>
              </a:buClr>
              <a:buSzPct val="95000"/>
              <a:buFont typeface="Wingdings 2" charset="2"/>
              <a:buChar char=""/>
            </a:pPr>
            <a:r>
              <a:rPr b="0" lang="en-GB" sz="2600" spc="-1" strike="noStrike">
                <a:solidFill>
                  <a:srgbClr val="000000"/>
                </a:solidFill>
                <a:latin typeface="Constantia"/>
                <a:ea typeface="DejaVu Sans"/>
              </a:rPr>
              <a:t>Transitoriness  (“rapid fading”)</a:t>
            </a:r>
            <a:endParaRPr b="0" lang="en-GB" sz="2600" spc="-1" strike="noStrike">
              <a:latin typeface="Arial"/>
            </a:endParaRPr>
          </a:p>
          <a:p>
            <a:pPr marL="274320" indent="-270360">
              <a:lnSpc>
                <a:spcPct val="100000"/>
              </a:lnSpc>
              <a:buClr>
                <a:srgbClr val="0bd0d9"/>
              </a:buClr>
              <a:buSzPct val="95000"/>
              <a:buFont typeface="Wingdings 2" charset="2"/>
              <a:buChar char=""/>
            </a:pPr>
            <a:r>
              <a:rPr b="0" lang="en-GB" sz="2600" spc="-1" strike="noStrike">
                <a:solidFill>
                  <a:srgbClr val="000000"/>
                </a:solidFill>
                <a:latin typeface="Constantia"/>
                <a:ea typeface="DejaVu Sans"/>
              </a:rPr>
              <a:t>Irreversibility</a:t>
            </a:r>
            <a:endParaRPr b="0" lang="en-GB" sz="2600" spc="-1" strike="noStrike">
              <a:latin typeface="Arial"/>
            </a:endParaRPr>
          </a:p>
          <a:p>
            <a:pPr marL="274320" indent="-270360">
              <a:lnSpc>
                <a:spcPct val="100000"/>
              </a:lnSpc>
              <a:buClr>
                <a:srgbClr val="0bd0d9"/>
              </a:buClr>
              <a:buSzPct val="95000"/>
              <a:buFont typeface="Wingdings 2" charset="2"/>
              <a:buChar char=""/>
            </a:pPr>
            <a:r>
              <a:rPr b="0" lang="en-GB" sz="2600" spc="-1" strike="noStrike">
                <a:solidFill>
                  <a:srgbClr val="000000"/>
                </a:solidFill>
                <a:latin typeface="Constantia"/>
                <a:ea typeface="DejaVu Sans"/>
              </a:rPr>
              <a:t>Synchronisation</a:t>
            </a:r>
            <a:endParaRPr b="0" lang="en-GB" sz="2600" spc="-1" strike="noStrike">
              <a:latin typeface="Arial"/>
            </a:endParaRPr>
          </a:p>
          <a:p>
            <a:pPr marL="274320" indent="-270360">
              <a:lnSpc>
                <a:spcPct val="100000"/>
              </a:lnSpc>
              <a:buClr>
                <a:srgbClr val="0bd0d9"/>
              </a:buClr>
              <a:buSzPct val="95000"/>
              <a:buFont typeface="Wingdings 2" charset="2"/>
              <a:buChar char=""/>
            </a:pPr>
            <a:r>
              <a:rPr b="0" lang="en-GB" sz="2600" spc="-1" strike="noStrike">
                <a:solidFill>
                  <a:srgbClr val="000000"/>
                </a:solidFill>
                <a:latin typeface="Constantia"/>
                <a:ea typeface="DejaVu Sans"/>
              </a:rPr>
              <a:t>Projection</a:t>
            </a:r>
            <a:endParaRPr b="0" lang="en-GB" sz="2600" spc="-1" strike="noStrike">
              <a:latin typeface="Arial"/>
            </a:endParaRPr>
          </a:p>
          <a:p>
            <a:pPr>
              <a:lnSpc>
                <a:spcPct val="100000"/>
              </a:lnSpc>
            </a:pPr>
            <a:endParaRPr b="0" lang="en-GB" sz="2600" spc="-1" strike="noStrike">
              <a:latin typeface="Arial"/>
            </a:endParaRPr>
          </a:p>
          <a:p>
            <a:pPr>
              <a:lnSpc>
                <a:spcPct val="100000"/>
              </a:lnSpc>
            </a:pPr>
            <a:endParaRPr b="0" lang="en-GB" sz="2600" spc="-1" strike="noStrike">
              <a:latin typeface="Arial"/>
            </a:endParaRPr>
          </a:p>
        </p:txBody>
      </p:sp>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CustomShape 1"/>
          <p:cNvSpPr/>
          <p:nvPr/>
        </p:nvSpPr>
        <p:spPr>
          <a:xfrm>
            <a:off x="457200" y="704160"/>
            <a:ext cx="8225640" cy="1139040"/>
          </a:xfrm>
          <a:prstGeom prst="rect">
            <a:avLst/>
          </a:prstGeom>
          <a:noFill/>
          <a:ln>
            <a:noFill/>
          </a:ln>
        </p:spPr>
        <p:style>
          <a:lnRef idx="0"/>
          <a:fillRef idx="0"/>
          <a:effectRef idx="0"/>
          <a:fontRef idx="minor"/>
        </p:style>
        <p:txBody>
          <a:bodyPr lIns="0" rIns="0" tIns="45000" bIns="0" anchor="b"/>
          <a:p>
            <a:pPr>
              <a:lnSpc>
                <a:spcPct val="100000"/>
              </a:lnSpc>
            </a:pPr>
            <a:r>
              <a:rPr b="0" lang="en-GB" sz="5000" spc="-1" strike="noStrike">
                <a:solidFill>
                  <a:srgbClr val="04617b"/>
                </a:solidFill>
                <a:latin typeface="Calibri"/>
                <a:ea typeface="DejaVu Sans"/>
              </a:rPr>
              <a:t>Projection</a:t>
            </a:r>
            <a:endParaRPr b="0" lang="en-GB" sz="5000" spc="-1" strike="noStrike">
              <a:latin typeface="Arial"/>
            </a:endParaRPr>
          </a:p>
        </p:txBody>
      </p:sp>
      <p:sp>
        <p:nvSpPr>
          <p:cNvPr id="186" name="CustomShape 2"/>
          <p:cNvSpPr/>
          <p:nvPr/>
        </p:nvSpPr>
        <p:spPr>
          <a:xfrm>
            <a:off x="457200" y="1935360"/>
            <a:ext cx="8225640" cy="4385160"/>
          </a:xfrm>
          <a:prstGeom prst="rect">
            <a:avLst/>
          </a:prstGeom>
          <a:noFill/>
          <a:ln>
            <a:noFill/>
          </a:ln>
        </p:spPr>
        <p:style>
          <a:lnRef idx="0"/>
          <a:fillRef idx="0"/>
          <a:effectRef idx="0"/>
          <a:fontRef idx="minor"/>
        </p:style>
        <p:txBody>
          <a:bodyPr lIns="90000" rIns="90000" tIns="45000" bIns="45000"/>
          <a:p>
            <a:pPr algn="just">
              <a:lnSpc>
                <a:spcPct val="100000"/>
              </a:lnSpc>
            </a:pPr>
            <a:endParaRPr b="0" lang="en-GB" sz="1800" spc="-1" strike="noStrike">
              <a:latin typeface="Arial"/>
            </a:endParaRPr>
          </a:p>
          <a:p>
            <a:pPr algn="just">
              <a:lnSpc>
                <a:spcPct val="100000"/>
              </a:lnSpc>
            </a:pPr>
            <a:r>
              <a:rPr b="0" lang="en-GB" sz="2000" spc="-1" strike="noStrike">
                <a:solidFill>
                  <a:srgbClr val="000000"/>
                </a:solidFill>
                <a:latin typeface="Constantia"/>
                <a:ea typeface="Noto Sans CJK SC"/>
              </a:rPr>
              <a:t>“</a:t>
            </a:r>
            <a:r>
              <a:rPr b="0" i="1" lang="en-GB" sz="2000" spc="-1" strike="noStrike">
                <a:solidFill>
                  <a:srgbClr val="000000"/>
                </a:solidFill>
                <a:latin typeface="Constantia"/>
                <a:ea typeface="Noto Sans CJK SC"/>
              </a:rPr>
              <a:t>Projection </a:t>
            </a:r>
            <a:r>
              <a:rPr b="0" lang="en-GB" sz="2000" spc="-1" strike="noStrike">
                <a:solidFill>
                  <a:srgbClr val="000000"/>
                </a:solidFill>
                <a:latin typeface="Constantia"/>
                <a:ea typeface="Noto Sans CJK SC"/>
              </a:rPr>
              <a:t>is forward-oriented; it enables speakers and recipients to predict – on the basis of what has been said so far – structural slots in the emergent syntactic gestalt more or less accurately. Projection hence enables speakers and hearers to answer the question ‘what next?’ in the online processing of an emergent gestalt. (…) One of the main functions of what we call ‘syntax’ for oral language is therefore to make projection possible.</a:t>
            </a:r>
            <a:r>
              <a:rPr b="0" lang="en-GB" sz="2400" spc="-1" strike="noStrike">
                <a:solidFill>
                  <a:srgbClr val="000000"/>
                </a:solidFill>
                <a:latin typeface="Constantia"/>
                <a:ea typeface="Doulos SIL"/>
              </a:rPr>
              <a:t>”</a:t>
            </a:r>
            <a:r>
              <a:rPr b="0" lang="en-GB" sz="2000" spc="-1" strike="noStrike">
                <a:solidFill>
                  <a:srgbClr val="000000"/>
                </a:solidFill>
                <a:latin typeface="Constantia"/>
                <a:ea typeface="Noto Sans CJK SC"/>
              </a:rPr>
              <a:t>(Auer, 2015)</a:t>
            </a:r>
            <a:endParaRPr b="0" lang="en-GB" sz="2000" spc="-1" strike="noStrike">
              <a:latin typeface="Arial"/>
            </a:endParaRPr>
          </a:p>
          <a:p>
            <a:pPr>
              <a:lnSpc>
                <a:spcPct val="100000"/>
              </a:lnSpc>
            </a:pPr>
            <a:endParaRPr b="0" lang="en-GB" sz="2000" spc="-1" strike="noStrike">
              <a:latin typeface="Arial"/>
            </a:endParaRPr>
          </a:p>
          <a:p>
            <a:pPr>
              <a:lnSpc>
                <a:spcPct val="100000"/>
              </a:lnSpc>
            </a:pPr>
            <a:endParaRPr b="0" lang="en-GB" sz="2000" spc="-1" strike="noStrike">
              <a:latin typeface="Arial"/>
            </a:endParaRPr>
          </a:p>
        </p:txBody>
      </p:sp>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Ion</Template>
  <TotalTime>9043</TotalTime>
  <Application>LibreOffice/5.4.3.2$Windows_X86_64 LibreOffice_project/92a7159f7e4af62137622921e809f8546db437e5</Application>
  <Words>845</Words>
  <Paragraphs>72</Paragraphs>
  <Company>University of Leeds</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2016-11-13T13:03:25Z</dcterms:created>
  <dc:creator>smljaw</dc:creator>
  <dc:description/>
  <dc:language>cs-CZ</dc:language>
  <cp:lastModifiedBy/>
  <dcterms:modified xsi:type="dcterms:W3CDTF">2020-03-22T16:58:23Z</dcterms:modified>
  <cp:revision>265</cp:revision>
  <dc:subject/>
  <dc:title>Variation and change in the pronunciation of Czech loanwords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University of Leeds</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4</vt:i4>
  </property>
  <property fmtid="{D5CDD505-2E9C-101B-9397-08002B2CF9AE}" pid="8" name="Notes">
    <vt:i4>0</vt:i4>
  </property>
  <property fmtid="{D5CDD505-2E9C-101B-9397-08002B2CF9AE}" pid="9" name="PresentationFormat">
    <vt:lpwstr>On-screen Show (4:3)</vt:lpwstr>
  </property>
  <property fmtid="{D5CDD505-2E9C-101B-9397-08002B2CF9AE}" pid="10" name="ScaleCrop">
    <vt:bool>0</vt:bool>
  </property>
  <property fmtid="{D5CDD505-2E9C-101B-9397-08002B2CF9AE}" pid="11" name="ShareDoc">
    <vt:bool>0</vt:bool>
  </property>
  <property fmtid="{D5CDD505-2E9C-101B-9397-08002B2CF9AE}" pid="12" name="Slides">
    <vt:i4>15</vt:i4>
  </property>
</Properties>
</file>