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4" r:id="rId4"/>
    <p:sldId id="273" r:id="rId5"/>
    <p:sldId id="268" r:id="rId6"/>
    <p:sldId id="258" r:id="rId7"/>
    <p:sldId id="275" r:id="rId8"/>
    <p:sldId id="272" r:id="rId9"/>
    <p:sldId id="269" r:id="rId10"/>
    <p:sldId id="276" r:id="rId11"/>
    <p:sldId id="270" r:id="rId12"/>
    <p:sldId id="277" r:id="rId13"/>
    <p:sldId id="278" r:id="rId14"/>
    <p:sldId id="271" r:id="rId15"/>
    <p:sldId id="279" r:id="rId16"/>
    <p:sldId id="280" r:id="rId17"/>
    <p:sldId id="266" r:id="rId18"/>
    <p:sldId id="267" r:id="rId19"/>
    <p:sldId id="281" r:id="rId20"/>
    <p:sldId id="26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36">
          <p15:clr>
            <a:srgbClr val="A4A3A4"/>
          </p15:clr>
        </p15:guide>
        <p15:guide id="2" pos="40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ila Castilho" initials="S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358A"/>
    <a:srgbClr val="3F691E"/>
    <a:srgbClr val="ECF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70641" autoAdjust="0"/>
  </p:normalViewPr>
  <p:slideViewPr>
    <p:cSldViewPr snapToGrid="0" showGuides="1">
      <p:cViewPr varScale="1">
        <p:scale>
          <a:sx n="90" d="100"/>
          <a:sy n="90" d="100"/>
        </p:scale>
        <p:origin x="2130" y="96"/>
      </p:cViewPr>
      <p:guideLst>
        <p:guide orient="horz" pos="1836"/>
        <p:guide pos="4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olhs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8810C-DBB3-499E-BDBA-6367B93C71DB}" type="datetimeFigureOut">
              <a:rPr lang="en-GB" smtClean="0"/>
              <a:t>15/06/2017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6C23B-9CA9-4207-B0C9-BF314526E8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66415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IE" smtClean="0"/>
              <a:t>olhs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41C93-5A2D-45B8-97A3-401557919CB7}" type="datetimeFigureOut">
              <a:rPr lang="en-IE" smtClean="0"/>
              <a:t>15/06/2017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A450B-1A00-4815-9308-F50C9E5EBA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021152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1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2163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Short: (&lt;10 words)</a:t>
            </a:r>
          </a:p>
          <a:p>
            <a:r>
              <a:rPr lang="en-IE" dirty="0" smtClean="0"/>
              <a:t>Medium: (11 and 39 words)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/>
              <a:t>Long: (&gt;40 words)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13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008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14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8862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NMT can sometimes be better but it is not “much better” all the time!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9144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5 years to convice translators to use MT again!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188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3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536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5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4672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-Same as SMT came along</a:t>
            </a:r>
          </a:p>
          <a:p>
            <a:pPr marL="171450" indent="-171450">
              <a:buFontTx/>
              <a:buChar char="-"/>
            </a:pPr>
            <a:r>
              <a:rPr lang="en-IE" dirty="0" smtClean="0"/>
              <a:t>Translators</a:t>
            </a:r>
            <a:r>
              <a:rPr lang="en-IE" baseline="0" dirty="0" smtClean="0"/>
              <a:t> refusing to use MT </a:t>
            </a:r>
            <a:r>
              <a:rPr lang="en-IE" baseline="0" dirty="0" err="1" smtClean="0"/>
              <a:t>vs</a:t>
            </a:r>
            <a:r>
              <a:rPr lang="en-IE" baseline="0" dirty="0" smtClean="0"/>
              <a:t> translators being forced to use MT</a:t>
            </a:r>
          </a:p>
          <a:p>
            <a:pPr marL="171450" indent="-171450">
              <a:buFontTx/>
              <a:buChar char="-"/>
            </a:pPr>
            <a:r>
              <a:rPr lang="en-IE" baseline="0" dirty="0" smtClean="0"/>
              <a:t>Problems for translations industry, clients, vendors </a:t>
            </a:r>
            <a:r>
              <a:rPr lang="en-IE" baseline="0" smtClean="0"/>
              <a:t>and translators</a:t>
            </a:r>
          </a:p>
          <a:p>
            <a:pPr marL="171450" indent="-171450">
              <a:buFontTx/>
              <a:buChar char="-"/>
            </a:pPr>
            <a:endParaRPr lang="en-IE" dirty="0" smtClean="0"/>
          </a:p>
          <a:p>
            <a:r>
              <a:rPr lang="en-IE" dirty="0" smtClean="0"/>
              <a:t>In Argentina, and in other parts of the world, some “futurologists” are stating that in about 5-10 years there will no longer be a need for translators and that parents should not send their children to university to study translation.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6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0564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/>
              <a:t>great discrepancy between the high expectation of what MT should accomplish and what it is actually able to deliver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E" dirty="0" smtClean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7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9568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Test whether training an NMT system with access to the product images improved the output quality against two text-only </a:t>
            </a:r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the translation of user-generated product listings poses particular challenges:</a:t>
            </a:r>
          </a:p>
          <a:p>
            <a:pPr marL="171450" indent="-171450">
              <a:buFontTx/>
              <a:buChar char="-"/>
            </a:pPr>
            <a:r>
              <a:rPr lang="en-IE" dirty="0" smtClean="0"/>
              <a:t>often ungrammatical</a:t>
            </a:r>
          </a:p>
          <a:p>
            <a:pPr marL="171450" indent="-171450">
              <a:buFontTx/>
              <a:buChar char="-"/>
            </a:pPr>
            <a:r>
              <a:rPr lang="en-IE" dirty="0" smtClean="0"/>
              <a:t>can be difficult to interpret even by a native speaker of the language</a:t>
            </a:r>
          </a:p>
          <a:p>
            <a:pPr marL="171450" indent="-171450">
              <a:buFontTx/>
              <a:buChar char="-"/>
            </a:pPr>
            <a:r>
              <a:rPr lang="en-IE" dirty="0" smtClean="0"/>
              <a:t>scattered keywords and/or phrases glued together</a:t>
            </a:r>
          </a:p>
          <a:p>
            <a:pPr marL="171450" indent="-171450">
              <a:buFontTx/>
              <a:buChar char="-"/>
            </a:pPr>
            <a:r>
              <a:rPr lang="en-IE" dirty="0" smtClean="0"/>
              <a:t>typos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9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338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err="1" smtClean="0">
                <a:cs typeface="Helvetica" panose="020B0604020202020204" pitchFamily="34" charset="0"/>
              </a:rPr>
              <a:t>Likert</a:t>
            </a:r>
            <a:r>
              <a:rPr lang="en-IE" dirty="0" smtClean="0">
                <a:cs typeface="Helvetica" panose="020B0604020202020204" pitchFamily="34" charset="0"/>
              </a:rPr>
              <a:t> scale – less is better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>
                <a:cs typeface="Helvetica" panose="020B0604020202020204" pitchFamily="34" charset="0"/>
              </a:rPr>
              <a:t>1- All of it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>
                <a:cs typeface="Helvetica" panose="020B0604020202020204" pitchFamily="34" charset="0"/>
              </a:rPr>
              <a:t>2-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>
                <a:cs typeface="Helvetica" panose="020B0604020202020204" pitchFamily="34" charset="0"/>
              </a:rPr>
              <a:t>3-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>
                <a:cs typeface="Helvetica" panose="020B0604020202020204" pitchFamily="34" charset="0"/>
              </a:rPr>
              <a:t>4- None of it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10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416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Titles are on average ~8 tokens </a:t>
            </a:r>
          </a:p>
          <a:p>
            <a:r>
              <a:rPr lang="pt-BR" dirty="0" smtClean="0"/>
              <a:t>Abstracts ~40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92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Short: (&lt;10 words)</a:t>
            </a:r>
          </a:p>
          <a:p>
            <a:r>
              <a:rPr lang="en-IE" dirty="0" smtClean="0"/>
              <a:t>Medium: (11 and 39 words)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/>
              <a:t>Long: (&gt;40 words)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A450B-1A00-4815-9308-F50C9E5EBAAA}" type="slidenum">
              <a:rPr lang="en-IE" smtClean="0"/>
              <a:t>12</a:t>
            </a:fld>
            <a:endParaRPr lang="en-I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smtClean="0"/>
              <a:t>olhs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764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apt_PowerPointTitleSlide_Background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56" y="-62999"/>
            <a:ext cx="9252912" cy="698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408" y="2202497"/>
            <a:ext cx="8395194" cy="882983"/>
          </a:xfrm>
        </p:spPr>
        <p:txBody>
          <a:bodyPr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FS Truman"/>
                <a:cs typeface="FS Truman"/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408" y="3095401"/>
            <a:ext cx="6400800" cy="697359"/>
          </a:xfrm>
        </p:spPr>
        <p:txBody>
          <a:bodyPr>
            <a:normAutofit/>
          </a:bodyPr>
          <a:lstStyle>
            <a:lvl1pPr marL="0" indent="0" algn="l">
              <a:buNone/>
              <a:defRPr sz="2500" b="0" i="0">
                <a:solidFill>
                  <a:srgbClr val="000000"/>
                </a:solidFill>
                <a:latin typeface="FS Truman Light"/>
                <a:cs typeface="FS Truman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5" name="Picture 4" descr="Adapt_Logo_RGB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t="13402" r="13402" b="13402"/>
          <a:stretch/>
        </p:blipFill>
        <p:spPr>
          <a:xfrm>
            <a:off x="264160" y="102078"/>
            <a:ext cx="1442720" cy="14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3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apt_PowerPoint_SlideHeading_Background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00" y="-228371"/>
            <a:ext cx="9396000" cy="9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80" y="0"/>
            <a:ext cx="7398850" cy="74098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FS Truman"/>
                <a:cs typeface="Helvetica"/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88" y="1498689"/>
            <a:ext cx="8229600" cy="319362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FS Truman"/>
                <a:cs typeface="FS Truman"/>
              </a:defRPr>
            </a:lvl1pPr>
            <a:lvl2pPr marL="457200" indent="0">
              <a:buNone/>
              <a:defRPr sz="2500">
                <a:solidFill>
                  <a:schemeClr val="tx1"/>
                </a:solidFill>
              </a:defRPr>
            </a:lvl2pPr>
            <a:lvl3pPr marL="914400" indent="0">
              <a:buNone/>
              <a:defRPr sz="2300"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9114" y="6116689"/>
            <a:ext cx="928535" cy="544314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7584282" y="31173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i="0" dirty="0" smtClean="0">
                <a:solidFill>
                  <a:schemeClr val="bg1"/>
                </a:solidFill>
                <a:latin typeface="FS Truman Light"/>
                <a:cs typeface="FS Truman Light"/>
              </a:rPr>
              <a:t>www.adaptcentre.ie</a:t>
            </a:r>
            <a:endParaRPr lang="en-US" sz="1000" b="0" i="0" dirty="0">
              <a:solidFill>
                <a:schemeClr val="bg1"/>
              </a:solidFill>
              <a:latin typeface="FS Truman Light"/>
              <a:cs typeface="FS Truman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6643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701" y="4256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701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1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heila.castilho@adaptcentre.i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sheila.castilho@adaptcentre.i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70715" y="2202497"/>
            <a:ext cx="8629592" cy="882983"/>
          </a:xfrm>
        </p:spPr>
        <p:txBody>
          <a:bodyPr/>
          <a:lstStyle/>
          <a:p>
            <a:r>
              <a:rPr lang="en-IE" altLang="en-US" dirty="0">
                <a:latin typeface="Helvetica" pitchFamily="126" charset="0"/>
                <a:cs typeface="Helvetica" pitchFamily="126" charset="0"/>
              </a:rPr>
              <a:t>Is Neural Machine Translation the New State of the Art?</a:t>
            </a:r>
            <a:endParaRPr lang="en-US" dirty="0"/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53064" y="6568741"/>
            <a:ext cx="8212666" cy="68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63500" rIns="129359" bIns="63500"/>
          <a:lstStyle/>
          <a:p>
            <a:pPr marL="1588"/>
            <a:r>
              <a:rPr lang="en-US" sz="800" dirty="0">
                <a:solidFill>
                  <a:schemeClr val="bg1"/>
                </a:solidFill>
                <a:latin typeface="FS Truman"/>
                <a:cs typeface="FS Truman"/>
              </a:rPr>
              <a:t>The </a:t>
            </a:r>
            <a:r>
              <a:rPr lang="en-US" sz="800" dirty="0" smtClean="0">
                <a:solidFill>
                  <a:schemeClr val="bg1"/>
                </a:solidFill>
                <a:latin typeface="FS Truman"/>
                <a:cs typeface="FS Truman"/>
              </a:rPr>
              <a:t>ADAPT Centre is </a:t>
            </a:r>
            <a:r>
              <a:rPr lang="en-US" sz="800" dirty="0">
                <a:solidFill>
                  <a:schemeClr val="bg1"/>
                </a:solidFill>
                <a:latin typeface="FS Truman"/>
                <a:cs typeface="FS Truman"/>
              </a:rPr>
              <a:t>funded under the SFI Research Centres Programme </a:t>
            </a:r>
            <a:r>
              <a:rPr lang="en-US" sz="800" dirty="0" smtClean="0">
                <a:solidFill>
                  <a:schemeClr val="bg1"/>
                </a:solidFill>
                <a:latin typeface="FS Truman"/>
                <a:cs typeface="FS Truman"/>
              </a:rPr>
              <a:t>(</a:t>
            </a:r>
            <a:r>
              <a:rPr lang="en-US" sz="800" dirty="0">
                <a:solidFill>
                  <a:schemeClr val="bg1"/>
                </a:solidFill>
                <a:latin typeface="FS Truman"/>
                <a:cs typeface="FS Truman"/>
              </a:rPr>
              <a:t>Grant 13/RC/2106) and is co-funded under the European Regional Development Fund.</a:t>
            </a:r>
            <a:endParaRPr lang="en-US" sz="800" b="1" dirty="0">
              <a:solidFill>
                <a:schemeClr val="bg1"/>
              </a:solidFill>
              <a:latin typeface="FS Truman"/>
              <a:ea typeface="ヒラギノ角ゴ Pro W3" charset="0"/>
              <a:cs typeface="FS Truman"/>
              <a:sym typeface="Lucida Grande" charset="0"/>
            </a:endParaRPr>
          </a:p>
        </p:txBody>
      </p:sp>
      <p:pic>
        <p:nvPicPr>
          <p:cNvPr id="9" name="Picture 1" descr="ESF Logos_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71" y="6278627"/>
            <a:ext cx="2597362" cy="27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0715" y="3431843"/>
            <a:ext cx="6400800" cy="203149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Sheila Castilho </a:t>
            </a:r>
          </a:p>
          <a:p>
            <a:r>
              <a:rPr lang="en-GB" sz="1700" dirty="0" smtClean="0">
                <a:hlinkClick r:id="rId4"/>
              </a:rPr>
              <a:t>sheila.castilho@adaptcentre.ie</a:t>
            </a:r>
            <a:r>
              <a:rPr lang="en-GB" sz="1700" dirty="0" smtClean="0"/>
              <a:t> </a:t>
            </a:r>
          </a:p>
          <a:p>
            <a:endParaRPr lang="en-GB" sz="1300" dirty="0" smtClean="0"/>
          </a:p>
          <a:p>
            <a:r>
              <a:rPr lang="en-GB" sz="1900" dirty="0" smtClean="0"/>
              <a:t>Joss </a:t>
            </a:r>
            <a:r>
              <a:rPr lang="en-GB" sz="1900" dirty="0" err="1" smtClean="0"/>
              <a:t>Moorkens</a:t>
            </a:r>
            <a:r>
              <a:rPr lang="en-GB" sz="1900" dirty="0"/>
              <a:t>			 Federico </a:t>
            </a:r>
            <a:r>
              <a:rPr lang="en-GB" sz="1900" dirty="0" err="1" smtClean="0"/>
              <a:t>Gaspari</a:t>
            </a:r>
            <a:endParaRPr lang="en-GB" sz="1900" dirty="0"/>
          </a:p>
          <a:p>
            <a:r>
              <a:rPr lang="en-GB" sz="1900" dirty="0" err="1" smtClean="0"/>
              <a:t>Iacer</a:t>
            </a:r>
            <a:r>
              <a:rPr lang="en-GB" sz="1900" dirty="0" smtClean="0"/>
              <a:t> </a:t>
            </a:r>
            <a:r>
              <a:rPr lang="en-GB" sz="1900" dirty="0" err="1" smtClean="0"/>
              <a:t>Calixto</a:t>
            </a:r>
            <a:r>
              <a:rPr lang="en-GB" sz="1900" dirty="0"/>
              <a:t>				John Tinsley</a:t>
            </a:r>
          </a:p>
          <a:p>
            <a:r>
              <a:rPr lang="en-GB" sz="1900" dirty="0" smtClean="0"/>
              <a:t>Andy Way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194994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NMT for E-Commerce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4" y="982640"/>
            <a:ext cx="6883661" cy="15387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2079" y="2521338"/>
            <a:ext cx="8407374" cy="393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AEM: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PBSMT outperforms both NMT models (BLEU, METEOR and chrF3)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err="1" smtClean="0">
                <a:latin typeface="FS Truman"/>
              </a:rPr>
              <a:t>NMTm</a:t>
            </a:r>
            <a:r>
              <a:rPr lang="en-IE" sz="1800" dirty="0" smtClean="0">
                <a:latin typeface="FS Truman"/>
              </a:rPr>
              <a:t> performs as well as PBSMT (TER)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/>
              <a:t>Adequacy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err="1">
                <a:latin typeface="FS Truman"/>
              </a:rPr>
              <a:t>NMTm</a:t>
            </a:r>
            <a:r>
              <a:rPr lang="en-IE" sz="1800" dirty="0">
                <a:latin typeface="FS Truman"/>
              </a:rPr>
              <a:t> performs as well as </a:t>
            </a:r>
            <a:r>
              <a:rPr lang="en-IE" sz="1800" dirty="0" smtClean="0">
                <a:latin typeface="FS Truman"/>
              </a:rPr>
              <a:t>PBSMT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1800" dirty="0" smtClean="0">
              <a:latin typeface="FS Truman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Ranking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PBSMT: 56.3% preferred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err="1" smtClean="0">
                <a:latin typeface="FS Truman"/>
              </a:rPr>
              <a:t>NMTm</a:t>
            </a:r>
            <a:r>
              <a:rPr lang="en-IE" sz="1800" dirty="0" smtClean="0">
                <a:latin typeface="FS Truman"/>
              </a:rPr>
              <a:t>: 24.8%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err="1" smtClean="0">
                <a:latin typeface="FS Truman"/>
              </a:rPr>
              <a:t>NMTt</a:t>
            </a:r>
            <a:r>
              <a:rPr lang="en-IE" sz="1800" dirty="0" smtClean="0">
                <a:latin typeface="FS Truman"/>
              </a:rPr>
              <a:t>: 18.8%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9514">
            <a:off x="7576249" y="925012"/>
            <a:ext cx="1357419" cy="5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NMT for Patents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80" y="1071969"/>
            <a:ext cx="6897949" cy="852625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Compare </a:t>
            </a:r>
            <a:r>
              <a:rPr lang="en-IE" dirty="0"/>
              <a:t>the performance between the mature </a:t>
            </a:r>
            <a:r>
              <a:rPr lang="en-IE" dirty="0" smtClean="0"/>
              <a:t>patent </a:t>
            </a:r>
            <a:r>
              <a:rPr lang="en-IE" dirty="0"/>
              <a:t>MT engines used in production </a:t>
            </a:r>
            <a:r>
              <a:rPr lang="en-IE" dirty="0" smtClean="0"/>
              <a:t>with </a:t>
            </a:r>
            <a:r>
              <a:rPr lang="en-IE" dirty="0"/>
              <a:t>novel NMT </a:t>
            </a:r>
            <a:endParaRPr lang="en-IE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sz="1200" dirty="0" smtClean="0"/>
          </a:p>
          <a:p>
            <a:endParaRPr lang="en-IE" dirty="0"/>
          </a:p>
        </p:txBody>
      </p:sp>
      <p:pic>
        <p:nvPicPr>
          <p:cNvPr id="4" name="Picture 3" descr="Iconic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435">
            <a:off x="7071359" y="844202"/>
            <a:ext cx="1788960" cy="77274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43080" y="1952239"/>
            <a:ext cx="8491617" cy="4788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Systems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PBSMT (a combination of elements of phrase-based, syntactic, and rule-driven MT, along with automatic post-editing)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2000" dirty="0" smtClean="0">
                <a:latin typeface="FS Truman"/>
              </a:rPr>
              <a:t>NMT (baseline)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1200" dirty="0" smtClean="0">
              <a:latin typeface="FS Truman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English into Chinese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sz="1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Data set: ~1M sentence pairs chemical abstracts, ~350K chemical titles, ~12M general patent, and ~2K glossaries.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sz="1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2 reviewers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Ranking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Error analysis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Punctuation, part of speech, omission, addition, wrong terminology, </a:t>
            </a:r>
          </a:p>
          <a:p>
            <a:pPr lvl="1"/>
            <a:r>
              <a:rPr lang="en-IE" sz="1800" dirty="0" smtClean="0">
                <a:latin typeface="FS Truman"/>
              </a:rPr>
              <a:t>literal translation, and word form.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721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3" y="981635"/>
            <a:ext cx="4221473" cy="1495614"/>
          </a:xfrm>
        </p:spPr>
      </p:pic>
      <p:pic>
        <p:nvPicPr>
          <p:cNvPr id="5" name="Picture 4" descr="Iconic 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435">
            <a:off x="7071359" y="844202"/>
            <a:ext cx="1788960" cy="77274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75185" y="2610320"/>
            <a:ext cx="8407374" cy="4108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AEM: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SMT outperforms NMT for abstracts, NMT outperforms SMT for titles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Ranking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General: PBSMT 54% - NMT 39%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Long sentences: </a:t>
            </a:r>
            <a:r>
              <a:rPr lang="en-IE" sz="1800" dirty="0">
                <a:latin typeface="FS Truman"/>
              </a:rPr>
              <a:t>PBSMT </a:t>
            </a:r>
            <a:r>
              <a:rPr lang="en-IE" sz="1800" dirty="0" smtClean="0">
                <a:latin typeface="FS Truman"/>
              </a:rPr>
              <a:t>58% </a:t>
            </a:r>
            <a:r>
              <a:rPr lang="en-IE" sz="1800" dirty="0">
                <a:latin typeface="FS Truman"/>
              </a:rPr>
              <a:t>- NMT </a:t>
            </a:r>
            <a:r>
              <a:rPr lang="en-IE" sz="1800" dirty="0" smtClean="0">
                <a:latin typeface="FS Truman"/>
              </a:rPr>
              <a:t>33%</a:t>
            </a:r>
            <a:endParaRPr lang="en-IE" sz="1800" dirty="0">
              <a:latin typeface="FS Truman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Short sentences: </a:t>
            </a:r>
            <a:r>
              <a:rPr lang="en-IE" sz="1800" dirty="0">
                <a:latin typeface="FS Truman"/>
              </a:rPr>
              <a:t>PBSMT </a:t>
            </a:r>
            <a:r>
              <a:rPr lang="en-IE" sz="1800" dirty="0" smtClean="0">
                <a:latin typeface="FS Truman"/>
              </a:rPr>
              <a:t>84</a:t>
            </a:r>
            <a:r>
              <a:rPr lang="en-IE" sz="1800" dirty="0">
                <a:latin typeface="FS Truman"/>
              </a:rPr>
              <a:t>% - NMT 8</a:t>
            </a:r>
            <a:r>
              <a:rPr lang="en-IE" sz="1800" dirty="0" smtClean="0">
                <a:latin typeface="FS Truman"/>
              </a:rPr>
              <a:t>%</a:t>
            </a:r>
            <a:endParaRPr lang="en-IE" sz="1800" dirty="0">
              <a:latin typeface="FS Truman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solidFill>
                  <a:srgbClr val="FF0000"/>
                </a:solidFill>
                <a:latin typeface="FS Truman"/>
              </a:rPr>
              <a:t>Medium-length sentences: </a:t>
            </a:r>
            <a:r>
              <a:rPr lang="en-IE" sz="1800" dirty="0">
                <a:solidFill>
                  <a:srgbClr val="FF0000"/>
                </a:solidFill>
                <a:latin typeface="FS Truman"/>
              </a:rPr>
              <a:t>PBSMT </a:t>
            </a:r>
            <a:r>
              <a:rPr lang="en-IE" sz="1800" dirty="0" smtClean="0">
                <a:solidFill>
                  <a:srgbClr val="FF0000"/>
                </a:solidFill>
                <a:latin typeface="FS Truman"/>
              </a:rPr>
              <a:t>36% </a:t>
            </a:r>
            <a:r>
              <a:rPr lang="en-IE" sz="1800" dirty="0">
                <a:solidFill>
                  <a:srgbClr val="FF0000"/>
                </a:solidFill>
                <a:latin typeface="FS Truman"/>
              </a:rPr>
              <a:t>- NMT </a:t>
            </a:r>
            <a:r>
              <a:rPr lang="en-IE" sz="1800" dirty="0" smtClean="0">
                <a:solidFill>
                  <a:srgbClr val="FF0000"/>
                </a:solidFill>
                <a:latin typeface="FS Truman"/>
              </a:rPr>
              <a:t>57%</a:t>
            </a:r>
            <a:endParaRPr lang="en-IE" sz="1800" dirty="0">
              <a:solidFill>
                <a:srgbClr val="FF0000"/>
              </a:solidFill>
              <a:latin typeface="FS Truman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1800" dirty="0" smtClean="0">
              <a:latin typeface="FS Truman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1800" dirty="0" smtClean="0">
              <a:latin typeface="FS Truman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NMT for Patents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4044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ic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435">
            <a:off x="7071359" y="844202"/>
            <a:ext cx="1788960" cy="77274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2079" y="1237129"/>
            <a:ext cx="8407374" cy="4992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sz="2100" dirty="0" smtClean="0"/>
              <a:t>Error analysis</a:t>
            </a:r>
            <a:endParaRPr lang="en-IE" sz="21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2000" dirty="0" smtClean="0">
                <a:latin typeface="FS Truman"/>
              </a:rPr>
              <a:t>SMT: sentence structure 35% (10% NMT)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2000" dirty="0" smtClean="0">
                <a:latin typeface="FS Truman"/>
              </a:rPr>
              <a:t>NMT: 37% omission (</a:t>
            </a:r>
            <a:r>
              <a:rPr lang="en-IE" sz="2000" dirty="0">
                <a:latin typeface="FS Truman"/>
              </a:rPr>
              <a:t>8</a:t>
            </a:r>
            <a:r>
              <a:rPr lang="en-IE" sz="2000" dirty="0" smtClean="0">
                <a:latin typeface="FS Truman"/>
              </a:rPr>
              <a:t>% SMT)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2000" dirty="0">
              <a:latin typeface="FS Truman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2000" dirty="0">
              <a:latin typeface="FS Truman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2000" dirty="0" smtClean="0">
                <a:latin typeface="FS Truman"/>
              </a:rPr>
              <a:t>% segments with “no errors”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IE" sz="2000" dirty="0" smtClean="0">
                <a:latin typeface="FS Truman"/>
              </a:rPr>
              <a:t>SMT 25%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IE" sz="2000" dirty="0" smtClean="0">
                <a:latin typeface="FS Truman"/>
              </a:rPr>
              <a:t>NMT 2%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1800" dirty="0">
              <a:latin typeface="FS Truman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1800" dirty="0" smtClean="0">
              <a:latin typeface="FS Truman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NMT for Patents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270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NMT for MOOCs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80" y="1931254"/>
            <a:ext cx="8229600" cy="486783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smtClean="0"/>
              <a:t>Systems </a:t>
            </a:r>
            <a:endParaRPr lang="en-IE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PBMST (Moses)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NMT (baseline)</a:t>
            </a:r>
            <a:endParaRPr lang="en-IE" sz="1800" dirty="0">
              <a:latin typeface="FS Truman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sz="1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English into German, Greek, Portuguese and Russian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sz="1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Data set: 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900" dirty="0" smtClean="0">
                <a:latin typeface="FS Truman"/>
              </a:rPr>
              <a:t>OFD : ~24M (DE), ~31M (EL), ~32 (PT), ~22(RU)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900" dirty="0" smtClean="0">
                <a:latin typeface="FS Truman"/>
              </a:rPr>
              <a:t>In-domain : ~270K(DE), ~140K(EL), ~58K(PT), ~2M(RU)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sz="1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/>
              <a:t>Ranking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/>
              <a:t>Post-editing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/>
              <a:t>Fluency and Adequacy </a:t>
            </a:r>
            <a:r>
              <a:rPr lang="en-IE" dirty="0">
                <a:cs typeface="Helvetica" panose="020B0604020202020204" pitchFamily="34" charset="0"/>
              </a:rPr>
              <a:t>(1-4 Likert scale)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/>
              <a:t>Error analysis: inflectional morphology, word order, omission, addition, and </a:t>
            </a:r>
            <a:r>
              <a:rPr lang="en-IE" dirty="0" smtClean="0"/>
              <a:t>mistranslation</a:t>
            </a:r>
            <a:endParaRPr lang="en-IE" dirty="0"/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233">
            <a:off x="7139252" y="1108592"/>
            <a:ext cx="1893121" cy="56736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43079" y="1080166"/>
            <a:ext cx="7322491" cy="894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Decide which system would provide better quality translations for the project domain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46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NMT for MOOCs</a:t>
            </a:r>
            <a:endParaRPr lang="en-I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5" y="889000"/>
            <a:ext cx="6051326" cy="2565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233">
            <a:off x="7106596" y="1108596"/>
            <a:ext cx="1893121" cy="56736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61009" y="1225789"/>
            <a:ext cx="8605757" cy="5381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Wingdings" panose="05000000000000000000" pitchFamily="2" charset="2"/>
              <a:buChar char="§"/>
            </a:pPr>
            <a:endParaRPr lang="en-IE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3080" y="3401690"/>
            <a:ext cx="8407374" cy="3205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AEM: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NMT outperforms SMT in terms of BLEU and METEOR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More PE for SMT</a:t>
            </a:r>
          </a:p>
          <a:p>
            <a:pPr lvl="1"/>
            <a:endParaRPr lang="en-IE" sz="1200" dirty="0" smtClean="0">
              <a:latin typeface="FS Truman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1200" dirty="0" smtClean="0">
              <a:latin typeface="FS Truman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Fluency and Adequacy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NMT </a:t>
            </a:r>
            <a:r>
              <a:rPr lang="en-IE" sz="1800" dirty="0">
                <a:latin typeface="FS Truman"/>
              </a:rPr>
              <a:t>is preferred across all </a:t>
            </a:r>
            <a:r>
              <a:rPr lang="en-IE" sz="1800" dirty="0" smtClean="0">
                <a:latin typeface="FS Truman"/>
              </a:rPr>
              <a:t>languages for Fluency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</a:rPr>
              <a:t>Adequacy results a bit less consistent</a:t>
            </a:r>
            <a:endParaRPr lang="en-IE" sz="1800" dirty="0">
              <a:latin typeface="FS Truman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1800" dirty="0" smtClean="0">
              <a:latin typeface="FS Truman"/>
            </a:endParaRPr>
          </a:p>
        </p:txBody>
      </p:sp>
    </p:spTree>
    <p:extLst>
      <p:ext uri="{BB962C8B-B14F-4D97-AF65-F5344CB8AC3E}">
        <p14:creationId xmlns:p14="http://schemas.microsoft.com/office/powerpoint/2010/main" val="42484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NMT for MOOCs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290" y="4014837"/>
            <a:ext cx="8229600" cy="319362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Post-editing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/>
              <a:t>Technical effort improved for DE, but marginally for other languages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/>
              <a:t>Temporal effort marginally improved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/>
              <a:t>Ranking</a:t>
            </a:r>
            <a:endParaRPr lang="en-IE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>
                <a:latin typeface="FS Truman"/>
              </a:rPr>
              <a:t>NMT is preferred across all languages (DE 80%, EL 56%, PT 61% and RU 63%)</a:t>
            </a:r>
          </a:p>
          <a:p>
            <a:endParaRPr lang="en-IE" dirty="0" smtClean="0"/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233">
            <a:off x="6932420" y="977964"/>
            <a:ext cx="1893121" cy="567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44" y="896681"/>
            <a:ext cx="4812272" cy="311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So… NMT is good, right?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3088" y="1018903"/>
            <a:ext cx="8229600" cy="50161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IE" sz="2800" dirty="0" smtClean="0">
                <a:latin typeface="Helvetica" charset="0"/>
                <a:ea typeface="ヒラギノ角ゴ Pro W3" charset="-128"/>
                <a:sym typeface="Lucida Grande" charset="0"/>
              </a:rPr>
              <a:t>NMT results are really promising!</a:t>
            </a:r>
          </a:p>
          <a:p>
            <a:pPr marL="457200" indent="-457200" algn="ctr">
              <a:buFont typeface="Wingdings" pitchFamily="2" charset="2"/>
              <a:buChar char="§"/>
              <a:defRPr/>
            </a:pPr>
            <a:endParaRPr lang="en-IE" sz="2800" dirty="0">
              <a:latin typeface="Helvetica" charset="0"/>
              <a:ea typeface="ヒラギノ角ゴ Pro W3" charset="-128"/>
              <a:sym typeface="Lucida Grande" charset="0"/>
            </a:endParaRPr>
          </a:p>
          <a:p>
            <a:pPr algn="ctr">
              <a:defRPr/>
            </a:pPr>
            <a:r>
              <a:rPr lang="en-IE" sz="2800" dirty="0" smtClean="0">
                <a:latin typeface="Helvetica" charset="0"/>
                <a:ea typeface="ヒラギノ角ゴ Pro W3" charset="-128"/>
                <a:sym typeface="Lucida Grande" charset="0"/>
              </a:rPr>
              <a:t>But…</a:t>
            </a:r>
          </a:p>
          <a:p>
            <a:pPr marL="457200" indent="-457200" algn="ctr">
              <a:buFont typeface="Wingdings" pitchFamily="2" charset="2"/>
              <a:buChar char="§"/>
              <a:defRPr/>
            </a:pPr>
            <a:endParaRPr lang="en-IE" sz="2800" dirty="0">
              <a:latin typeface="Helvetica" charset="0"/>
              <a:ea typeface="ヒラギノ角ゴ Pro W3" charset="-128"/>
              <a:sym typeface="Lucida Grande" charset="0"/>
            </a:endParaRPr>
          </a:p>
          <a:p>
            <a:pPr algn="ctr">
              <a:defRPr/>
            </a:pPr>
            <a:r>
              <a:rPr lang="en-IE" sz="2800" dirty="0" smtClean="0">
                <a:latin typeface="Helvetica" charset="0"/>
                <a:ea typeface="ヒラギノ角ゴ Pro W3" charset="-128"/>
                <a:sym typeface="Lucida Grande" charset="0"/>
              </a:rPr>
              <a:t>human evaluations show that </a:t>
            </a:r>
            <a:r>
              <a:rPr lang="en-IE" sz="2800" dirty="0">
                <a:latin typeface="Helvetica" charset="0"/>
                <a:ea typeface="ヒラギノ角ゴ Pro W3" charset="-128"/>
                <a:sym typeface="Lucida Grande" charset="0"/>
              </a:rPr>
              <a:t>results are not yet so </a:t>
            </a:r>
            <a:r>
              <a:rPr lang="en-IE" sz="2800" dirty="0" smtClean="0">
                <a:latin typeface="Helvetica" charset="0"/>
                <a:ea typeface="ヒラギノ角ゴ Pro W3" charset="-128"/>
                <a:sym typeface="Lucida Grande" charset="0"/>
              </a:rPr>
              <a:t>clear-cut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IE" sz="2800" dirty="0">
              <a:latin typeface="Helvetica" charset="0"/>
              <a:ea typeface="ヒラギノ角ゴ Pro W3" charset="-128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3088" y="1018903"/>
            <a:ext cx="8229600" cy="5016137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en-IE" sz="2800" dirty="0" smtClean="0">
                <a:latin typeface="Helvetica" charset="0"/>
                <a:ea typeface="ヒラギノ角ゴ Pro W3" charset="-128"/>
                <a:sym typeface="Lucida Grande" charset="0"/>
              </a:rPr>
              <a:t>Translation </a:t>
            </a:r>
            <a:r>
              <a:rPr lang="en-IE" sz="2800" dirty="0">
                <a:latin typeface="Helvetica" charset="0"/>
                <a:ea typeface="ヒラギノ角ゴ Pro W3" charset="-128"/>
                <a:sym typeface="Lucida Grande" charset="0"/>
              </a:rPr>
              <a:t>industry is eager for improved MT quality in order to minimise </a:t>
            </a:r>
            <a:r>
              <a:rPr lang="en-IE" sz="2800" dirty="0" smtClean="0">
                <a:latin typeface="Helvetica" charset="0"/>
                <a:ea typeface="ヒラギノ角ゴ Pro W3" charset="-128"/>
                <a:sym typeface="Lucida Grande" charset="0"/>
              </a:rPr>
              <a:t>costs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IE" sz="2800" dirty="0" smtClean="0">
              <a:latin typeface="Helvetica" charset="0"/>
              <a:ea typeface="ヒラギノ角ゴ Pro W3" charset="-128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IE" sz="2800" dirty="0">
                <a:latin typeface="Helvetica" charset="0"/>
                <a:ea typeface="ヒラギノ角ゴ Pro W3" charset="-128"/>
                <a:sym typeface="Lucida Grande" charset="0"/>
              </a:rPr>
              <a:t>T</a:t>
            </a:r>
            <a:r>
              <a:rPr lang="en-IE" sz="2800" dirty="0" smtClean="0">
                <a:latin typeface="Helvetica" charset="0"/>
                <a:ea typeface="ヒラギノ角ゴ Pro W3" charset="-128"/>
                <a:sym typeface="Lucida Grande" charset="0"/>
              </a:rPr>
              <a:t>he </a:t>
            </a:r>
            <a:r>
              <a:rPr lang="en-IE" sz="2800" dirty="0">
                <a:latin typeface="Helvetica" charset="0"/>
                <a:ea typeface="ヒラギノ角ゴ Pro W3" charset="-128"/>
                <a:sym typeface="Lucida Grande" charset="0"/>
              </a:rPr>
              <a:t>hype around NMT must be treated cautiously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IE" sz="2800" dirty="0" smtClean="0">
              <a:latin typeface="Helvetica" charset="0"/>
              <a:ea typeface="ヒラギノ角ゴ Pro W3" charset="-128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IE" sz="2800" dirty="0">
                <a:latin typeface="Helvetica" charset="0"/>
                <a:ea typeface="ヒラギノ角ゴ Pro W3" charset="-128"/>
                <a:sym typeface="Lucida Grande" charset="0"/>
              </a:rPr>
              <a:t>Overselling a technology that is still in need of more research may cause negativity about </a:t>
            </a:r>
            <a:r>
              <a:rPr lang="en-IE" sz="2800" dirty="0" smtClean="0">
                <a:latin typeface="Helvetica" charset="0"/>
                <a:ea typeface="ヒラギノ角ゴ Pro W3" charset="-128"/>
                <a:sym typeface="Lucida Grande" charset="0"/>
              </a:rPr>
              <a:t>MT</a:t>
            </a:r>
            <a:endParaRPr lang="en-US" sz="2800" dirty="0">
              <a:latin typeface="Helvetica" charset="0"/>
              <a:ea typeface="ヒラギノ角ゴ Pro W3" charset="-128"/>
              <a:sym typeface="Lucida Grande" charset="0"/>
            </a:endParaRPr>
          </a:p>
          <a:p>
            <a:pPr marL="1371600" lvl="2" indent="-457200">
              <a:buFont typeface="Wingdings" pitchFamily="2" charset="2"/>
              <a:buChar char="§"/>
              <a:defRPr/>
            </a:pPr>
            <a:r>
              <a:rPr lang="en-IE" sz="2800" dirty="0" smtClean="0">
                <a:latin typeface="Helvetica" charset="0"/>
                <a:ea typeface="ヒラギノ角ゴ Pro W3" charset="-128"/>
                <a:sym typeface="Lucida Grande" charset="0"/>
              </a:rPr>
              <a:t>“us vs them”</a:t>
            </a:r>
          </a:p>
          <a:p>
            <a:pPr marL="1371600" lvl="2" indent="-457200">
              <a:buFont typeface="Wingdings" pitchFamily="2" charset="2"/>
              <a:buChar char="§"/>
              <a:defRPr/>
            </a:pPr>
            <a:r>
              <a:rPr lang="en-IE" sz="2800" dirty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“MT is a threat to human translators”</a:t>
            </a:r>
          </a:p>
          <a:p>
            <a:pPr marL="1371600" lvl="2" indent="-457200">
              <a:buFont typeface="Wingdings" pitchFamily="2" charset="2"/>
              <a:buChar char="§"/>
              <a:defRPr/>
            </a:pPr>
            <a:endParaRPr lang="en-IE" sz="2800" dirty="0" smtClean="0">
              <a:latin typeface="Helvetica" charset="0"/>
              <a:ea typeface="ヒラギノ角ゴ Pro W3" charset="-128"/>
              <a:sym typeface="Lucida Grande" charset="0"/>
            </a:endParaRPr>
          </a:p>
          <a:p>
            <a:pPr marL="1371600" lvl="2" indent="-457200">
              <a:buFont typeface="Wingdings" pitchFamily="2" charset="2"/>
              <a:buChar char="§"/>
              <a:defRPr/>
            </a:pPr>
            <a:endParaRPr lang="en-IE" sz="3100" dirty="0">
              <a:latin typeface="Helvetica" charset="0"/>
              <a:ea typeface="ヒラギノ角ゴ Pro W3" charset="-128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66" y="1674476"/>
            <a:ext cx="5524500" cy="3076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1" y="1674476"/>
            <a:ext cx="6558090" cy="38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79" y="-1"/>
            <a:ext cx="7503195" cy="114953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3F691E"/>
                </a:solidFill>
                <a:latin typeface="Helvetica" pitchFamily="126" charset="0"/>
                <a:ea typeface="ヒラギノ角ゴ Pro W3" pitchFamily="123" charset="-128"/>
                <a:sym typeface="Lucida Grande" pitchFamily="123" charset="0"/>
              </a:rPr>
              <a:t/>
            </a:r>
            <a:br>
              <a:rPr lang="en-US" altLang="en-US" dirty="0">
                <a:solidFill>
                  <a:srgbClr val="3F691E"/>
                </a:solidFill>
                <a:latin typeface="Helvetica" pitchFamily="126" charset="0"/>
                <a:ea typeface="ヒラギノ角ゴ Pro W3" pitchFamily="123" charset="-128"/>
                <a:sym typeface="Lucida Grande" pitchFamily="123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72" y="1149530"/>
            <a:ext cx="8612372" cy="55915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en-US" b="1" dirty="0" smtClean="0">
              <a:solidFill>
                <a:srgbClr val="3F691E"/>
              </a:solidFill>
              <a:latin typeface="Helvetica" pitchFamily="126" charset="0"/>
              <a:ea typeface="ヒラギノ角ゴ Pro W3" pitchFamily="123" charset="-128"/>
              <a:sym typeface="Lucida Grande" pitchFamily="123" charset="0"/>
            </a:endParaRPr>
          </a:p>
          <a:p>
            <a:pPr>
              <a:lnSpc>
                <a:spcPct val="160000"/>
              </a:lnSpc>
            </a:pPr>
            <a:endParaRPr lang="en-US" altLang="en-US" b="1" dirty="0" smtClean="0">
              <a:solidFill>
                <a:srgbClr val="3F691E"/>
              </a:solidFill>
              <a:latin typeface="Helvetica" pitchFamily="126" charset="0"/>
              <a:ea typeface="ヒラギノ角ゴ Pro W3" pitchFamily="123" charset="-128"/>
              <a:sym typeface="Lucida Grande" pitchFamily="123" charset="0"/>
            </a:endParaRPr>
          </a:p>
          <a:p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3087" y="1018903"/>
            <a:ext cx="8422447" cy="501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§"/>
              <a:defRPr/>
            </a:pP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3088" y="1018903"/>
            <a:ext cx="8229600" cy="501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3200" dirty="0" smtClean="0">
                <a:latin typeface="Helvetica" charset="0"/>
                <a:ea typeface="ヒラギノ角ゴ Pro W3" charset="-128"/>
                <a:sym typeface="Lucida Grande" charset="0"/>
              </a:rPr>
              <a:t>MT and the hype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200" dirty="0" smtClean="0">
              <a:latin typeface="Helvetica" charset="0"/>
              <a:ea typeface="ヒラギノ角ゴ Pro W3" charset="-128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3200" dirty="0" smtClean="0">
                <a:latin typeface="Helvetica" charset="0"/>
                <a:ea typeface="ヒラギノ角ゴ Pro W3" charset="-128"/>
                <a:sym typeface="Lucida Grande" charset="0"/>
              </a:rPr>
              <a:t>Use cases</a:t>
            </a:r>
          </a:p>
          <a:p>
            <a:pPr marL="914400" lvl="1" indent="-457200">
              <a:buFont typeface="Wingdings" pitchFamily="2" charset="2"/>
              <a:buChar char="§"/>
              <a:defRPr/>
            </a:pPr>
            <a:r>
              <a:rPr lang="en-US" sz="2800" dirty="0">
                <a:latin typeface="Helvetica" charset="0"/>
                <a:ea typeface="ヒラギノ角ゴ Pro W3" charset="-128"/>
                <a:sym typeface="Lucida Grande" charset="0"/>
              </a:rPr>
              <a:t>NMT for E-Commerce</a:t>
            </a:r>
          </a:p>
          <a:p>
            <a:pPr marL="914400" lvl="1" indent="-457200">
              <a:buFont typeface="Wingdings" pitchFamily="2" charset="2"/>
              <a:buChar char="§"/>
              <a:defRPr/>
            </a:pPr>
            <a:r>
              <a:rPr lang="en-US" sz="2800" dirty="0">
                <a:latin typeface="Helvetica" charset="0"/>
                <a:ea typeface="ヒラギノ角ゴ Pro W3" charset="-128"/>
                <a:sym typeface="Lucida Grande" charset="0"/>
              </a:rPr>
              <a:t>NMT for Patents</a:t>
            </a:r>
          </a:p>
          <a:p>
            <a:pPr marL="914400" lvl="1" indent="-457200">
              <a:buFont typeface="Wingdings" pitchFamily="2" charset="2"/>
              <a:buChar char="§"/>
              <a:defRPr/>
            </a:pPr>
            <a:r>
              <a:rPr lang="en-US" sz="2800" dirty="0">
                <a:latin typeface="Helvetica" charset="0"/>
                <a:ea typeface="ヒラギノ角ゴ Pro W3" charset="-128"/>
                <a:sym typeface="Lucida Grande" charset="0"/>
              </a:rPr>
              <a:t>NMT for MOOC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200" dirty="0" smtClean="0">
              <a:latin typeface="Helvetica" charset="0"/>
              <a:ea typeface="ヒラギノ角ゴ Pro W3" charset="-128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3200" dirty="0" smtClean="0">
                <a:latin typeface="Helvetica" charset="0"/>
                <a:ea typeface="ヒラギノ角ゴ Pro W3" charset="-128"/>
                <a:sym typeface="Lucida Grande" charset="0"/>
              </a:rPr>
              <a:t>Conclusion</a:t>
            </a:r>
            <a:endParaRPr lang="en-US" sz="3200" dirty="0">
              <a:latin typeface="Helvetica" charset="0"/>
              <a:ea typeface="ヒラギノ角ゴ Pro W3" charset="-128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200" b="1" dirty="0" smtClean="0">
              <a:solidFill>
                <a:srgbClr val="3F691E"/>
              </a:solidFill>
              <a:latin typeface="Helvetica" charset="0"/>
              <a:ea typeface="ヒラギノ角ゴ Pro W3" charset="-128"/>
              <a:sym typeface="Lucida Grande" charset="0"/>
            </a:endParaRPr>
          </a:p>
          <a:p>
            <a:pPr lvl="1">
              <a:defRPr/>
            </a:pPr>
            <a:endParaRPr lang="en-US" sz="3700" b="1" dirty="0">
              <a:solidFill>
                <a:srgbClr val="3F691E"/>
              </a:solidFill>
              <a:latin typeface="Helvetica" charset="0"/>
              <a:ea typeface="ヒラギノ角ゴ Pro W3" charset="-128"/>
              <a:sym typeface="Lucida Grand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3080" y="0"/>
            <a:ext cx="7398850" cy="74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FS Truman"/>
                <a:ea typeface="+mj-ea"/>
                <a:cs typeface="Helvetica"/>
              </a:defRPr>
            </a:lvl1pPr>
          </a:lstStyle>
          <a:p>
            <a:r>
              <a:rPr lang="en-GB" dirty="0" smtClean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87" y="922351"/>
            <a:ext cx="8688262" cy="5722998"/>
          </a:xfrm>
        </p:spPr>
        <p:txBody>
          <a:bodyPr>
            <a:normAutofit/>
          </a:bodyPr>
          <a:lstStyle/>
          <a:p>
            <a:pPr algn="ctr"/>
            <a:endParaRPr lang="en-GB" sz="3600" dirty="0" smtClean="0"/>
          </a:p>
          <a:p>
            <a:pPr algn="ctr"/>
            <a:endParaRPr lang="en-GB" sz="3600" dirty="0"/>
          </a:p>
          <a:p>
            <a:pPr algn="ctr"/>
            <a:r>
              <a:rPr lang="en-GB" sz="3600" dirty="0" smtClean="0"/>
              <a:t>Thank you!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 smtClean="0"/>
              <a:t>Questions?</a:t>
            </a:r>
          </a:p>
          <a:p>
            <a:pPr algn="ctr"/>
            <a:endParaRPr lang="pt-BR" dirty="0"/>
          </a:p>
          <a:p>
            <a:r>
              <a:rPr lang="en-GB" dirty="0"/>
              <a:t>Sheila Castilho </a:t>
            </a:r>
          </a:p>
          <a:p>
            <a:r>
              <a:rPr lang="en-GB" dirty="0">
                <a:hlinkClick r:id="rId2"/>
              </a:rPr>
              <a:t>sheila.castilho@adaptcentre.ie</a:t>
            </a:r>
            <a:r>
              <a:rPr lang="en-GB" dirty="0"/>
              <a:t> </a:t>
            </a:r>
          </a:p>
          <a:p>
            <a:pPr algn="ctr"/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19970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3080" y="955403"/>
            <a:ext cx="8481820" cy="524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3500" dirty="0" smtClean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Great excitement and anticipation each new wave of MT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914400" lvl="1" indent="-457200">
              <a:buFont typeface="Wingdings" pitchFamily="2" charset="2"/>
              <a:buChar char="§"/>
              <a:defRPr/>
            </a:pPr>
            <a:r>
              <a:rPr lang="en-IE" sz="3500" dirty="0" smtClean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NMT: </a:t>
            </a:r>
          </a:p>
          <a:p>
            <a:pPr marL="1371600" lvl="2" indent="-457200">
              <a:buFont typeface="Wingdings" pitchFamily="2" charset="2"/>
              <a:buChar char="§"/>
              <a:defRPr/>
            </a:pPr>
            <a:r>
              <a:rPr lang="en-IE" sz="33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“bridging the gap between </a:t>
            </a:r>
            <a:r>
              <a:rPr lang="en-IE" sz="33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human</a:t>
            </a:r>
            <a:r>
              <a:rPr lang="en-IE" sz="33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 and MT</a:t>
            </a:r>
            <a:r>
              <a:rPr lang="en-IE" sz="33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”</a:t>
            </a:r>
            <a:endParaRPr lang="en-IE" sz="33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2800" dirty="0" smtClean="0">
              <a:latin typeface="Helvetica" charset="0"/>
              <a:ea typeface="ヒラギノ角ゴ Pro W3" charset="-128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200" b="1" dirty="0">
              <a:solidFill>
                <a:srgbClr val="3F691E"/>
              </a:solidFill>
              <a:latin typeface="Helvetica" charset="0"/>
              <a:ea typeface="ヒラギノ角ゴ Pro W3" charset="-128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3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hype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0" y="900267"/>
            <a:ext cx="5842000" cy="3662150"/>
          </a:xfrm>
          <a:effectLst>
            <a:outerShdw blurRad="190500" dist="76200" dir="13500000" sx="101000" sy="101000" algn="br" rotWithShape="0">
              <a:prstClr val="black">
                <a:alpha val="59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30" y="3518449"/>
            <a:ext cx="5523455" cy="2225233"/>
          </a:xfrm>
          <a:prstGeom prst="rect">
            <a:avLst/>
          </a:prstGeom>
          <a:effectLst>
            <a:outerShdw blurRad="215900" dist="114300" dir="13500000" algn="br" rotWithShape="0">
              <a:prstClr val="black">
                <a:alpha val="63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5" y="4963034"/>
            <a:ext cx="7153695" cy="1829233"/>
          </a:xfrm>
          <a:prstGeom prst="rect">
            <a:avLst/>
          </a:prstGeom>
          <a:effectLst>
            <a:outerShdw blurRad="444500" dist="114300" dir="13500000" sx="101000" sy="101000" algn="br" rotWithShape="0">
              <a:prstClr val="black">
                <a:alpha val="61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571" y="1054431"/>
            <a:ext cx="5847018" cy="1870550"/>
          </a:xfrm>
          <a:prstGeom prst="rect">
            <a:avLst/>
          </a:prstGeom>
          <a:ln>
            <a:noFill/>
          </a:ln>
          <a:effectLst>
            <a:outerShdw blurRad="355600" dist="38100" dir="2700000" algn="tl" rotWithShape="0">
              <a:prstClr val="black">
                <a:alpha val="71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999" y="2345409"/>
            <a:ext cx="3918341" cy="175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18" y="3958913"/>
            <a:ext cx="7868748" cy="1800476"/>
          </a:xfrm>
          <a:prstGeom prst="rect">
            <a:avLst/>
          </a:prstGeom>
          <a:effectLst>
            <a:outerShdw blurRad="292100" dist="76200" dir="15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2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591"/>
            <a:ext cx="4411239" cy="2487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And translators go…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IE" dirty="0"/>
          </a:p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00" y="740988"/>
            <a:ext cx="6068248" cy="3271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37" y="3675362"/>
            <a:ext cx="6701678" cy="3119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44" y="796076"/>
            <a:ext cx="33147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85" y="740988"/>
            <a:ext cx="4839290" cy="3468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88" y="0"/>
            <a:ext cx="7398850" cy="740988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FFFFFF"/>
                </a:solidFill>
                <a:latin typeface="Helvetica" pitchFamily="126" charset="0"/>
                <a:ea typeface="MS PGothic" pitchFamily="34" charset="-128"/>
              </a:rPr>
              <a:t>The reaction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88" y="1171303"/>
            <a:ext cx="8322574" cy="5318397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1371600" lvl="2" indent="-457200">
              <a:buFont typeface="Wingdings" pitchFamily="2" charset="2"/>
              <a:buChar char="§"/>
              <a:defRPr/>
            </a:pPr>
            <a:r>
              <a:rPr lang="en-IE" sz="3300" dirty="0" smtClean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“MT will steal </a:t>
            </a:r>
            <a:r>
              <a:rPr lang="en-IE" sz="3300" dirty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translators' jobs</a:t>
            </a:r>
            <a:r>
              <a:rPr lang="en-IE" sz="3300" dirty="0" smtClean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” </a:t>
            </a:r>
            <a:r>
              <a:rPr lang="en-IE" sz="3300" dirty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	</a:t>
            </a:r>
            <a:endParaRPr lang="en-IE" sz="33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1371600" lvl="2" indent="-457200">
              <a:buFont typeface="Wingdings" pitchFamily="2" charset="2"/>
              <a:buChar char="§"/>
              <a:defRPr/>
            </a:pPr>
            <a:r>
              <a:rPr lang="en-IE" sz="3300" dirty="0" smtClean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“</a:t>
            </a:r>
            <a:r>
              <a:rPr lang="en-IE" sz="3300" dirty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translators will be merely post-editors of MT</a:t>
            </a:r>
            <a:r>
              <a:rPr lang="en-IE" sz="3300" dirty="0" smtClean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”</a:t>
            </a:r>
          </a:p>
          <a:p>
            <a:pPr marL="1371600" lvl="2" indent="-457200">
              <a:buFont typeface="Wingdings" pitchFamily="2" charset="2"/>
              <a:buChar char="§"/>
              <a:defRPr/>
            </a:pPr>
            <a:r>
              <a:rPr lang="en-IE" sz="3300" dirty="0" smtClean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“MT is a threat”</a:t>
            </a:r>
            <a:endParaRPr lang="en-IE" sz="3300" dirty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2800" dirty="0" smtClean="0">
              <a:latin typeface="Helvetica" charset="0"/>
              <a:ea typeface="ヒラギノ角ゴ Pro W3" charset="-128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200" b="1" dirty="0">
              <a:solidFill>
                <a:srgbClr val="3F691E"/>
              </a:solidFill>
              <a:latin typeface="Helvetica" charset="0"/>
              <a:ea typeface="ヒラギノ角ゴ Pro W3" charset="-128"/>
              <a:sym typeface="Lucida Grande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488" y="1171303"/>
            <a:ext cx="8322574" cy="5318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3500" dirty="0" smtClean="0"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  <a:sym typeface="Lucida Grande" charset="0"/>
              </a:rPr>
              <a:t>Us vs them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200" b="1" dirty="0">
              <a:solidFill>
                <a:srgbClr val="3F691E"/>
              </a:solidFill>
              <a:latin typeface="Helvetica" charset="0"/>
              <a:ea typeface="ヒラギノ角ゴ Pro W3" charset="-128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03300" y="6165496"/>
            <a:ext cx="6532046" cy="4109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(Philipp Koehn, </a:t>
            </a:r>
            <a:r>
              <a:rPr lang="en-IE" dirty="0" err="1" smtClean="0"/>
              <a:t>Omniscien</a:t>
            </a:r>
            <a:r>
              <a:rPr lang="en-IE" dirty="0" smtClean="0"/>
              <a:t> Webinar 2017)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6" y="823641"/>
            <a:ext cx="7338664" cy="5115989"/>
          </a:xfrm>
          <a:effectLst>
            <a:outerShdw blurRad="571500" dist="304800" dir="8100000" algn="tr" rotWithShape="0">
              <a:prstClr val="black">
                <a:alpha val="7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But is NMT really that good?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488" y="1171303"/>
            <a:ext cx="8322574" cy="5318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FS Truman"/>
                <a:ea typeface="+mn-ea"/>
                <a:cs typeface="FS Truma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500" dirty="0" smtClean="0">
              <a:latin typeface="Helvetica" panose="020B0604020202020204" pitchFamily="34" charset="0"/>
              <a:ea typeface="ヒラギノ角ゴ Pro W3" charset="-128"/>
              <a:cs typeface="Helvetica" panose="020B0604020202020204" pitchFamily="34" charset="0"/>
              <a:sym typeface="Lucida Grande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US" sz="3200" b="1" dirty="0">
              <a:solidFill>
                <a:srgbClr val="3F691E"/>
              </a:solidFill>
              <a:latin typeface="Helvetica" charset="0"/>
              <a:ea typeface="ヒラギノ角ゴ Pro W3" charset="-128"/>
              <a:sym typeface="Lucida Grande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3088" y="1498689"/>
            <a:ext cx="8229600" cy="3193627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IE" sz="2800" dirty="0" smtClean="0"/>
              <a:t>Use cases</a:t>
            </a:r>
          </a:p>
          <a:p>
            <a:pPr marL="342900" indent="-342900">
              <a:buFontTx/>
              <a:buChar char="-"/>
            </a:pPr>
            <a:endParaRPr lang="en-IE" sz="2800" dirty="0"/>
          </a:p>
          <a:p>
            <a:pPr marL="342900" indent="-342900">
              <a:buFontTx/>
              <a:buChar char="-"/>
            </a:pPr>
            <a:r>
              <a:rPr lang="en-IE" sz="2800" dirty="0" smtClean="0"/>
              <a:t>different domains</a:t>
            </a:r>
          </a:p>
          <a:p>
            <a:pPr marL="342900" indent="-342900">
              <a:buFontTx/>
              <a:buChar char="-"/>
            </a:pPr>
            <a:r>
              <a:rPr lang="en-IE" sz="2800" dirty="0"/>
              <a:t>different set of language pairs</a:t>
            </a:r>
            <a:endParaRPr lang="en-IE" sz="2800" dirty="0" smtClean="0"/>
          </a:p>
        </p:txBody>
      </p:sp>
    </p:spTree>
    <p:extLst>
      <p:ext uri="{BB962C8B-B14F-4D97-AF65-F5344CB8AC3E}">
        <p14:creationId xmlns:p14="http://schemas.microsoft.com/office/powerpoint/2010/main" val="35600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NMT for E-Commerce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88" y="1095555"/>
            <a:ext cx="8229600" cy="566755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>
                <a:cs typeface="Helvetica" panose="020B0604020202020204" pitchFamily="34" charset="0"/>
              </a:rPr>
              <a:t>Systems </a:t>
            </a:r>
            <a:r>
              <a:rPr lang="en-IE" dirty="0" smtClean="0">
                <a:cs typeface="Helvetica" panose="020B0604020202020204" pitchFamily="34" charset="0"/>
              </a:rPr>
              <a:t>(</a:t>
            </a:r>
            <a:r>
              <a:rPr lang="en-IE" dirty="0" err="1">
                <a:cs typeface="Helvetica" panose="020B0604020202020204" pitchFamily="34" charset="0"/>
              </a:rPr>
              <a:t>C</a:t>
            </a:r>
            <a:r>
              <a:rPr lang="en-IE" dirty="0" err="1" smtClean="0">
                <a:cs typeface="Helvetica" panose="020B0604020202020204" pitchFamily="34" charset="0"/>
              </a:rPr>
              <a:t>alixto</a:t>
            </a:r>
            <a:r>
              <a:rPr lang="en-IE" dirty="0" smtClean="0">
                <a:cs typeface="Helvetica" panose="020B0604020202020204" pitchFamily="34" charset="0"/>
              </a:rPr>
              <a:t> et al. 2017):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(1</a:t>
            </a:r>
            <a:r>
              <a:rPr lang="en-IE" sz="1800" dirty="0">
                <a:latin typeface="FS Truman"/>
                <a:cs typeface="Helvetica" panose="020B0604020202020204" pitchFamily="34" charset="0"/>
              </a:rPr>
              <a:t>) a </a:t>
            </a: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 PBSMT </a:t>
            </a:r>
            <a:r>
              <a:rPr lang="en-IE" sz="1800" dirty="0">
                <a:latin typeface="FS Truman"/>
                <a:cs typeface="Helvetica" panose="020B0604020202020204" pitchFamily="34" charset="0"/>
              </a:rPr>
              <a:t>baseline model built with the Moses SMT </a:t>
            </a: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Toolkit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(</a:t>
            </a:r>
            <a:r>
              <a:rPr lang="en-IE" sz="1800" dirty="0">
                <a:latin typeface="FS Truman"/>
                <a:cs typeface="Helvetica" panose="020B0604020202020204" pitchFamily="34" charset="0"/>
              </a:rPr>
              <a:t>2) a text-only </a:t>
            </a:r>
            <a:r>
              <a:rPr lang="en-IE" sz="1800" dirty="0" err="1" smtClean="0">
                <a:latin typeface="FS Truman"/>
                <a:cs typeface="Helvetica" panose="020B0604020202020204" pitchFamily="34" charset="0"/>
              </a:rPr>
              <a:t>NMTt</a:t>
            </a: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 </a:t>
            </a:r>
            <a:r>
              <a:rPr lang="en-IE" sz="1800" dirty="0">
                <a:latin typeface="FS Truman"/>
                <a:cs typeface="Helvetica" panose="020B0604020202020204" pitchFamily="34" charset="0"/>
              </a:rPr>
              <a:t>model </a:t>
            </a:r>
            <a:endParaRPr lang="en-IE" sz="1800" dirty="0" smtClean="0">
              <a:latin typeface="FS Truman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(</a:t>
            </a:r>
            <a:r>
              <a:rPr lang="en-IE" sz="1800" dirty="0">
                <a:latin typeface="FS Truman"/>
                <a:cs typeface="Helvetica" panose="020B0604020202020204" pitchFamily="34" charset="0"/>
              </a:rPr>
              <a:t>3) a multi-modal NMT model </a:t>
            </a: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(</a:t>
            </a:r>
            <a:r>
              <a:rPr lang="en-IE" sz="1800" dirty="0" err="1" smtClean="0">
                <a:latin typeface="FS Truman"/>
                <a:cs typeface="Helvetica" panose="020B0604020202020204" pitchFamily="34" charset="0"/>
              </a:rPr>
              <a:t>NMTm</a:t>
            </a: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)</a:t>
            </a:r>
            <a:endParaRPr lang="en-IE" sz="1800" dirty="0">
              <a:latin typeface="FS Truman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E" sz="1200" dirty="0" smtClean="0">
              <a:latin typeface="FS Truman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>
                <a:cs typeface="Helvetica" panose="020B0604020202020204" pitchFamily="34" charset="0"/>
              </a:rPr>
              <a:t>English </a:t>
            </a:r>
            <a:r>
              <a:rPr lang="en-IE" dirty="0" smtClean="0">
                <a:cs typeface="Helvetica" panose="020B0604020202020204" pitchFamily="34" charset="0"/>
              </a:rPr>
              <a:t>into German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sz="1400" dirty="0"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>
                <a:cs typeface="Helvetica" panose="020B0604020202020204" pitchFamily="34" charset="0"/>
              </a:rPr>
              <a:t>Data set: 24k parallel </a:t>
            </a:r>
            <a:r>
              <a:rPr lang="en-IE" smtClean="0">
                <a:cs typeface="Helvetica" panose="020B0604020202020204" pitchFamily="34" charset="0"/>
              </a:rPr>
              <a:t>product </a:t>
            </a:r>
            <a:r>
              <a:rPr lang="en-IE" smtClean="0">
                <a:cs typeface="Helvetica" panose="020B0604020202020204" pitchFamily="34" charset="0"/>
              </a:rPr>
              <a:t>titles</a:t>
            </a:r>
            <a:r>
              <a:rPr lang="en-IE" smtClean="0">
                <a:cs typeface="Helvetica" panose="020B0604020202020204" pitchFamily="34" charset="0"/>
              </a:rPr>
              <a:t> </a:t>
            </a:r>
            <a:r>
              <a:rPr lang="en-IE" dirty="0" smtClean="0">
                <a:cs typeface="Helvetica" panose="020B0604020202020204" pitchFamily="34" charset="0"/>
              </a:rPr>
              <a:t>+ images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>
                <a:cs typeface="Helvetica" panose="020B0604020202020204" pitchFamily="34" charset="0"/>
              </a:rPr>
              <a:t>Validation/test data: 480/444 tuples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E" sz="1200" dirty="0" smtClean="0"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>
                <a:cs typeface="Helvetica" panose="020B0604020202020204" pitchFamily="34" charset="0"/>
              </a:rPr>
              <a:t>18 German native speakers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>
                <a:cs typeface="Helvetica" panose="020B0604020202020204" pitchFamily="34" charset="0"/>
              </a:rPr>
              <a:t>Ranking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Translations from the 3 systems + product image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dirty="0" smtClean="0">
                <a:cs typeface="Helvetica" panose="020B0604020202020204" pitchFamily="34" charset="0"/>
              </a:rPr>
              <a:t>Adequacy (</a:t>
            </a:r>
            <a:r>
              <a:rPr lang="en-IE" dirty="0" err="1" smtClean="0">
                <a:cs typeface="Helvetica" panose="020B0604020202020204" pitchFamily="34" charset="0"/>
              </a:rPr>
              <a:t>Likert</a:t>
            </a:r>
            <a:r>
              <a:rPr lang="en-IE" dirty="0" smtClean="0">
                <a:cs typeface="Helvetica" panose="020B0604020202020204" pitchFamily="34" charset="0"/>
              </a:rPr>
              <a:t> scale 1- All of it to 4- None of it)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E" sz="1800" dirty="0" smtClean="0">
                <a:latin typeface="FS Truman"/>
                <a:cs typeface="Helvetica" panose="020B0604020202020204" pitchFamily="34" charset="0"/>
              </a:rPr>
              <a:t>Source + translation + product image</a:t>
            </a:r>
            <a:endParaRPr lang="en-IE" sz="1800" dirty="0">
              <a:latin typeface="FS Truman"/>
              <a:cs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9514">
            <a:off x="7568083" y="920983"/>
            <a:ext cx="1357419" cy="5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2307</TotalTime>
  <Words>951</Words>
  <Application>Microsoft Office PowerPoint</Application>
  <PresentationFormat>On-screen Show (4:3)</PresentationFormat>
  <Paragraphs>215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MS PGothic</vt:lpstr>
      <vt:lpstr>Arial</vt:lpstr>
      <vt:lpstr>Calibri</vt:lpstr>
      <vt:lpstr>FS Truman</vt:lpstr>
      <vt:lpstr>FS Truman Light</vt:lpstr>
      <vt:lpstr>Helvetica</vt:lpstr>
      <vt:lpstr>Lucida Grande</vt:lpstr>
      <vt:lpstr>Wingdings</vt:lpstr>
      <vt:lpstr>ヒラギノ角ゴ Pro W3</vt:lpstr>
      <vt:lpstr>Office Theme</vt:lpstr>
      <vt:lpstr>Is Neural Machine Translation the New State of the Art?</vt:lpstr>
      <vt:lpstr> </vt:lpstr>
      <vt:lpstr>PowerPoint Presentation</vt:lpstr>
      <vt:lpstr>The hype</vt:lpstr>
      <vt:lpstr>And translators go…</vt:lpstr>
      <vt:lpstr>The reaction</vt:lpstr>
      <vt:lpstr>PowerPoint Presentation</vt:lpstr>
      <vt:lpstr>But is NMT really that good?</vt:lpstr>
      <vt:lpstr>NMT for E-Commerce</vt:lpstr>
      <vt:lpstr>NMT for E-Commerce</vt:lpstr>
      <vt:lpstr>NMT for Patents</vt:lpstr>
      <vt:lpstr>NMT for Patents</vt:lpstr>
      <vt:lpstr>NMT for Patents</vt:lpstr>
      <vt:lpstr>NMT for MOOCs</vt:lpstr>
      <vt:lpstr>NMT for MOOCs</vt:lpstr>
      <vt:lpstr>NMT for MOOCs</vt:lpstr>
      <vt:lpstr>So… NMT is good, right?</vt:lpstr>
      <vt:lpstr>Conclusion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</dc:creator>
  <cp:lastModifiedBy>Sheila</cp:lastModifiedBy>
  <cp:revision>143</cp:revision>
  <dcterms:created xsi:type="dcterms:W3CDTF">2014-12-03T09:51:17Z</dcterms:created>
  <dcterms:modified xsi:type="dcterms:W3CDTF">2017-06-15T09:56:19Z</dcterms:modified>
</cp:coreProperties>
</file>