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412" r:id="rId2"/>
    <p:sldId id="413" r:id="rId3"/>
    <p:sldId id="373" r:id="rId4"/>
    <p:sldId id="370" r:id="rId5"/>
    <p:sldId id="371" r:id="rId6"/>
    <p:sldId id="372" r:id="rId7"/>
    <p:sldId id="375" r:id="rId8"/>
    <p:sldId id="376" r:id="rId9"/>
    <p:sldId id="377" r:id="rId10"/>
    <p:sldId id="378" r:id="rId11"/>
    <p:sldId id="379" r:id="rId12"/>
    <p:sldId id="406" r:id="rId13"/>
    <p:sldId id="380" r:id="rId14"/>
    <p:sldId id="382" r:id="rId15"/>
    <p:sldId id="381" r:id="rId16"/>
    <p:sldId id="407" r:id="rId17"/>
    <p:sldId id="383" r:id="rId18"/>
    <p:sldId id="387" r:id="rId19"/>
    <p:sldId id="385" r:id="rId20"/>
    <p:sldId id="386" r:id="rId21"/>
    <p:sldId id="388" r:id="rId22"/>
    <p:sldId id="389" r:id="rId23"/>
    <p:sldId id="414" r:id="rId24"/>
    <p:sldId id="400" r:id="rId25"/>
    <p:sldId id="399" r:id="rId26"/>
    <p:sldId id="401" r:id="rId27"/>
    <p:sldId id="394" r:id="rId28"/>
    <p:sldId id="415" r:id="rId29"/>
    <p:sldId id="398" r:id="rId30"/>
    <p:sldId id="397" r:id="rId31"/>
    <p:sldId id="395" r:id="rId32"/>
    <p:sldId id="416" r:id="rId33"/>
    <p:sldId id="403" r:id="rId34"/>
    <p:sldId id="404" r:id="rId35"/>
    <p:sldId id="408" r:id="rId36"/>
    <p:sldId id="405" r:id="rId37"/>
    <p:sldId id="417" r:id="rId38"/>
    <p:sldId id="420" r:id="rId39"/>
    <p:sldId id="410" r:id="rId40"/>
    <p:sldId id="418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6AA6"/>
    <a:srgbClr val="96D24E"/>
    <a:srgbClr val="E4C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UK\Documents\KONFERENCE%20A%20PUBLIKACE\2018%20MFF%20UFAL\new\Graf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Sheet1!$O$14</c:f>
              <c:strCache>
                <c:ptCount val="1"/>
                <c:pt idx="0">
                  <c:v>segmentation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Sheet1!$O$15:$O$18</c:f>
              <c:numCache>
                <c:formatCode>0%</c:formatCode>
                <c:ptCount val="4"/>
                <c:pt idx="0">
                  <c:v>0.1</c:v>
                </c:pt>
                <c:pt idx="1">
                  <c:v>0.08</c:v>
                </c:pt>
                <c:pt idx="2">
                  <c:v>0.24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9-47D2-AF28-62498649C4C5}"/>
            </c:ext>
          </c:extLst>
        </c:ser>
        <c:ser>
          <c:idx val="1"/>
          <c:order val="1"/>
          <c:tx>
            <c:strRef>
              <c:f>Sheet1!$P$14</c:f>
              <c:strCache>
                <c:ptCount val="1"/>
                <c:pt idx="0">
                  <c:v>reported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Sheet1!$P$15:$P$18</c:f>
              <c:numCache>
                <c:formatCode>0%</c:formatCode>
                <c:ptCount val="4"/>
                <c:pt idx="0">
                  <c:v>0.24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9-47D2-AF28-62498649C4C5}"/>
            </c:ext>
          </c:extLst>
        </c:ser>
        <c:ser>
          <c:idx val="2"/>
          <c:order val="2"/>
          <c:tx>
            <c:strRef>
              <c:f>Sheet1!$Q$14</c:f>
              <c:strCache>
                <c:ptCount val="1"/>
                <c:pt idx="0">
                  <c:v>upper/lower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Sheet1!$Q$15:$Q$18</c:f>
              <c:numCache>
                <c:formatCode>0%</c:formatCode>
                <c:ptCount val="4"/>
                <c:pt idx="0">
                  <c:v>0.01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9-47D2-AF28-62498649C4C5}"/>
            </c:ext>
          </c:extLst>
        </c:ser>
        <c:ser>
          <c:idx val="3"/>
          <c:order val="3"/>
          <c:tx>
            <c:strRef>
              <c:f>Sheet1!$R$14</c:f>
              <c:strCache>
                <c:ptCount val="1"/>
                <c:pt idx="0">
                  <c:v>and-but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Sheet1!$R$15:$R$18</c:f>
              <c:numCache>
                <c:formatCode>0%</c:formatCode>
                <c:ptCount val="4"/>
                <c:pt idx="0">
                  <c:v>0.21</c:v>
                </c:pt>
                <c:pt idx="1">
                  <c:v>0.12</c:v>
                </c:pt>
                <c:pt idx="2">
                  <c:v>7.0000000000000007E-2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09-47D2-AF28-62498649C4C5}"/>
            </c:ext>
          </c:extLst>
        </c:ser>
        <c:ser>
          <c:idx val="4"/>
          <c:order val="4"/>
          <c:tx>
            <c:strRef>
              <c:f>Sheet1!$S$14</c:f>
              <c:strCache>
                <c:ptCount val="1"/>
                <c:pt idx="0">
                  <c:v>juxtaposition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Sheet1!$S$15:$S$18</c:f>
              <c:numCache>
                <c:formatCode>0%</c:formatCode>
                <c:ptCount val="4"/>
                <c:pt idx="0">
                  <c:v>0.04</c:v>
                </c:pt>
                <c:pt idx="1">
                  <c:v>0.35</c:v>
                </c:pt>
                <c:pt idx="2">
                  <c:v>0.12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9-47D2-AF28-62498649C4C5}"/>
            </c:ext>
          </c:extLst>
        </c:ser>
        <c:ser>
          <c:idx val="5"/>
          <c:order val="5"/>
          <c:tx>
            <c:strRef>
              <c:f>Sheet1!$T$14</c:f>
              <c:strCache>
                <c:ptCount val="1"/>
                <c:pt idx="0">
                  <c:v>subordinate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Sheet1!$T$15:$T$18</c:f>
              <c:numCache>
                <c:formatCode>0%</c:formatCode>
                <c:ptCount val="4"/>
                <c:pt idx="0">
                  <c:v>7.0000000000000007E-2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09-47D2-AF28-62498649C4C5}"/>
            </c:ext>
          </c:extLst>
        </c:ser>
        <c:ser>
          <c:idx val="6"/>
          <c:order val="6"/>
          <c:tx>
            <c:strRef>
              <c:f>Sheet1!$U$14</c:f>
              <c:strCache>
                <c:ptCount val="1"/>
                <c:pt idx="0">
                  <c:v>explicitation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Sheet1!$U$15:$U$18</c:f>
              <c:numCache>
                <c:formatCode>0%</c:formatCode>
                <c:ptCount val="4"/>
                <c:pt idx="0">
                  <c:v>0.03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09-47D2-AF28-62498649C4C5}"/>
            </c:ext>
          </c:extLst>
        </c:ser>
        <c:ser>
          <c:idx val="7"/>
          <c:order val="7"/>
          <c:tx>
            <c:strRef>
              <c:f>Sheet1!$V$14</c:f>
              <c:strCache>
                <c:ptCount val="1"/>
                <c:pt idx="0">
                  <c:v>non-finite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Sheet1!$V$15:$V$18</c:f>
              <c:numCache>
                <c:formatCode>0%</c:formatCode>
                <c:ptCount val="4"/>
                <c:pt idx="0">
                  <c:v>0.19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09-47D2-AF28-62498649C4C5}"/>
            </c:ext>
          </c:extLst>
        </c:ser>
        <c:ser>
          <c:idx val="8"/>
          <c:order val="8"/>
          <c:tx>
            <c:strRef>
              <c:f>Sheet1!$W$14</c:f>
              <c:strCache>
                <c:ptCount val="1"/>
                <c:pt idx="0">
                  <c:v>relative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Sheet1!$W$15:$W$18</c:f>
              <c:numCache>
                <c:formatCode>0%</c:formatCode>
                <c:ptCount val="4"/>
                <c:pt idx="0">
                  <c:v>0.04</c:v>
                </c:pt>
                <c:pt idx="1">
                  <c:v>0</c:v>
                </c:pt>
                <c:pt idx="2">
                  <c:v>0.04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09-47D2-AF28-62498649C4C5}"/>
            </c:ext>
          </c:extLst>
        </c:ser>
        <c:ser>
          <c:idx val="9"/>
          <c:order val="9"/>
          <c:tx>
            <c:strRef>
              <c:f>Sheet1!$X$14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Sheet1!$N$15:$N$18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Sheet1!$X$15:$X$18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0.1</c:v>
                </c:pt>
                <c:pt idx="2">
                  <c:v>0.11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09-47D2-AF28-62498649C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584520"/>
        <c:axId val="121757264"/>
        <c:axId val="0"/>
      </c:bar3DChart>
      <c:catAx>
        <c:axId val="120584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cs-CZ"/>
          </a:p>
        </c:txPr>
        <c:crossAx val="121757264"/>
        <c:crosses val="autoZero"/>
        <c:auto val="1"/>
        <c:lblAlgn val="ctr"/>
        <c:lblOffset val="100"/>
        <c:noMultiLvlLbl val="0"/>
      </c:catAx>
      <c:valAx>
        <c:axId val="121757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cs-CZ"/>
          </a:p>
        </c:txPr>
        <c:crossAx val="120584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7738681102362"/>
          <c:y val="3.9528923324716171E-2"/>
          <c:w val="0.20197613188976377"/>
          <c:h val="0.83455354895684508"/>
        </c:manualLayout>
      </c:layout>
      <c:overlay val="0"/>
      <c:txPr>
        <a:bodyPr/>
        <a:lstStyle/>
        <a:p>
          <a:pPr>
            <a:defRPr sz="2800" baseline="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803032"/>
        <c:axId val="119337160"/>
        <c:axId val="0"/>
      </c:bar3DChart>
      <c:catAx>
        <c:axId val="11980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337160"/>
        <c:crosses val="autoZero"/>
        <c:auto val="1"/>
        <c:lblAlgn val="ctr"/>
        <c:lblOffset val="100"/>
        <c:noMultiLvlLbl val="0"/>
      </c:catAx>
      <c:valAx>
        <c:axId val="11933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80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020576"/>
        <c:axId val="121877920"/>
        <c:axId val="0"/>
      </c:bar3DChart>
      <c:catAx>
        <c:axId val="1220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877920"/>
        <c:crosses val="autoZero"/>
        <c:auto val="1"/>
        <c:lblAlgn val="ctr"/>
        <c:lblOffset val="100"/>
        <c:noMultiLvlLbl val="0"/>
      </c:catAx>
      <c:valAx>
        <c:axId val="12187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202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092632"/>
        <c:axId val="122126528"/>
        <c:axId val="0"/>
      </c:bar3DChart>
      <c:catAx>
        <c:axId val="12109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2126528"/>
        <c:crosses val="autoZero"/>
        <c:auto val="1"/>
        <c:lblAlgn val="ctr"/>
        <c:lblOffset val="100"/>
        <c:noMultiLvlLbl val="0"/>
      </c:catAx>
      <c:valAx>
        <c:axId val="12212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109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02928"/>
        <c:axId val="119402536"/>
        <c:axId val="0"/>
      </c:bar3DChart>
      <c:catAx>
        <c:axId val="11940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02536"/>
        <c:crosses val="autoZero"/>
        <c:auto val="1"/>
        <c:lblAlgn val="ctr"/>
        <c:lblOffset val="100"/>
        <c:noMultiLvlLbl val="0"/>
      </c:catAx>
      <c:valAx>
        <c:axId val="11940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0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04496"/>
        <c:axId val="119404888"/>
        <c:axId val="0"/>
      </c:bar3DChart>
      <c:catAx>
        <c:axId val="11940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04888"/>
        <c:crosses val="autoZero"/>
        <c:auto val="1"/>
        <c:lblAlgn val="ctr"/>
        <c:lblOffset val="100"/>
        <c:noMultiLvlLbl val="0"/>
      </c:catAx>
      <c:valAx>
        <c:axId val="11940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0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05672"/>
        <c:axId val="63436432"/>
        <c:axId val="0"/>
      </c:bar3DChart>
      <c:catAx>
        <c:axId val="11940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436432"/>
        <c:crosses val="autoZero"/>
        <c:auto val="1"/>
        <c:lblAlgn val="ctr"/>
        <c:lblOffset val="100"/>
        <c:noMultiLvlLbl val="0"/>
      </c:catAx>
      <c:valAx>
        <c:axId val="6343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0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Sheet2!$C$13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Sheet2!$C$14:$C$17</c:f>
              <c:numCache>
                <c:formatCode>0%</c:formatCode>
                <c:ptCount val="4"/>
                <c:pt idx="0">
                  <c:v>0.26666666666666666</c:v>
                </c:pt>
                <c:pt idx="1">
                  <c:v>8.7912087912087919E-2</c:v>
                </c:pt>
                <c:pt idx="2">
                  <c:v>9.2105263157894732E-2</c:v>
                </c:pt>
                <c:pt idx="3">
                  <c:v>6.097560975609756E-2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A-492E-96A8-E1C329C0CBEE}"/>
            </c:ext>
          </c:extLst>
        </c:ser>
        <c:ser>
          <c:idx val="1"/>
          <c:order val="1"/>
          <c:tx>
            <c:strRef>
              <c:f>Sheet2!$D$13</c:f>
              <c:strCache>
                <c:ptCount val="1"/>
                <c:pt idx="0">
                  <c:v>upper/lower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Sheet2!$D$14:$D$17</c:f>
              <c:numCache>
                <c:formatCode>0%</c:formatCode>
                <c:ptCount val="4"/>
                <c:pt idx="0">
                  <c:v>1.1111111111111112E-2</c:v>
                </c:pt>
                <c:pt idx="1">
                  <c:v>0.15384615384615385</c:v>
                </c:pt>
                <c:pt idx="2">
                  <c:v>0.18421052631578946</c:v>
                </c:pt>
                <c:pt idx="3">
                  <c:v>7.3170731707317069E-2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A-492E-96A8-E1C329C0CBEE}"/>
            </c:ext>
          </c:extLst>
        </c:ser>
        <c:ser>
          <c:idx val="2"/>
          <c:order val="2"/>
          <c:tx>
            <c:strRef>
              <c:f>Sheet2!$E$13</c:f>
              <c:strCache>
                <c:ptCount val="1"/>
                <c:pt idx="0">
                  <c:v>and-but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Sheet2!$E$14:$E$17</c:f>
              <c:numCache>
                <c:formatCode>0%</c:formatCode>
                <c:ptCount val="4"/>
                <c:pt idx="0">
                  <c:v>0.23333333333333334</c:v>
                </c:pt>
                <c:pt idx="1">
                  <c:v>0.13186813186813187</c:v>
                </c:pt>
                <c:pt idx="2">
                  <c:v>9.2105263157894732E-2</c:v>
                </c:pt>
                <c:pt idx="3">
                  <c:v>0.18292682926829268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DA-492E-96A8-E1C329C0CBEE}"/>
            </c:ext>
          </c:extLst>
        </c:ser>
        <c:ser>
          <c:idx val="3"/>
          <c:order val="3"/>
          <c:tx>
            <c:strRef>
              <c:f>Sheet2!$F$13</c:f>
              <c:strCache>
                <c:ptCount val="1"/>
                <c:pt idx="0">
                  <c:v>juxtaposition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0.38461538461538464</c:v>
                </c:pt>
                <c:pt idx="2">
                  <c:v>0.15789473684210525</c:v>
                </c:pt>
                <c:pt idx="3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DA-492E-96A8-E1C329C0CBEE}"/>
            </c:ext>
          </c:extLst>
        </c:ser>
        <c:ser>
          <c:idx val="4"/>
          <c:order val="4"/>
          <c:tx>
            <c:strRef>
              <c:f>Sheet2!$G$13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Sheet2!$G$14:$G$17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7.6923076923076927E-2</c:v>
                </c:pt>
                <c:pt idx="2">
                  <c:v>5.2631578947368418E-2</c:v>
                </c:pt>
                <c:pt idx="3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DA-492E-96A8-E1C329C0CBEE}"/>
            </c:ext>
          </c:extLst>
        </c:ser>
        <c:ser>
          <c:idx val="5"/>
          <c:order val="5"/>
          <c:tx>
            <c:strRef>
              <c:f>Sheet2!$H$13</c:f>
              <c:strCache>
                <c:ptCount val="1"/>
                <c:pt idx="0">
                  <c:v>explicitation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Sheet2!$H$14:$H$17</c:f>
              <c:numCache>
                <c:formatCode>0%</c:formatCode>
                <c:ptCount val="4"/>
                <c:pt idx="0">
                  <c:v>3.3333333333333333E-2</c:v>
                </c:pt>
                <c:pt idx="1">
                  <c:v>5.4945054945054944E-2</c:v>
                </c:pt>
                <c:pt idx="2">
                  <c:v>9.2105263157894732E-2</c:v>
                </c:pt>
                <c:pt idx="3">
                  <c:v>0.2073170731707317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DA-492E-96A8-E1C329C0CBEE}"/>
            </c:ext>
          </c:extLst>
        </c:ser>
        <c:ser>
          <c:idx val="6"/>
          <c:order val="6"/>
          <c:tx>
            <c:strRef>
              <c:f>Sheet2!$I$13</c:f>
              <c:strCache>
                <c:ptCount val="1"/>
                <c:pt idx="0">
                  <c:v>non-finite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Sheet2!$I$14:$I$17</c:f>
              <c:numCache>
                <c:formatCode>0%</c:formatCode>
                <c:ptCount val="4"/>
                <c:pt idx="0">
                  <c:v>0.21111111111111111</c:v>
                </c:pt>
                <c:pt idx="1">
                  <c:v>0</c:v>
                </c:pt>
                <c:pt idx="2">
                  <c:v>0.13157894736842105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A-492E-96A8-E1C329C0CBEE}"/>
            </c:ext>
          </c:extLst>
        </c:ser>
        <c:ser>
          <c:idx val="7"/>
          <c:order val="7"/>
          <c:tx>
            <c:strRef>
              <c:f>Sheet2!$J$13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Sheet2!$J$14:$J$17</c:f>
              <c:numCache>
                <c:formatCode>0%</c:formatCode>
                <c:ptCount val="4"/>
                <c:pt idx="0">
                  <c:v>4.4444444444444446E-2</c:v>
                </c:pt>
                <c:pt idx="1">
                  <c:v>0</c:v>
                </c:pt>
                <c:pt idx="2">
                  <c:v>5.2631578947368418E-2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DA-492E-96A8-E1C329C0CBEE}"/>
            </c:ext>
          </c:extLst>
        </c:ser>
        <c:ser>
          <c:idx val="8"/>
          <c:order val="8"/>
          <c:tx>
            <c:strRef>
              <c:f>Sheet2!$K$13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Sheet2!$B$14:$B$17</c:f>
              <c:strCache>
                <c:ptCount val="4"/>
                <c:pt idx="0">
                  <c:v>en-cs</c:v>
                </c:pt>
                <c:pt idx="1">
                  <c:v>cs-en</c:v>
                </c:pt>
                <c:pt idx="2">
                  <c:v>fr-cs</c:v>
                </c:pt>
                <c:pt idx="3">
                  <c:v>cs-fr</c:v>
                </c:pt>
              </c:strCache>
            </c:strRef>
          </c:cat>
          <c:val>
            <c:numRef>
              <c:f>Sheet2!$K$14:$K$17</c:f>
              <c:numCache>
                <c:formatCode>0%</c:formatCode>
                <c:ptCount val="4"/>
                <c:pt idx="0">
                  <c:v>7.7777777777777779E-2</c:v>
                </c:pt>
                <c:pt idx="1">
                  <c:v>0.10989010989010989</c:v>
                </c:pt>
                <c:pt idx="2">
                  <c:v>0.14473684210526316</c:v>
                </c:pt>
                <c:pt idx="3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A-492E-96A8-E1C329C0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922808"/>
        <c:axId val="169923200"/>
        <c:axId val="0"/>
      </c:bar3DChart>
      <c:catAx>
        <c:axId val="1699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923200"/>
        <c:crosses val="autoZero"/>
        <c:auto val="1"/>
        <c:lblAlgn val="ctr"/>
        <c:lblOffset val="100"/>
        <c:noMultiLvlLbl val="0"/>
      </c:catAx>
      <c:valAx>
        <c:axId val="16992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9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0.7724</cdr:x>
      <cdr:y>0.79549</cdr:y>
    </cdr:from>
    <cdr:to>
      <cdr:x>0.99123</cdr:x>
      <cdr:y>0.86869</cdr:y>
    </cdr:to>
    <cdr:sp macro="" textlink="">
      <cdr:nvSpPr>
        <cdr:cNvPr id="14" name="Rectangle 7"/>
        <cdr:cNvSpPr/>
      </cdr:nvSpPr>
      <cdr:spPr>
        <a:xfrm xmlns:a="http://schemas.openxmlformats.org/drawingml/2006/main">
          <a:off x="9417133" y="5379497"/>
          <a:ext cx="2667990" cy="49500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0.7539</cdr:x>
      <cdr:y>0.87468</cdr:y>
    </cdr:from>
    <cdr:to>
      <cdr:x>0.92825</cdr:x>
      <cdr:y>0.93263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9191501" y="5914975"/>
          <a:ext cx="2125683" cy="39188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800" b="1" dirty="0" smtClean="0"/>
            <a:t>TECHNICAL</a:t>
          </a:r>
          <a:endParaRPr lang="cs-CZ" sz="2800" b="1" dirty="0"/>
        </a:p>
      </cdr:txBody>
    </cdr:sp>
  </cdr:relSizeAnchor>
  <cdr:relSizeAnchor xmlns:cdr="http://schemas.openxmlformats.org/drawingml/2006/chartDrawing">
    <cdr:from>
      <cdr:x>0.55227</cdr:x>
      <cdr:y>0.21264</cdr:y>
    </cdr:from>
    <cdr:to>
      <cdr:x>0.76364</cdr:x>
      <cdr:y>0.23196</cdr:y>
    </cdr:to>
    <cdr:cxnSp macro="">
      <cdr:nvCxnSpPr>
        <cdr:cNvPr id="15" name="Přímá spojnice se šipkou 14"/>
        <cdr:cNvCxnSpPr/>
      </cdr:nvCxnSpPr>
      <cdr:spPr>
        <a:xfrm xmlns:a="http://schemas.openxmlformats.org/drawingml/2006/main" flipH="1">
          <a:off x="6733309" y="1437978"/>
          <a:ext cx="2576948" cy="130629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0.77424</cdr:x>
      <cdr:y>0.37749</cdr:y>
    </cdr:from>
    <cdr:to>
      <cdr:x>0.98571</cdr:x>
      <cdr:y>0.88124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439501" y="2588821"/>
          <a:ext cx="2578328" cy="34547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0.77424</cdr:x>
      <cdr:y>0.37749</cdr:y>
    </cdr:from>
    <cdr:to>
      <cdr:x>0.98571</cdr:x>
      <cdr:y>0.88124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439501" y="2588821"/>
          <a:ext cx="2578328" cy="34547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0.77424</cdr:x>
      <cdr:y>0.37749</cdr:y>
    </cdr:from>
    <cdr:to>
      <cdr:x>0.98571</cdr:x>
      <cdr:y>0.88124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439501" y="2588821"/>
          <a:ext cx="2578328" cy="34547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0.77424</cdr:x>
      <cdr:y>0.37749</cdr:y>
    </cdr:from>
    <cdr:to>
      <cdr:x>0.98571</cdr:x>
      <cdr:y>0.88124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439501" y="2588821"/>
          <a:ext cx="2578328" cy="34547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0.77424</cdr:x>
      <cdr:y>0.37749</cdr:y>
    </cdr:from>
    <cdr:to>
      <cdr:x>0.98571</cdr:x>
      <cdr:y>0.88124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439501" y="2588821"/>
          <a:ext cx="2578328" cy="345472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0.7683</cdr:x>
      <cdr:y>0.22078</cdr:y>
    </cdr:from>
    <cdr:to>
      <cdr:x>0.97978</cdr:x>
      <cdr:y>0.37922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367160" y="1514105"/>
          <a:ext cx="2578328" cy="108659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0.7683</cdr:x>
      <cdr:y>0.22078</cdr:y>
    </cdr:from>
    <cdr:to>
      <cdr:x>0.97978</cdr:x>
      <cdr:y>0.37922</cdr:y>
    </cdr:to>
    <cdr:sp macro="" textlink="">
      <cdr:nvSpPr>
        <cdr:cNvPr id="2" name="Rectangle 7"/>
        <cdr:cNvSpPr/>
      </cdr:nvSpPr>
      <cdr:spPr>
        <a:xfrm xmlns:a="http://schemas.openxmlformats.org/drawingml/2006/main">
          <a:off x="9367160" y="1514105"/>
          <a:ext cx="2578328" cy="108659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0"/>
          </a:srgbClr>
        </a:solidFill>
        <a:ln xmlns:a="http://schemas.openxmlformats.org/drawingml/2006/main" w="476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130E8-50F4-40E6-8EBA-C8DCA0769BC4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93303-A191-40E3-BBB5-1E93E29358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7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5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8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9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9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36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3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24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0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4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5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8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6BC66-3935-4847-8D0D-92AC5F06A226}" type="datetimeFigureOut">
              <a:rPr lang="cs-CZ" smtClean="0"/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23D4-3CBD-4ACE-916F-718486AE1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85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anglistika.upol.cz/olinco2016proceeding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81148"/>
          </a:xfrm>
        </p:spPr>
        <p:txBody>
          <a:bodyPr>
            <a:noAutofit/>
          </a:bodyPr>
          <a:lstStyle/>
          <a:p>
            <a:r>
              <a:rPr lang="cs-CZ" sz="4800" b="1" dirty="0" err="1"/>
              <a:t>Contexts</a:t>
            </a:r>
            <a:r>
              <a:rPr lang="cs-CZ" sz="4800" b="1" dirty="0"/>
              <a:t> and </a:t>
            </a:r>
            <a:r>
              <a:rPr lang="cs-CZ" sz="4800" b="1" dirty="0" err="1"/>
              <a:t>Consequences</a:t>
            </a:r>
            <a:r>
              <a:rPr lang="cs-CZ" sz="4800" b="1" dirty="0"/>
              <a:t> </a:t>
            </a:r>
            <a:r>
              <a:rPr lang="cs-CZ" sz="4800" b="1" dirty="0" err="1"/>
              <a:t>of</a:t>
            </a:r>
            <a:r>
              <a:rPr lang="cs-CZ" sz="4800" b="1" dirty="0"/>
              <a:t> Sentence </a:t>
            </a:r>
            <a:r>
              <a:rPr lang="cs-CZ" sz="4800" b="1" dirty="0" err="1"/>
              <a:t>Splitting</a:t>
            </a:r>
            <a:r>
              <a:rPr lang="cs-CZ" sz="4800" b="1" dirty="0"/>
              <a:t> in </a:t>
            </a:r>
            <a:r>
              <a:rPr lang="cs-CZ" sz="4800" b="1" dirty="0" err="1" smtClean="0"/>
              <a:t>Translation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600" b="1" i="1" dirty="0"/>
              <a:t>Text </a:t>
            </a:r>
            <a:r>
              <a:rPr lang="cs-CZ" sz="3600" b="1" i="1" dirty="0" err="1"/>
              <a:t>structure</a:t>
            </a:r>
            <a:r>
              <a:rPr lang="cs-CZ" sz="3600" b="1" i="1" dirty="0"/>
              <a:t> and Corpus </a:t>
            </a:r>
            <a:r>
              <a:rPr lang="cs-CZ" sz="3600" b="1" i="1" dirty="0" err="1"/>
              <a:t>linguistics</a:t>
            </a:r>
            <a:r>
              <a:rPr lang="cs-CZ" sz="3600" b="1" i="1" dirty="0"/>
              <a:t>, ÚFAL MFF 2018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2618"/>
            <a:ext cx="8949179" cy="1801456"/>
          </a:xfrm>
        </p:spPr>
        <p:txBody>
          <a:bodyPr>
            <a:normAutofit fontScale="85000" lnSpcReduction="20000"/>
          </a:bodyPr>
          <a:lstStyle/>
          <a:p>
            <a:endParaRPr lang="cs-CZ" sz="3600" dirty="0" smtClean="0"/>
          </a:p>
          <a:p>
            <a:r>
              <a:rPr lang="cs-CZ" sz="3600" dirty="0"/>
              <a:t>Olga Nádvorníková</a:t>
            </a:r>
          </a:p>
          <a:p>
            <a:r>
              <a:rPr lang="cs-CZ" sz="3600" dirty="0"/>
              <a:t>Institute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Romances</a:t>
            </a:r>
            <a:r>
              <a:rPr lang="cs-CZ" sz="3600" dirty="0"/>
              <a:t> </a:t>
            </a:r>
            <a:r>
              <a:rPr lang="cs-CZ" sz="3600" dirty="0" err="1"/>
              <a:t>Studies</a:t>
            </a:r>
            <a:r>
              <a:rPr lang="cs-CZ" sz="3600" dirty="0"/>
              <a:t>, </a:t>
            </a:r>
            <a:r>
              <a:rPr lang="cs-CZ" sz="3600" dirty="0" err="1"/>
              <a:t>Faculty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Arts</a:t>
            </a:r>
            <a:r>
              <a:rPr lang="cs-CZ" sz="3600" dirty="0"/>
              <a:t>, </a:t>
            </a:r>
            <a:r>
              <a:rPr lang="en-US" sz="3600" dirty="0"/>
              <a:t>Charles University, Prague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499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Theoretical</a:t>
            </a:r>
            <a:r>
              <a:rPr lang="cs-CZ" sz="3200" b="1" dirty="0" smtClean="0"/>
              <a:t> background – </a:t>
            </a:r>
            <a:r>
              <a:rPr lang="cs-CZ" sz="3200" b="1" dirty="0" err="1" smtClean="0"/>
              <a:t>motivation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of</a:t>
            </a:r>
            <a:r>
              <a:rPr lang="cs-CZ" sz="3200" b="1" dirty="0" smtClean="0"/>
              <a:t> sentence </a:t>
            </a:r>
            <a:r>
              <a:rPr lang="cs-CZ" sz="3200" b="1" dirty="0" err="1" smtClean="0"/>
              <a:t>splitting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B) </a:t>
            </a:r>
            <a:r>
              <a:rPr lang="cs-CZ" b="1" dirty="0" err="1" smtClean="0"/>
              <a:t>Contrastive</a:t>
            </a:r>
            <a:r>
              <a:rPr lang="cs-CZ" b="1" dirty="0" smtClean="0"/>
              <a:t> </a:t>
            </a:r>
            <a:r>
              <a:rPr lang="cs-CZ" b="1" dirty="0" err="1" smtClean="0"/>
              <a:t>linguistics</a:t>
            </a:r>
            <a:r>
              <a:rPr lang="cs-CZ" b="1" dirty="0" smtClean="0"/>
              <a:t> – „</a:t>
            </a:r>
            <a:r>
              <a:rPr lang="cs-CZ" b="1" dirty="0" err="1" smtClean="0"/>
              <a:t>triggers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sentence </a:t>
            </a:r>
            <a:r>
              <a:rPr lang="cs-CZ" b="1" dirty="0" err="1" smtClean="0"/>
              <a:t>splitting</a:t>
            </a:r>
            <a:r>
              <a:rPr lang="cs-CZ" b="1" dirty="0" smtClean="0"/>
              <a:t>“</a:t>
            </a:r>
          </a:p>
          <a:p>
            <a:pPr marL="0" indent="0">
              <a:buNone/>
            </a:pPr>
            <a:r>
              <a:rPr lang="cs-CZ" b="1" dirty="0" smtClean="0"/>
              <a:t>CS </a:t>
            </a:r>
            <a:r>
              <a:rPr lang="cs-CZ" b="1" dirty="0" err="1" smtClean="0"/>
              <a:t>vs</a:t>
            </a:r>
            <a:r>
              <a:rPr lang="cs-CZ" b="1" dirty="0" smtClean="0"/>
              <a:t> EN and FR: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: limited </a:t>
            </a:r>
            <a:r>
              <a:rPr lang="cs-CZ" dirty="0"/>
              <a:t>use </a:t>
            </a:r>
            <a:r>
              <a:rPr lang="cs-CZ" dirty="0" err="1"/>
              <a:t>of</a:t>
            </a:r>
            <a:r>
              <a:rPr lang="cs-CZ" dirty="0"/>
              <a:t> non-</a:t>
            </a:r>
            <a:r>
              <a:rPr lang="cs-CZ" dirty="0" err="1"/>
              <a:t>finite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 – </a:t>
            </a:r>
            <a:r>
              <a:rPr lang="cs-CZ" dirty="0" err="1"/>
              <a:t>participial</a:t>
            </a:r>
            <a:r>
              <a:rPr lang="cs-CZ" dirty="0"/>
              <a:t> </a:t>
            </a:r>
            <a:r>
              <a:rPr lang="cs-CZ" dirty="0" err="1"/>
              <a:t>adjuncts</a:t>
            </a:r>
            <a:r>
              <a:rPr lang="cs-CZ" dirty="0"/>
              <a:t>, </a:t>
            </a:r>
            <a:r>
              <a:rPr lang="cs-CZ" dirty="0" err="1"/>
              <a:t>gerunds</a:t>
            </a:r>
            <a:r>
              <a:rPr lang="cs-CZ" dirty="0"/>
              <a:t>, 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constructions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 smtClean="0"/>
              <a:t>. (Nádvorníková 2010)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Stylistic</a:t>
            </a:r>
            <a:r>
              <a:rPr lang="cs-CZ" dirty="0" smtClean="0"/>
              <a:t> </a:t>
            </a:r>
            <a:r>
              <a:rPr lang="cs-CZ" dirty="0" err="1" smtClean="0"/>
              <a:t>differences</a:t>
            </a:r>
            <a:endParaRPr lang="cs-CZ" dirty="0" smtClean="0"/>
          </a:p>
          <a:p>
            <a:pPr marL="971550" lvl="1" indent="-514350">
              <a:buAutoNum type="arabicPeriod"/>
            </a:pPr>
            <a:r>
              <a:rPr lang="cs-CZ" dirty="0" err="1" smtClean="0"/>
              <a:t>Colon</a:t>
            </a:r>
            <a:r>
              <a:rPr lang="cs-CZ" dirty="0" smtClean="0"/>
              <a:t> and </a:t>
            </a:r>
            <a:r>
              <a:rPr lang="cs-CZ" dirty="0" err="1" smtClean="0"/>
              <a:t>semi-colon</a:t>
            </a:r>
            <a:r>
              <a:rPr lang="cs-CZ" dirty="0" smtClean="0"/>
              <a:t> FR, EN &gt; CS (Nádvorníková, </a:t>
            </a:r>
            <a:r>
              <a:rPr lang="cs-CZ" dirty="0" err="1" smtClean="0"/>
              <a:t>forthcoming</a:t>
            </a:r>
            <a:r>
              <a:rPr lang="cs-CZ" dirty="0" smtClean="0"/>
              <a:t>)</a:t>
            </a:r>
          </a:p>
          <a:p>
            <a:pPr marL="971550" lvl="1" indent="-514350">
              <a:buAutoNum type="arabicPeriod"/>
            </a:pPr>
            <a:r>
              <a:rPr lang="cs-CZ" dirty="0" smtClean="0"/>
              <a:t>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r>
              <a:rPr lang="cs-CZ" dirty="0" smtClean="0"/>
              <a:t> limited </a:t>
            </a:r>
          </a:p>
          <a:p>
            <a:pPr marL="1428750" lvl="2" indent="-514350">
              <a:buAutoNum type="arabicPeriod"/>
            </a:pPr>
            <a:r>
              <a:rPr lang="cs-CZ" dirty="0" err="1" smtClean="0"/>
              <a:t>Repetition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pronoun</a:t>
            </a:r>
            <a:r>
              <a:rPr lang="cs-CZ" dirty="0" smtClean="0"/>
              <a:t> </a:t>
            </a:r>
            <a:r>
              <a:rPr lang="cs-CZ" i="1" dirty="0" smtClean="0"/>
              <a:t>který </a:t>
            </a:r>
            <a:r>
              <a:rPr lang="cs-CZ" dirty="0" smtClean="0"/>
              <a:t>– </a:t>
            </a:r>
            <a:r>
              <a:rPr lang="cs-CZ" dirty="0" err="1" smtClean="0"/>
              <a:t>stylistically</a:t>
            </a:r>
            <a:r>
              <a:rPr lang="cs-CZ" dirty="0" smtClean="0"/>
              <a:t> </a:t>
            </a:r>
            <a:r>
              <a:rPr lang="cs-CZ" dirty="0" err="1" smtClean="0"/>
              <a:t>clumsy</a:t>
            </a:r>
            <a:r>
              <a:rPr lang="cs-CZ" dirty="0" smtClean="0"/>
              <a:t> (Levý 2011)</a:t>
            </a:r>
          </a:p>
          <a:p>
            <a:pPr marL="1428750" lvl="2" indent="-514350">
              <a:buFont typeface="Arial" panose="020B0604020202020204" pitchFamily="34" charset="0"/>
              <a:buAutoNum type="arabicPeriod"/>
            </a:pPr>
            <a:r>
              <a:rPr lang="cs-CZ" dirty="0" smtClean="0"/>
              <a:t>„</a:t>
            </a:r>
            <a:r>
              <a:rPr lang="cs-CZ" dirty="0" err="1" smtClean="0"/>
              <a:t>False</a:t>
            </a:r>
            <a:r>
              <a:rPr lang="cs-CZ" dirty="0" smtClean="0"/>
              <a:t>“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r>
              <a:rPr lang="cs-CZ" dirty="0" smtClean="0"/>
              <a:t> (</a:t>
            </a:r>
            <a:r>
              <a:rPr lang="cs-CZ" dirty="0" err="1" smtClean="0"/>
              <a:t>conveying</a:t>
            </a:r>
            <a:r>
              <a:rPr lang="cs-CZ" dirty="0" smtClean="0"/>
              <a:t> independent </a:t>
            </a:r>
            <a:r>
              <a:rPr lang="cs-CZ" dirty="0" err="1" smtClean="0"/>
              <a:t>meaning</a:t>
            </a:r>
            <a:r>
              <a:rPr lang="cs-CZ" dirty="0" smtClean="0"/>
              <a:t>) – </a:t>
            </a:r>
            <a:r>
              <a:rPr lang="cs-CZ" dirty="0" err="1" smtClean="0"/>
              <a:t>norm</a:t>
            </a:r>
            <a:r>
              <a:rPr lang="cs-CZ" dirty="0" smtClean="0"/>
              <a:t> </a:t>
            </a:r>
            <a:r>
              <a:rPr lang="cs-CZ" dirty="0"/>
              <a:t>(Bečka 1992)</a:t>
            </a:r>
          </a:p>
          <a:p>
            <a:pPr marL="1428750" lvl="2" indent="-514350">
              <a:buAutoNum type="arabicPeriod"/>
            </a:pPr>
            <a:endParaRPr lang="cs-CZ" dirty="0" smtClean="0"/>
          </a:p>
          <a:p>
            <a:pPr marL="1428750" lvl="2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46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Hypotheses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H1 – more sentence </a:t>
            </a:r>
            <a:r>
              <a:rPr lang="cs-CZ" sz="3200" dirty="0" err="1" smtClean="0"/>
              <a:t>splitting</a:t>
            </a:r>
            <a:r>
              <a:rPr lang="cs-CZ" sz="3200" dirty="0" smtClean="0"/>
              <a:t> in </a:t>
            </a:r>
            <a:r>
              <a:rPr lang="cs-CZ" sz="3200" dirty="0" err="1" smtClean="0"/>
              <a:t>translations</a:t>
            </a:r>
            <a:r>
              <a:rPr lang="cs-CZ" sz="3200" dirty="0" smtClean="0"/>
              <a:t> </a:t>
            </a:r>
            <a:r>
              <a:rPr lang="cs-CZ" sz="3200" dirty="0" err="1" smtClean="0"/>
              <a:t>into</a:t>
            </a:r>
            <a:r>
              <a:rPr lang="cs-CZ" sz="3200" dirty="0" smtClean="0"/>
              <a:t> Czech </a:t>
            </a:r>
            <a:r>
              <a:rPr lang="cs-CZ" sz="3200" dirty="0" err="1" smtClean="0"/>
              <a:t>than</a:t>
            </a:r>
            <a:r>
              <a:rPr lang="cs-CZ" sz="3200" dirty="0" smtClean="0"/>
              <a:t> in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opposite</a:t>
            </a:r>
            <a:r>
              <a:rPr lang="cs-CZ" sz="3200" dirty="0" smtClean="0"/>
              <a:t> </a:t>
            </a:r>
            <a:r>
              <a:rPr lang="cs-CZ" sz="3200" dirty="0" err="1" smtClean="0"/>
              <a:t>direction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translation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H2 - </a:t>
            </a:r>
            <a:r>
              <a:rPr lang="cs-CZ" sz="3200" dirty="0" err="1"/>
              <a:t>consequences</a:t>
            </a:r>
            <a:r>
              <a:rPr lang="cs-CZ" sz="3200" i="1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sentence </a:t>
            </a:r>
            <a:r>
              <a:rPr lang="cs-CZ" sz="3200" dirty="0" err="1"/>
              <a:t>splitting</a:t>
            </a:r>
            <a:r>
              <a:rPr lang="cs-CZ" sz="3200" dirty="0"/>
              <a:t> in Czech </a:t>
            </a:r>
            <a:r>
              <a:rPr lang="cs-CZ" sz="3200" dirty="0" err="1"/>
              <a:t>will</a:t>
            </a:r>
            <a:r>
              <a:rPr lang="cs-CZ" sz="3200" dirty="0"/>
              <a:t> </a:t>
            </a:r>
            <a:r>
              <a:rPr lang="cs-CZ" sz="3200" dirty="0" err="1"/>
              <a:t>be</a:t>
            </a:r>
            <a:r>
              <a:rPr lang="cs-CZ" sz="3200" dirty="0"/>
              <a:t> more </a:t>
            </a:r>
            <a:r>
              <a:rPr lang="cs-CZ" sz="3200" dirty="0" err="1"/>
              <a:t>important</a:t>
            </a:r>
            <a:r>
              <a:rPr lang="cs-CZ" sz="3200" dirty="0"/>
              <a:t> </a:t>
            </a:r>
            <a:r>
              <a:rPr lang="cs-CZ" sz="3200" dirty="0" err="1"/>
              <a:t>than</a:t>
            </a:r>
            <a:r>
              <a:rPr lang="cs-CZ" sz="3200" dirty="0"/>
              <a:t> in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opposite</a:t>
            </a:r>
            <a:r>
              <a:rPr lang="cs-CZ" sz="3200" dirty="0"/>
              <a:t> </a:t>
            </a:r>
            <a:r>
              <a:rPr lang="cs-CZ" sz="3200" dirty="0" err="1"/>
              <a:t>direction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translation</a:t>
            </a:r>
            <a:r>
              <a:rPr lang="cs-CZ" sz="3200" dirty="0"/>
              <a:t>, </a:t>
            </a:r>
            <a:r>
              <a:rPr lang="cs-CZ" sz="3200" dirty="0" err="1"/>
              <a:t>especially</a:t>
            </a:r>
            <a:r>
              <a:rPr lang="cs-CZ" sz="3200" dirty="0"/>
              <a:t> </a:t>
            </a:r>
            <a:r>
              <a:rPr lang="cs-CZ" sz="3200" dirty="0" err="1"/>
              <a:t>because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sententialization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non-</a:t>
            </a:r>
            <a:r>
              <a:rPr lang="cs-CZ" sz="3200" dirty="0" err="1"/>
              <a:t>finite</a:t>
            </a:r>
            <a:r>
              <a:rPr lang="cs-CZ" sz="3200" dirty="0"/>
              <a:t> verb </a:t>
            </a:r>
            <a:r>
              <a:rPr lang="cs-CZ" sz="3200" dirty="0" err="1"/>
              <a:t>forms</a:t>
            </a:r>
            <a:r>
              <a:rPr lang="cs-CZ" sz="3200" dirty="0"/>
              <a:t> and </a:t>
            </a:r>
            <a:r>
              <a:rPr lang="cs-CZ" sz="3200" dirty="0" err="1"/>
              <a:t>relative</a:t>
            </a:r>
            <a:r>
              <a:rPr lang="cs-CZ" sz="3200" dirty="0"/>
              <a:t> </a:t>
            </a:r>
            <a:r>
              <a:rPr lang="cs-CZ" sz="3200" dirty="0" err="1" smtClean="0"/>
              <a:t>clauses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406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</a:t>
            </a:r>
            <a:r>
              <a:rPr lang="cs-CZ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Theoretical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background: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into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splitting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Translation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studies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Contrastive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linguistics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 smtClean="0"/>
              <a:t>Corpus &amp; Data : Quantitative analysis of splitting of sentences</a:t>
            </a:r>
          </a:p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&amp; C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onsequences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splitting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3.1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Technical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issues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3.2 „Universal“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3.3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Language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-pair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specific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Conclusions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&amp;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Further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40657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Corpus </a:t>
            </a:r>
            <a:r>
              <a:rPr lang="cs-CZ" dirty="0"/>
              <a:t>&amp; </a:t>
            </a:r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InterCorp</a:t>
            </a:r>
            <a:r>
              <a:rPr lang="cs-CZ" dirty="0" smtClean="0"/>
              <a:t> </a:t>
            </a:r>
            <a:r>
              <a:rPr lang="cs-CZ" dirty="0" err="1" smtClean="0"/>
              <a:t>parallel</a:t>
            </a:r>
            <a:r>
              <a:rPr lang="cs-CZ" dirty="0" smtClean="0"/>
              <a:t> corpus v10 (</a:t>
            </a:r>
            <a:r>
              <a:rPr lang="en-GB"/>
              <a:t>Čermák and Rosen 2012 or Nádvorníková 2016 in </a:t>
            </a:r>
            <a:r>
              <a:rPr lang="en-GB" smtClean="0"/>
              <a:t>French</a:t>
            </a:r>
            <a:r>
              <a:rPr lang="cs-CZ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FR 			CS			EN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85085"/>
              </p:ext>
            </p:extLst>
          </p:nvPr>
        </p:nvGraphicFramePr>
        <p:xfrm>
          <a:off x="748144" y="2894788"/>
          <a:ext cx="10605656" cy="2213012"/>
        </p:xfrm>
        <a:graphic>
          <a:graphicData uri="http://schemas.openxmlformats.org/drawingml/2006/table">
            <a:tbl>
              <a:tblPr/>
              <a:tblGrid>
                <a:gridCol w="3111337">
                  <a:extLst>
                    <a:ext uri="{9D8B030D-6E8A-4147-A177-3AD203B41FA5}">
                      <a16:colId xmlns:a16="http://schemas.microsoft.com/office/drawing/2014/main" val="4186359190"/>
                    </a:ext>
                  </a:extLst>
                </a:gridCol>
                <a:gridCol w="3990107">
                  <a:extLst>
                    <a:ext uri="{9D8B030D-6E8A-4147-A177-3AD203B41FA5}">
                      <a16:colId xmlns:a16="http://schemas.microsoft.com/office/drawing/2014/main" val="1291882073"/>
                    </a:ext>
                  </a:extLst>
                </a:gridCol>
                <a:gridCol w="3504212">
                  <a:extLst>
                    <a:ext uri="{9D8B030D-6E8A-4147-A177-3AD203B41FA5}">
                      <a16:colId xmlns:a16="http://schemas.microsoft.com/office/drawing/2014/main" val="1658625324"/>
                    </a:ext>
                  </a:extLst>
                </a:gridCol>
              </a:tblGrid>
              <a:tr h="2938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Sub-corpus (</a:t>
                      </a:r>
                      <a:r>
                        <a:rPr lang="cs-CZ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FICTION</a:t>
                      </a:r>
                      <a:r>
                        <a:rPr lang="en-GB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N° of tokens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N° of texts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045117"/>
                  </a:ext>
                </a:extLst>
              </a:tr>
              <a:tr h="461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EN-cs</a:t>
                      </a:r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(-fr)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>
                          <a:solidFill>
                            <a:srgbClr val="010101"/>
                          </a:solidFill>
                          <a:effectLst/>
                          <a:latin typeface="Times New Roman" panose="02020603050405020304" pitchFamily="18" charset="0"/>
                        </a:rPr>
                        <a:t>18,953,496 </a:t>
                      </a:r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Times New Roman" panose="02020603050405020304" pitchFamily="18" charset="0"/>
                        </a:rPr>
                        <a:t>(1,134,556)</a:t>
                      </a:r>
                      <a:endParaRPr lang="cs-CZ" sz="2400" b="0" i="0" u="none" strike="noStrike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binary </a:t>
                      </a:r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(11 tertiary)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370896"/>
                  </a:ext>
                </a:extLst>
              </a:tr>
              <a:tr h="461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CS-en(-fr)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Times New Roman" panose="02020603050405020304" pitchFamily="18" charset="0"/>
                        </a:rPr>
                        <a:t>3,420,369 (1,483,802)</a:t>
                      </a:r>
                      <a:endParaRPr lang="cs-CZ" sz="2400" b="0" i="0" u="none" strike="noStrike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binary (19 tertiary)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527291"/>
                  </a:ext>
                </a:extLst>
              </a:tr>
              <a:tr h="461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FR-cs(-en)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7,309,594 (573,088)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binary (6 tertiary)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016349"/>
                  </a:ext>
                </a:extLst>
              </a:tr>
              <a:tr h="461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CS-fr(-en)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10101"/>
                          </a:solidFill>
                          <a:effectLst/>
                          <a:latin typeface="Times New Roman" panose="02020603050405020304" pitchFamily="18" charset="0"/>
                        </a:rPr>
                        <a:t>3,706,609 (1,483,802)</a:t>
                      </a:r>
                      <a:endParaRPr lang="cs-CZ" sz="2400" b="0" i="0" u="none" strike="noStrike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binary (19 tertiary)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829166"/>
                  </a:ext>
                </a:extLst>
              </a:tr>
            </a:tbl>
          </a:graphicData>
        </a:graphic>
      </p:graphicFrame>
      <p:sp>
        <p:nvSpPr>
          <p:cNvPr id="6" name="Obousměrná vodorovná šipka 5"/>
          <p:cNvSpPr/>
          <p:nvPr/>
        </p:nvSpPr>
        <p:spPr>
          <a:xfrm>
            <a:off x="3491345" y="5367647"/>
            <a:ext cx="1710047" cy="3087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vodorovná šipka 6"/>
          <p:cNvSpPr/>
          <p:nvPr/>
        </p:nvSpPr>
        <p:spPr>
          <a:xfrm>
            <a:off x="6291943" y="5367647"/>
            <a:ext cx="1710047" cy="3087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Number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split </a:t>
            </a:r>
            <a:r>
              <a:rPr lang="cs-CZ" b="1" dirty="0" err="1" smtClean="0"/>
              <a:t>segments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H1 – not </a:t>
            </a:r>
            <a:r>
              <a:rPr lang="cs-CZ" dirty="0" err="1" smtClean="0"/>
              <a:t>confirmed</a:t>
            </a:r>
            <a:r>
              <a:rPr lang="cs-CZ" dirty="0" smtClean="0"/>
              <a:t>: split </a:t>
            </a:r>
            <a:r>
              <a:rPr lang="cs-CZ" dirty="0" err="1" smtClean="0"/>
              <a:t>segments</a:t>
            </a:r>
            <a:r>
              <a:rPr lang="cs-CZ" dirty="0" smtClean="0"/>
              <a:t> more </a:t>
            </a:r>
            <a:r>
              <a:rPr lang="cs-CZ" dirty="0" err="1" smtClean="0"/>
              <a:t>frequent</a:t>
            </a:r>
            <a:r>
              <a:rPr lang="cs-CZ" dirty="0" smtClean="0"/>
              <a:t> in </a:t>
            </a:r>
            <a:r>
              <a:rPr lang="cs-CZ" dirty="0" err="1" smtClean="0"/>
              <a:t>translations</a:t>
            </a:r>
            <a:r>
              <a:rPr lang="cs-CZ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dirty="0" smtClean="0"/>
              <a:t>Czech</a:t>
            </a:r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75848"/>
              </p:ext>
            </p:extLst>
          </p:nvPr>
        </p:nvGraphicFramePr>
        <p:xfrm>
          <a:off x="838200" y="1472541"/>
          <a:ext cx="10372107" cy="4059830"/>
        </p:xfrm>
        <a:graphic>
          <a:graphicData uri="http://schemas.openxmlformats.org/drawingml/2006/table">
            <a:tbl>
              <a:tblPr firstRow="1" firstCol="1" bandRow="1"/>
              <a:tblGrid>
                <a:gridCol w="2393886">
                  <a:extLst>
                    <a:ext uri="{9D8B030D-6E8A-4147-A177-3AD203B41FA5}">
                      <a16:colId xmlns:a16="http://schemas.microsoft.com/office/drawing/2014/main" val="1373160206"/>
                    </a:ext>
                  </a:extLst>
                </a:gridCol>
                <a:gridCol w="4125009">
                  <a:extLst>
                    <a:ext uri="{9D8B030D-6E8A-4147-A177-3AD203B41FA5}">
                      <a16:colId xmlns:a16="http://schemas.microsoft.com/office/drawing/2014/main" val="1512114109"/>
                    </a:ext>
                  </a:extLst>
                </a:gridCol>
                <a:gridCol w="2076093">
                  <a:extLst>
                    <a:ext uri="{9D8B030D-6E8A-4147-A177-3AD203B41FA5}">
                      <a16:colId xmlns:a16="http://schemas.microsoft.com/office/drawing/2014/main" val="4260934329"/>
                    </a:ext>
                  </a:extLst>
                </a:gridCol>
                <a:gridCol w="1777119">
                  <a:extLst>
                    <a:ext uri="{9D8B030D-6E8A-4147-A177-3AD203B41FA5}">
                      <a16:colId xmlns:a16="http://schemas.microsoft.com/office/drawing/2014/main" val="953287828"/>
                    </a:ext>
                  </a:extLst>
                </a:gridCol>
              </a:tblGrid>
              <a:tr h="568839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 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endParaRPr lang="cs-CZ" sz="240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translation</a:t>
                      </a: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of alignments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° of 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split </a:t>
                      </a:r>
                      <a:endParaRPr lang="cs-CZ" sz="240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segments</a:t>
                      </a: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839897"/>
                  </a:ext>
                </a:extLst>
              </a:tr>
              <a:tr h="672266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EN&gt;cs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1,168,881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59,639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5,10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266955"/>
                  </a:ext>
                </a:extLst>
              </a:tr>
              <a:tr h="672266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CS&gt;en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212,373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16,824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7,92</a:t>
                      </a: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06294"/>
                  </a:ext>
                </a:extLst>
              </a:tr>
              <a:tr h="672266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FR&gt;cs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378,750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14,956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3,95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099900"/>
                  </a:ext>
                </a:extLst>
              </a:tr>
              <a:tr h="672266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CS&gt;fr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242,579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15,116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6,23</a:t>
                      </a: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275539"/>
                  </a:ext>
                </a:extLst>
              </a:tr>
              <a:tr h="672266">
                <a:tc>
                  <a:txBody>
                    <a:bodyPr/>
                    <a:lstStyle/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2,002,583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106,535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5,32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464228"/>
                  </a:ext>
                </a:extLst>
              </a:tr>
            </a:tbl>
          </a:graphicData>
        </a:graphic>
      </p:graphicFrame>
      <p:sp>
        <p:nvSpPr>
          <p:cNvPr id="14" name="Oval 4"/>
          <p:cNvSpPr/>
          <p:nvPr/>
        </p:nvSpPr>
        <p:spPr>
          <a:xfrm>
            <a:off x="9796809" y="2945243"/>
            <a:ext cx="1142007" cy="575469"/>
          </a:xfrm>
          <a:prstGeom prst="ellipse">
            <a:avLst/>
          </a:prstGeom>
          <a:solidFill>
            <a:srgbClr val="FF0000">
              <a:alpha val="0"/>
            </a:srgb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al 4"/>
          <p:cNvSpPr/>
          <p:nvPr/>
        </p:nvSpPr>
        <p:spPr>
          <a:xfrm>
            <a:off x="9796809" y="4257063"/>
            <a:ext cx="1142007" cy="575469"/>
          </a:xfrm>
          <a:prstGeom prst="ellipse">
            <a:avLst/>
          </a:prstGeom>
          <a:solidFill>
            <a:srgbClr val="FF0000">
              <a:alpha val="0"/>
            </a:srgb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2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Qualitative analysis: </a:t>
            </a:r>
            <a:br>
              <a:rPr lang="cs-CZ" dirty="0" smtClean="0"/>
            </a:br>
            <a:r>
              <a:rPr lang="cs-CZ" dirty="0" smtClean="0"/>
              <a:t>				manually analyzed samples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30860"/>
              </p:ext>
            </p:extLst>
          </p:nvPr>
        </p:nvGraphicFramePr>
        <p:xfrm>
          <a:off x="2852382" y="2047166"/>
          <a:ext cx="7001301" cy="347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2263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Direction of </a:t>
                      </a:r>
                      <a:br>
                        <a:rPr lang="en-US" sz="3200" u="none" strike="noStrike" dirty="0">
                          <a:effectLst/>
                        </a:rPr>
                      </a:br>
                      <a:r>
                        <a:rPr lang="en-US" sz="3200" u="none" strike="noStrike" dirty="0">
                          <a:effectLst/>
                        </a:rPr>
                        <a:t>translation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Number of non1:1 </a:t>
                      </a:r>
                      <a:br>
                        <a:rPr lang="en-US" sz="3200" u="none" strike="noStrike" dirty="0">
                          <a:effectLst/>
                        </a:rPr>
                      </a:br>
                      <a:r>
                        <a:rPr lang="en-US" sz="3200" u="none" strike="noStrike" dirty="0">
                          <a:effectLst/>
                        </a:rPr>
                        <a:t>segments analyzed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EN-CS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5</a:t>
                      </a:r>
                      <a:r>
                        <a:rPr lang="en-US" sz="3200" u="none" strike="noStrike" smtClean="0">
                          <a:effectLst/>
                        </a:rPr>
                        <a:t>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CS-EN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5</a:t>
                      </a:r>
                      <a:r>
                        <a:rPr lang="en-US" sz="3200" u="none" strike="noStrike" smtClean="0">
                          <a:effectLst/>
                        </a:rPr>
                        <a:t>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FR-CS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5</a:t>
                      </a:r>
                      <a:r>
                        <a:rPr lang="en-US" sz="3200" u="none" strike="noStrike" smtClean="0">
                          <a:effectLst/>
                        </a:rPr>
                        <a:t>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CS-FR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 smtClean="0">
                          <a:effectLst/>
                        </a:rPr>
                        <a:t>5</a:t>
                      </a:r>
                      <a:r>
                        <a:rPr lang="en-US" sz="3200" u="none" strike="noStrike" smtClean="0">
                          <a:effectLst/>
                        </a:rPr>
                        <a:t>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TOTAL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smtClean="0">
                          <a:effectLst/>
                        </a:rPr>
                        <a:t>20</a:t>
                      </a:r>
                      <a:r>
                        <a:rPr lang="en-US" sz="3200" u="none" strike="noStrike" smtClean="0">
                          <a:effectLst/>
                        </a:rPr>
                        <a:t>00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</a:t>
            </a:r>
            <a:r>
              <a:rPr lang="cs-CZ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Theoretical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background: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into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splitting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Translation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studies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Contrastive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linguistics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Corpus &amp; Data : Quantitative analysis of splitting of sentences</a:t>
            </a:r>
          </a:p>
          <a:p>
            <a:pPr marL="514350" indent="-514350">
              <a:buAutoNum type="arabicPeriod"/>
            </a:pPr>
            <a:r>
              <a:rPr lang="cs-CZ" b="1" dirty="0" err="1" smtClean="0"/>
              <a:t>Contexts</a:t>
            </a:r>
            <a:r>
              <a:rPr lang="cs-CZ" b="1" dirty="0" smtClean="0"/>
              <a:t> </a:t>
            </a:r>
            <a:r>
              <a:rPr lang="cs-CZ" b="1" dirty="0"/>
              <a:t>&amp; C</a:t>
            </a:r>
            <a:r>
              <a:rPr lang="cs-CZ" b="1" dirty="0" smtClean="0"/>
              <a:t>onsequences </a:t>
            </a:r>
            <a:r>
              <a:rPr lang="cs-CZ" b="1" dirty="0" err="1" smtClean="0"/>
              <a:t>of</a:t>
            </a:r>
            <a:r>
              <a:rPr lang="cs-CZ" b="1" dirty="0" smtClean="0"/>
              <a:t> sentence </a:t>
            </a:r>
            <a:r>
              <a:rPr lang="cs-CZ" b="1" dirty="0" err="1" smtClean="0"/>
              <a:t>splitting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	3.1 </a:t>
            </a:r>
            <a:r>
              <a:rPr lang="cs-CZ" b="1" dirty="0" err="1" smtClean="0"/>
              <a:t>Technical</a:t>
            </a:r>
            <a:r>
              <a:rPr lang="cs-CZ" b="1" dirty="0" smtClean="0"/>
              <a:t> </a:t>
            </a:r>
            <a:r>
              <a:rPr lang="cs-CZ" b="1" dirty="0" err="1" smtClean="0"/>
              <a:t>issues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3.2 „Universal“ </a:t>
            </a:r>
            <a:r>
              <a:rPr lang="cs-CZ" b="1" dirty="0" err="1" smtClean="0"/>
              <a:t>contexts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3.3 </a:t>
            </a:r>
            <a:r>
              <a:rPr lang="cs-CZ" b="1" dirty="0" err="1" smtClean="0"/>
              <a:t>Language</a:t>
            </a:r>
            <a:r>
              <a:rPr lang="cs-CZ" b="1" dirty="0" smtClean="0"/>
              <a:t>-pair </a:t>
            </a:r>
            <a:r>
              <a:rPr lang="cs-CZ" b="1" dirty="0" err="1" smtClean="0"/>
              <a:t>specific</a:t>
            </a:r>
            <a:r>
              <a:rPr lang="cs-CZ" b="1" dirty="0"/>
              <a:t> </a:t>
            </a:r>
            <a:r>
              <a:rPr lang="cs-CZ" b="1" dirty="0" err="1" smtClean="0"/>
              <a:t>contexts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Conclusions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&amp;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Further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14079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528702"/>
              </p:ext>
            </p:extLst>
          </p:nvPr>
        </p:nvGraphicFramePr>
        <p:xfrm>
          <a:off x="0" y="-191069"/>
          <a:ext cx="12192000" cy="6762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7"/>
          <p:cNvSpPr/>
          <p:nvPr/>
        </p:nvSpPr>
        <p:spPr>
          <a:xfrm>
            <a:off x="9417133" y="1803962"/>
            <a:ext cx="2667990" cy="3290551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ovéPole 1"/>
          <p:cNvSpPr txBox="1"/>
          <p:nvPr/>
        </p:nvSpPr>
        <p:spPr>
          <a:xfrm rot="16200000">
            <a:off x="8051472" y="3339935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6" name="Rectangle 7"/>
          <p:cNvSpPr/>
          <p:nvPr/>
        </p:nvSpPr>
        <p:spPr>
          <a:xfrm>
            <a:off x="9417133" y="675807"/>
            <a:ext cx="2667990" cy="1034240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ovéPole 1"/>
          <p:cNvSpPr txBox="1"/>
          <p:nvPr/>
        </p:nvSpPr>
        <p:spPr>
          <a:xfrm>
            <a:off x="9678390" y="451262"/>
            <a:ext cx="2406733" cy="356260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Language-specific</a:t>
            </a:r>
            <a:endParaRPr lang="cs-CZ" sz="2000" dirty="0"/>
          </a:p>
        </p:txBody>
      </p:sp>
      <p:sp>
        <p:nvSpPr>
          <p:cNvPr id="8" name="Rectangle 7"/>
          <p:cNvSpPr/>
          <p:nvPr/>
        </p:nvSpPr>
        <p:spPr>
          <a:xfrm>
            <a:off x="5698177" y="982586"/>
            <a:ext cx="1035132" cy="727461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1813957" y="807522"/>
            <a:ext cx="1035132" cy="1187533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1" name="Přímá spojnice se šipkou 10"/>
          <p:cNvCxnSpPr>
            <a:endCxn id="9" idx="3"/>
          </p:cNvCxnSpPr>
          <p:nvPr/>
        </p:nvCxnSpPr>
        <p:spPr>
          <a:xfrm flipH="1">
            <a:off x="2849089" y="1346316"/>
            <a:ext cx="2849088" cy="549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4933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7"/>
          <p:cNvSpPr/>
          <p:nvPr/>
        </p:nvSpPr>
        <p:spPr>
          <a:xfrm>
            <a:off x="5256088" y="4442362"/>
            <a:ext cx="1172359" cy="16615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7"/>
          <p:cNvSpPr/>
          <p:nvPr/>
        </p:nvSpPr>
        <p:spPr>
          <a:xfrm>
            <a:off x="3282805" y="4582886"/>
            <a:ext cx="1172359" cy="1390402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309522" y="4381996"/>
            <a:ext cx="1172359" cy="16615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229371" y="5142511"/>
            <a:ext cx="1172359" cy="830777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ovéPole 1"/>
          <p:cNvSpPr txBox="1"/>
          <p:nvPr/>
        </p:nvSpPr>
        <p:spPr>
          <a:xfrm rot="16200000">
            <a:off x="7638721" y="3883726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8" name="TextovéPole 1"/>
          <p:cNvSpPr txBox="1"/>
          <p:nvPr/>
        </p:nvSpPr>
        <p:spPr>
          <a:xfrm rot="16200000">
            <a:off x="8139812" y="3883725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syntactic</a:t>
            </a:r>
            <a:endParaRPr lang="cs-CZ" sz="2800" b="1" i="1" dirty="0"/>
          </a:p>
        </p:txBody>
      </p:sp>
      <p:sp>
        <p:nvSpPr>
          <p:cNvPr id="9" name="TextovéPole 1"/>
          <p:cNvSpPr txBox="1"/>
          <p:nvPr/>
        </p:nvSpPr>
        <p:spPr>
          <a:xfrm>
            <a:off x="9711252" y="5907973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typographic</a:t>
            </a:r>
            <a:endParaRPr lang="cs-CZ" sz="2800" b="1" i="1" dirty="0"/>
          </a:p>
        </p:txBody>
      </p:sp>
      <p:sp>
        <p:nvSpPr>
          <p:cNvPr id="10" name="Rectangle 7"/>
          <p:cNvSpPr/>
          <p:nvPr/>
        </p:nvSpPr>
        <p:spPr>
          <a:xfrm>
            <a:off x="9398597" y="4952010"/>
            <a:ext cx="2690483" cy="955963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Universal </a:t>
            </a:r>
            <a:r>
              <a:rPr lang="cs-CZ" dirty="0" err="1" smtClean="0"/>
              <a:t>contexts</a:t>
            </a:r>
            <a:r>
              <a:rPr lang="cs-CZ" dirty="0" smtClean="0"/>
              <a:t> – 1. </a:t>
            </a:r>
            <a:r>
              <a:rPr lang="cs-CZ" dirty="0" err="1" smtClean="0"/>
              <a:t>typographic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 smtClean="0"/>
              <a:t>1. „Reported” - Introductory clause placed medially</a:t>
            </a:r>
          </a:p>
          <a:p>
            <a:pPr marL="0" indent="0">
              <a:buNone/>
            </a:pPr>
            <a:r>
              <a:rPr lang="pl-PL" sz="3200" dirty="0" smtClean="0"/>
              <a:t>(5) ‘Well,‘ Hermione exploded</a:t>
            </a:r>
            <a:r>
              <a:rPr lang="pl-PL" sz="3200" b="1" dirty="0" smtClean="0"/>
              <a:t>, // </a:t>
            </a:r>
            <a:r>
              <a:rPr lang="pl-PL" sz="3200" dirty="0" smtClean="0"/>
              <a:t>‘if </a:t>
            </a:r>
            <a:r>
              <a:rPr lang="pl-PL" sz="3200" dirty="0"/>
              <a:t>he did - I mean to say - </a:t>
            </a:r>
            <a:r>
              <a:rPr lang="pl-PL" sz="3200" dirty="0" smtClean="0"/>
              <a:t>that‘s </a:t>
            </a:r>
            <a:r>
              <a:rPr lang="pl-PL" sz="3200" dirty="0"/>
              <a:t>terrible - you could have been </a:t>
            </a:r>
            <a:r>
              <a:rPr lang="pl-PL" sz="3200" dirty="0" smtClean="0"/>
              <a:t>killed.’ (J.K. Rowling, </a:t>
            </a:r>
            <a:r>
              <a:rPr lang="en-US" sz="3200" i="1"/>
              <a:t>Harry Potter and the Philosopher's </a:t>
            </a:r>
            <a:r>
              <a:rPr lang="en-US" sz="3200" i="1" smtClean="0"/>
              <a:t>Stone</a:t>
            </a:r>
            <a:r>
              <a:rPr lang="cs-CZ" sz="3200" smtClean="0"/>
              <a:t>, 1997)</a:t>
            </a:r>
            <a:endParaRPr lang="cs-CZ" sz="3200" dirty="0"/>
          </a:p>
          <a:p>
            <a:pPr marL="0" indent="0">
              <a:buNone/>
            </a:pPr>
            <a:r>
              <a:rPr lang="pl-PL" sz="3200" dirty="0"/>
              <a:t>- Si jamais </a:t>
            </a:r>
            <a:r>
              <a:rPr lang="pl-PL" sz="3200" dirty="0" smtClean="0"/>
              <a:t>c‘est vrai, c‘est </a:t>
            </a:r>
            <a:r>
              <a:rPr lang="pl-PL" sz="3200" dirty="0"/>
              <a:t>terrible ! </a:t>
            </a:r>
            <a:r>
              <a:rPr lang="pl-PL" sz="3200" dirty="0" smtClean="0"/>
              <a:t>s‘écria Hermione</a:t>
            </a:r>
            <a:r>
              <a:rPr lang="pl-PL" sz="3200" b="1" dirty="0" smtClean="0"/>
              <a:t>. // </a:t>
            </a:r>
            <a:r>
              <a:rPr lang="pl-PL" sz="3200" dirty="0" smtClean="0"/>
              <a:t>Tu </a:t>
            </a:r>
            <a:r>
              <a:rPr lang="pl-PL" sz="3200" dirty="0"/>
              <a:t>aurais pu te faire tuer </a:t>
            </a:r>
            <a:r>
              <a:rPr lang="pl-PL" sz="3200" dirty="0" smtClean="0"/>
              <a:t>! (J. Fr. Ménard 2005)</a:t>
            </a:r>
            <a:endParaRPr lang="cs-CZ" sz="3200" dirty="0"/>
          </a:p>
          <a:p>
            <a:pPr marL="0" indent="0">
              <a:buNone/>
            </a:pPr>
            <a:r>
              <a:rPr lang="pl-PL" sz="3200" dirty="0"/>
              <a:t>" </a:t>
            </a:r>
            <a:r>
              <a:rPr lang="pl-PL" sz="3200" dirty="0" smtClean="0"/>
              <a:t>Tedy," </a:t>
            </a:r>
            <a:r>
              <a:rPr lang="pl-PL" sz="3200" dirty="0"/>
              <a:t>vybuchla </a:t>
            </a:r>
            <a:r>
              <a:rPr lang="pl-PL" sz="3200" dirty="0" smtClean="0"/>
              <a:t>Hermiona</a:t>
            </a:r>
            <a:r>
              <a:rPr lang="pl-PL" sz="3200" b="1" dirty="0" smtClean="0"/>
              <a:t>. //</a:t>
            </a:r>
            <a:r>
              <a:rPr lang="pl-PL" sz="3200" dirty="0" smtClean="0"/>
              <a:t> "Pokud </a:t>
            </a:r>
            <a:r>
              <a:rPr lang="pl-PL" sz="3200" dirty="0"/>
              <a:t>to chtěl - chci říct - je to strašné - vždyť jsi mohl přijít o </a:t>
            </a:r>
            <a:r>
              <a:rPr lang="pl-PL" sz="3200" dirty="0" smtClean="0"/>
              <a:t>život!" (V. Medek, 2000)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0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81148"/>
          </a:xfrm>
        </p:spPr>
        <p:txBody>
          <a:bodyPr>
            <a:noAutofit/>
          </a:bodyPr>
          <a:lstStyle/>
          <a:p>
            <a:r>
              <a:rPr lang="cs-CZ" sz="4800" b="1" dirty="0" err="1"/>
              <a:t>Contexts</a:t>
            </a:r>
            <a:r>
              <a:rPr lang="cs-CZ" sz="4800" b="1" dirty="0"/>
              <a:t> and </a:t>
            </a:r>
            <a:r>
              <a:rPr lang="cs-CZ" sz="4800" b="1" dirty="0" err="1"/>
              <a:t>Consequences</a:t>
            </a:r>
            <a:r>
              <a:rPr lang="cs-CZ" sz="4800" b="1" dirty="0"/>
              <a:t> </a:t>
            </a:r>
            <a:r>
              <a:rPr lang="cs-CZ" sz="4800" b="1" dirty="0" err="1"/>
              <a:t>of</a:t>
            </a:r>
            <a:r>
              <a:rPr lang="cs-CZ" sz="4800" b="1" dirty="0"/>
              <a:t> Sentence </a:t>
            </a:r>
            <a:r>
              <a:rPr lang="cs-CZ" sz="4800" b="1" dirty="0" err="1"/>
              <a:t>Splitting</a:t>
            </a:r>
            <a:r>
              <a:rPr lang="cs-CZ" sz="4800" b="1" dirty="0"/>
              <a:t> in </a:t>
            </a:r>
            <a:r>
              <a:rPr lang="cs-CZ" sz="4800" b="1" dirty="0" err="1" smtClean="0"/>
              <a:t>Translation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000" dirty="0" smtClean="0"/>
              <a:t>in fiction in </a:t>
            </a:r>
            <a:r>
              <a:rPr lang="cs-CZ" sz="4000" dirty="0" err="1" smtClean="0"/>
              <a:t>English</a:t>
            </a:r>
            <a:r>
              <a:rPr lang="cs-CZ" sz="4000" dirty="0" smtClean="0"/>
              <a:t>, </a:t>
            </a:r>
            <a:r>
              <a:rPr lang="cs-CZ" sz="4000" dirty="0" err="1" smtClean="0"/>
              <a:t>French</a:t>
            </a:r>
            <a:r>
              <a:rPr lang="cs-CZ" sz="4000" dirty="0" smtClean="0"/>
              <a:t> and Czech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3600" b="1" i="1" dirty="0"/>
              <a:t>Text </a:t>
            </a:r>
            <a:r>
              <a:rPr lang="cs-CZ" sz="3600" b="1" i="1" dirty="0" err="1"/>
              <a:t>structure</a:t>
            </a:r>
            <a:r>
              <a:rPr lang="cs-CZ" sz="3600" b="1" i="1" dirty="0"/>
              <a:t> and Corpus </a:t>
            </a:r>
            <a:r>
              <a:rPr lang="cs-CZ" sz="3600" b="1" i="1" dirty="0" err="1"/>
              <a:t>linguistics</a:t>
            </a:r>
            <a:r>
              <a:rPr lang="cs-CZ" sz="3600" b="1" i="1" dirty="0"/>
              <a:t>, ÚFAL MFF 2018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2618"/>
            <a:ext cx="8949179" cy="1801456"/>
          </a:xfrm>
        </p:spPr>
        <p:txBody>
          <a:bodyPr>
            <a:normAutofit fontScale="85000" lnSpcReduction="20000"/>
          </a:bodyPr>
          <a:lstStyle/>
          <a:p>
            <a:endParaRPr lang="cs-CZ" sz="3600" dirty="0" smtClean="0"/>
          </a:p>
          <a:p>
            <a:r>
              <a:rPr lang="cs-CZ" sz="3600" dirty="0"/>
              <a:t>Olga Nádvorníková</a:t>
            </a:r>
          </a:p>
          <a:p>
            <a:r>
              <a:rPr lang="cs-CZ" sz="3600" dirty="0"/>
              <a:t>Institute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Romances</a:t>
            </a:r>
            <a:r>
              <a:rPr lang="cs-CZ" sz="3600" dirty="0"/>
              <a:t> </a:t>
            </a:r>
            <a:r>
              <a:rPr lang="cs-CZ" sz="3600" dirty="0" err="1"/>
              <a:t>Studies</a:t>
            </a:r>
            <a:r>
              <a:rPr lang="cs-CZ" sz="3600" dirty="0"/>
              <a:t>, </a:t>
            </a:r>
            <a:r>
              <a:rPr lang="cs-CZ" sz="3600" dirty="0" err="1"/>
              <a:t>Faculty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Arts</a:t>
            </a:r>
            <a:r>
              <a:rPr lang="cs-CZ" sz="3600" dirty="0"/>
              <a:t>, </a:t>
            </a:r>
            <a:r>
              <a:rPr lang="en-US" sz="3600" dirty="0"/>
              <a:t>Charles University, Prague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528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Universal </a:t>
            </a:r>
            <a:r>
              <a:rPr lang="cs-CZ" dirty="0" err="1"/>
              <a:t>contexts</a:t>
            </a:r>
            <a:r>
              <a:rPr lang="cs-CZ" dirty="0"/>
              <a:t> – 1</a:t>
            </a:r>
            <a:r>
              <a:rPr lang="cs-CZ" dirty="0" smtClean="0"/>
              <a:t>. </a:t>
            </a:r>
            <a:r>
              <a:rPr lang="cs-CZ" dirty="0" err="1" smtClean="0"/>
              <a:t>typographic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017" y="1591294"/>
            <a:ext cx="10925299" cy="479763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2. „</a:t>
            </a:r>
            <a:r>
              <a:rPr lang="cs-CZ" b="1" dirty="0" err="1" smtClean="0"/>
              <a:t>Upper</a:t>
            </a:r>
            <a:r>
              <a:rPr lang="cs-CZ" b="1" dirty="0" smtClean="0"/>
              <a:t>/</a:t>
            </a:r>
            <a:r>
              <a:rPr lang="cs-CZ" b="1" dirty="0" err="1" smtClean="0"/>
              <a:t>lower</a:t>
            </a:r>
            <a:r>
              <a:rPr lang="cs-CZ" b="1" dirty="0" smtClean="0"/>
              <a:t>“ - </a:t>
            </a:r>
            <a:r>
              <a:rPr lang="cs-CZ" b="1" dirty="0" err="1" smtClean="0"/>
              <a:t>Lower</a:t>
            </a:r>
            <a:r>
              <a:rPr lang="cs-CZ" b="1" dirty="0" smtClean="0"/>
              <a:t> case </a:t>
            </a:r>
            <a:r>
              <a:rPr lang="cs-CZ" b="1" dirty="0" err="1" smtClean="0"/>
              <a:t>replaced</a:t>
            </a:r>
            <a:r>
              <a:rPr lang="cs-CZ" b="1" dirty="0" smtClean="0"/>
              <a:t> by </a:t>
            </a:r>
            <a:r>
              <a:rPr lang="cs-CZ" b="1" dirty="0" err="1" smtClean="0"/>
              <a:t>upper</a:t>
            </a:r>
            <a:r>
              <a:rPr lang="cs-CZ" b="1" dirty="0"/>
              <a:t> </a:t>
            </a:r>
            <a:r>
              <a:rPr lang="cs-CZ" b="1" dirty="0" smtClean="0"/>
              <a:t>case </a:t>
            </a:r>
            <a:r>
              <a:rPr lang="cs-CZ" b="1" dirty="0" err="1" smtClean="0"/>
              <a:t>after</a:t>
            </a:r>
            <a:r>
              <a:rPr lang="cs-CZ" b="1" dirty="0" smtClean="0"/>
              <a:t> a </a:t>
            </a:r>
            <a:r>
              <a:rPr lang="cs-CZ" b="1" dirty="0" err="1" smtClean="0"/>
              <a:t>final</a:t>
            </a:r>
            <a:r>
              <a:rPr lang="cs-CZ" b="1" dirty="0" smtClean="0"/>
              <a:t> </a:t>
            </a:r>
            <a:r>
              <a:rPr lang="cs-CZ" b="1" dirty="0" err="1" smtClean="0"/>
              <a:t>punctuation</a:t>
            </a:r>
            <a:r>
              <a:rPr lang="cs-CZ" b="1" dirty="0" smtClean="0"/>
              <a:t> </a:t>
            </a:r>
            <a:r>
              <a:rPr lang="cs-CZ" b="1" dirty="0" err="1" smtClean="0"/>
              <a:t>mark</a:t>
            </a:r>
            <a:r>
              <a:rPr lang="cs-CZ" b="1" dirty="0" smtClean="0"/>
              <a:t>: </a:t>
            </a:r>
            <a:r>
              <a:rPr lang="cs-CZ" b="1" dirty="0" err="1" smtClean="0"/>
              <a:t>tokenizer</a:t>
            </a:r>
            <a:r>
              <a:rPr lang="cs-CZ" b="1" dirty="0" smtClean="0"/>
              <a:t> </a:t>
            </a:r>
            <a:r>
              <a:rPr lang="cs-CZ" b="1" dirty="0" err="1" smtClean="0"/>
              <a:t>considers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part </a:t>
            </a:r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punctuation</a:t>
            </a:r>
            <a:r>
              <a:rPr lang="cs-CZ" b="1" dirty="0" smtClean="0"/>
              <a:t> </a:t>
            </a:r>
            <a:r>
              <a:rPr lang="cs-CZ" b="1" dirty="0" err="1" smtClean="0"/>
              <a:t>mark</a:t>
            </a:r>
            <a:r>
              <a:rPr lang="cs-CZ" b="1" dirty="0" smtClean="0"/>
              <a:t> as a </a:t>
            </a:r>
            <a:r>
              <a:rPr lang="cs-CZ" b="1" dirty="0" err="1" smtClean="0"/>
              <a:t>new</a:t>
            </a:r>
            <a:r>
              <a:rPr lang="cs-CZ" b="1" dirty="0" smtClean="0"/>
              <a:t> sentence:</a:t>
            </a:r>
          </a:p>
          <a:p>
            <a:pPr marL="0" indent="0">
              <a:buNone/>
            </a:pPr>
            <a:r>
              <a:rPr lang="cs-CZ" dirty="0" smtClean="0"/>
              <a:t>(6) </a:t>
            </a:r>
            <a:r>
              <a:rPr lang="en-GB" smtClean="0"/>
              <a:t>- </a:t>
            </a:r>
            <a:r>
              <a:rPr lang="en-GB"/>
              <a:t>Qui êtes-vous… qui êtes-vous… qui êtes-vous…, répondit l’écho. </a:t>
            </a:r>
            <a:r>
              <a:rPr lang="cs-CZ"/>
              <a:t>(A. </a:t>
            </a:r>
            <a:r>
              <a:rPr lang="cs-CZ" dirty="0"/>
              <a:t>de Saint Exupéry, </a:t>
            </a:r>
            <a:r>
              <a:rPr lang="cs-CZ" i="1" dirty="0" err="1"/>
              <a:t>Le</a:t>
            </a:r>
            <a:r>
              <a:rPr lang="cs-CZ" i="1" dirty="0"/>
              <a:t> Petit prince</a:t>
            </a:r>
            <a:r>
              <a:rPr lang="cs-CZ" dirty="0"/>
              <a:t>, 1946/1999)</a:t>
            </a:r>
          </a:p>
          <a:p>
            <a:pPr marL="0" indent="0">
              <a:buNone/>
            </a:pPr>
            <a:r>
              <a:rPr lang="en-GB" smtClean="0"/>
              <a:t>"</a:t>
            </a:r>
            <a:r>
              <a:rPr lang="en-GB"/>
              <a:t>Who are you – </a:t>
            </a:r>
            <a:r>
              <a:rPr lang="cs-CZ" b="1" smtClean="0"/>
              <a:t>//</a:t>
            </a:r>
            <a:r>
              <a:rPr lang="cs-CZ" smtClean="0"/>
              <a:t> </a:t>
            </a:r>
            <a:r>
              <a:rPr lang="en-GB" smtClean="0"/>
              <a:t>Who </a:t>
            </a:r>
            <a:r>
              <a:rPr lang="en-GB"/>
              <a:t>are you – </a:t>
            </a:r>
            <a:r>
              <a:rPr lang="cs-CZ" b="1" smtClean="0"/>
              <a:t>// </a:t>
            </a:r>
            <a:r>
              <a:rPr lang="en-GB" smtClean="0"/>
              <a:t>Who </a:t>
            </a:r>
            <a:r>
              <a:rPr lang="en-GB"/>
              <a:t>are you?" answered the echo. </a:t>
            </a:r>
            <a:r>
              <a:rPr lang="cs-CZ"/>
              <a:t>(transl. </a:t>
            </a:r>
            <a:r>
              <a:rPr lang="cs-CZ" dirty="0"/>
              <a:t>K. </a:t>
            </a:r>
            <a:r>
              <a:rPr lang="cs-CZ" dirty="0" err="1"/>
              <a:t>Woods</a:t>
            </a:r>
            <a:r>
              <a:rPr lang="cs-CZ" dirty="0"/>
              <a:t>, </a:t>
            </a:r>
            <a:r>
              <a:rPr lang="cs-CZ" dirty="0" err="1"/>
              <a:t>s.a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en-GB" smtClean="0"/>
              <a:t>„</a:t>
            </a:r>
            <a:r>
              <a:rPr lang="en-GB"/>
              <a:t>Kdo jste?…</a:t>
            </a:r>
            <a:r>
              <a:rPr lang="en-GB" b="1"/>
              <a:t> </a:t>
            </a:r>
            <a:r>
              <a:rPr lang="cs-CZ" b="1" smtClean="0"/>
              <a:t>// </a:t>
            </a:r>
            <a:r>
              <a:rPr lang="en-GB" smtClean="0"/>
              <a:t>Kdo </a:t>
            </a:r>
            <a:r>
              <a:rPr lang="en-GB"/>
              <a:t>jste?… </a:t>
            </a:r>
            <a:r>
              <a:rPr lang="cs-CZ" b="1" smtClean="0"/>
              <a:t>// </a:t>
            </a:r>
            <a:r>
              <a:rPr lang="en-GB" smtClean="0"/>
              <a:t>Kdo </a:t>
            </a:r>
            <a:r>
              <a:rPr lang="en-GB"/>
              <a:t>jste?“ odpovídala ozvěna. </a:t>
            </a:r>
            <a:r>
              <a:rPr lang="cs-CZ"/>
              <a:t>(transl. </a:t>
            </a:r>
            <a:r>
              <a:rPr lang="cs-CZ" dirty="0"/>
              <a:t>Z. Stavinohová, 1972/1989)</a:t>
            </a:r>
          </a:p>
        </p:txBody>
      </p:sp>
    </p:spTree>
    <p:extLst>
      <p:ext uri="{BB962C8B-B14F-4D97-AF65-F5344CB8AC3E}">
        <p14:creationId xmlns:p14="http://schemas.microsoft.com/office/powerpoint/2010/main" val="33791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7"/>
          <p:cNvSpPr/>
          <p:nvPr/>
        </p:nvSpPr>
        <p:spPr>
          <a:xfrm>
            <a:off x="5256088" y="4442362"/>
            <a:ext cx="1172359" cy="16615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7"/>
          <p:cNvSpPr/>
          <p:nvPr/>
        </p:nvSpPr>
        <p:spPr>
          <a:xfrm>
            <a:off x="3282805" y="4582886"/>
            <a:ext cx="1172359" cy="1390402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309522" y="4381996"/>
            <a:ext cx="1172359" cy="16615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229371" y="5142511"/>
            <a:ext cx="1172359" cy="830777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ovéPole 1"/>
          <p:cNvSpPr txBox="1"/>
          <p:nvPr/>
        </p:nvSpPr>
        <p:spPr>
          <a:xfrm rot="16200000">
            <a:off x="7638721" y="3883726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9" name="TextovéPole 1"/>
          <p:cNvSpPr txBox="1"/>
          <p:nvPr/>
        </p:nvSpPr>
        <p:spPr>
          <a:xfrm>
            <a:off x="9711252" y="5907973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typographic</a:t>
            </a:r>
            <a:endParaRPr lang="cs-CZ" sz="2800" b="1" i="1" dirty="0"/>
          </a:p>
        </p:txBody>
      </p:sp>
      <p:sp>
        <p:nvSpPr>
          <p:cNvPr id="10" name="Rectangle 7"/>
          <p:cNvSpPr/>
          <p:nvPr/>
        </p:nvSpPr>
        <p:spPr>
          <a:xfrm>
            <a:off x="9398597" y="4952010"/>
            <a:ext cx="2690483" cy="955963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1"/>
          <p:cNvSpPr txBox="1"/>
          <p:nvPr/>
        </p:nvSpPr>
        <p:spPr>
          <a:xfrm rot="16200000">
            <a:off x="7638721" y="3883726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10" name="Rectangle 7"/>
          <p:cNvSpPr/>
          <p:nvPr/>
        </p:nvSpPr>
        <p:spPr>
          <a:xfrm>
            <a:off x="9303594" y="2654628"/>
            <a:ext cx="2690483" cy="2214255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7"/>
          <p:cNvSpPr/>
          <p:nvPr/>
        </p:nvSpPr>
        <p:spPr>
          <a:xfrm>
            <a:off x="1398321" y="2241467"/>
            <a:ext cx="1035132" cy="2164278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7"/>
          <p:cNvSpPr/>
          <p:nvPr/>
        </p:nvSpPr>
        <p:spPr>
          <a:xfrm>
            <a:off x="3314207" y="1159327"/>
            <a:ext cx="1281543" cy="3495799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5319651" y="2241467"/>
            <a:ext cx="1211778" cy="2164278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7"/>
          <p:cNvSpPr/>
          <p:nvPr/>
        </p:nvSpPr>
        <p:spPr>
          <a:xfrm>
            <a:off x="7235537" y="1004453"/>
            <a:ext cx="1270081" cy="4256315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ovéPole 1"/>
          <p:cNvSpPr txBox="1"/>
          <p:nvPr/>
        </p:nvSpPr>
        <p:spPr>
          <a:xfrm rot="16200000">
            <a:off x="8108375" y="3586842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syntactic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4406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Universal </a:t>
            </a:r>
            <a:r>
              <a:rPr lang="cs-CZ" dirty="0" err="1"/>
              <a:t>contexts</a:t>
            </a:r>
            <a:r>
              <a:rPr lang="cs-CZ" dirty="0"/>
              <a:t> – </a:t>
            </a:r>
            <a:r>
              <a:rPr lang="cs-CZ" dirty="0" smtClean="0"/>
              <a:t>2. </a:t>
            </a:r>
            <a:r>
              <a:rPr lang="cs-CZ" dirty="0" err="1" smtClean="0"/>
              <a:t>syntactic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„</a:t>
            </a:r>
            <a:r>
              <a:rPr lang="cs-CZ" b="1" dirty="0" err="1" smtClean="0"/>
              <a:t>Juxtaposition</a:t>
            </a:r>
            <a:r>
              <a:rPr lang="cs-CZ" b="1" dirty="0" smtClean="0"/>
              <a:t>“ – </a:t>
            </a:r>
            <a:r>
              <a:rPr lang="cs-CZ" b="1" dirty="0" err="1" smtClean="0"/>
              <a:t>replacement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a </a:t>
            </a:r>
            <a:r>
              <a:rPr lang="cs-CZ" b="1" dirty="0" err="1" smtClean="0"/>
              <a:t>comma</a:t>
            </a:r>
            <a:r>
              <a:rPr lang="cs-CZ" b="1" dirty="0" smtClean="0"/>
              <a:t> by a full stop in </a:t>
            </a:r>
            <a:r>
              <a:rPr lang="cs-CZ" b="1" dirty="0" err="1" smtClean="0"/>
              <a:t>an</a:t>
            </a:r>
            <a:r>
              <a:rPr lang="cs-CZ" b="1" dirty="0" smtClean="0"/>
              <a:t> asyndeton:</a:t>
            </a:r>
          </a:p>
          <a:p>
            <a:pPr marL="0" indent="0">
              <a:buNone/>
            </a:pPr>
            <a:r>
              <a:rPr lang="cs-CZ" dirty="0" smtClean="0"/>
              <a:t>(7) </a:t>
            </a:r>
            <a:r>
              <a:rPr lang="en-GB" dirty="0" err="1" smtClean="0"/>
              <a:t>Teta</a:t>
            </a:r>
            <a:r>
              <a:rPr lang="en-GB" dirty="0" smtClean="0"/>
              <a:t> </a:t>
            </a:r>
            <a:r>
              <a:rPr lang="en-GB" dirty="0" err="1"/>
              <a:t>Fridrichová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žádná</a:t>
            </a:r>
            <a:r>
              <a:rPr lang="en-GB" dirty="0"/>
              <a:t> z </a:t>
            </a:r>
            <a:r>
              <a:rPr lang="en-GB" dirty="0" err="1"/>
              <a:t>mých</a:t>
            </a:r>
            <a:r>
              <a:rPr lang="en-GB" dirty="0"/>
              <a:t> </a:t>
            </a:r>
            <a:r>
              <a:rPr lang="en-GB" dirty="0" err="1"/>
              <a:t>tet</a:t>
            </a:r>
            <a:r>
              <a:rPr lang="en-GB" dirty="0"/>
              <a:t> u </a:t>
            </a:r>
            <a:r>
              <a:rPr lang="en-GB" dirty="0" err="1"/>
              <a:t>samotného</a:t>
            </a:r>
            <a:r>
              <a:rPr lang="en-GB" dirty="0"/>
              <a:t> </a:t>
            </a:r>
            <a:r>
              <a:rPr lang="en-GB" dirty="0" err="1"/>
              <a:t>porodu</a:t>
            </a:r>
            <a:r>
              <a:rPr lang="en-GB" dirty="0"/>
              <a:t> </a:t>
            </a:r>
            <a:r>
              <a:rPr lang="en-GB" dirty="0" err="1"/>
              <a:t>nebyly</a:t>
            </a:r>
            <a:r>
              <a:rPr lang="en-GB" dirty="0"/>
              <a:t>, // </a:t>
            </a:r>
            <a:r>
              <a:rPr lang="en-GB" dirty="0" err="1"/>
              <a:t>tajný</a:t>
            </a:r>
            <a:r>
              <a:rPr lang="en-GB" dirty="0"/>
              <a:t> </a:t>
            </a:r>
            <a:r>
              <a:rPr lang="en-GB" dirty="0" err="1"/>
              <a:t>porod</a:t>
            </a:r>
            <a:r>
              <a:rPr lang="en-GB" dirty="0"/>
              <a:t> </a:t>
            </a:r>
            <a:r>
              <a:rPr lang="en-GB" dirty="0" err="1"/>
              <a:t>řídily</a:t>
            </a:r>
            <a:r>
              <a:rPr lang="en-GB" dirty="0"/>
              <a:t> </a:t>
            </a:r>
            <a:r>
              <a:rPr lang="en-GB" dirty="0" err="1"/>
              <a:t>starší</a:t>
            </a:r>
            <a:r>
              <a:rPr lang="en-GB" dirty="0"/>
              <a:t> </a:t>
            </a:r>
            <a:r>
              <a:rPr lang="en-GB" dirty="0" err="1"/>
              <a:t>zkušené</a:t>
            </a:r>
            <a:r>
              <a:rPr lang="en-GB" dirty="0"/>
              <a:t> </a:t>
            </a:r>
            <a:r>
              <a:rPr lang="en-GB" dirty="0" err="1"/>
              <a:t>ženy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už</a:t>
            </a:r>
            <a:r>
              <a:rPr lang="en-GB" dirty="0"/>
              <a:t> </a:t>
            </a:r>
            <a:r>
              <a:rPr lang="en-GB" dirty="0" err="1"/>
              <a:t>mrtvé</a:t>
            </a:r>
            <a:r>
              <a:rPr lang="en-GB" dirty="0"/>
              <a:t>, // </a:t>
            </a:r>
            <a:r>
              <a:rPr lang="en-GB" dirty="0" err="1"/>
              <a:t>litoval</a:t>
            </a:r>
            <a:r>
              <a:rPr lang="en-GB" dirty="0"/>
              <a:t> </a:t>
            </a:r>
            <a:r>
              <a:rPr lang="en-GB" dirty="0" err="1"/>
              <a:t>jsem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mé</a:t>
            </a:r>
            <a:r>
              <a:rPr lang="en-GB" dirty="0"/>
              <a:t> </a:t>
            </a:r>
            <a:r>
              <a:rPr lang="en-GB" dirty="0" err="1"/>
              <a:t>tety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mladé</a:t>
            </a:r>
            <a:r>
              <a:rPr lang="en-GB" dirty="0"/>
              <a:t>, </a:t>
            </a:r>
            <a:r>
              <a:rPr lang="en-GB" dirty="0" err="1"/>
              <a:t>mohly</a:t>
            </a:r>
            <a:r>
              <a:rPr lang="en-GB" dirty="0"/>
              <a:t> by </a:t>
            </a:r>
            <a:r>
              <a:rPr lang="en-GB" dirty="0" err="1"/>
              <a:t>říct</a:t>
            </a:r>
            <a:r>
              <a:rPr lang="en-GB" dirty="0"/>
              <a:t>,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Lebova</a:t>
            </a:r>
            <a:r>
              <a:rPr lang="en-GB" dirty="0"/>
              <a:t> </a:t>
            </a:r>
            <a:r>
              <a:rPr lang="en-GB" dirty="0" err="1"/>
              <a:t>maminka</a:t>
            </a:r>
            <a:r>
              <a:rPr lang="en-GB" dirty="0"/>
              <a:t>, ale </a:t>
            </a:r>
            <a:r>
              <a:rPr lang="en-GB" dirty="0" err="1"/>
              <a:t>vlastně</a:t>
            </a:r>
            <a:r>
              <a:rPr lang="en-GB" dirty="0"/>
              <a:t> je to </a:t>
            </a:r>
            <a:r>
              <a:rPr lang="en-GB" dirty="0" err="1"/>
              <a:t>fuk</a:t>
            </a:r>
            <a:r>
              <a:rPr lang="en-GB" dirty="0"/>
              <a:t> !, // </a:t>
            </a:r>
            <a:r>
              <a:rPr lang="en-GB" dirty="0" err="1"/>
              <a:t>dívka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porodila</a:t>
            </a:r>
            <a:r>
              <a:rPr lang="en-GB" dirty="0"/>
              <a:t> </a:t>
            </a:r>
            <a:r>
              <a:rPr lang="en-GB" dirty="0" err="1"/>
              <a:t>Leba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nejspíš</a:t>
            </a:r>
            <a:r>
              <a:rPr lang="en-GB" dirty="0"/>
              <a:t> </a:t>
            </a:r>
            <a:r>
              <a:rPr lang="en-GB" dirty="0" err="1"/>
              <a:t>zahynula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shonu</a:t>
            </a:r>
            <a:r>
              <a:rPr lang="en-GB" dirty="0"/>
              <a:t> </a:t>
            </a:r>
            <a:r>
              <a:rPr lang="en-GB" dirty="0" err="1"/>
              <a:t>válečných</a:t>
            </a:r>
            <a:r>
              <a:rPr lang="en-GB" dirty="0"/>
              <a:t> </a:t>
            </a:r>
            <a:r>
              <a:rPr lang="en-GB" dirty="0" err="1"/>
              <a:t>dní</a:t>
            </a:r>
            <a:r>
              <a:rPr lang="en-GB" dirty="0"/>
              <a:t>, // </a:t>
            </a:r>
            <a:r>
              <a:rPr lang="en-GB" dirty="0" err="1"/>
              <a:t>snad</a:t>
            </a:r>
            <a:r>
              <a:rPr lang="en-GB" dirty="0"/>
              <a:t> </a:t>
            </a:r>
            <a:r>
              <a:rPr lang="en-GB" dirty="0" err="1"/>
              <a:t>zmizela</a:t>
            </a:r>
            <a:r>
              <a:rPr lang="en-GB" dirty="0"/>
              <a:t> v </a:t>
            </a:r>
            <a:r>
              <a:rPr lang="en-GB" dirty="0" err="1"/>
              <a:t>některém</a:t>
            </a:r>
            <a:r>
              <a:rPr lang="en-GB" dirty="0"/>
              <a:t> z </a:t>
            </a:r>
            <a:r>
              <a:rPr lang="en-GB" dirty="0" err="1"/>
              <a:t>posledních</a:t>
            </a:r>
            <a:r>
              <a:rPr lang="en-GB" dirty="0"/>
              <a:t> </a:t>
            </a:r>
            <a:r>
              <a:rPr lang="en-GB" dirty="0" err="1"/>
              <a:t>transportů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východ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tet</a:t>
            </a:r>
            <a:r>
              <a:rPr lang="en-GB" dirty="0"/>
              <a:t> </a:t>
            </a:r>
            <a:r>
              <a:rPr lang="en-GB" dirty="0" err="1"/>
              <a:t>skončila</a:t>
            </a:r>
            <a:r>
              <a:rPr lang="en-GB" dirty="0"/>
              <a:t> </a:t>
            </a:r>
            <a:r>
              <a:rPr lang="en-GB" dirty="0" err="1"/>
              <a:t>nejspíš</a:t>
            </a:r>
            <a:r>
              <a:rPr lang="en-GB" dirty="0"/>
              <a:t> v </a:t>
            </a:r>
            <a:r>
              <a:rPr lang="en-GB" dirty="0" err="1"/>
              <a:t>tyfovém</a:t>
            </a:r>
            <a:r>
              <a:rPr lang="en-GB" dirty="0"/>
              <a:t> </a:t>
            </a:r>
            <a:r>
              <a:rPr lang="en-GB" dirty="0" err="1"/>
              <a:t>hrobě</a:t>
            </a:r>
            <a:r>
              <a:rPr lang="en-GB" dirty="0"/>
              <a:t>, //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ilegální</a:t>
            </a:r>
            <a:r>
              <a:rPr lang="en-GB" dirty="0"/>
              <a:t> </a:t>
            </a:r>
            <a:r>
              <a:rPr lang="en-GB" dirty="0" err="1"/>
              <a:t>porod</a:t>
            </a:r>
            <a:r>
              <a:rPr lang="en-GB" dirty="0"/>
              <a:t> by </a:t>
            </a:r>
            <a:r>
              <a:rPr lang="en-GB" dirty="0" err="1"/>
              <a:t>stejně</a:t>
            </a:r>
            <a:r>
              <a:rPr lang="en-GB" dirty="0"/>
              <a:t> </a:t>
            </a:r>
            <a:r>
              <a:rPr lang="en-GB" dirty="0" err="1"/>
              <a:t>dostala</a:t>
            </a:r>
            <a:r>
              <a:rPr lang="en-GB" dirty="0"/>
              <a:t> </a:t>
            </a:r>
            <a:r>
              <a:rPr lang="en-GB" dirty="0" err="1"/>
              <a:t>kulku</a:t>
            </a:r>
            <a:r>
              <a:rPr lang="en-GB" dirty="0"/>
              <a:t>, to mi </a:t>
            </a:r>
            <a:r>
              <a:rPr lang="en-GB" dirty="0" err="1"/>
              <a:t>teta</a:t>
            </a:r>
            <a:r>
              <a:rPr lang="en-GB" dirty="0"/>
              <a:t> </a:t>
            </a:r>
            <a:r>
              <a:rPr lang="en-GB" dirty="0" err="1"/>
              <a:t>Fridrichová</a:t>
            </a:r>
            <a:r>
              <a:rPr lang="en-GB" dirty="0"/>
              <a:t> </a:t>
            </a:r>
            <a:r>
              <a:rPr lang="en-GB" dirty="0" err="1"/>
              <a:t>vysvětlila</a:t>
            </a:r>
            <a:r>
              <a:rPr lang="en-GB" dirty="0"/>
              <a:t>. (J. </a:t>
            </a:r>
            <a:r>
              <a:rPr lang="en-GB" dirty="0" err="1"/>
              <a:t>Topol</a:t>
            </a:r>
            <a:r>
              <a:rPr lang="en-GB" dirty="0"/>
              <a:t>, </a:t>
            </a:r>
            <a:r>
              <a:rPr lang="en-GB" i="1" dirty="0" err="1"/>
              <a:t>Chladnou</a:t>
            </a:r>
            <a:r>
              <a:rPr lang="en-GB" i="1" dirty="0"/>
              <a:t> </a:t>
            </a:r>
            <a:r>
              <a:rPr lang="en-GB" i="1" dirty="0" err="1"/>
              <a:t>zemí</a:t>
            </a:r>
            <a:r>
              <a:rPr lang="en-GB" dirty="0"/>
              <a:t>, 2009)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en</a:t>
            </a:r>
            <a:r>
              <a:rPr lang="en-GB" dirty="0"/>
              <a:t>) None of my aunts, including Aunt </a:t>
            </a:r>
            <a:r>
              <a:rPr lang="en-GB" dirty="0" err="1"/>
              <a:t>Fridrich</a:t>
            </a:r>
            <a:r>
              <a:rPr lang="en-GB" dirty="0"/>
              <a:t>, was actually at the birth </a:t>
            </a:r>
            <a:r>
              <a:rPr lang="en-GB" b="1" dirty="0"/>
              <a:t>itself. // It</a:t>
            </a:r>
            <a:r>
              <a:rPr lang="en-GB" dirty="0"/>
              <a:t> was overseen by older, experienced women, who are all dead </a:t>
            </a:r>
            <a:r>
              <a:rPr lang="en-GB" b="1" dirty="0"/>
              <a:t>now. // If</a:t>
            </a:r>
            <a:r>
              <a:rPr lang="en-GB" dirty="0"/>
              <a:t> only my aunts hadn't been so young, they could've told me who Lebo's mum was, but who </a:t>
            </a:r>
            <a:r>
              <a:rPr lang="en-GB" b="1" dirty="0"/>
              <a:t>cares! // The</a:t>
            </a:r>
            <a:r>
              <a:rPr lang="en-GB" dirty="0"/>
              <a:t> girl who had Lebo probably lost her life during the </a:t>
            </a:r>
            <a:r>
              <a:rPr lang="en-GB" b="1" dirty="0"/>
              <a:t>war. // Maybe</a:t>
            </a:r>
            <a:r>
              <a:rPr lang="en-GB" dirty="0"/>
              <a:t> she went off on one of the last transports to the East, or maybe, like my aunts said, she met her end in a typhus </a:t>
            </a:r>
            <a:r>
              <a:rPr lang="en-GB" b="1" dirty="0"/>
              <a:t>grave. // If</a:t>
            </a:r>
            <a:r>
              <a:rPr lang="en-GB" dirty="0"/>
              <a:t> she'd been caught giving birth illegally, it would've meant a bullet for her anyway, Aunt </a:t>
            </a:r>
            <a:r>
              <a:rPr lang="en-GB" dirty="0" err="1"/>
              <a:t>Fridrich</a:t>
            </a:r>
            <a:r>
              <a:rPr lang="en-GB" dirty="0"/>
              <a:t> explained. (</a:t>
            </a:r>
            <a:r>
              <a:rPr lang="en-GB" dirty="0" smtClean="0"/>
              <a:t>transl</a:t>
            </a:r>
            <a:r>
              <a:rPr lang="en-GB" dirty="0"/>
              <a:t>. A. </a:t>
            </a:r>
            <a:r>
              <a:rPr lang="en-GB" dirty="0" err="1"/>
              <a:t>Zucker</a:t>
            </a:r>
            <a:r>
              <a:rPr lang="en-GB" dirty="0"/>
              <a:t>, 2013</a:t>
            </a:r>
            <a:r>
              <a:rPr lang="en-GB" dirty="0" smtClean="0"/>
              <a:t>)</a:t>
            </a:r>
            <a:r>
              <a:rPr lang="cs-CZ" dirty="0" smtClean="0"/>
              <a:t> 			</a:t>
            </a:r>
            <a:r>
              <a:rPr lang="cs-CZ" b="1" dirty="0" smtClean="0"/>
              <a:t>6 </a:t>
            </a:r>
            <a:r>
              <a:rPr lang="cs-CZ" b="1" dirty="0" err="1" smtClean="0"/>
              <a:t>sentences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Split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syntactic</a:t>
            </a:r>
            <a:r>
              <a:rPr lang="cs-CZ" b="1" dirty="0" smtClean="0"/>
              <a:t> and </a:t>
            </a:r>
            <a:r>
              <a:rPr lang="cs-CZ" b="1" dirty="0" err="1" smtClean="0"/>
              <a:t>logical</a:t>
            </a:r>
            <a:r>
              <a:rPr lang="cs-CZ" b="1" dirty="0" smtClean="0"/>
              <a:t> „</a:t>
            </a:r>
            <a:r>
              <a:rPr lang="cs-CZ" b="1" dirty="0" err="1" smtClean="0"/>
              <a:t>gaps</a:t>
            </a:r>
            <a:r>
              <a:rPr lang="cs-CZ" b="1" dirty="0" smtClean="0"/>
              <a:t>“ ; </a:t>
            </a:r>
            <a:r>
              <a:rPr lang="cs-CZ" b="1" dirty="0" err="1" smtClean="0"/>
              <a:t>changes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stylistic</a:t>
            </a:r>
            <a:r>
              <a:rPr lang="cs-CZ" b="1" dirty="0" smtClean="0"/>
              <a:t> </a:t>
            </a:r>
            <a:r>
              <a:rPr lang="cs-CZ" b="1" dirty="0" err="1" smtClean="0"/>
              <a:t>level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64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1"/>
          <p:cNvSpPr txBox="1"/>
          <p:nvPr/>
        </p:nvSpPr>
        <p:spPr>
          <a:xfrm rot="16200000">
            <a:off x="7638721" y="3883726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10" name="Rectangle 7"/>
          <p:cNvSpPr/>
          <p:nvPr/>
        </p:nvSpPr>
        <p:spPr>
          <a:xfrm>
            <a:off x="9303594" y="3788229"/>
            <a:ext cx="2690483" cy="10806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7"/>
          <p:cNvSpPr/>
          <p:nvPr/>
        </p:nvSpPr>
        <p:spPr>
          <a:xfrm>
            <a:off x="1398321" y="2909455"/>
            <a:ext cx="1035132" cy="1496290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7"/>
          <p:cNvSpPr/>
          <p:nvPr/>
        </p:nvSpPr>
        <p:spPr>
          <a:xfrm>
            <a:off x="3314207" y="1852551"/>
            <a:ext cx="1281543" cy="2802575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5319651" y="3016827"/>
            <a:ext cx="1211778" cy="1388918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7"/>
          <p:cNvSpPr/>
          <p:nvPr/>
        </p:nvSpPr>
        <p:spPr>
          <a:xfrm>
            <a:off x="7235537" y="2458192"/>
            <a:ext cx="1270081" cy="2802576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ovéPole 1"/>
          <p:cNvSpPr txBox="1"/>
          <p:nvPr/>
        </p:nvSpPr>
        <p:spPr>
          <a:xfrm rot="16200000">
            <a:off x="8108375" y="3586842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syntactic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20966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Universal </a:t>
            </a:r>
            <a:r>
              <a:rPr lang="cs-CZ" dirty="0" err="1"/>
              <a:t>contexts</a:t>
            </a:r>
            <a:r>
              <a:rPr lang="cs-CZ" dirty="0"/>
              <a:t> – </a:t>
            </a:r>
            <a:r>
              <a:rPr lang="cs-CZ" dirty="0" smtClean="0"/>
              <a:t>2. </a:t>
            </a:r>
            <a:r>
              <a:rPr lang="cs-CZ" dirty="0" err="1" smtClean="0"/>
              <a:t>syntactic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2. „And-but“ – </a:t>
            </a:r>
            <a:r>
              <a:rPr lang="cs-CZ" b="1" dirty="0" err="1" smtClean="0"/>
              <a:t>splitting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coodinating</a:t>
            </a:r>
            <a:r>
              <a:rPr lang="cs-CZ" b="1" dirty="0" smtClean="0"/>
              <a:t> </a:t>
            </a:r>
            <a:r>
              <a:rPr lang="cs-CZ" b="1" dirty="0" err="1" smtClean="0"/>
              <a:t>connective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(8) </a:t>
            </a:r>
            <a:r>
              <a:rPr lang="en-GB" smtClean="0"/>
              <a:t>He </a:t>
            </a:r>
            <a:r>
              <a:rPr lang="en-GB"/>
              <a:t>assumed that this must be his great grandfather’s doing, // </a:t>
            </a:r>
            <a:r>
              <a:rPr lang="en-GB" b="1"/>
              <a:t>but</a:t>
            </a:r>
            <a:r>
              <a:rPr lang="en-GB"/>
              <a:t> why? </a:t>
            </a:r>
            <a:r>
              <a:rPr lang="en-GB" dirty="0"/>
              <a:t>(D. Adams, </a:t>
            </a:r>
            <a:r>
              <a:rPr lang="pl-PL" i="1" dirty="0"/>
              <a:t>The Restaurant at the End of the Universe</a:t>
            </a:r>
            <a:r>
              <a:rPr lang="pl-PL" dirty="0"/>
              <a:t>, 1980)</a:t>
            </a:r>
            <a:endParaRPr lang="cs-CZ"/>
          </a:p>
          <a:p>
            <a:pPr marL="0" indent="0">
              <a:buNone/>
            </a:pPr>
            <a:r>
              <a:rPr lang="en-GB" smtClean="0"/>
              <a:t>Dospěl </a:t>
            </a:r>
            <a:r>
              <a:rPr lang="en-GB"/>
              <a:t>k závěru, že v tom musí být pradědečkův záměr. </a:t>
            </a:r>
            <a:r>
              <a:rPr lang="en-GB" dirty="0"/>
              <a:t>// </a:t>
            </a:r>
            <a:r>
              <a:rPr lang="en-GB" b="1" dirty="0"/>
              <a:t>Ale</a:t>
            </a:r>
            <a:r>
              <a:rPr lang="en-GB" dirty="0"/>
              <a:t> </a:t>
            </a:r>
            <a:r>
              <a:rPr lang="en-GB" dirty="0" err="1"/>
              <a:t>proč</a:t>
            </a:r>
            <a:r>
              <a:rPr lang="en-GB" dirty="0"/>
              <a:t>? (transl. J. </a:t>
            </a:r>
            <a:r>
              <a:rPr lang="en-GB" dirty="0" err="1"/>
              <a:t>Hollanová</a:t>
            </a:r>
            <a:r>
              <a:rPr lang="en-GB" dirty="0"/>
              <a:t>, 1999</a:t>
            </a:r>
            <a:r>
              <a:rPr lang="en-GB" dirty="0" smtClean="0"/>
              <a:t>)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GB"/>
              <a:t>Bisiada (2016: 374) </a:t>
            </a:r>
            <a:r>
              <a:rPr lang="cs-CZ" smtClean="0"/>
              <a:t>: </a:t>
            </a:r>
            <a:r>
              <a:rPr lang="en-GB" smtClean="0"/>
              <a:t>splitting </a:t>
            </a:r>
            <a:r>
              <a:rPr lang="en-GB"/>
              <a:t>of sentences at this point “may be the least intrusive way of introducing full stops” (see also Nádvorníková 2017a</a:t>
            </a:r>
            <a:r>
              <a:rPr lang="en-GB" smtClean="0"/>
              <a:t>)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But –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 smtClean="0"/>
              <a:t>shifts</a:t>
            </a:r>
            <a:r>
              <a:rPr lang="cs-CZ" dirty="0" smtClean="0"/>
              <a:t> –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(</a:t>
            </a:r>
            <a:r>
              <a:rPr lang="cs-CZ" dirty="0" err="1" smtClean="0"/>
              <a:t>emphasis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9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And-but in long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1917"/>
            <a:ext cx="10515600" cy="464504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(9) </a:t>
            </a:r>
            <a:r>
              <a:rPr lang="en-GB" smtClean="0"/>
              <a:t>Když </a:t>
            </a:r>
            <a:r>
              <a:rPr lang="en-GB"/>
              <a:t>se lupička snažila položit nohu do zasněženého klínu tvrdého y, jež se nacházelo přesně ve středu druhého slova a jehož spodní část dole opouštěla římsu a trčela do vzduchu, sklouzla jí noha </a:t>
            </a:r>
            <a:r>
              <a:rPr lang="en-GB" b="1"/>
              <a:t>a</a:t>
            </a:r>
            <a:r>
              <a:rPr lang="en-GB"/>
              <a:t> // Baumgarten s hrůzou viděl, jak žena sjíždí po ypsilonu do propasti. </a:t>
            </a:r>
            <a:r>
              <a:rPr lang="en-GB" dirty="0"/>
              <a:t>(M. </a:t>
            </a:r>
            <a:r>
              <a:rPr lang="en-GB" dirty="0" err="1"/>
              <a:t>Ajvaz</a:t>
            </a:r>
            <a:r>
              <a:rPr lang="en-GB" dirty="0"/>
              <a:t>, </a:t>
            </a:r>
            <a:r>
              <a:rPr lang="en-GB" i="1" dirty="0" err="1"/>
              <a:t>Zlatý</a:t>
            </a:r>
            <a:r>
              <a:rPr lang="en-GB" i="1" dirty="0"/>
              <a:t> </a:t>
            </a:r>
            <a:r>
              <a:rPr lang="en-GB" i="1" dirty="0" err="1"/>
              <a:t>věk</a:t>
            </a:r>
            <a:r>
              <a:rPr lang="en-GB" dirty="0"/>
              <a:t>, 2001)</a:t>
            </a:r>
            <a:endParaRPr lang="cs-CZ"/>
          </a:p>
          <a:p>
            <a:pPr marL="0" indent="0">
              <a:buNone/>
            </a:pPr>
            <a:r>
              <a:rPr lang="en-GB" smtClean="0"/>
              <a:t>As </a:t>
            </a:r>
            <a:r>
              <a:rPr lang="en-GB"/>
              <a:t>the thief was attempting to place her foot in the snow-filled lap of the “y,” which was in the dead centre of the second word, with its lower part protruding from the ledge and into space, she slipped</a:t>
            </a:r>
            <a:r>
              <a:rPr lang="en-GB" b="1"/>
              <a:t>.</a:t>
            </a:r>
            <a:r>
              <a:rPr lang="en-GB"/>
              <a:t> </a:t>
            </a:r>
            <a:r>
              <a:rPr lang="en-GB" b="1" dirty="0"/>
              <a:t>// </a:t>
            </a:r>
            <a:r>
              <a:rPr lang="en-GB" dirty="0" err="1"/>
              <a:t>Baumgarten</a:t>
            </a:r>
            <a:r>
              <a:rPr lang="en-GB" dirty="0"/>
              <a:t> watched with horror as the woman slid down the “y” and towards the abyss. (transl. A. Oakland, 2010)</a:t>
            </a:r>
            <a:endParaRPr lang="cs-CZ"/>
          </a:p>
          <a:p>
            <a:pPr marL="0" indent="0">
              <a:buNone/>
            </a:pPr>
            <a:r>
              <a:rPr lang="cs-CZ" b="1" dirty="0" err="1" smtClean="0"/>
              <a:t>Consequence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conclusion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preceding</a:t>
            </a:r>
            <a:r>
              <a:rPr lang="cs-CZ" b="1" dirty="0" smtClean="0"/>
              <a:t> </a:t>
            </a:r>
            <a:r>
              <a:rPr lang="cs-CZ" b="1" dirty="0" err="1" smtClean="0"/>
              <a:t>narrative</a:t>
            </a:r>
            <a:r>
              <a:rPr lang="cs-CZ" b="1" dirty="0" smtClean="0"/>
              <a:t> </a:t>
            </a:r>
            <a:r>
              <a:rPr lang="cs-CZ" b="1" dirty="0" err="1" smtClean="0"/>
              <a:t>sequence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42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1"/>
          <p:cNvSpPr txBox="1"/>
          <p:nvPr/>
        </p:nvSpPr>
        <p:spPr>
          <a:xfrm rot="16200000">
            <a:off x="7638721" y="3883726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UNIVERSAL</a:t>
            </a:r>
            <a:endParaRPr lang="cs-CZ" sz="2800" b="1" dirty="0"/>
          </a:p>
        </p:txBody>
      </p:sp>
      <p:sp>
        <p:nvSpPr>
          <p:cNvPr id="10" name="Rectangle 7"/>
          <p:cNvSpPr/>
          <p:nvPr/>
        </p:nvSpPr>
        <p:spPr>
          <a:xfrm>
            <a:off x="9367160" y="2630632"/>
            <a:ext cx="2690483" cy="108065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7"/>
          <p:cNvSpPr/>
          <p:nvPr/>
        </p:nvSpPr>
        <p:spPr>
          <a:xfrm>
            <a:off x="1398321" y="2339439"/>
            <a:ext cx="1035132" cy="593766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7"/>
          <p:cNvSpPr/>
          <p:nvPr/>
        </p:nvSpPr>
        <p:spPr>
          <a:xfrm>
            <a:off x="3314207" y="1151907"/>
            <a:ext cx="1281543" cy="724394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5319651" y="2339439"/>
            <a:ext cx="1211778" cy="783771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7"/>
          <p:cNvSpPr/>
          <p:nvPr/>
        </p:nvSpPr>
        <p:spPr>
          <a:xfrm>
            <a:off x="7235537" y="1056904"/>
            <a:ext cx="1270081" cy="1401288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ovéPole 1"/>
          <p:cNvSpPr txBox="1"/>
          <p:nvPr/>
        </p:nvSpPr>
        <p:spPr>
          <a:xfrm rot="16200000">
            <a:off x="8108375" y="3586842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i="1" dirty="0" err="1" smtClean="0"/>
              <a:t>syntactic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242916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Universal </a:t>
            </a:r>
            <a:r>
              <a:rPr lang="cs-CZ" dirty="0" err="1"/>
              <a:t>contexts</a:t>
            </a:r>
            <a:r>
              <a:rPr lang="cs-CZ" dirty="0"/>
              <a:t> – </a:t>
            </a:r>
            <a:r>
              <a:rPr lang="cs-CZ" dirty="0" smtClean="0"/>
              <a:t>2. </a:t>
            </a:r>
            <a:r>
              <a:rPr lang="cs-CZ" dirty="0" err="1" smtClean="0"/>
              <a:t>syntactic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</a:t>
            </a:r>
            <a:r>
              <a:rPr lang="cs-CZ" b="1" dirty="0" smtClean="0"/>
              <a:t>. „</a:t>
            </a:r>
            <a:r>
              <a:rPr lang="cs-CZ" b="1" dirty="0" err="1" smtClean="0"/>
              <a:t>Subordinate</a:t>
            </a:r>
            <a:r>
              <a:rPr lang="cs-CZ" b="1" dirty="0" smtClean="0"/>
              <a:t>“ – </a:t>
            </a:r>
            <a:r>
              <a:rPr lang="cs-CZ" b="1" dirty="0" err="1" smtClean="0"/>
              <a:t>move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a </a:t>
            </a:r>
            <a:r>
              <a:rPr lang="cs-CZ" b="1" dirty="0" err="1" smtClean="0"/>
              <a:t>subordinate</a:t>
            </a:r>
            <a:r>
              <a:rPr lang="cs-CZ" b="1" dirty="0" smtClean="0"/>
              <a:t> </a:t>
            </a:r>
            <a:r>
              <a:rPr lang="cs-CZ" b="1" dirty="0" err="1" smtClean="0"/>
              <a:t>adverbial</a:t>
            </a:r>
            <a:r>
              <a:rPr lang="cs-CZ" b="1" dirty="0" smtClean="0"/>
              <a:t> </a:t>
            </a:r>
            <a:r>
              <a:rPr lang="cs-CZ" b="1" dirty="0" err="1" smtClean="0"/>
              <a:t>clause</a:t>
            </a:r>
            <a:r>
              <a:rPr lang="cs-CZ" b="1" dirty="0" smtClean="0"/>
              <a:t> (</a:t>
            </a:r>
            <a:r>
              <a:rPr lang="cs-CZ" b="1" dirty="0" err="1" smtClean="0"/>
              <a:t>temporal</a:t>
            </a:r>
            <a:r>
              <a:rPr lang="cs-CZ" b="1" dirty="0" smtClean="0"/>
              <a:t>, </a:t>
            </a:r>
            <a:r>
              <a:rPr lang="cs-CZ" b="1" dirty="0" err="1" smtClean="0"/>
              <a:t>causal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concessive</a:t>
            </a:r>
            <a:r>
              <a:rPr lang="cs-CZ" b="1" dirty="0" smtClean="0"/>
              <a:t>) to a </a:t>
            </a:r>
            <a:r>
              <a:rPr lang="cs-CZ" b="1" dirty="0" err="1" smtClean="0"/>
              <a:t>corresponding</a:t>
            </a:r>
            <a:r>
              <a:rPr lang="cs-CZ" b="1" dirty="0" smtClean="0"/>
              <a:t> independent </a:t>
            </a:r>
            <a:r>
              <a:rPr lang="cs-CZ" b="1" dirty="0" err="1" smtClean="0"/>
              <a:t>one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(10) Jdu </a:t>
            </a:r>
            <a:r>
              <a:rPr lang="cs-CZ" dirty="0"/>
              <a:t>klidně, bez špetky strachu nebo nějaké předtuchy, // </a:t>
            </a:r>
            <a:r>
              <a:rPr lang="cs-CZ" b="1" dirty="0"/>
              <a:t>ačkoli</a:t>
            </a:r>
            <a:r>
              <a:rPr lang="cs-CZ" dirty="0"/>
              <a:t> [ALTHOUGH] jsem svou podstatou trémistka, odsouzená k neustálým záchvatům panikaření. </a:t>
            </a:r>
            <a:r>
              <a:rPr lang="cs-CZ" dirty="0" smtClean="0"/>
              <a:t>(K. Legátová, </a:t>
            </a:r>
            <a:r>
              <a:rPr lang="cs-CZ" i="1" dirty="0" smtClean="0"/>
              <a:t>Jozova </a:t>
            </a:r>
            <a:r>
              <a:rPr lang="cs-CZ" i="1" dirty="0" err="1" smtClean="0"/>
              <a:t>Hanule</a:t>
            </a:r>
            <a:r>
              <a:rPr lang="cs-CZ" dirty="0" smtClean="0"/>
              <a:t>, 2002)</a:t>
            </a:r>
            <a:endParaRPr lang="cs-CZ" dirty="0"/>
          </a:p>
          <a:p>
            <a:r>
              <a:rPr lang="cs-CZ" dirty="0"/>
              <a:t>Je </a:t>
            </a:r>
            <a:r>
              <a:rPr lang="cs-CZ" dirty="0" err="1"/>
              <a:t>marche</a:t>
            </a:r>
            <a:r>
              <a:rPr lang="cs-CZ" dirty="0"/>
              <a:t> </a:t>
            </a:r>
            <a:r>
              <a:rPr lang="cs-CZ" dirty="0" err="1"/>
              <a:t>paisiblement</a:t>
            </a:r>
            <a:r>
              <a:rPr lang="cs-CZ" dirty="0"/>
              <a:t>, </a:t>
            </a:r>
            <a:r>
              <a:rPr lang="cs-CZ" dirty="0" err="1"/>
              <a:t>sans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soupçon</a:t>
            </a:r>
            <a:r>
              <a:rPr lang="cs-CZ" dirty="0"/>
              <a:t> de </a:t>
            </a:r>
            <a:r>
              <a:rPr lang="cs-CZ" dirty="0" err="1"/>
              <a:t>peur</a:t>
            </a:r>
            <a:r>
              <a:rPr lang="cs-CZ" dirty="0"/>
              <a:t> ni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moindre</a:t>
            </a:r>
            <a:r>
              <a:rPr lang="cs-CZ" dirty="0"/>
              <a:t> </a:t>
            </a:r>
            <a:r>
              <a:rPr lang="cs-CZ" dirty="0" err="1"/>
              <a:t>pressentiment</a:t>
            </a:r>
            <a:r>
              <a:rPr lang="cs-CZ" dirty="0"/>
              <a:t>. // </a:t>
            </a:r>
            <a:r>
              <a:rPr lang="cs-CZ" b="1" dirty="0" err="1"/>
              <a:t>Pourtant</a:t>
            </a:r>
            <a:r>
              <a:rPr lang="cs-CZ" dirty="0"/>
              <a:t> </a:t>
            </a:r>
            <a:r>
              <a:rPr lang="en-US"/>
              <a:t>[HOWEVER]</a:t>
            </a:r>
            <a:r>
              <a:rPr lang="cs-CZ"/>
              <a:t>, au fond, je suis d’un caractère enclin au trac, condamnée aux crises de panique. </a:t>
            </a:r>
            <a:r>
              <a:rPr lang="cs-CZ" dirty="0" smtClean="0"/>
              <a:t>(</a:t>
            </a:r>
            <a:r>
              <a:rPr lang="cs-CZ" dirty="0" err="1" smtClean="0"/>
              <a:t>transl</a:t>
            </a:r>
            <a:r>
              <a:rPr lang="cs-CZ" dirty="0" smtClean="0"/>
              <a:t>. E. </a:t>
            </a:r>
            <a:r>
              <a:rPr lang="cs-CZ" dirty="0" err="1" smtClean="0"/>
              <a:t>Antolin</a:t>
            </a:r>
            <a:r>
              <a:rPr lang="cs-CZ" dirty="0" smtClean="0"/>
              <a:t>, 2008)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Consequence</a:t>
            </a:r>
            <a:r>
              <a:rPr lang="cs-CZ" dirty="0" smtClean="0"/>
              <a:t>: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extraction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1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Universal </a:t>
            </a:r>
            <a:r>
              <a:rPr lang="cs-CZ" dirty="0" err="1"/>
              <a:t>contexts</a:t>
            </a:r>
            <a:r>
              <a:rPr lang="cs-CZ" dirty="0"/>
              <a:t> – </a:t>
            </a:r>
            <a:r>
              <a:rPr lang="cs-CZ" dirty="0" smtClean="0"/>
              <a:t>2. </a:t>
            </a:r>
            <a:r>
              <a:rPr lang="cs-CZ" dirty="0" err="1" smtClean="0"/>
              <a:t>syntactic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4</a:t>
            </a:r>
            <a:r>
              <a:rPr lang="cs-CZ" b="1" dirty="0" smtClean="0"/>
              <a:t>. „</a:t>
            </a:r>
            <a:r>
              <a:rPr lang="cs-CZ" b="1" dirty="0" err="1" smtClean="0"/>
              <a:t>Explicitation</a:t>
            </a:r>
            <a:r>
              <a:rPr lang="cs-CZ" b="1" dirty="0" smtClean="0"/>
              <a:t>“ – </a:t>
            </a:r>
            <a:r>
              <a:rPr lang="cs-CZ" b="1" dirty="0" err="1" smtClean="0"/>
              <a:t>frequent</a:t>
            </a:r>
            <a:r>
              <a:rPr lang="cs-CZ" b="1" dirty="0" smtClean="0"/>
              <a:t> in </a:t>
            </a:r>
            <a:r>
              <a:rPr lang="cs-CZ" b="1" dirty="0" err="1" smtClean="0"/>
              <a:t>cs</a:t>
            </a:r>
            <a:r>
              <a:rPr lang="cs-CZ" b="1" dirty="0" smtClean="0"/>
              <a:t>-fr (</a:t>
            </a:r>
            <a:r>
              <a:rPr lang="cs-CZ" b="1" dirty="0" err="1" smtClean="0"/>
              <a:t>adding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interjections</a:t>
            </a:r>
            <a:r>
              <a:rPr lang="cs-CZ" b="1" dirty="0" smtClean="0"/>
              <a:t>):</a:t>
            </a:r>
          </a:p>
          <a:p>
            <a:pPr marL="0" indent="0">
              <a:buNone/>
            </a:pPr>
            <a:r>
              <a:rPr lang="cs-CZ" dirty="0" smtClean="0"/>
              <a:t>(11) </a:t>
            </a:r>
            <a:r>
              <a:rPr lang="en-GB" dirty="0" err="1" smtClean="0"/>
              <a:t>Měl</a:t>
            </a:r>
            <a:r>
              <a:rPr lang="en-GB" dirty="0" smtClean="0"/>
              <a:t> </a:t>
            </a:r>
            <a:r>
              <a:rPr lang="en-GB" dirty="0" err="1" smtClean="0"/>
              <a:t>čekat</a:t>
            </a:r>
            <a:r>
              <a:rPr lang="en-GB" dirty="0" smtClean="0"/>
              <a:t>,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zastřelejí</a:t>
            </a:r>
            <a:r>
              <a:rPr lang="en-GB" dirty="0"/>
              <a:t> ? [Was he supposed to wait until they shot him</a:t>
            </a:r>
            <a:r>
              <a:rPr lang="en-GB" dirty="0" smtClean="0"/>
              <a:t>?]</a:t>
            </a:r>
            <a:r>
              <a:rPr lang="cs-CZ" dirty="0" smtClean="0"/>
              <a:t> </a:t>
            </a:r>
            <a:r>
              <a:rPr lang="en-GB" dirty="0"/>
              <a:t>(J. </a:t>
            </a:r>
            <a:r>
              <a:rPr lang="en-GB" dirty="0" err="1"/>
              <a:t>Hašek</a:t>
            </a:r>
            <a:r>
              <a:rPr lang="en-GB" dirty="0"/>
              <a:t>, </a:t>
            </a:r>
            <a:r>
              <a:rPr lang="en-US" i="1" dirty="0" err="1"/>
              <a:t>Osudy</a:t>
            </a:r>
            <a:r>
              <a:rPr lang="en-US" i="1" dirty="0"/>
              <a:t> </a:t>
            </a:r>
            <a:r>
              <a:rPr lang="en-US" i="1" dirty="0" err="1"/>
              <a:t>dobrého</a:t>
            </a:r>
            <a:r>
              <a:rPr lang="en-US" i="1" dirty="0"/>
              <a:t> </a:t>
            </a:r>
            <a:r>
              <a:rPr lang="en-US" i="1" dirty="0" err="1"/>
              <a:t>vojáka</a:t>
            </a:r>
            <a:r>
              <a:rPr lang="en-US" i="1" dirty="0"/>
              <a:t> </a:t>
            </a:r>
            <a:r>
              <a:rPr lang="en-US" i="1" dirty="0" err="1"/>
              <a:t>Švejka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světové</a:t>
            </a:r>
            <a:r>
              <a:rPr lang="en-US" i="1" dirty="0"/>
              <a:t> </a:t>
            </a:r>
            <a:r>
              <a:rPr lang="en-US" i="1" dirty="0" err="1"/>
              <a:t>války</a:t>
            </a:r>
            <a:r>
              <a:rPr lang="en-US" dirty="0"/>
              <a:t>, 1921–1923, 1996</a:t>
            </a:r>
            <a:r>
              <a:rPr lang="en-US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What was he supposed to do? </a:t>
            </a:r>
            <a:r>
              <a:rPr lang="cs-CZ" b="1" dirty="0" smtClean="0"/>
              <a:t>// </a:t>
            </a:r>
            <a:r>
              <a:rPr lang="en-GB" dirty="0" smtClean="0"/>
              <a:t>Wait </a:t>
            </a:r>
            <a:r>
              <a:rPr lang="en-GB" dirty="0"/>
              <a:t>until they shot him</a:t>
            </a:r>
            <a:r>
              <a:rPr lang="en-GB" dirty="0" smtClean="0"/>
              <a:t>?</a:t>
            </a:r>
            <a:r>
              <a:rPr lang="cs-CZ" dirty="0" smtClean="0"/>
              <a:t> </a:t>
            </a:r>
            <a:r>
              <a:rPr lang="en-GB" dirty="0" smtClean="0"/>
              <a:t>(</a:t>
            </a:r>
            <a:r>
              <a:rPr lang="cs-CZ" dirty="0" err="1" smtClean="0"/>
              <a:t>transl</a:t>
            </a:r>
            <a:r>
              <a:rPr lang="cs-CZ" dirty="0" smtClean="0"/>
              <a:t>. </a:t>
            </a:r>
            <a:r>
              <a:rPr lang="en-GB" dirty="0" smtClean="0"/>
              <a:t>Z.K</a:t>
            </a:r>
            <a:r>
              <a:rPr lang="en-GB" dirty="0"/>
              <a:t>. </a:t>
            </a:r>
            <a:r>
              <a:rPr lang="en-GB" dirty="0" err="1"/>
              <a:t>Sadloň</a:t>
            </a:r>
            <a:r>
              <a:rPr lang="en-GB" dirty="0"/>
              <a:t>, 1930)</a:t>
            </a:r>
            <a:endParaRPr lang="cs-CZ" dirty="0"/>
          </a:p>
          <a:p>
            <a:pPr marL="0" indent="0">
              <a:buNone/>
            </a:pPr>
            <a:r>
              <a:rPr lang="en-GB" b="1" dirty="0"/>
              <a:t>Et dame !</a:t>
            </a:r>
            <a:r>
              <a:rPr lang="en-GB" dirty="0"/>
              <a:t> </a:t>
            </a:r>
            <a:r>
              <a:rPr lang="cs-CZ" b="1" dirty="0"/>
              <a:t>// </a:t>
            </a:r>
            <a:r>
              <a:rPr lang="en-GB" dirty="0" err="1" smtClean="0"/>
              <a:t>pourquoi</a:t>
            </a:r>
            <a:r>
              <a:rPr lang="en-GB" dirty="0" smtClean="0"/>
              <a:t> </a:t>
            </a:r>
            <a:r>
              <a:rPr lang="en-GB" dirty="0" err="1"/>
              <a:t>attendre</a:t>
            </a:r>
            <a:r>
              <a:rPr lang="en-GB" dirty="0"/>
              <a:t> que </a:t>
            </a:r>
            <a:r>
              <a:rPr lang="en-GB" b="1" dirty="0"/>
              <a:t>le </a:t>
            </a:r>
            <a:r>
              <a:rPr lang="en-GB" b="1" dirty="0" err="1"/>
              <a:t>conseil</a:t>
            </a:r>
            <a:r>
              <a:rPr lang="en-GB" b="1" dirty="0"/>
              <a:t> de guerre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condamne</a:t>
            </a:r>
            <a:r>
              <a:rPr lang="en-GB" dirty="0"/>
              <a:t> à mort, </a:t>
            </a:r>
            <a:r>
              <a:rPr lang="en-GB" b="1" dirty="0" err="1"/>
              <a:t>n’est-ce</a:t>
            </a:r>
            <a:r>
              <a:rPr lang="en-GB" b="1" dirty="0"/>
              <a:t> pas </a:t>
            </a:r>
            <a:r>
              <a:rPr lang="en-GB" b="1" dirty="0" smtClean="0"/>
              <a:t>!</a:t>
            </a:r>
            <a:r>
              <a:rPr lang="cs-CZ" b="1" dirty="0" smtClean="0"/>
              <a:t> </a:t>
            </a:r>
            <a:r>
              <a:rPr lang="en-GB" dirty="0"/>
              <a:t>(transl. H. </a:t>
            </a:r>
            <a:r>
              <a:rPr lang="pl-PL" dirty="0"/>
              <a:t>Horejsi; C. Ancelot, 1989)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Sentence </a:t>
            </a:r>
            <a:r>
              <a:rPr lang="cs-CZ" dirty="0" err="1" smtClean="0"/>
              <a:t>splitting</a:t>
            </a:r>
            <a:r>
              <a:rPr lang="cs-CZ" dirty="0" smtClean="0"/>
              <a:t> – non1:1 </a:t>
            </a:r>
            <a:r>
              <a:rPr lang="cs-CZ" dirty="0" err="1" smtClean="0"/>
              <a:t>segments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639" y="1690689"/>
            <a:ext cx="11174680" cy="4733862"/>
          </a:xfrm>
          <a:prstGeom prst="rect">
            <a:avLst/>
          </a:prstGeom>
        </p:spPr>
      </p:pic>
      <p:sp>
        <p:nvSpPr>
          <p:cNvPr id="6" name="Left Arrow 3"/>
          <p:cNvSpPr/>
          <p:nvPr/>
        </p:nvSpPr>
        <p:spPr>
          <a:xfrm rot="10383091">
            <a:off x="4771101" y="4029755"/>
            <a:ext cx="2436087" cy="22603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eft Arrow 3"/>
          <p:cNvSpPr/>
          <p:nvPr/>
        </p:nvSpPr>
        <p:spPr>
          <a:xfrm rot="11373205">
            <a:off x="4768238" y="4490914"/>
            <a:ext cx="2436087" cy="22603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2624447" y="5664530"/>
            <a:ext cx="3764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Non1:1 segment = </a:t>
            </a:r>
            <a:r>
              <a:rPr lang="cs-CZ" b="1" dirty="0" err="1" smtClean="0"/>
              <a:t>parallel</a:t>
            </a:r>
            <a:r>
              <a:rPr lang="cs-CZ" b="1" dirty="0" smtClean="0"/>
              <a:t> segment </a:t>
            </a:r>
            <a:r>
              <a:rPr lang="cs-CZ" b="1" dirty="0" err="1" smtClean="0"/>
              <a:t>with</a:t>
            </a:r>
            <a:r>
              <a:rPr lang="cs-CZ" b="1" dirty="0" smtClean="0"/>
              <a:t> non-</a:t>
            </a:r>
            <a:r>
              <a:rPr lang="cs-CZ" b="1" dirty="0" err="1" smtClean="0"/>
              <a:t>equal</a:t>
            </a:r>
            <a:r>
              <a:rPr lang="cs-CZ" b="1" dirty="0" smtClean="0"/>
              <a:t> </a:t>
            </a:r>
            <a:r>
              <a:rPr lang="cs-CZ" b="1" dirty="0" err="1" smtClean="0"/>
              <a:t>number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sentences</a:t>
            </a:r>
            <a:r>
              <a:rPr lang="cs-CZ" b="1" dirty="0" smtClean="0"/>
              <a:t> on </a:t>
            </a:r>
            <a:r>
              <a:rPr lang="cs-CZ" b="1" dirty="0" err="1" smtClean="0"/>
              <a:t>either</a:t>
            </a:r>
            <a:r>
              <a:rPr lang="cs-CZ" b="1" dirty="0" smtClean="0"/>
              <a:t> </a:t>
            </a:r>
            <a:r>
              <a:rPr lang="cs-CZ" b="1" dirty="0" err="1" smtClean="0"/>
              <a:t>side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4920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3418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1"/>
          <p:cNvSpPr txBox="1"/>
          <p:nvPr/>
        </p:nvSpPr>
        <p:spPr>
          <a:xfrm rot="16200000">
            <a:off x="8067304" y="1805047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Language-specific</a:t>
            </a:r>
            <a:endParaRPr lang="cs-CZ" sz="2000" dirty="0"/>
          </a:p>
        </p:txBody>
      </p:sp>
      <p:sp>
        <p:nvSpPr>
          <p:cNvPr id="11" name="Rectangle 7"/>
          <p:cNvSpPr/>
          <p:nvPr/>
        </p:nvSpPr>
        <p:spPr>
          <a:xfrm>
            <a:off x="1386446" y="938149"/>
            <a:ext cx="1035132" cy="1401289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5248399" y="1330036"/>
            <a:ext cx="1211778" cy="1009403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 err="1" smtClean="0"/>
              <a:t>Language-specific</a:t>
            </a:r>
            <a:r>
              <a:rPr lang="cs-CZ" dirty="0" smtClean="0"/>
              <a:t> </a:t>
            </a:r>
            <a:r>
              <a:rPr lang="cs-CZ" dirty="0" err="1"/>
              <a:t>contexts</a:t>
            </a:r>
            <a:r>
              <a:rPr lang="cs-CZ" dirty="0"/>
              <a:t> –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= </a:t>
            </a:r>
            <a:r>
              <a:rPr lang="cs-CZ" b="1" dirty="0" err="1" smtClean="0"/>
              <a:t>occur</a:t>
            </a:r>
            <a:r>
              <a:rPr lang="cs-CZ" b="1" dirty="0" smtClean="0"/>
              <a:t> </a:t>
            </a:r>
            <a:r>
              <a:rPr lang="cs-CZ" b="1" dirty="0" err="1" smtClean="0"/>
              <a:t>only</a:t>
            </a:r>
            <a:r>
              <a:rPr lang="cs-CZ" b="1" dirty="0" smtClean="0"/>
              <a:t> in </a:t>
            </a:r>
            <a:r>
              <a:rPr lang="cs-CZ" b="1" dirty="0" err="1" smtClean="0"/>
              <a:t>translations</a:t>
            </a:r>
            <a:r>
              <a:rPr lang="cs-CZ" b="1" dirty="0" smtClean="0"/>
              <a:t> </a:t>
            </a:r>
            <a:r>
              <a:rPr lang="cs-CZ" b="1" i="1" dirty="0" err="1" smtClean="0"/>
              <a:t>into</a:t>
            </a:r>
            <a:r>
              <a:rPr lang="cs-CZ" b="1" i="1" dirty="0" smtClean="0"/>
              <a:t> </a:t>
            </a:r>
            <a:r>
              <a:rPr lang="cs-CZ" b="1" dirty="0" smtClean="0"/>
              <a:t>Czech</a:t>
            </a:r>
          </a:p>
          <a:p>
            <a:pPr marL="0" indent="0">
              <a:buNone/>
            </a:pPr>
            <a:r>
              <a:rPr lang="cs-CZ" dirty="0" smtClean="0"/>
              <a:t>1. „</a:t>
            </a:r>
            <a:r>
              <a:rPr lang="cs-CZ" dirty="0" err="1" smtClean="0"/>
              <a:t>relative</a:t>
            </a:r>
            <a:r>
              <a:rPr lang="cs-CZ" dirty="0" smtClean="0"/>
              <a:t>“ – </a:t>
            </a:r>
            <a:r>
              <a:rPr lang="cs-CZ" dirty="0" err="1" smtClean="0"/>
              <a:t>sententialization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Consequences</a:t>
            </a:r>
            <a:r>
              <a:rPr lang="cs-CZ" b="1" dirty="0" smtClean="0"/>
              <a:t>: </a:t>
            </a:r>
            <a:r>
              <a:rPr lang="cs-CZ" dirty="0" err="1" smtClean="0"/>
              <a:t>subordinate</a:t>
            </a:r>
            <a:r>
              <a:rPr lang="cs-CZ" dirty="0" smtClean="0"/>
              <a:t> to </a:t>
            </a:r>
            <a:r>
              <a:rPr lang="cs-CZ" dirty="0" err="1" smtClean="0"/>
              <a:t>an</a:t>
            </a:r>
            <a:r>
              <a:rPr lang="cs-CZ" dirty="0" smtClean="0"/>
              <a:t> independent </a:t>
            </a:r>
            <a:r>
              <a:rPr lang="cs-CZ" dirty="0" err="1" smtClean="0"/>
              <a:t>one</a:t>
            </a:r>
            <a:r>
              <a:rPr lang="cs-CZ" dirty="0" smtClean="0"/>
              <a:t>;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adding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anaphoric</a:t>
            </a:r>
            <a:r>
              <a:rPr lang="cs-CZ" dirty="0" smtClean="0"/>
              <a:t> </a:t>
            </a:r>
            <a:r>
              <a:rPr lang="cs-CZ" dirty="0" err="1" smtClean="0"/>
              <a:t>expressions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lexical</a:t>
            </a:r>
            <a:r>
              <a:rPr lang="cs-CZ" dirty="0" smtClean="0"/>
              <a:t> </a:t>
            </a:r>
            <a:r>
              <a:rPr lang="cs-CZ" dirty="0" err="1" smtClean="0"/>
              <a:t>repetition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(2) </a:t>
            </a:r>
            <a:r>
              <a:rPr lang="en-GB" dirty="0" smtClean="0"/>
              <a:t>“Share </a:t>
            </a:r>
            <a:r>
              <a:rPr lang="en-GB" dirty="0"/>
              <a:t>and Enjoy” is the company motto of the hugely successful Sirius Cybernetics Corporation Complaints </a:t>
            </a:r>
            <a:r>
              <a:rPr lang="en-GB" b="1" dirty="0"/>
              <a:t>division</a:t>
            </a:r>
            <a:r>
              <a:rPr lang="en-GB" dirty="0"/>
              <a:t>, </a:t>
            </a:r>
            <a:r>
              <a:rPr lang="cs-CZ" dirty="0"/>
              <a:t>// </a:t>
            </a:r>
            <a:r>
              <a:rPr lang="en-GB" b="1" dirty="0"/>
              <a:t>which</a:t>
            </a:r>
            <a:r>
              <a:rPr lang="en-GB" dirty="0"/>
              <a:t> now covers the major land masses of three medium sized planets and is the only part of the Corporation to have shown a consistent profit in recent years.</a:t>
            </a:r>
            <a:r>
              <a:rPr lang="cs-CZ" dirty="0"/>
              <a:t> 	(D. Adams, </a:t>
            </a:r>
            <a:r>
              <a:rPr lang="en-US" i="1" dirty="0"/>
              <a:t>The Restaurant at the End of the Universe</a:t>
            </a:r>
            <a:r>
              <a:rPr lang="cs-CZ" dirty="0"/>
              <a:t>, 1980)</a:t>
            </a:r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dirty="0" err="1"/>
              <a:t>Berte</a:t>
            </a:r>
            <a:r>
              <a:rPr lang="en-GB" dirty="0"/>
              <a:t> a </a:t>
            </a:r>
            <a:r>
              <a:rPr lang="en-GB" dirty="0" err="1"/>
              <a:t>vychutnávejte</a:t>
            </a:r>
            <a:r>
              <a:rPr lang="en-GB" dirty="0"/>
              <a:t>" je </a:t>
            </a:r>
            <a:r>
              <a:rPr lang="en-GB" dirty="0" err="1"/>
              <a:t>firemní</a:t>
            </a:r>
            <a:r>
              <a:rPr lang="en-GB" dirty="0"/>
              <a:t> </a:t>
            </a:r>
            <a:r>
              <a:rPr lang="en-GB" dirty="0" err="1"/>
              <a:t>heslo</a:t>
            </a:r>
            <a:r>
              <a:rPr lang="en-GB" dirty="0"/>
              <a:t> </a:t>
            </a:r>
            <a:r>
              <a:rPr lang="en-GB" dirty="0" err="1"/>
              <a:t>obrovsky</a:t>
            </a:r>
            <a:r>
              <a:rPr lang="en-GB" dirty="0"/>
              <a:t> </a:t>
            </a:r>
            <a:r>
              <a:rPr lang="en-GB" dirty="0" err="1"/>
              <a:t>úspěšného</a:t>
            </a:r>
            <a:r>
              <a:rPr lang="en-GB" dirty="0"/>
              <a:t> </a:t>
            </a:r>
            <a:r>
              <a:rPr lang="en-GB" b="1" dirty="0" err="1"/>
              <a:t>Oddělení</a:t>
            </a:r>
            <a:r>
              <a:rPr lang="en-GB" dirty="0"/>
              <a:t> </a:t>
            </a:r>
            <a:r>
              <a:rPr lang="en-GB" dirty="0" err="1"/>
              <a:t>stížností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 Sirius Cybernetics.</a:t>
            </a:r>
            <a:r>
              <a:rPr lang="cs-CZ" dirty="0"/>
              <a:t> //</a:t>
            </a:r>
            <a:r>
              <a:rPr lang="en-GB" dirty="0"/>
              <a:t> </a:t>
            </a:r>
            <a:r>
              <a:rPr lang="en-GB" b="1" dirty="0"/>
              <a:t>Toto </a:t>
            </a:r>
            <a:r>
              <a:rPr lang="en-GB" b="1" dirty="0" err="1"/>
              <a:t>oddělení</a:t>
            </a:r>
            <a:r>
              <a:rPr lang="en-GB" b="1" dirty="0"/>
              <a:t> </a:t>
            </a:r>
            <a:r>
              <a:rPr lang="en-GB" dirty="0" err="1"/>
              <a:t>zabírá</a:t>
            </a:r>
            <a:r>
              <a:rPr lang="en-GB" dirty="0"/>
              <a:t> v </a:t>
            </a:r>
            <a:r>
              <a:rPr lang="en-GB" dirty="0" err="1"/>
              <a:t>současné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plochy</a:t>
            </a:r>
            <a:r>
              <a:rPr lang="en-GB" dirty="0"/>
              <a:t> </a:t>
            </a:r>
            <a:r>
              <a:rPr lang="en-GB" dirty="0" err="1"/>
              <a:t>hlavních</a:t>
            </a:r>
            <a:r>
              <a:rPr lang="en-GB" dirty="0"/>
              <a:t> </a:t>
            </a:r>
            <a:r>
              <a:rPr lang="en-GB" dirty="0" err="1"/>
              <a:t>kontinentů</a:t>
            </a:r>
            <a:r>
              <a:rPr lang="en-GB" dirty="0"/>
              <a:t> </a:t>
            </a:r>
            <a:r>
              <a:rPr lang="en-GB" dirty="0" err="1"/>
              <a:t>tří</a:t>
            </a:r>
            <a:r>
              <a:rPr lang="en-GB" dirty="0"/>
              <a:t> planet </a:t>
            </a:r>
            <a:r>
              <a:rPr lang="en-GB" dirty="0" err="1"/>
              <a:t>průměrné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a je </a:t>
            </a:r>
            <a:r>
              <a:rPr lang="en-GB" dirty="0" err="1"/>
              <a:t>momentálně</a:t>
            </a:r>
            <a:r>
              <a:rPr lang="en-GB" dirty="0"/>
              <a:t> </a:t>
            </a:r>
            <a:r>
              <a:rPr lang="en-GB" dirty="0" err="1"/>
              <a:t>jedinou</a:t>
            </a:r>
            <a:r>
              <a:rPr lang="en-GB" dirty="0"/>
              <a:t> </a:t>
            </a:r>
            <a:r>
              <a:rPr lang="en-GB" dirty="0" err="1"/>
              <a:t>sekcí</a:t>
            </a:r>
            <a:r>
              <a:rPr lang="en-GB" dirty="0"/>
              <a:t> </a:t>
            </a:r>
            <a:r>
              <a:rPr lang="en-GB" dirty="0" err="1"/>
              <a:t>společnosti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soustavně</a:t>
            </a:r>
            <a:r>
              <a:rPr lang="en-GB" dirty="0"/>
              <a:t> </a:t>
            </a:r>
            <a:r>
              <a:rPr lang="en-GB" dirty="0" err="1"/>
              <a:t>vykazuje</a:t>
            </a:r>
            <a:r>
              <a:rPr lang="en-GB" dirty="0"/>
              <a:t> </a:t>
            </a:r>
            <a:r>
              <a:rPr lang="en-GB" dirty="0" err="1"/>
              <a:t>zisk</a:t>
            </a:r>
            <a:r>
              <a:rPr lang="en-GB" dirty="0"/>
              <a:t>.</a:t>
            </a:r>
            <a:r>
              <a:rPr lang="cs-CZ" dirty="0"/>
              <a:t> 	(</a:t>
            </a:r>
            <a:r>
              <a:rPr lang="cs-CZ" dirty="0" err="1"/>
              <a:t>transl</a:t>
            </a:r>
            <a:r>
              <a:rPr lang="cs-CZ" dirty="0"/>
              <a:t>. J. </a:t>
            </a:r>
            <a:r>
              <a:rPr lang="cs-CZ" dirty="0" err="1"/>
              <a:t>Hollanová</a:t>
            </a:r>
            <a:r>
              <a:rPr lang="cs-CZ" dirty="0"/>
              <a:t>, 1999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But </a:t>
            </a:r>
            <a:r>
              <a:rPr lang="cs-CZ" b="1" dirty="0" err="1" smtClean="0"/>
              <a:t>rare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657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1"/>
          <p:cNvSpPr txBox="1"/>
          <p:nvPr/>
        </p:nvSpPr>
        <p:spPr>
          <a:xfrm rot="16200000">
            <a:off x="8067304" y="1805047"/>
            <a:ext cx="2125683" cy="391886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Language-specific</a:t>
            </a:r>
            <a:endParaRPr lang="cs-CZ" sz="2000" dirty="0"/>
          </a:p>
        </p:txBody>
      </p:sp>
      <p:sp>
        <p:nvSpPr>
          <p:cNvPr id="11" name="Rectangle 7"/>
          <p:cNvSpPr/>
          <p:nvPr/>
        </p:nvSpPr>
        <p:spPr>
          <a:xfrm>
            <a:off x="1386446" y="938149"/>
            <a:ext cx="1035132" cy="1401289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5248399" y="1330036"/>
            <a:ext cx="1211778" cy="1009403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 err="1" smtClean="0"/>
              <a:t>Language-specific</a:t>
            </a:r>
            <a:r>
              <a:rPr lang="cs-CZ" dirty="0" smtClean="0"/>
              <a:t> </a:t>
            </a:r>
            <a:r>
              <a:rPr lang="cs-CZ" dirty="0" err="1"/>
              <a:t>contexts</a:t>
            </a:r>
            <a:r>
              <a:rPr lang="cs-CZ" dirty="0"/>
              <a:t> –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1401288"/>
            <a:ext cx="11257808" cy="53557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= </a:t>
            </a:r>
            <a:r>
              <a:rPr lang="cs-CZ" b="1" dirty="0" err="1" smtClean="0"/>
              <a:t>occur</a:t>
            </a:r>
            <a:r>
              <a:rPr lang="cs-CZ" b="1" dirty="0" smtClean="0"/>
              <a:t> </a:t>
            </a:r>
            <a:r>
              <a:rPr lang="cs-CZ" b="1" dirty="0" err="1" smtClean="0"/>
              <a:t>only</a:t>
            </a:r>
            <a:r>
              <a:rPr lang="cs-CZ" b="1" dirty="0" smtClean="0"/>
              <a:t> in </a:t>
            </a:r>
            <a:r>
              <a:rPr lang="cs-CZ" b="1" dirty="0" err="1" smtClean="0"/>
              <a:t>translations</a:t>
            </a:r>
            <a:r>
              <a:rPr lang="cs-CZ" b="1" dirty="0" smtClean="0"/>
              <a:t> </a:t>
            </a:r>
            <a:r>
              <a:rPr lang="cs-CZ" b="1" i="1" dirty="0" err="1" smtClean="0"/>
              <a:t>into</a:t>
            </a:r>
            <a:r>
              <a:rPr lang="cs-CZ" b="1" i="1" dirty="0" smtClean="0"/>
              <a:t> </a:t>
            </a:r>
            <a:r>
              <a:rPr lang="cs-CZ" b="1" dirty="0" smtClean="0"/>
              <a:t>Czech</a:t>
            </a:r>
          </a:p>
          <a:p>
            <a:pPr marL="0" indent="0">
              <a:buNone/>
            </a:pPr>
            <a:r>
              <a:rPr lang="cs-CZ" dirty="0" smtClean="0"/>
              <a:t>2.  „non-</a:t>
            </a:r>
            <a:r>
              <a:rPr lang="cs-CZ" dirty="0" err="1" smtClean="0"/>
              <a:t>finite</a:t>
            </a:r>
            <a:r>
              <a:rPr lang="cs-CZ" dirty="0" smtClean="0"/>
              <a:t>“ – </a:t>
            </a:r>
            <a:r>
              <a:rPr lang="cs-CZ" dirty="0" err="1" smtClean="0"/>
              <a:t>sententialization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non-</a:t>
            </a:r>
            <a:r>
              <a:rPr lang="cs-CZ" dirty="0" err="1" smtClean="0"/>
              <a:t>finite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(12) </a:t>
            </a:r>
            <a:r>
              <a:rPr lang="en-GB" smtClean="0"/>
              <a:t>'Now where's </a:t>
            </a:r>
            <a:r>
              <a:rPr lang="en-GB"/>
              <a:t>he got </a:t>
            </a:r>
            <a:r>
              <a:rPr lang="en-GB" smtClean="0"/>
              <a:t>to?' </a:t>
            </a:r>
            <a:r>
              <a:rPr lang="en-GB"/>
              <a:t>cried </a:t>
            </a:r>
            <a:r>
              <a:rPr lang="en-GB" smtClean="0"/>
              <a:t>Sam, </a:t>
            </a:r>
            <a:r>
              <a:rPr lang="en-GB" b="1"/>
              <a:t>looking</a:t>
            </a:r>
            <a:r>
              <a:rPr lang="en-GB"/>
              <a:t> </a:t>
            </a:r>
            <a:r>
              <a:rPr lang="en-GB" smtClean="0"/>
              <a:t>worried. </a:t>
            </a:r>
            <a:r>
              <a:rPr lang="en-GB" dirty="0"/>
              <a:t>(J.R.R. Tolkien, </a:t>
            </a:r>
            <a:r>
              <a:rPr lang="en-GB" i="1" dirty="0"/>
              <a:t>The </a:t>
            </a:r>
            <a:r>
              <a:rPr lang="en-GB" i="1" dirty="0" smtClean="0"/>
              <a:t>Fellowship </a:t>
            </a:r>
            <a:r>
              <a:rPr lang="en-GB" i="1" dirty="0"/>
              <a:t>of the Ring</a:t>
            </a:r>
            <a:r>
              <a:rPr lang="en-GB" dirty="0"/>
              <a:t>, 1954</a:t>
            </a:r>
            <a:r>
              <a:rPr lang="en-GB" dirty="0" smtClean="0"/>
              <a:t>)</a:t>
            </a:r>
            <a:endParaRPr lang="cs-CZ" smtClean="0"/>
          </a:p>
          <a:p>
            <a:pPr marL="0" indent="0">
              <a:buNone/>
            </a:pPr>
            <a:r>
              <a:rPr lang="en-GB" smtClean="0"/>
              <a:t>Qu'est-ce </a:t>
            </a:r>
            <a:r>
              <a:rPr lang="en-GB" dirty="0" err="1" smtClean="0"/>
              <a:t>qu'il</a:t>
            </a:r>
            <a:r>
              <a:rPr lang="en-GB" dirty="0" smtClean="0"/>
              <a:t> </a:t>
            </a:r>
            <a:r>
              <a:rPr lang="en-GB" dirty="0" err="1"/>
              <a:t>fabrique</a:t>
            </a:r>
            <a:r>
              <a:rPr lang="en-GB" dirty="0"/>
              <a:t> </a:t>
            </a:r>
            <a:r>
              <a:rPr lang="en-GB" dirty="0" err="1"/>
              <a:t>maintenant</a:t>
            </a:r>
            <a:r>
              <a:rPr lang="en-GB" dirty="0"/>
              <a:t> ? </a:t>
            </a:r>
            <a:r>
              <a:rPr lang="en-GB" dirty="0" err="1" smtClean="0"/>
              <a:t>S'écria</a:t>
            </a:r>
            <a:r>
              <a:rPr lang="en-GB" dirty="0" smtClean="0"/>
              <a:t> Sam, </a:t>
            </a:r>
            <a:r>
              <a:rPr lang="en-GB" b="1" dirty="0" err="1" smtClean="0"/>
              <a:t>l'air</a:t>
            </a:r>
            <a:r>
              <a:rPr lang="en-GB" b="1" dirty="0" smtClean="0"/>
              <a:t> </a:t>
            </a:r>
            <a:r>
              <a:rPr lang="en-GB" b="1" dirty="0" err="1" smtClean="0"/>
              <a:t>soucieux</a:t>
            </a:r>
            <a:r>
              <a:rPr lang="en-GB" dirty="0" smtClean="0"/>
              <a:t>.</a:t>
            </a:r>
            <a:r>
              <a:rPr lang="cs-CZ" smtClean="0"/>
              <a:t> </a:t>
            </a:r>
            <a:r>
              <a:rPr lang="en-GB"/>
              <a:t>(transl. </a:t>
            </a:r>
            <a:r>
              <a:rPr lang="en-GB" dirty="0"/>
              <a:t>F. </a:t>
            </a:r>
            <a:r>
              <a:rPr lang="en-GB" dirty="0" err="1"/>
              <a:t>Ledoux</a:t>
            </a:r>
            <a:r>
              <a:rPr lang="en-GB" dirty="0"/>
              <a:t>, 1988</a:t>
            </a:r>
            <a:r>
              <a:rPr lang="en-GB" dirty="0" smtClean="0"/>
              <a:t>)</a:t>
            </a:r>
            <a:endParaRPr lang="cs-CZ"/>
          </a:p>
          <a:p>
            <a:pPr>
              <a:buFontTx/>
              <a:buChar char="-"/>
            </a:pPr>
            <a:r>
              <a:rPr lang="en-GB" smtClean="0"/>
              <a:t>"</a:t>
            </a:r>
            <a:r>
              <a:rPr lang="en-GB" dirty="0" err="1" smtClean="0"/>
              <a:t>Kam</a:t>
            </a:r>
            <a:r>
              <a:rPr lang="en-GB" dirty="0" smtClean="0"/>
              <a:t> </a:t>
            </a:r>
            <a:r>
              <a:rPr lang="en-GB" dirty="0" err="1"/>
              <a:t>mohl</a:t>
            </a:r>
            <a:r>
              <a:rPr lang="en-GB" dirty="0"/>
              <a:t> </a:t>
            </a:r>
            <a:r>
              <a:rPr lang="en-GB" dirty="0" err="1" smtClean="0"/>
              <a:t>jít</a:t>
            </a:r>
            <a:r>
              <a:rPr lang="en-GB" dirty="0" smtClean="0"/>
              <a:t>?" </a:t>
            </a:r>
            <a:r>
              <a:rPr lang="en-GB" err="1"/>
              <a:t>vykřikl</a:t>
            </a:r>
            <a:r>
              <a:rPr lang="en-GB"/>
              <a:t> </a:t>
            </a:r>
            <a:r>
              <a:rPr lang="en-GB" smtClean="0"/>
              <a:t>Sam</a:t>
            </a:r>
            <a:r>
              <a:rPr lang="en-GB" b="1" smtClean="0"/>
              <a:t>. </a:t>
            </a:r>
            <a:r>
              <a:rPr lang="cs-CZ" b="1" smtClean="0"/>
              <a:t>// </a:t>
            </a:r>
            <a:r>
              <a:rPr lang="en-GB" b="1" smtClean="0"/>
              <a:t>Zatvářil </a:t>
            </a:r>
            <a:r>
              <a:rPr lang="en-GB" b="1"/>
              <a:t>se </a:t>
            </a:r>
            <a:r>
              <a:rPr lang="en-GB" smtClean="0"/>
              <a:t>ustaraně.</a:t>
            </a:r>
            <a:r>
              <a:rPr lang="cs-CZ" smtClean="0"/>
              <a:t> </a:t>
            </a:r>
            <a:r>
              <a:rPr lang="en-GB"/>
              <a:t>(transl. </a:t>
            </a:r>
            <a:r>
              <a:rPr lang="en-GB" dirty="0" smtClean="0"/>
              <a:t>S</a:t>
            </a:r>
            <a:r>
              <a:rPr lang="cs-CZ"/>
              <a:t>.</a:t>
            </a:r>
            <a:r>
              <a:rPr lang="en-GB" smtClean="0"/>
              <a:t> </a:t>
            </a:r>
            <a:r>
              <a:rPr lang="en-GB" dirty="0" err="1"/>
              <a:t>Pošustová</a:t>
            </a:r>
            <a:r>
              <a:rPr lang="en-GB" dirty="0"/>
              <a:t>, 1990</a:t>
            </a:r>
            <a:r>
              <a:rPr lang="en-GB"/>
              <a:t>) </a:t>
            </a:r>
            <a:endParaRPr lang="cs-CZ" smtClean="0"/>
          </a:p>
          <a:p>
            <a:pPr marL="0" indent="0">
              <a:buNone/>
            </a:pPr>
            <a:r>
              <a:rPr lang="cs-CZ" b="1" dirty="0" err="1"/>
              <a:t>Consequences</a:t>
            </a:r>
            <a:r>
              <a:rPr lang="cs-CZ" b="1" dirty="0"/>
              <a:t>: 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Hierarchy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: </a:t>
            </a:r>
            <a:r>
              <a:rPr lang="cs-CZ" dirty="0" err="1" smtClean="0"/>
              <a:t>subordinate</a:t>
            </a:r>
            <a:r>
              <a:rPr lang="cs-CZ" dirty="0" smtClean="0"/>
              <a:t> </a:t>
            </a:r>
            <a:r>
              <a:rPr lang="cs-CZ" dirty="0" err="1"/>
              <a:t>clause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independent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Explicitation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grammatical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semantic</a:t>
            </a:r>
            <a:r>
              <a:rPr lang="cs-CZ" dirty="0"/>
              <a:t> </a:t>
            </a:r>
            <a:r>
              <a:rPr lang="cs-CZ" dirty="0" smtClean="0"/>
              <a:t>shift </a:t>
            </a:r>
            <a:r>
              <a:rPr lang="cs-CZ" dirty="0" err="1" smtClean="0"/>
              <a:t>from</a:t>
            </a:r>
            <a:r>
              <a:rPr lang="cs-CZ" dirty="0" smtClean="0"/>
              <a:t> simultaneity to </a:t>
            </a:r>
            <a:r>
              <a:rPr lang="cs-CZ" dirty="0" err="1" smtClean="0"/>
              <a:t>succession</a:t>
            </a:r>
            <a:r>
              <a:rPr lang="cs-CZ" dirty="0" smtClean="0"/>
              <a:t> –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explicitation</a:t>
            </a:r>
            <a:r>
              <a:rPr lang="cs-CZ" dirty="0" smtClean="0"/>
              <a:t> by </a:t>
            </a:r>
            <a:r>
              <a:rPr lang="cs-CZ" dirty="0" err="1" smtClean="0"/>
              <a:t>adverbial</a:t>
            </a:r>
            <a:r>
              <a:rPr lang="cs-CZ" dirty="0" smtClean="0"/>
              <a:t> </a:t>
            </a:r>
            <a:r>
              <a:rPr lang="cs-CZ" i="1" dirty="0" smtClean="0"/>
              <a:t>přitom/při tom </a:t>
            </a:r>
            <a:r>
              <a:rPr lang="cs-CZ" dirty="0" smtClean="0"/>
              <a:t>(</a:t>
            </a:r>
            <a:r>
              <a:rPr lang="cs-CZ" i="1" dirty="0" err="1" smtClean="0"/>
              <a:t>at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same</a:t>
            </a:r>
            <a:r>
              <a:rPr lang="cs-CZ" i="1" dirty="0" smtClean="0"/>
              <a:t> </a:t>
            </a:r>
            <a:r>
              <a:rPr lang="cs-CZ" i="1" dirty="0" err="1" smtClean="0"/>
              <a:t>time</a:t>
            </a:r>
            <a:r>
              <a:rPr lang="cs-CZ" dirty="0" smtClean="0"/>
              <a:t>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/>
          <p:nvPr/>
        </p:nvSpPr>
        <p:spPr>
          <a:xfrm rot="2623970">
            <a:off x="7826527" y="1708418"/>
            <a:ext cx="2125683" cy="1088484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 smtClean="0"/>
              <a:t>Accompanying</a:t>
            </a:r>
            <a:r>
              <a:rPr lang="cs-CZ" sz="2000" dirty="0" smtClean="0"/>
              <a:t> </a:t>
            </a:r>
            <a:r>
              <a:rPr lang="cs-CZ" sz="2000" dirty="0" err="1" smtClean="0"/>
              <a:t>circumstance</a:t>
            </a:r>
            <a:r>
              <a:rPr lang="cs-CZ" sz="2000" dirty="0" smtClean="0"/>
              <a:t> - </a:t>
            </a:r>
            <a:r>
              <a:rPr lang="cs-CZ" sz="2000" dirty="0" err="1" smtClean="0"/>
              <a:t>parataxis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872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adverbial</a:t>
            </a:r>
            <a:r>
              <a:rPr lang="cs-CZ" dirty="0" smtClean="0"/>
              <a:t> non-</a:t>
            </a:r>
            <a:r>
              <a:rPr lang="cs-CZ" dirty="0" err="1" smtClean="0"/>
              <a:t>finite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r>
              <a:rPr lang="cs-CZ" dirty="0" smtClean="0"/>
              <a:t> –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sentence </a:t>
            </a:r>
            <a:r>
              <a:rPr lang="cs-CZ" dirty="0" err="1" smtClean="0"/>
              <a:t>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(13) </a:t>
            </a:r>
            <a:r>
              <a:rPr lang="en-US" dirty="0" smtClean="0"/>
              <a:t>In </a:t>
            </a:r>
            <a:r>
              <a:rPr lang="en-US" dirty="0" err="1"/>
              <a:t>Eriador</a:t>
            </a:r>
            <a:r>
              <a:rPr lang="en-US" dirty="0"/>
              <a:t> they soon mingled with the other kinds that had preceded </a:t>
            </a:r>
            <a:r>
              <a:rPr lang="en-US" dirty="0" smtClean="0"/>
              <a:t>them, </a:t>
            </a:r>
            <a:r>
              <a:rPr lang="en-US" dirty="0"/>
              <a:t>but </a:t>
            </a:r>
            <a:r>
              <a:rPr lang="en-US" b="1" dirty="0"/>
              <a:t>being somewhat bolder and more </a:t>
            </a:r>
            <a:r>
              <a:rPr lang="en-US" b="1" dirty="0" smtClean="0"/>
              <a:t>adventurous</a:t>
            </a:r>
            <a:r>
              <a:rPr lang="en-US" dirty="0" smtClean="0"/>
              <a:t>, </a:t>
            </a:r>
            <a:r>
              <a:rPr lang="en-US" dirty="0"/>
              <a:t>they were often found as leaders or chieftains among clans of </a:t>
            </a:r>
            <a:r>
              <a:rPr lang="en-US" dirty="0" err="1"/>
              <a:t>Harfoots</a:t>
            </a:r>
            <a:r>
              <a:rPr lang="en-US" dirty="0"/>
              <a:t> or </a:t>
            </a:r>
            <a:r>
              <a:rPr lang="en-US" dirty="0" err="1" smtClean="0"/>
              <a:t>Stoors</a:t>
            </a:r>
            <a:r>
              <a:rPr lang="en-US" dirty="0" smtClean="0"/>
              <a:t>.</a:t>
            </a:r>
            <a:r>
              <a:rPr lang="cs-CZ" dirty="0" smtClean="0"/>
              <a:t>         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(J.R.R. Tolkien</a:t>
            </a:r>
            <a:r>
              <a:rPr lang="cs-CZ" i="1" dirty="0" smtClean="0"/>
              <a:t>, </a:t>
            </a:r>
            <a:r>
              <a:rPr lang="en-US" i="1" dirty="0"/>
              <a:t>The fellowship of the </a:t>
            </a:r>
            <a:r>
              <a:rPr lang="en-US" i="1" dirty="0" smtClean="0"/>
              <a:t>Ring</a:t>
            </a:r>
            <a:r>
              <a:rPr lang="cs-CZ" dirty="0" smtClean="0"/>
              <a:t>, 1954)</a:t>
            </a:r>
          </a:p>
          <a:p>
            <a:pPr marL="0" indent="0">
              <a:buNone/>
            </a:pPr>
            <a:r>
              <a:rPr lang="en-US" dirty="0" smtClean="0"/>
              <a:t>V </a:t>
            </a:r>
            <a:r>
              <a:rPr lang="en-US" dirty="0" err="1"/>
              <a:t>Eriadoru</a:t>
            </a:r>
            <a:r>
              <a:rPr lang="en-US" dirty="0"/>
              <a:t> se </a:t>
            </a:r>
            <a:r>
              <a:rPr lang="en-US" dirty="0" err="1"/>
              <a:t>brzy</a:t>
            </a:r>
            <a:r>
              <a:rPr lang="en-US" dirty="0"/>
              <a:t> </a:t>
            </a:r>
            <a:r>
              <a:rPr lang="en-US" dirty="0" err="1"/>
              <a:t>smísili</a:t>
            </a:r>
            <a:r>
              <a:rPr lang="en-US" dirty="0"/>
              <a:t> s </a:t>
            </a:r>
            <a:r>
              <a:rPr lang="en-US" dirty="0" err="1"/>
              <a:t>ostatními</a:t>
            </a:r>
            <a:r>
              <a:rPr lang="en-US" dirty="0"/>
              <a:t> </a:t>
            </a:r>
            <a:r>
              <a:rPr lang="en-US" dirty="0" err="1" smtClean="0"/>
              <a:t>čeleděmi</a:t>
            </a:r>
            <a:r>
              <a:rPr lang="en-US" dirty="0" smtClean="0"/>
              <a:t>, </a:t>
            </a:r>
            <a:r>
              <a:rPr lang="en-US" dirty="0" err="1"/>
              <a:t>které</a:t>
            </a:r>
            <a:r>
              <a:rPr lang="en-US" dirty="0"/>
              <a:t> je </a:t>
            </a:r>
            <a:r>
              <a:rPr lang="en-US" dirty="0" err="1" smtClean="0"/>
              <a:t>předešly</a:t>
            </a:r>
            <a:r>
              <a:rPr lang="en-US" dirty="0" smtClean="0"/>
              <a:t>; </a:t>
            </a:r>
            <a:r>
              <a:rPr lang="en-US" dirty="0"/>
              <a:t>ale </a:t>
            </a:r>
            <a:r>
              <a:rPr lang="en-US" b="1" dirty="0" err="1">
                <a:solidFill>
                  <a:srgbClr val="FF0000"/>
                </a:solidFill>
              </a:rPr>
              <a:t>protože</a:t>
            </a:r>
            <a:r>
              <a:rPr lang="en-US" b="1" dirty="0"/>
              <a:t> </a:t>
            </a:r>
            <a:r>
              <a:rPr lang="en-US" b="1" dirty="0" err="1"/>
              <a:t>byli</a:t>
            </a:r>
            <a:r>
              <a:rPr lang="en-US" b="1" dirty="0"/>
              <a:t> </a:t>
            </a:r>
            <a:r>
              <a:rPr lang="en-US" b="1" dirty="0" err="1"/>
              <a:t>odvážnější</a:t>
            </a:r>
            <a:r>
              <a:rPr lang="en-US" b="1" dirty="0"/>
              <a:t> a </a:t>
            </a:r>
            <a:r>
              <a:rPr lang="en-US" b="1" dirty="0" err="1"/>
              <a:t>dobrodružnější</a:t>
            </a:r>
            <a:r>
              <a:rPr lang="en-US" dirty="0"/>
              <a:t> </a:t>
            </a:r>
            <a:r>
              <a:rPr lang="en-US" b="1" dirty="0" smtClean="0"/>
              <a:t>[</a:t>
            </a:r>
            <a:r>
              <a:rPr lang="cs-CZ" b="1" dirty="0" smtClean="0"/>
              <a:t>BECAUSE THEY WERE</a:t>
            </a:r>
            <a:r>
              <a:rPr lang="en-US" b="1" dirty="0" smtClean="0"/>
              <a:t>]</a:t>
            </a:r>
            <a:r>
              <a:rPr lang="en-US" dirty="0" smtClean="0"/>
              <a:t>, </a:t>
            </a:r>
            <a:r>
              <a:rPr lang="en-US" dirty="0" err="1"/>
              <a:t>často</a:t>
            </a:r>
            <a:r>
              <a:rPr lang="en-US" dirty="0"/>
              <a:t> se </a:t>
            </a:r>
            <a:r>
              <a:rPr lang="en-US" dirty="0" err="1"/>
              <a:t>stávali</a:t>
            </a:r>
            <a:r>
              <a:rPr lang="en-US" dirty="0"/>
              <a:t> </a:t>
            </a:r>
            <a:r>
              <a:rPr lang="en-US" dirty="0" err="1"/>
              <a:t>vůdci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náčelníky</a:t>
            </a:r>
            <a:r>
              <a:rPr lang="en-US" dirty="0"/>
              <a:t> </a:t>
            </a:r>
            <a:r>
              <a:rPr lang="en-US" dirty="0" err="1"/>
              <a:t>klanů</a:t>
            </a:r>
            <a:r>
              <a:rPr lang="en-US" dirty="0"/>
              <a:t> </a:t>
            </a:r>
            <a:r>
              <a:rPr lang="en-US" dirty="0" err="1"/>
              <a:t>Chluponohů</a:t>
            </a:r>
            <a:r>
              <a:rPr lang="en-US" dirty="0"/>
              <a:t> a </a:t>
            </a:r>
            <a:r>
              <a:rPr lang="en-US" dirty="0" err="1" smtClean="0"/>
              <a:t>Statů</a:t>
            </a:r>
            <a:r>
              <a:rPr lang="en-US" dirty="0" smtClean="0"/>
              <a:t>.</a:t>
            </a:r>
            <a:r>
              <a:rPr lang="cs-CZ" dirty="0" smtClean="0"/>
              <a:t> (transl. S. Pošustová 1990)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Ériador</a:t>
            </a:r>
            <a:r>
              <a:rPr lang="en-US" dirty="0"/>
              <a:t>, </a:t>
            </a:r>
            <a:r>
              <a:rPr lang="en-US" dirty="0" err="1"/>
              <a:t>ils</a:t>
            </a:r>
            <a:r>
              <a:rPr lang="en-US" dirty="0"/>
              <a:t> ne </a:t>
            </a:r>
            <a:r>
              <a:rPr lang="en-US" dirty="0" err="1"/>
              <a:t>tard</a:t>
            </a:r>
            <a:r>
              <a:rPr lang="cs-CZ" dirty="0"/>
              <a:t>è</a:t>
            </a:r>
            <a:r>
              <a:rPr lang="en-US" dirty="0"/>
              <a:t>rent pas </a:t>
            </a:r>
            <a:r>
              <a:rPr lang="cs-CZ" dirty="0"/>
              <a:t>à</a:t>
            </a:r>
            <a:r>
              <a:rPr lang="en-US" dirty="0"/>
              <a:t> se m</a:t>
            </a:r>
            <a:r>
              <a:rPr lang="cs-CZ" dirty="0"/>
              <a:t>ê</a:t>
            </a:r>
            <a:r>
              <a:rPr lang="en-US" dirty="0" err="1"/>
              <a:t>ler</a:t>
            </a:r>
            <a:r>
              <a:rPr lang="en-US" dirty="0"/>
              <a:t> aux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esp</a:t>
            </a:r>
            <a:r>
              <a:rPr lang="cs-CZ" dirty="0"/>
              <a:t>è</a:t>
            </a:r>
            <a:r>
              <a:rPr lang="en-US" dirty="0" err="1"/>
              <a:t>ces</a:t>
            </a:r>
            <a:r>
              <a:rPr lang="en-US" dirty="0"/>
              <a:t> qui les </a:t>
            </a:r>
            <a:r>
              <a:rPr lang="en-US" dirty="0" err="1"/>
              <a:t>avaient</a:t>
            </a:r>
            <a:r>
              <a:rPr lang="en-US" dirty="0"/>
              <a:t> </a:t>
            </a:r>
            <a:r>
              <a:rPr lang="en-US" dirty="0" err="1"/>
              <a:t>précédés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, </a:t>
            </a:r>
            <a:r>
              <a:rPr lang="en-US" b="1" dirty="0"/>
              <a:t>plus </a:t>
            </a:r>
            <a:r>
              <a:rPr lang="en-US" b="1" dirty="0" err="1"/>
              <a:t>hardis</a:t>
            </a:r>
            <a:r>
              <a:rPr lang="en-US" b="1" dirty="0"/>
              <a:t> et plus </a:t>
            </a:r>
            <a:r>
              <a:rPr lang="en-US" b="1" dirty="0" err="1"/>
              <a:t>aventureux</a:t>
            </a:r>
            <a:r>
              <a:rPr lang="en-US" dirty="0"/>
              <a:t>, on les </a:t>
            </a:r>
            <a:r>
              <a:rPr lang="en-US" dirty="0" err="1"/>
              <a:t>trouvait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meneurs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chefs de clan </a:t>
            </a:r>
            <a:r>
              <a:rPr lang="en-US" dirty="0" err="1"/>
              <a:t>parmi</a:t>
            </a:r>
            <a:r>
              <a:rPr lang="en-US" dirty="0"/>
              <a:t> les </a:t>
            </a:r>
            <a:r>
              <a:rPr lang="en-US" dirty="0" err="1"/>
              <a:t>Pieds</a:t>
            </a:r>
            <a:r>
              <a:rPr lang="en-US" dirty="0"/>
              <a:t> </a:t>
            </a:r>
            <a:r>
              <a:rPr lang="en-US" dirty="0" err="1"/>
              <a:t>velus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les Forts.</a:t>
            </a:r>
            <a:r>
              <a:rPr lang="cs-CZ" dirty="0"/>
              <a:t> (</a:t>
            </a:r>
            <a:r>
              <a:rPr lang="cs-CZ" dirty="0" err="1"/>
              <a:t>transl</a:t>
            </a:r>
            <a:r>
              <a:rPr lang="cs-CZ" dirty="0"/>
              <a:t>. F. </a:t>
            </a:r>
            <a:r>
              <a:rPr lang="cs-CZ" dirty="0" err="1"/>
              <a:t>Ledoux</a:t>
            </a:r>
            <a:r>
              <a:rPr lang="cs-CZ" dirty="0"/>
              <a:t> 1988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H2 –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impact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sententialization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non-</a:t>
            </a:r>
            <a:r>
              <a:rPr lang="cs-CZ" b="1" dirty="0" err="1"/>
              <a:t>finite</a:t>
            </a:r>
            <a:r>
              <a:rPr lang="cs-CZ" b="1" dirty="0"/>
              <a:t> </a:t>
            </a:r>
            <a:r>
              <a:rPr lang="cs-CZ" b="1" dirty="0" err="1"/>
              <a:t>structures</a:t>
            </a:r>
            <a:r>
              <a:rPr lang="cs-CZ" b="1" dirty="0"/>
              <a:t> in Czech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less</a:t>
            </a:r>
            <a:r>
              <a:rPr lang="cs-CZ" b="1" dirty="0"/>
              <a:t> </a:t>
            </a:r>
            <a:r>
              <a:rPr lang="cs-CZ" b="1" dirty="0" err="1"/>
              <a:t>important</a:t>
            </a:r>
            <a:r>
              <a:rPr lang="cs-CZ" b="1" dirty="0"/>
              <a:t> </a:t>
            </a:r>
            <a:r>
              <a:rPr lang="cs-CZ" b="1" dirty="0" err="1"/>
              <a:t>than</a:t>
            </a:r>
            <a:r>
              <a:rPr lang="cs-CZ" b="1" dirty="0"/>
              <a:t> </a:t>
            </a:r>
            <a:r>
              <a:rPr lang="cs-CZ" b="1" dirty="0" err="1"/>
              <a:t>expected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7"/>
          <p:cNvSpPr/>
          <p:nvPr/>
        </p:nvSpPr>
        <p:spPr>
          <a:xfrm>
            <a:off x="838199" y="4928260"/>
            <a:ext cx="10229603" cy="1086592"/>
          </a:xfrm>
          <a:prstGeom prst="rect">
            <a:avLst/>
          </a:prstGeom>
          <a:solidFill>
            <a:srgbClr val="FF0000">
              <a:alpha val="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</a:t>
            </a:r>
            <a:r>
              <a:rPr lang="cs-CZ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Theoretical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background: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Research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into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splitting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Translation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studies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71550" lvl="1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Contrastive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linguistics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Corpus &amp; Data : Quantitative analysis of splitting of sentences</a:t>
            </a:r>
          </a:p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Contexts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&amp; C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onsequences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splitting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	3.1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Technical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issues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	3.2 „Universal“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	3.3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Language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-pair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specific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4. </a:t>
            </a:r>
            <a:r>
              <a:rPr lang="cs-CZ" b="1" dirty="0" err="1" smtClean="0"/>
              <a:t>Conclusions</a:t>
            </a:r>
            <a:r>
              <a:rPr lang="cs-CZ" b="1" dirty="0" smtClean="0"/>
              <a:t> </a:t>
            </a:r>
            <a:r>
              <a:rPr lang="cs-CZ" b="1" dirty="0"/>
              <a:t>&amp; </a:t>
            </a:r>
            <a:r>
              <a:rPr lang="cs-CZ" b="1" dirty="0" err="1" smtClean="0"/>
              <a:t>Further</a:t>
            </a:r>
            <a:r>
              <a:rPr lang="cs-CZ" b="1" dirty="0" smtClean="0"/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3387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</a:t>
            </a:r>
            <a:r>
              <a:rPr lang="cs-CZ" b="1" dirty="0" err="1"/>
              <a:t>Conclusions</a:t>
            </a:r>
            <a:r>
              <a:rPr lang="cs-CZ" b="1" dirty="0"/>
              <a:t> &amp; </a:t>
            </a:r>
            <a:r>
              <a:rPr lang="cs-CZ" b="1" dirty="0" err="1"/>
              <a:t>Further</a:t>
            </a:r>
            <a:r>
              <a:rPr lang="cs-CZ" b="1" dirty="0"/>
              <a:t> </a:t>
            </a:r>
            <a:r>
              <a:rPr lang="cs-CZ" b="1" dirty="0" err="1"/>
              <a:t>work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015" y="1496290"/>
            <a:ext cx="11091553" cy="49401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Question</a:t>
            </a:r>
            <a:r>
              <a:rPr lang="cs-CZ" b="1" dirty="0" smtClean="0"/>
              <a:t>: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contexts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sentence </a:t>
            </a:r>
            <a:r>
              <a:rPr lang="cs-CZ" dirty="0" err="1" smtClean="0"/>
              <a:t>splitting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</a:t>
            </a:r>
            <a:r>
              <a:rPr lang="cs-CZ" dirty="0" smtClean="0"/>
              <a:t> in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fiction and </a:t>
            </a: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b="1" dirty="0" err="1" smtClean="0"/>
              <a:t>Contexts</a:t>
            </a:r>
            <a:r>
              <a:rPr lang="cs-CZ" b="1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harmless</a:t>
            </a:r>
            <a:r>
              <a:rPr lang="cs-CZ" dirty="0" smtClean="0"/>
              <a:t>“ – </a:t>
            </a:r>
            <a:r>
              <a:rPr lang="cs-CZ" dirty="0" err="1" smtClean="0"/>
              <a:t>typographic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(„</a:t>
            </a:r>
            <a:r>
              <a:rPr lang="cs-CZ" dirty="0" err="1" smtClean="0"/>
              <a:t>reported</a:t>
            </a:r>
            <a:r>
              <a:rPr lang="cs-CZ" dirty="0" smtClean="0"/>
              <a:t>“ and „</a:t>
            </a:r>
            <a:r>
              <a:rPr lang="cs-CZ" dirty="0" err="1" smtClean="0"/>
              <a:t>lower</a:t>
            </a:r>
            <a:r>
              <a:rPr lang="cs-CZ" dirty="0" smtClean="0"/>
              <a:t>/</a:t>
            </a:r>
            <a:r>
              <a:rPr lang="cs-CZ" dirty="0" err="1" smtClean="0"/>
              <a:t>upper</a:t>
            </a:r>
            <a:r>
              <a:rPr lang="cs-CZ" dirty="0" smtClean="0"/>
              <a:t>“)</a:t>
            </a:r>
          </a:p>
          <a:p>
            <a:pPr marL="514350" indent="-514350"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harmless</a:t>
            </a:r>
            <a:r>
              <a:rPr lang="cs-CZ" dirty="0" smtClean="0"/>
              <a:t>“ – </a:t>
            </a:r>
            <a:r>
              <a:rPr lang="cs-CZ" dirty="0" err="1" smtClean="0"/>
              <a:t>syntactic</a:t>
            </a:r>
            <a:r>
              <a:rPr lang="cs-CZ" dirty="0" smtClean="0"/>
              <a:t> „and-but“ and „</a:t>
            </a:r>
            <a:r>
              <a:rPr lang="cs-CZ" dirty="0" err="1" smtClean="0"/>
              <a:t>juxtaposition</a:t>
            </a:r>
            <a:r>
              <a:rPr lang="cs-CZ" dirty="0" smtClean="0"/>
              <a:t>“ </a:t>
            </a:r>
          </a:p>
          <a:p>
            <a:pPr marL="514350" indent="-514350"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potentially</a:t>
            </a:r>
            <a:r>
              <a:rPr lang="cs-CZ" dirty="0" smtClean="0"/>
              <a:t> </a:t>
            </a:r>
            <a:r>
              <a:rPr lang="cs-CZ" dirty="0" err="1" smtClean="0"/>
              <a:t>harmful</a:t>
            </a:r>
            <a:r>
              <a:rPr lang="cs-CZ" dirty="0" smtClean="0"/>
              <a:t>“ – universal „</a:t>
            </a:r>
            <a:r>
              <a:rPr lang="cs-CZ" dirty="0" err="1" smtClean="0"/>
              <a:t>explicitation</a:t>
            </a:r>
            <a:r>
              <a:rPr lang="cs-CZ" dirty="0" smtClean="0"/>
              <a:t>“ and „</a:t>
            </a:r>
            <a:r>
              <a:rPr lang="cs-CZ" dirty="0" err="1" smtClean="0"/>
              <a:t>subordinate</a:t>
            </a:r>
            <a:r>
              <a:rPr lang="cs-CZ" dirty="0" smtClean="0"/>
              <a:t>“ and </a:t>
            </a:r>
            <a:r>
              <a:rPr lang="cs-CZ" dirty="0" err="1" smtClean="0"/>
              <a:t>language-specific</a:t>
            </a:r>
            <a:r>
              <a:rPr lang="cs-CZ" dirty="0" smtClean="0"/>
              <a:t> „non-</a:t>
            </a:r>
            <a:r>
              <a:rPr lang="cs-CZ" dirty="0" err="1" smtClean="0"/>
              <a:t>finite</a:t>
            </a:r>
            <a:r>
              <a:rPr lang="cs-CZ" dirty="0" smtClean="0"/>
              <a:t>“ and „</a:t>
            </a:r>
            <a:r>
              <a:rPr lang="cs-CZ" dirty="0" err="1" smtClean="0"/>
              <a:t>relative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a + b = more </a:t>
            </a:r>
            <a:r>
              <a:rPr lang="cs-CZ" dirty="0" err="1" smtClean="0"/>
              <a:t>than</a:t>
            </a:r>
            <a:r>
              <a:rPr lang="cs-CZ" dirty="0" smtClean="0"/>
              <a:t> 50%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splittings</a:t>
            </a:r>
            <a:r>
              <a:rPr lang="cs-CZ" dirty="0" smtClean="0"/>
              <a:t> in fiction</a:t>
            </a:r>
          </a:p>
          <a:p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sententialization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non-</a:t>
            </a:r>
            <a:r>
              <a:rPr lang="cs-CZ" dirty="0" err="1" smtClean="0"/>
              <a:t>finite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(</a:t>
            </a:r>
            <a:r>
              <a:rPr lang="cs-CZ" dirty="0" err="1" smtClean="0"/>
              <a:t>accompanying</a:t>
            </a:r>
            <a:r>
              <a:rPr lang="cs-CZ" dirty="0" smtClean="0"/>
              <a:t> </a:t>
            </a:r>
            <a:r>
              <a:rPr lang="cs-CZ" dirty="0" err="1" smtClean="0"/>
              <a:t>circumstance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Sententialization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relative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r>
              <a:rPr lang="cs-CZ" dirty="0" smtClean="0"/>
              <a:t> </a:t>
            </a:r>
            <a:r>
              <a:rPr lang="cs-CZ" dirty="0" err="1" smtClean="0"/>
              <a:t>rare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BUT! Sentence </a:t>
            </a:r>
            <a:r>
              <a:rPr lang="cs-CZ" b="1" dirty="0" err="1" smtClean="0"/>
              <a:t>splitting</a:t>
            </a:r>
            <a:r>
              <a:rPr lang="cs-CZ" b="1" dirty="0" smtClean="0"/>
              <a:t> in fiction </a:t>
            </a:r>
            <a:r>
              <a:rPr lang="cs-CZ" b="1" dirty="0" err="1" smtClean="0"/>
              <a:t>is</a:t>
            </a:r>
            <a:r>
              <a:rPr lang="cs-CZ" b="1" dirty="0" smtClean="0"/>
              <a:t> NOT </a:t>
            </a:r>
            <a:r>
              <a:rPr lang="cs-CZ" b="1" dirty="0" err="1" smtClean="0"/>
              <a:t>harmless</a:t>
            </a:r>
            <a:r>
              <a:rPr lang="cs-CZ" dirty="0" smtClean="0"/>
              <a:t> – </a:t>
            </a:r>
            <a:r>
              <a:rPr lang="cs-CZ" dirty="0" err="1" smtClean="0"/>
              <a:t>microstructure</a:t>
            </a:r>
            <a:r>
              <a:rPr lang="cs-CZ" dirty="0" smtClean="0"/>
              <a:t> vs. </a:t>
            </a:r>
            <a:r>
              <a:rPr lang="cs-CZ" dirty="0" err="1"/>
              <a:t>m</a:t>
            </a:r>
            <a:r>
              <a:rPr lang="cs-CZ" dirty="0" err="1" smtClean="0"/>
              <a:t>acrostructure</a:t>
            </a:r>
            <a:r>
              <a:rPr lang="cs-CZ" dirty="0" smtClean="0"/>
              <a:t> –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282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Sentence </a:t>
            </a:r>
            <a:r>
              <a:rPr lang="cs-CZ" dirty="0" err="1" smtClean="0"/>
              <a:t>splitting</a:t>
            </a:r>
            <a:r>
              <a:rPr lang="cs-CZ" dirty="0" smtClean="0"/>
              <a:t> as a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(7) </a:t>
            </a:r>
            <a:r>
              <a:rPr lang="en-GB" dirty="0" err="1" smtClean="0"/>
              <a:t>Teta</a:t>
            </a:r>
            <a:r>
              <a:rPr lang="en-GB" dirty="0" smtClean="0"/>
              <a:t> </a:t>
            </a:r>
            <a:r>
              <a:rPr lang="en-GB" dirty="0" err="1"/>
              <a:t>Fridrichová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žádná</a:t>
            </a:r>
            <a:r>
              <a:rPr lang="en-GB" dirty="0"/>
              <a:t> z </a:t>
            </a:r>
            <a:r>
              <a:rPr lang="en-GB" dirty="0" err="1"/>
              <a:t>mých</a:t>
            </a:r>
            <a:r>
              <a:rPr lang="en-GB" dirty="0"/>
              <a:t> </a:t>
            </a:r>
            <a:r>
              <a:rPr lang="en-GB" dirty="0" err="1"/>
              <a:t>tet</a:t>
            </a:r>
            <a:r>
              <a:rPr lang="en-GB" dirty="0"/>
              <a:t> u </a:t>
            </a:r>
            <a:r>
              <a:rPr lang="en-GB" dirty="0" err="1"/>
              <a:t>samotného</a:t>
            </a:r>
            <a:r>
              <a:rPr lang="en-GB" dirty="0"/>
              <a:t> </a:t>
            </a:r>
            <a:r>
              <a:rPr lang="en-GB" dirty="0" err="1"/>
              <a:t>porodu</a:t>
            </a:r>
            <a:r>
              <a:rPr lang="en-GB" dirty="0"/>
              <a:t> </a:t>
            </a:r>
            <a:r>
              <a:rPr lang="en-GB" dirty="0" err="1"/>
              <a:t>nebyly</a:t>
            </a:r>
            <a:r>
              <a:rPr lang="en-GB" dirty="0"/>
              <a:t>, // </a:t>
            </a:r>
            <a:r>
              <a:rPr lang="en-GB" dirty="0" err="1"/>
              <a:t>tajný</a:t>
            </a:r>
            <a:r>
              <a:rPr lang="en-GB" dirty="0"/>
              <a:t> </a:t>
            </a:r>
            <a:r>
              <a:rPr lang="en-GB" dirty="0" err="1"/>
              <a:t>porod</a:t>
            </a:r>
            <a:r>
              <a:rPr lang="en-GB" dirty="0"/>
              <a:t> </a:t>
            </a:r>
            <a:r>
              <a:rPr lang="en-GB" dirty="0" err="1"/>
              <a:t>řídily</a:t>
            </a:r>
            <a:r>
              <a:rPr lang="en-GB" dirty="0"/>
              <a:t> </a:t>
            </a:r>
            <a:r>
              <a:rPr lang="en-GB" dirty="0" err="1"/>
              <a:t>starší</a:t>
            </a:r>
            <a:r>
              <a:rPr lang="en-GB" dirty="0"/>
              <a:t> </a:t>
            </a:r>
            <a:r>
              <a:rPr lang="en-GB" dirty="0" err="1"/>
              <a:t>zkušené</a:t>
            </a:r>
            <a:r>
              <a:rPr lang="en-GB" dirty="0"/>
              <a:t> </a:t>
            </a:r>
            <a:r>
              <a:rPr lang="en-GB" dirty="0" err="1"/>
              <a:t>ženy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už</a:t>
            </a:r>
            <a:r>
              <a:rPr lang="en-GB" dirty="0"/>
              <a:t> </a:t>
            </a:r>
            <a:r>
              <a:rPr lang="en-GB"/>
              <a:t>mrtvé</a:t>
            </a:r>
            <a:r>
              <a:rPr lang="en-GB" dirty="0"/>
              <a:t>, // </a:t>
            </a:r>
            <a:r>
              <a:rPr lang="en-GB" dirty="0" err="1"/>
              <a:t>litoval</a:t>
            </a:r>
            <a:r>
              <a:rPr lang="en-GB" dirty="0"/>
              <a:t> </a:t>
            </a:r>
            <a:r>
              <a:rPr lang="en-GB" dirty="0" err="1"/>
              <a:t>jsem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mé</a:t>
            </a:r>
            <a:r>
              <a:rPr lang="en-GB" dirty="0"/>
              <a:t> </a:t>
            </a:r>
            <a:r>
              <a:rPr lang="en-GB" dirty="0" err="1"/>
              <a:t>tety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mladé</a:t>
            </a:r>
            <a:r>
              <a:rPr lang="en-GB" dirty="0"/>
              <a:t>, </a:t>
            </a:r>
            <a:r>
              <a:rPr lang="en-GB" dirty="0" err="1"/>
              <a:t>mohly</a:t>
            </a:r>
            <a:r>
              <a:rPr lang="en-GB" dirty="0"/>
              <a:t> by </a:t>
            </a:r>
            <a:r>
              <a:rPr lang="en-GB" dirty="0" err="1"/>
              <a:t>říct</a:t>
            </a:r>
            <a:r>
              <a:rPr lang="en-GB" dirty="0"/>
              <a:t>,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Lebova</a:t>
            </a:r>
            <a:r>
              <a:rPr lang="en-GB" dirty="0"/>
              <a:t> </a:t>
            </a:r>
            <a:r>
              <a:rPr lang="en-GB" dirty="0" err="1"/>
              <a:t>maminka</a:t>
            </a:r>
            <a:r>
              <a:rPr lang="en-GB" dirty="0"/>
              <a:t>, ale </a:t>
            </a:r>
            <a:r>
              <a:rPr lang="en-GB" dirty="0" err="1"/>
              <a:t>vlastně</a:t>
            </a:r>
            <a:r>
              <a:rPr lang="en-GB" dirty="0"/>
              <a:t> je to </a:t>
            </a:r>
            <a:r>
              <a:rPr lang="en-GB" dirty="0" err="1"/>
              <a:t>fuk</a:t>
            </a:r>
            <a:r>
              <a:rPr lang="en-GB" dirty="0"/>
              <a:t> !, // </a:t>
            </a:r>
            <a:r>
              <a:rPr lang="en-GB" dirty="0" err="1"/>
              <a:t>dívka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porodila</a:t>
            </a:r>
            <a:r>
              <a:rPr lang="en-GB" dirty="0"/>
              <a:t> </a:t>
            </a:r>
            <a:r>
              <a:rPr lang="en-GB" dirty="0" err="1"/>
              <a:t>Leba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nejspíš</a:t>
            </a:r>
            <a:r>
              <a:rPr lang="en-GB" dirty="0"/>
              <a:t> </a:t>
            </a:r>
            <a:r>
              <a:rPr lang="en-GB" dirty="0" err="1"/>
              <a:t>zahynula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shonu</a:t>
            </a:r>
            <a:r>
              <a:rPr lang="en-GB" dirty="0"/>
              <a:t> </a:t>
            </a:r>
            <a:r>
              <a:rPr lang="en-GB" dirty="0" err="1"/>
              <a:t>válečných</a:t>
            </a:r>
            <a:r>
              <a:rPr lang="en-GB" dirty="0"/>
              <a:t> </a:t>
            </a:r>
            <a:r>
              <a:rPr lang="en-GB" dirty="0" err="1"/>
              <a:t>dní</a:t>
            </a:r>
            <a:r>
              <a:rPr lang="en-GB" dirty="0"/>
              <a:t>, // </a:t>
            </a:r>
            <a:r>
              <a:rPr lang="en-GB" dirty="0" err="1"/>
              <a:t>snad</a:t>
            </a:r>
            <a:r>
              <a:rPr lang="en-GB" dirty="0"/>
              <a:t> </a:t>
            </a:r>
            <a:r>
              <a:rPr lang="en-GB" dirty="0" err="1"/>
              <a:t>zmizela</a:t>
            </a:r>
            <a:r>
              <a:rPr lang="en-GB" dirty="0"/>
              <a:t> v </a:t>
            </a:r>
            <a:r>
              <a:rPr lang="en-GB" dirty="0" err="1"/>
              <a:t>některém</a:t>
            </a:r>
            <a:r>
              <a:rPr lang="en-GB" dirty="0"/>
              <a:t> z </a:t>
            </a:r>
            <a:r>
              <a:rPr lang="en-GB" dirty="0" err="1"/>
              <a:t>posledních</a:t>
            </a:r>
            <a:r>
              <a:rPr lang="en-GB" dirty="0"/>
              <a:t> </a:t>
            </a:r>
            <a:r>
              <a:rPr lang="en-GB" dirty="0" err="1"/>
              <a:t>transportů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východ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tet</a:t>
            </a:r>
            <a:r>
              <a:rPr lang="en-GB" dirty="0"/>
              <a:t> </a:t>
            </a:r>
            <a:r>
              <a:rPr lang="en-GB" dirty="0" err="1"/>
              <a:t>skončila</a:t>
            </a:r>
            <a:r>
              <a:rPr lang="en-GB" dirty="0"/>
              <a:t> </a:t>
            </a:r>
            <a:r>
              <a:rPr lang="en-GB" dirty="0" err="1"/>
              <a:t>nejspíš</a:t>
            </a:r>
            <a:r>
              <a:rPr lang="en-GB" dirty="0"/>
              <a:t> v </a:t>
            </a:r>
            <a:r>
              <a:rPr lang="en-GB" dirty="0" err="1"/>
              <a:t>tyfovém</a:t>
            </a:r>
            <a:r>
              <a:rPr lang="en-GB" dirty="0"/>
              <a:t> </a:t>
            </a:r>
            <a:r>
              <a:rPr lang="en-GB" dirty="0" err="1"/>
              <a:t>hrobě</a:t>
            </a:r>
            <a:r>
              <a:rPr lang="en-GB" dirty="0"/>
              <a:t>, //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ilegální</a:t>
            </a:r>
            <a:r>
              <a:rPr lang="en-GB" dirty="0"/>
              <a:t> </a:t>
            </a:r>
            <a:r>
              <a:rPr lang="en-GB" dirty="0" err="1"/>
              <a:t>porod</a:t>
            </a:r>
            <a:r>
              <a:rPr lang="en-GB" dirty="0"/>
              <a:t> by </a:t>
            </a:r>
            <a:r>
              <a:rPr lang="en-GB" dirty="0" err="1"/>
              <a:t>stejně</a:t>
            </a:r>
            <a:r>
              <a:rPr lang="en-GB" dirty="0"/>
              <a:t> </a:t>
            </a:r>
            <a:r>
              <a:rPr lang="en-GB" dirty="0" err="1"/>
              <a:t>dostala</a:t>
            </a:r>
            <a:r>
              <a:rPr lang="en-GB" dirty="0"/>
              <a:t> </a:t>
            </a:r>
            <a:r>
              <a:rPr lang="en-GB" dirty="0" err="1"/>
              <a:t>kulku</a:t>
            </a:r>
            <a:r>
              <a:rPr lang="en-GB" dirty="0"/>
              <a:t>, to mi </a:t>
            </a:r>
            <a:r>
              <a:rPr lang="en-GB" dirty="0" err="1"/>
              <a:t>teta</a:t>
            </a:r>
            <a:r>
              <a:rPr lang="en-GB" dirty="0"/>
              <a:t> </a:t>
            </a:r>
            <a:r>
              <a:rPr lang="en-GB" dirty="0" err="1"/>
              <a:t>Fridrichová</a:t>
            </a:r>
            <a:r>
              <a:rPr lang="en-GB" dirty="0"/>
              <a:t> </a:t>
            </a:r>
            <a:r>
              <a:rPr lang="en-GB" dirty="0" err="1"/>
              <a:t>vysvětlila</a:t>
            </a:r>
            <a:r>
              <a:rPr lang="en-GB" dirty="0"/>
              <a:t>. (J. </a:t>
            </a:r>
            <a:r>
              <a:rPr lang="en-GB" dirty="0" err="1"/>
              <a:t>Topol</a:t>
            </a:r>
            <a:r>
              <a:rPr lang="en-GB" dirty="0"/>
              <a:t>, </a:t>
            </a:r>
            <a:r>
              <a:rPr lang="en-GB" i="1" dirty="0" err="1"/>
              <a:t>Chladnou</a:t>
            </a:r>
            <a:r>
              <a:rPr lang="en-GB" i="1" dirty="0"/>
              <a:t> </a:t>
            </a:r>
            <a:r>
              <a:rPr lang="en-GB" i="1" dirty="0" err="1"/>
              <a:t>zemí</a:t>
            </a:r>
            <a:r>
              <a:rPr lang="en-GB" dirty="0"/>
              <a:t>, 2009)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en</a:t>
            </a:r>
            <a:r>
              <a:rPr lang="en-GB" dirty="0"/>
              <a:t>) None of my aunts, including Aunt </a:t>
            </a:r>
            <a:r>
              <a:rPr lang="en-GB" dirty="0" err="1"/>
              <a:t>Fridrich</a:t>
            </a:r>
            <a:r>
              <a:rPr lang="en-GB" dirty="0"/>
              <a:t>, was actually at the birth </a:t>
            </a:r>
            <a:r>
              <a:rPr lang="en-GB" b="1" dirty="0"/>
              <a:t>itself. // It</a:t>
            </a:r>
            <a:r>
              <a:rPr lang="en-GB" dirty="0"/>
              <a:t> was overseen by older, experienced women, who are all dead </a:t>
            </a:r>
            <a:r>
              <a:rPr lang="en-GB" b="1" dirty="0"/>
              <a:t>now. // If</a:t>
            </a:r>
            <a:r>
              <a:rPr lang="en-GB" dirty="0"/>
              <a:t> only my aunts hadn't been so young, they could've told me who Lebo's mum was, but who </a:t>
            </a:r>
            <a:r>
              <a:rPr lang="en-GB" b="1" dirty="0"/>
              <a:t>cares! // The</a:t>
            </a:r>
            <a:r>
              <a:rPr lang="en-GB" dirty="0"/>
              <a:t> girl who had Lebo probably lost her life during the </a:t>
            </a:r>
            <a:r>
              <a:rPr lang="en-GB" b="1" dirty="0"/>
              <a:t>war. // Maybe</a:t>
            </a:r>
            <a:r>
              <a:rPr lang="en-GB" dirty="0"/>
              <a:t> she went off on one of the last transports to the East, or maybe, like my aunts said, she met her end in a typhus </a:t>
            </a:r>
            <a:r>
              <a:rPr lang="en-GB" b="1" dirty="0"/>
              <a:t>grave. // If</a:t>
            </a:r>
            <a:r>
              <a:rPr lang="en-GB" dirty="0"/>
              <a:t> she'd been caught giving birth illegally, it would've meant a bullet for her anyway, Aunt </a:t>
            </a:r>
            <a:r>
              <a:rPr lang="en-GB" dirty="0" err="1"/>
              <a:t>Fridrich</a:t>
            </a:r>
            <a:r>
              <a:rPr lang="en-GB" dirty="0"/>
              <a:t> explained. (transl. A. </a:t>
            </a:r>
            <a:r>
              <a:rPr lang="en-GB" dirty="0" err="1"/>
              <a:t>Zucker</a:t>
            </a:r>
            <a:r>
              <a:rPr lang="en-GB" dirty="0"/>
              <a:t>, 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6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ostly harmless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27" y="634314"/>
            <a:ext cx="4951885" cy="563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779740" y="1993557"/>
            <a:ext cx="1416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SENTENCE SPLITTING</a:t>
            </a:r>
            <a:endParaRPr lang="cs-CZ" sz="2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27837" y="4460789"/>
            <a:ext cx="1243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TEXT</a:t>
            </a:r>
            <a:endParaRPr lang="cs-CZ" sz="4000" b="1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2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1328" y="241097"/>
            <a:ext cx="10515600" cy="1325563"/>
          </a:xfrm>
        </p:spPr>
        <p:txBody>
          <a:bodyPr/>
          <a:lstStyle/>
          <a:p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545" y="156666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sentence </a:t>
            </a:r>
            <a:r>
              <a:rPr lang="cs-CZ" b="1" i="1" dirty="0" err="1" smtClean="0"/>
              <a:t>joining</a:t>
            </a:r>
            <a:r>
              <a:rPr lang="cs-CZ" i="1" dirty="0" smtClean="0"/>
              <a:t> </a:t>
            </a:r>
            <a:endParaRPr lang="cs-CZ" dirty="0" smtClean="0"/>
          </a:p>
          <a:p>
            <a:r>
              <a:rPr lang="cs-CZ" b="1" dirty="0" err="1" smtClean="0"/>
              <a:t>Other</a:t>
            </a:r>
            <a:r>
              <a:rPr lang="cs-CZ" b="1" dirty="0" smtClean="0"/>
              <a:t> text </a:t>
            </a:r>
            <a:r>
              <a:rPr lang="cs-CZ" b="1" dirty="0" err="1" smtClean="0"/>
              <a:t>types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non-fiction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journalese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b="1" dirty="0" err="1" smtClean="0"/>
              <a:t>factors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translation</a:t>
            </a:r>
            <a:r>
              <a:rPr lang="cs-CZ" b="1" dirty="0" smtClean="0"/>
              <a:t> </a:t>
            </a:r>
            <a:r>
              <a:rPr lang="cs-CZ" b="1" dirty="0" err="1" smtClean="0"/>
              <a:t>workflow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interventions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editors</a:t>
            </a:r>
            <a:endParaRPr lang="cs-CZ" dirty="0" smtClean="0"/>
          </a:p>
          <a:p>
            <a:r>
              <a:rPr lang="cs-CZ" dirty="0" err="1" smtClean="0"/>
              <a:t>Changes</a:t>
            </a:r>
            <a:r>
              <a:rPr lang="cs-CZ" dirty="0" smtClean="0"/>
              <a:t> </a:t>
            </a:r>
            <a:r>
              <a:rPr lang="cs-CZ" b="1" dirty="0" err="1" smtClean="0"/>
              <a:t>within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sentence</a:t>
            </a:r>
            <a:r>
              <a:rPr lang="cs-CZ" dirty="0" smtClean="0"/>
              <a:t> – </a:t>
            </a:r>
            <a:r>
              <a:rPr lang="cs-CZ" dirty="0" err="1" smtClean="0"/>
              <a:t>clausalisation</a:t>
            </a:r>
            <a:r>
              <a:rPr lang="cs-CZ" dirty="0" smtClean="0"/>
              <a:t>,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semi-colon</a:t>
            </a:r>
            <a:r>
              <a:rPr lang="cs-CZ" dirty="0" smtClean="0"/>
              <a:t>, </a:t>
            </a:r>
            <a:r>
              <a:rPr lang="cs-CZ" dirty="0" err="1" smtClean="0"/>
              <a:t>explicitations</a:t>
            </a:r>
            <a:endParaRPr lang="cs-CZ" dirty="0" smtClean="0"/>
          </a:p>
          <a:p>
            <a:r>
              <a:rPr lang="cs-CZ" dirty="0" err="1" smtClean="0"/>
              <a:t>Authors</a:t>
            </a:r>
            <a:r>
              <a:rPr lang="cs-CZ" dirty="0" smtClean="0"/>
              <a:t>´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translators</a:t>
            </a:r>
            <a:r>
              <a:rPr lang="cs-CZ" dirty="0" smtClean="0"/>
              <a:t>´ </a:t>
            </a:r>
            <a:r>
              <a:rPr lang="cs-CZ" dirty="0" err="1" smtClean="0"/>
              <a:t>idiolects</a:t>
            </a:r>
            <a:endParaRPr lang="cs-CZ" dirty="0" smtClean="0"/>
          </a:p>
          <a:p>
            <a:r>
              <a:rPr lang="cs-CZ" dirty="0" smtClean="0"/>
              <a:t>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exclamation</a:t>
            </a:r>
            <a:r>
              <a:rPr lang="cs-CZ" b="1" dirty="0" smtClean="0"/>
              <a:t> </a:t>
            </a:r>
            <a:r>
              <a:rPr lang="cs-CZ" b="1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a </a:t>
            </a:r>
            <a:r>
              <a:rPr lang="cs-CZ" dirty="0" err="1" smtClean="0"/>
              <a:t>contrastive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: </a:t>
            </a:r>
            <a:r>
              <a:rPr lang="cs-CZ" dirty="0" err="1" smtClean="0"/>
              <a:t>Dachenka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i="1" dirty="0" err="1"/>
              <a:t>jezusmankote</a:t>
            </a:r>
            <a:r>
              <a:rPr lang="cs-CZ" b="1" i="1" dirty="0"/>
              <a:t>,</a:t>
            </a:r>
            <a:r>
              <a:rPr lang="cs-CZ" i="1" dirty="0"/>
              <a:t> která vlastně je levá, ta, nebo ta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fr-FR" b="1" i="1" dirty="0"/>
              <a:t>Ah ! Mon Dieu ! </a:t>
            </a:r>
            <a:r>
              <a:rPr lang="fr-FR" i="1" dirty="0"/>
              <a:t>Quelle est donc la gauche ? Celle-ci ou celle-là ?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9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46569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Metz</a:t>
            </a:r>
            <a:r>
              <a:rPr lang="cs-CZ" b="1" dirty="0" smtClean="0"/>
              <a:t> (</a:t>
            </a:r>
            <a:r>
              <a:rPr lang="cs-CZ" b="1" dirty="0" err="1" smtClean="0"/>
              <a:t>April</a:t>
            </a:r>
            <a:r>
              <a:rPr lang="cs-CZ" b="1" dirty="0" smtClean="0"/>
              <a:t> 2018) </a:t>
            </a:r>
            <a:r>
              <a:rPr lang="cs-CZ" dirty="0" smtClean="0"/>
              <a:t>- </a:t>
            </a:r>
            <a:r>
              <a:rPr lang="cs-CZ" dirty="0" err="1" smtClean="0"/>
              <a:t>preliminary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and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shifts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segmentation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in </a:t>
            </a:r>
            <a:r>
              <a:rPr lang="cs-CZ" dirty="0" err="1" smtClean="0"/>
              <a:t>translation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Prague (</a:t>
            </a:r>
            <a:r>
              <a:rPr lang="cs-CZ" b="1" dirty="0" err="1" smtClean="0"/>
              <a:t>November</a:t>
            </a:r>
            <a:r>
              <a:rPr lang="cs-CZ" b="1" dirty="0" smtClean="0"/>
              <a:t> 2018) </a:t>
            </a:r>
            <a:r>
              <a:rPr lang="cs-CZ" dirty="0" smtClean="0"/>
              <a:t>-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Limitation</a:t>
            </a:r>
            <a:r>
              <a:rPr lang="cs-CZ" dirty="0" smtClean="0"/>
              <a:t> on sentence </a:t>
            </a:r>
            <a:r>
              <a:rPr lang="cs-CZ" i="1" dirty="0" err="1" smtClean="0"/>
              <a:t>splitting</a:t>
            </a:r>
            <a:r>
              <a:rPr lang="cs-CZ" i="1" dirty="0" smtClean="0"/>
              <a:t> </a:t>
            </a:r>
            <a:r>
              <a:rPr lang="cs-CZ" dirty="0" smtClean="0"/>
              <a:t>(not </a:t>
            </a:r>
            <a:r>
              <a:rPr lang="cs-CZ" dirty="0" err="1" smtClean="0"/>
              <a:t>joining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Limitation</a:t>
            </a:r>
            <a:r>
              <a:rPr lang="cs-CZ" dirty="0" smtClean="0"/>
              <a:t> on </a:t>
            </a:r>
            <a:r>
              <a:rPr lang="cs-CZ" dirty="0" err="1" smtClean="0"/>
              <a:t>one</a:t>
            </a:r>
            <a:r>
              <a:rPr lang="cs-CZ" dirty="0" smtClean="0"/>
              <a:t> text type – fiction (</a:t>
            </a:r>
            <a:r>
              <a:rPr lang="cs-CZ" dirty="0" err="1" smtClean="0"/>
              <a:t>English</a:t>
            </a:r>
            <a:r>
              <a:rPr lang="cs-CZ" dirty="0" smtClean="0"/>
              <a:t>-Czech-</a:t>
            </a:r>
            <a:r>
              <a:rPr lang="cs-CZ" dirty="0" err="1" smtClean="0"/>
              <a:t>French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 smtClean="0"/>
              <a:t>questions</a:t>
            </a:r>
            <a:r>
              <a:rPr lang="cs-CZ" b="1" dirty="0" smtClean="0"/>
              <a:t>: 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contexts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sentence </a:t>
            </a:r>
            <a:r>
              <a:rPr lang="cs-CZ" dirty="0" err="1" smtClean="0"/>
              <a:t>splitting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</a:t>
            </a:r>
            <a:r>
              <a:rPr lang="cs-CZ" dirty="0" smtClean="0"/>
              <a:t> in 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fiction?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consequences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sentence, </a:t>
            </a:r>
            <a:r>
              <a:rPr lang="cs-CZ" dirty="0" err="1" smtClean="0"/>
              <a:t>discourse</a:t>
            </a:r>
            <a:r>
              <a:rPr lang="cs-CZ" dirty="0" smtClean="0"/>
              <a:t> and text?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1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4" y="86500"/>
            <a:ext cx="120969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References</a:t>
            </a:r>
          </a:p>
          <a:p>
            <a:r>
              <a:rPr lang="fr-FR" dirty="0" smtClean="0"/>
              <a:t>Ballard</a:t>
            </a:r>
            <a:r>
              <a:rPr lang="fr-FR" dirty="0"/>
              <a:t>, M. 2007. </a:t>
            </a:r>
            <a:r>
              <a:rPr lang="fr-FR" i="1" dirty="0"/>
              <a:t>Les Corpus en linguistique et en </a:t>
            </a:r>
            <a:r>
              <a:rPr lang="fr-FR" i="1" dirty="0" err="1"/>
              <a:t>traductologie</a:t>
            </a:r>
            <a:r>
              <a:rPr lang="fr-FR" dirty="0"/>
              <a:t>. Arras : Artois Presses Université</a:t>
            </a:r>
            <a:r>
              <a:rPr lang="fr-FR" dirty="0" smtClean="0"/>
              <a:t>.</a:t>
            </a:r>
            <a:endParaRPr lang="cs-CZ" dirty="0" smtClean="0"/>
          </a:p>
          <a:p>
            <a:r>
              <a:rPr lang="pl-PL" dirty="0"/>
              <a:t>Bisiada, Mario. 2016. ‘Lösen Sie Schachtelsätze möglichst auf’: The Impact of Editorial Guidelines on Sentence Splitting in German Business Article Translations. </a:t>
            </a:r>
            <a:r>
              <a:rPr lang="pl-PL" i="1" dirty="0"/>
              <a:t>Applied Linguistics </a:t>
            </a:r>
            <a:r>
              <a:rPr lang="pl-PL" dirty="0"/>
              <a:t>37(3). 354–76</a:t>
            </a:r>
            <a:r>
              <a:rPr lang="pl-PL" dirty="0" smtClean="0"/>
              <a:t>.</a:t>
            </a:r>
            <a:endParaRPr lang="en-US" dirty="0"/>
          </a:p>
          <a:p>
            <a:r>
              <a:rPr lang="en-US" dirty="0"/>
              <a:t>Blum-</a:t>
            </a:r>
            <a:r>
              <a:rPr lang="en-US" dirty="0" err="1"/>
              <a:t>Kulka</a:t>
            </a:r>
            <a:r>
              <a:rPr lang="en-US" dirty="0"/>
              <a:t>, S. 1986. « Shifts of Cohesion and Coherence in Translation », </a:t>
            </a:r>
            <a:r>
              <a:rPr lang="en-US" i="1" dirty="0"/>
              <a:t>in</a:t>
            </a:r>
            <a:r>
              <a:rPr lang="en-US" dirty="0"/>
              <a:t> J. House &amp; S. Blum-</a:t>
            </a:r>
            <a:r>
              <a:rPr lang="en-US" dirty="0" err="1"/>
              <a:t>Kulka</a:t>
            </a:r>
            <a:r>
              <a:rPr lang="en-US" dirty="0"/>
              <a:t>. </a:t>
            </a:r>
            <a:r>
              <a:rPr lang="en-US" i="1" dirty="0" err="1"/>
              <a:t>Interlingual</a:t>
            </a:r>
            <a:r>
              <a:rPr lang="en-US" i="1" dirty="0"/>
              <a:t> and Intercultural </a:t>
            </a:r>
            <a:r>
              <a:rPr lang="en-US" i="1" dirty="0" smtClean="0"/>
              <a:t>Communication</a:t>
            </a:r>
            <a:r>
              <a:rPr lang="en-US" dirty="0" smtClean="0"/>
              <a:t>. </a:t>
            </a:r>
            <a:r>
              <a:rPr lang="en-US" dirty="0" err="1" smtClean="0"/>
              <a:t>Tübingen</a:t>
            </a:r>
            <a:r>
              <a:rPr lang="en-US" dirty="0" smtClean="0"/>
              <a:t>: </a:t>
            </a:r>
            <a:r>
              <a:rPr lang="en-US" dirty="0" err="1"/>
              <a:t>Narr</a:t>
            </a:r>
            <a:r>
              <a:rPr lang="en-US" dirty="0"/>
              <a:t>, 17–35.</a:t>
            </a:r>
          </a:p>
          <a:p>
            <a:r>
              <a:rPr lang="fr-FR" dirty="0" err="1"/>
              <a:t>Čermák</a:t>
            </a:r>
            <a:r>
              <a:rPr lang="fr-FR" dirty="0"/>
              <a:t>, P. – </a:t>
            </a:r>
            <a:r>
              <a:rPr lang="fr-FR" dirty="0" err="1"/>
              <a:t>Nádvorníková</a:t>
            </a:r>
            <a:r>
              <a:rPr lang="fr-FR" dirty="0"/>
              <a:t>, O. </a:t>
            </a:r>
            <a:r>
              <a:rPr lang="fr-FR" i="1" dirty="0"/>
              <a:t>et al.</a:t>
            </a:r>
            <a:r>
              <a:rPr lang="fr-FR" dirty="0"/>
              <a:t> 2015. </a:t>
            </a:r>
            <a:r>
              <a:rPr lang="fr-FR" i="1" dirty="0" err="1"/>
              <a:t>Románské</a:t>
            </a:r>
            <a:r>
              <a:rPr lang="fr-FR" i="1" dirty="0"/>
              <a:t> </a:t>
            </a:r>
            <a:r>
              <a:rPr lang="fr-FR" i="1" dirty="0" err="1"/>
              <a:t>jazyky</a:t>
            </a:r>
            <a:r>
              <a:rPr lang="fr-FR" i="1" dirty="0"/>
              <a:t> a </a:t>
            </a:r>
            <a:r>
              <a:rPr lang="fr-FR" i="1" dirty="0" err="1"/>
              <a:t>čeština</a:t>
            </a:r>
            <a:r>
              <a:rPr lang="fr-FR" i="1" dirty="0"/>
              <a:t> </a:t>
            </a:r>
            <a:r>
              <a:rPr lang="fr-FR" i="1" dirty="0" err="1"/>
              <a:t>ve</a:t>
            </a:r>
            <a:r>
              <a:rPr lang="fr-FR" i="1" dirty="0"/>
              <a:t> </a:t>
            </a:r>
            <a:r>
              <a:rPr lang="fr-FR" i="1" dirty="0" err="1"/>
              <a:t>světle</a:t>
            </a:r>
            <a:r>
              <a:rPr lang="fr-FR" i="1" dirty="0"/>
              <a:t> </a:t>
            </a:r>
            <a:r>
              <a:rPr lang="fr-FR" i="1" dirty="0" err="1"/>
              <a:t>paralelních</a:t>
            </a:r>
            <a:r>
              <a:rPr lang="fr-FR" i="1" dirty="0"/>
              <a:t> </a:t>
            </a:r>
            <a:r>
              <a:rPr lang="fr-FR" i="1" dirty="0" err="1"/>
              <a:t>korpusů</a:t>
            </a:r>
            <a:r>
              <a:rPr lang="fr-FR" i="1" dirty="0"/>
              <a:t> </a:t>
            </a:r>
            <a:r>
              <a:rPr lang="fr-FR" dirty="0"/>
              <a:t>[</a:t>
            </a:r>
            <a:r>
              <a:rPr lang="fr-FR" i="1" dirty="0"/>
              <a:t>Les Langues romanes et le tchèque à la lumière des corpus parallèles</a:t>
            </a:r>
            <a:r>
              <a:rPr lang="fr-FR" dirty="0"/>
              <a:t>]. </a:t>
            </a:r>
            <a:r>
              <a:rPr lang="en-US" dirty="0"/>
              <a:t>Praha : </a:t>
            </a:r>
            <a:r>
              <a:rPr lang="en-US" dirty="0" err="1"/>
              <a:t>Karolinum</a:t>
            </a:r>
            <a:r>
              <a:rPr lang="en-US" dirty="0"/>
              <a:t>.</a:t>
            </a:r>
          </a:p>
          <a:p>
            <a:r>
              <a:rPr lang="en-US" dirty="0" err="1"/>
              <a:t>Chlumská</a:t>
            </a:r>
            <a:r>
              <a:rPr lang="en-US" dirty="0"/>
              <a:t>, Lucie. </a:t>
            </a:r>
            <a:r>
              <a:rPr lang="en-US" i="1" dirty="0" err="1"/>
              <a:t>Překladová</a:t>
            </a:r>
            <a:r>
              <a:rPr lang="en-US" i="1" dirty="0"/>
              <a:t> </a:t>
            </a:r>
            <a:r>
              <a:rPr lang="en-US" i="1" dirty="0" err="1"/>
              <a:t>čeština</a:t>
            </a:r>
            <a:r>
              <a:rPr lang="en-US" i="1" dirty="0"/>
              <a:t> a </a:t>
            </a:r>
            <a:r>
              <a:rPr lang="en-US" i="1" dirty="0" err="1"/>
              <a:t>její</a:t>
            </a:r>
            <a:r>
              <a:rPr lang="en-US" i="1" dirty="0"/>
              <a:t> </a:t>
            </a:r>
            <a:r>
              <a:rPr lang="en-US" i="1" dirty="0" err="1"/>
              <a:t>charakteristiky</a:t>
            </a:r>
            <a:r>
              <a:rPr lang="en-US" dirty="0"/>
              <a:t>. Praha: </a:t>
            </a:r>
            <a:r>
              <a:rPr lang="en-US" dirty="0" err="1"/>
              <a:t>Nakladatelství</a:t>
            </a:r>
            <a:r>
              <a:rPr lang="en-US" dirty="0"/>
              <a:t> </a:t>
            </a:r>
            <a:r>
              <a:rPr lang="en-US" dirty="0" err="1"/>
              <a:t>Lidové</a:t>
            </a:r>
            <a:r>
              <a:rPr lang="en-US" dirty="0"/>
              <a:t> </a:t>
            </a:r>
            <a:r>
              <a:rPr lang="en-US" dirty="0" err="1"/>
              <a:t>noviny</a:t>
            </a:r>
            <a:r>
              <a:rPr lang="en-US" dirty="0"/>
              <a:t>, 2017. </a:t>
            </a:r>
          </a:p>
          <a:p>
            <a:r>
              <a:rPr lang="en-US" dirty="0" err="1"/>
              <a:t>Cosme</a:t>
            </a:r>
            <a:r>
              <a:rPr lang="en-US" dirty="0"/>
              <a:t>, </a:t>
            </a:r>
            <a:r>
              <a:rPr lang="en-US" dirty="0" err="1"/>
              <a:t>Christelle</a:t>
            </a:r>
            <a:r>
              <a:rPr lang="en-US" dirty="0"/>
              <a:t>. 2006. “Clause Combining across Languages. A Corpus-Based Study of English-French Translation Shifts.” </a:t>
            </a:r>
            <a:r>
              <a:rPr lang="en-US" i="1" dirty="0"/>
              <a:t>Languages in Contrast </a:t>
            </a:r>
            <a:r>
              <a:rPr lang="en-US" dirty="0"/>
              <a:t>6 (1): 71–108.</a:t>
            </a:r>
          </a:p>
          <a:p>
            <a:r>
              <a:rPr lang="en-US" dirty="0" err="1"/>
              <a:t>Fabricius</a:t>
            </a:r>
            <a:r>
              <a:rPr lang="en-US" dirty="0"/>
              <a:t>-Hansen, </a:t>
            </a:r>
            <a:r>
              <a:rPr lang="cs-CZ" dirty="0"/>
              <a:t>C</a:t>
            </a:r>
            <a:r>
              <a:rPr lang="en-US" dirty="0" smtClean="0"/>
              <a:t>. </a:t>
            </a:r>
            <a:r>
              <a:rPr lang="en-US" dirty="0"/>
              <a:t>1996. „Informational density: a problem for translation and translation theory.“ </a:t>
            </a:r>
            <a:r>
              <a:rPr lang="en-US" i="1" dirty="0"/>
              <a:t>Linguistics </a:t>
            </a:r>
            <a:r>
              <a:rPr lang="en-US" dirty="0"/>
              <a:t>34: 521–565.</a:t>
            </a:r>
          </a:p>
          <a:p>
            <a:r>
              <a:rPr lang="fr-FR" dirty="0" smtClean="0"/>
              <a:t>Nádvorníková</a:t>
            </a:r>
            <a:r>
              <a:rPr lang="fr-FR" dirty="0"/>
              <a:t>, O. </a:t>
            </a:r>
            <a:r>
              <a:rPr lang="fr-FR" dirty="0" smtClean="0"/>
              <a:t>2017. </a:t>
            </a:r>
            <a:r>
              <a:rPr lang="fr-FR" dirty="0"/>
              <a:t>“</a:t>
            </a:r>
            <a:r>
              <a:rPr lang="en-US" dirty="0"/>
              <a:t>Parallel Corpus in Translation Studies : Analysis of Shifts in the Segmentation of Sentences in the Czech-English-French Part of the </a:t>
            </a:r>
            <a:r>
              <a:rPr lang="en-US" dirty="0" err="1"/>
              <a:t>InterCorp</a:t>
            </a:r>
            <a:r>
              <a:rPr lang="en-US" dirty="0"/>
              <a:t> Parallel Corpus”, </a:t>
            </a:r>
            <a:r>
              <a:rPr lang="en-US" dirty="0" err="1"/>
              <a:t>éd</a:t>
            </a:r>
            <a:r>
              <a:rPr lang="en-US" dirty="0"/>
              <a:t>. J. </a:t>
            </a:r>
            <a:r>
              <a:rPr lang="en-US" dirty="0" err="1"/>
              <a:t>Emonds</a:t>
            </a:r>
            <a:r>
              <a:rPr lang="en-US" dirty="0"/>
              <a:t> &amp; M. </a:t>
            </a:r>
            <a:r>
              <a:rPr lang="en-US" dirty="0" err="1"/>
              <a:t>Janebová</a:t>
            </a:r>
            <a:r>
              <a:rPr lang="en-US" dirty="0"/>
              <a:t>, </a:t>
            </a:r>
            <a:r>
              <a:rPr lang="en-US" dirty="0" err="1"/>
              <a:t>Palacký</a:t>
            </a:r>
            <a:r>
              <a:rPr lang="en-US" dirty="0"/>
              <a:t> University, Olomouc, 2017b, p. 445-461. Available at </a:t>
            </a:r>
            <a:r>
              <a:rPr lang="en-US" u="sng" dirty="0">
                <a:hlinkClick r:id="rId2"/>
              </a:rPr>
              <a:t>http://anglistika.upol.cz/olinco2016proceedings/</a:t>
            </a:r>
            <a:r>
              <a:rPr lang="en-US" dirty="0"/>
              <a:t> </a:t>
            </a:r>
            <a:endParaRPr lang="cs-CZ" dirty="0" smtClean="0"/>
          </a:p>
          <a:p>
            <a:r>
              <a:rPr lang="fr-FR" dirty="0"/>
              <a:t>Nádvorníková, Olga. Forthcoming1. </a:t>
            </a:r>
            <a:r>
              <a:rPr lang="pl-PL" dirty="0"/>
              <a:t>The use of punctuation marks (English, Czech and French) in Reference, Parallel and Comparable Corpora: Question of Methodology. </a:t>
            </a:r>
            <a:r>
              <a:rPr lang="pl-PL" i="1" dirty="0"/>
              <a:t>EURALEX</a:t>
            </a:r>
            <a:r>
              <a:rPr lang="pl-PL" dirty="0" smtClean="0"/>
              <a:t>.</a:t>
            </a:r>
            <a:endParaRPr lang="cs-CZ" dirty="0" smtClean="0"/>
          </a:p>
          <a:p>
            <a:r>
              <a:rPr lang="pl-PL" dirty="0"/>
              <a:t>Nádvorníková, Olga and Jovanka Šotolová. 2016. Změny v segmentaci na věty v překladových textech: analýza dat z francouzsko-českého paralelního korpusu. In Anna Čermáková, Chlumská, Lucie and Markéta Malá (eds.), </a:t>
            </a:r>
            <a:r>
              <a:rPr lang="pl-PL" i="1" dirty="0"/>
              <a:t>Jazykové paralely</a:t>
            </a:r>
            <a:r>
              <a:rPr lang="pl-PL" dirty="0"/>
              <a:t>. 188-235. Praha: ÚČNK/NLN.</a:t>
            </a:r>
            <a:endParaRPr lang="cs-CZ" dirty="0"/>
          </a:p>
          <a:p>
            <a:pPr indent="-82800"/>
            <a:r>
              <a:rPr lang="en-US" dirty="0" err="1" smtClean="0"/>
              <a:t>Solfjeld</a:t>
            </a:r>
            <a:r>
              <a:rPr lang="en-US" dirty="0"/>
              <a:t>, </a:t>
            </a:r>
            <a:r>
              <a:rPr lang="en-US" dirty="0" err="1"/>
              <a:t>Kåre</a:t>
            </a:r>
            <a:r>
              <a:rPr lang="en-US" dirty="0"/>
              <a:t>. 1996. „</a:t>
            </a:r>
            <a:r>
              <a:rPr lang="en-US" dirty="0" err="1"/>
              <a:t>Sententiality</a:t>
            </a:r>
            <a:r>
              <a:rPr lang="en-US" dirty="0"/>
              <a:t> and translation strategies </a:t>
            </a:r>
            <a:r>
              <a:rPr lang="en-US" dirty="0" err="1"/>
              <a:t>Greman</a:t>
            </a:r>
            <a:r>
              <a:rPr lang="en-US" dirty="0"/>
              <a:t>-Norwegian.“ </a:t>
            </a:r>
            <a:r>
              <a:rPr lang="en-US" i="1" dirty="0"/>
              <a:t>Linguistics </a:t>
            </a:r>
            <a:r>
              <a:rPr lang="en-US" dirty="0"/>
              <a:t>34: 567–590.</a:t>
            </a:r>
          </a:p>
          <a:p>
            <a:pPr indent="-82800"/>
            <a:r>
              <a:rPr lang="en-US" dirty="0" err="1"/>
              <a:t>Vanderauwera</a:t>
            </a:r>
            <a:r>
              <a:rPr lang="en-US" dirty="0"/>
              <a:t>, R. 1985. </a:t>
            </a:r>
            <a:r>
              <a:rPr lang="en-US" i="1" dirty="0"/>
              <a:t>Dutch Novels Translated into English: The Transformation of a "Minority" Literature.</a:t>
            </a:r>
            <a:r>
              <a:rPr lang="en-US" dirty="0"/>
              <a:t> Amsterdam : </a:t>
            </a:r>
            <a:r>
              <a:rPr lang="en-US" dirty="0" err="1"/>
              <a:t>Rodopi</a:t>
            </a:r>
            <a:r>
              <a:rPr lang="en-US" dirty="0"/>
              <a:t>.</a:t>
            </a:r>
          </a:p>
          <a:p>
            <a:r>
              <a:rPr lang="en-US" dirty="0" err="1" smtClean="0"/>
              <a:t>Zikánová</a:t>
            </a:r>
            <a:r>
              <a:rPr lang="en-US" dirty="0"/>
              <a:t>, </a:t>
            </a:r>
            <a:r>
              <a:rPr lang="en-US" dirty="0" err="1"/>
              <a:t>Šárka</a:t>
            </a:r>
            <a:r>
              <a:rPr lang="en-US" dirty="0"/>
              <a:t>, Eva </a:t>
            </a:r>
            <a:r>
              <a:rPr lang="en-US" dirty="0" err="1"/>
              <a:t>Hajičová</a:t>
            </a:r>
            <a:r>
              <a:rPr lang="en-US" dirty="0"/>
              <a:t>, </a:t>
            </a:r>
            <a:r>
              <a:rPr lang="en-US" dirty="0" err="1"/>
              <a:t>Barbora</a:t>
            </a:r>
            <a:r>
              <a:rPr lang="en-US" dirty="0"/>
              <a:t> </a:t>
            </a:r>
            <a:r>
              <a:rPr lang="en-US" dirty="0" err="1"/>
              <a:t>Vidová-Hladká</a:t>
            </a:r>
            <a:r>
              <a:rPr lang="en-US" dirty="0"/>
              <a:t>, et al. </a:t>
            </a:r>
            <a:r>
              <a:rPr lang="en-US" i="1" dirty="0"/>
              <a:t>Discourse and Coherence: From the Sentence Structure to Relations in Text</a:t>
            </a:r>
            <a:r>
              <a:rPr lang="en-US" dirty="0"/>
              <a:t>. Praha: </a:t>
            </a:r>
            <a:r>
              <a:rPr lang="en-US" dirty="0" err="1"/>
              <a:t>Ústav</a:t>
            </a:r>
            <a:r>
              <a:rPr lang="en-US" dirty="0"/>
              <a:t> </a:t>
            </a:r>
            <a:r>
              <a:rPr lang="en-US" dirty="0" err="1"/>
              <a:t>formální</a:t>
            </a:r>
            <a:r>
              <a:rPr lang="en-US" dirty="0"/>
              <a:t> a </a:t>
            </a:r>
            <a:r>
              <a:rPr lang="en-US" dirty="0" err="1"/>
              <a:t>aplikované</a:t>
            </a:r>
            <a:r>
              <a:rPr lang="en-US" dirty="0"/>
              <a:t> </a:t>
            </a:r>
            <a:r>
              <a:rPr lang="en-US" dirty="0" err="1"/>
              <a:t>lingvistiky</a:t>
            </a:r>
            <a:r>
              <a:rPr lang="en-US" dirty="0"/>
              <a:t>, 2015.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</a:t>
            </a:r>
            <a:r>
              <a:rPr lang="cs-CZ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err="1" smtClean="0"/>
              <a:t>Theoretical</a:t>
            </a:r>
            <a:r>
              <a:rPr lang="cs-CZ" b="1" dirty="0" smtClean="0"/>
              <a:t> background: </a:t>
            </a:r>
            <a:r>
              <a:rPr lang="cs-CZ" b="1" dirty="0" err="1" smtClean="0"/>
              <a:t>Research</a:t>
            </a:r>
            <a:r>
              <a:rPr lang="cs-CZ" b="1" dirty="0" smtClean="0"/>
              <a:t> </a:t>
            </a:r>
            <a:r>
              <a:rPr lang="cs-CZ" b="1" dirty="0" err="1" smtClean="0"/>
              <a:t>into</a:t>
            </a:r>
            <a:r>
              <a:rPr lang="cs-CZ" b="1" dirty="0" smtClean="0"/>
              <a:t> sentence </a:t>
            </a:r>
            <a:r>
              <a:rPr lang="cs-CZ" b="1" dirty="0" err="1" smtClean="0"/>
              <a:t>splitting</a:t>
            </a:r>
            <a:endParaRPr lang="cs-CZ" b="1" dirty="0" smtClean="0"/>
          </a:p>
          <a:p>
            <a:pPr marL="971550" lvl="1" indent="-514350">
              <a:buAutoNum type="arabicPeriod"/>
            </a:pPr>
            <a:r>
              <a:rPr lang="cs-CZ" b="1" dirty="0" err="1" smtClean="0"/>
              <a:t>Translation</a:t>
            </a:r>
            <a:r>
              <a:rPr lang="cs-CZ" b="1" dirty="0" smtClean="0"/>
              <a:t> </a:t>
            </a:r>
            <a:r>
              <a:rPr lang="cs-CZ" b="1" dirty="0" err="1" smtClean="0"/>
              <a:t>studies</a:t>
            </a:r>
            <a:endParaRPr lang="cs-CZ" b="1" dirty="0" smtClean="0"/>
          </a:p>
          <a:p>
            <a:pPr marL="971550" lvl="1" indent="-514350">
              <a:buAutoNum type="arabicPeriod"/>
            </a:pPr>
            <a:r>
              <a:rPr lang="cs-CZ" b="1" dirty="0" err="1" smtClean="0"/>
              <a:t>Contrastive</a:t>
            </a:r>
            <a:r>
              <a:rPr lang="cs-CZ" b="1" dirty="0" smtClean="0"/>
              <a:t> </a:t>
            </a:r>
            <a:r>
              <a:rPr lang="cs-CZ" b="1" dirty="0" err="1" smtClean="0"/>
              <a:t>linguistics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Corpus &amp; Data</a:t>
            </a:r>
          </a:p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&amp; C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onsequences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sentence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splitting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3.1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Technical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issues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3.2 „Universal“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	3.3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Language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-pair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specific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contexts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Conclusions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&amp; </a:t>
            </a:r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Further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21298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Theoretical</a:t>
            </a:r>
            <a:r>
              <a:rPr lang="cs-CZ" dirty="0" smtClean="0"/>
              <a:t> background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639" y="1425038"/>
            <a:ext cx="11329060" cy="53320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 err="1" smtClean="0"/>
              <a:t>Consequences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sentence </a:t>
            </a:r>
            <a:r>
              <a:rPr lang="cs-CZ" i="1" dirty="0" err="1" smtClean="0"/>
              <a:t>splitting</a:t>
            </a:r>
            <a:r>
              <a:rPr lang="cs-CZ" i="1" dirty="0" smtClean="0"/>
              <a:t>:</a:t>
            </a:r>
          </a:p>
          <a:p>
            <a:pPr>
              <a:buFontTx/>
              <a:buChar char="-"/>
            </a:pPr>
            <a:r>
              <a:rPr lang="cs-CZ" b="1" dirty="0" err="1" smtClean="0"/>
              <a:t>Adding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anaphoric</a:t>
            </a:r>
            <a:r>
              <a:rPr lang="cs-CZ" b="1" dirty="0" smtClean="0"/>
              <a:t> </a:t>
            </a:r>
            <a:r>
              <a:rPr lang="cs-CZ" b="1" dirty="0" err="1" smtClean="0"/>
              <a:t>expressions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(1) </a:t>
            </a:r>
            <a:r>
              <a:rPr lang="en-US" smtClean="0"/>
              <a:t>J'ai </a:t>
            </a:r>
            <a:r>
              <a:rPr lang="en-US"/>
              <a:t>reposé le téléphone portable et fait signe à mon collègue, </a:t>
            </a:r>
            <a:r>
              <a:rPr lang="en-US" b="1"/>
              <a:t>qui</a:t>
            </a:r>
            <a:r>
              <a:rPr lang="en-US"/>
              <a:t> a poussé un soupir et secoué la tête.</a:t>
            </a:r>
            <a:r>
              <a:rPr lang="cs-CZ"/>
              <a:t> (M. </a:t>
            </a:r>
            <a:r>
              <a:rPr lang="cs-CZ" dirty="0" err="1"/>
              <a:t>Winckler</a:t>
            </a:r>
            <a:r>
              <a:rPr lang="cs-CZ" dirty="0"/>
              <a:t>, </a:t>
            </a:r>
            <a:r>
              <a:rPr lang="cs-CZ" i="1" dirty="0"/>
              <a:t>La </a:t>
            </a:r>
            <a:r>
              <a:rPr lang="cs-CZ" i="1" dirty="0" err="1"/>
              <a:t>maladie</a:t>
            </a:r>
            <a:r>
              <a:rPr lang="cs-CZ" i="1" dirty="0"/>
              <a:t> de </a:t>
            </a:r>
            <a:r>
              <a:rPr lang="cs-CZ" i="1" dirty="0" err="1"/>
              <a:t>Sachs</a:t>
            </a:r>
            <a:r>
              <a:rPr lang="cs-CZ" dirty="0"/>
              <a:t>, 1998)</a:t>
            </a:r>
            <a:endParaRPr lang="en-US"/>
          </a:p>
          <a:p>
            <a:pPr marL="0" indent="0">
              <a:buNone/>
            </a:pPr>
            <a:r>
              <a:rPr lang="en-US" dirty="0" err="1"/>
              <a:t>Odložil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mobilní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a </a:t>
            </a:r>
            <a:r>
              <a:rPr lang="en-US" dirty="0" err="1"/>
              <a:t>mávl</a:t>
            </a:r>
            <a:r>
              <a:rPr lang="en-US" dirty="0"/>
              <a:t>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en-US" u="sng" dirty="0" err="1"/>
              <a:t>kolegu</a:t>
            </a:r>
            <a:r>
              <a:rPr lang="en-US" dirty="0"/>
              <a:t>. </a:t>
            </a:r>
            <a:r>
              <a:rPr lang="en-US" b="1" dirty="0"/>
              <a:t>Ten</a:t>
            </a:r>
            <a:r>
              <a:rPr lang="en-US" dirty="0"/>
              <a:t> [He</a:t>
            </a:r>
            <a:r>
              <a:rPr lang="cs-CZ"/>
              <a:t>/This </a:t>
            </a:r>
            <a:r>
              <a:rPr lang="en-US"/>
              <a:t>one] si povzdechl a zakroutil hlavou.</a:t>
            </a:r>
            <a:r>
              <a:rPr lang="cs-CZ"/>
              <a:t> (transl. </a:t>
            </a:r>
            <a:r>
              <a:rPr lang="cs-CZ" dirty="0"/>
              <a:t>K. Eliášová, 2006</a:t>
            </a:r>
            <a:r>
              <a:rPr lang="cs-CZ" dirty="0" smtClean="0"/>
              <a:t>)</a:t>
            </a:r>
            <a:endParaRPr lang="en-US"/>
          </a:p>
          <a:p>
            <a:pPr>
              <a:buFontTx/>
              <a:buChar char="-"/>
            </a:pPr>
            <a:r>
              <a:rPr lang="cs-CZ" b="1" smtClean="0"/>
              <a:t>Lexical repetition</a:t>
            </a:r>
          </a:p>
          <a:p>
            <a:pPr marL="0" indent="0">
              <a:buNone/>
            </a:pPr>
            <a:r>
              <a:rPr lang="cs-CZ" dirty="0"/>
              <a:t>(2) </a:t>
            </a:r>
            <a:r>
              <a:rPr lang="en-GB" smtClean="0"/>
              <a:t>“</a:t>
            </a:r>
            <a:r>
              <a:rPr lang="en-GB"/>
              <a:t>Share and Enjoy” is the company motto of the hugely successful Sirius Cybernetics Corporation Complaints </a:t>
            </a:r>
            <a:r>
              <a:rPr lang="en-GB" b="1"/>
              <a:t>division</a:t>
            </a:r>
            <a:r>
              <a:rPr lang="en-GB"/>
              <a:t>, </a:t>
            </a:r>
            <a:r>
              <a:rPr lang="cs-CZ"/>
              <a:t>// </a:t>
            </a:r>
            <a:r>
              <a:rPr lang="en-GB" b="1"/>
              <a:t>which</a:t>
            </a:r>
            <a:r>
              <a:rPr lang="en-GB"/>
              <a:t> now covers the major land masses of three medium sized planets and is the only part of the Corporation to have shown a consistent profit in recent years.</a:t>
            </a:r>
            <a:r>
              <a:rPr lang="cs-CZ"/>
              <a:t> </a:t>
            </a:r>
            <a:r>
              <a:rPr lang="cs-CZ" smtClean="0"/>
              <a:t>	(</a:t>
            </a:r>
            <a:r>
              <a:rPr lang="cs-CZ"/>
              <a:t>D. </a:t>
            </a:r>
            <a:r>
              <a:rPr lang="cs-CZ" dirty="0"/>
              <a:t>Adams, </a:t>
            </a:r>
            <a:r>
              <a:rPr lang="en-US" i="1"/>
              <a:t>The Restaurant at the End of the Universe</a:t>
            </a:r>
            <a:r>
              <a:rPr lang="cs-CZ"/>
              <a:t>, 1980)</a:t>
            </a:r>
          </a:p>
          <a:p>
            <a:pPr marL="0" indent="0">
              <a:buNone/>
            </a:pPr>
            <a:r>
              <a:rPr lang="en-GB" smtClean="0"/>
              <a:t>"Berte </a:t>
            </a:r>
            <a:r>
              <a:rPr lang="en-GB"/>
              <a:t>a </a:t>
            </a:r>
            <a:r>
              <a:rPr lang="en-GB" smtClean="0"/>
              <a:t>vychutnávejte" </a:t>
            </a:r>
            <a:r>
              <a:rPr lang="en-GB"/>
              <a:t>je firemní heslo obrovsky úspěšného </a:t>
            </a:r>
            <a:r>
              <a:rPr lang="en-GB" b="1"/>
              <a:t>Oddělení</a:t>
            </a:r>
            <a:r>
              <a:rPr lang="en-GB"/>
              <a:t> stížností společnosti Sirius </a:t>
            </a:r>
            <a:r>
              <a:rPr lang="en-GB" smtClean="0"/>
              <a:t>Cybernetics.</a:t>
            </a:r>
            <a:r>
              <a:rPr lang="cs-CZ" smtClean="0"/>
              <a:t> //</a:t>
            </a:r>
            <a:r>
              <a:rPr lang="en-GB" smtClean="0"/>
              <a:t> </a:t>
            </a:r>
            <a:r>
              <a:rPr lang="en-GB" b="1" dirty="0"/>
              <a:t>Toto </a:t>
            </a:r>
            <a:r>
              <a:rPr lang="en-GB" b="1" dirty="0" err="1"/>
              <a:t>oddělení</a:t>
            </a:r>
            <a:r>
              <a:rPr lang="en-GB" b="1" dirty="0"/>
              <a:t> </a:t>
            </a:r>
            <a:r>
              <a:rPr lang="en-GB" dirty="0" err="1"/>
              <a:t>zabírá</a:t>
            </a:r>
            <a:r>
              <a:rPr lang="en-GB" dirty="0"/>
              <a:t> v </a:t>
            </a:r>
            <a:r>
              <a:rPr lang="en-GB" dirty="0" err="1"/>
              <a:t>současné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plochy</a:t>
            </a:r>
            <a:r>
              <a:rPr lang="en-GB" dirty="0"/>
              <a:t> </a:t>
            </a:r>
            <a:r>
              <a:rPr lang="en-GB" dirty="0" err="1"/>
              <a:t>hlavních</a:t>
            </a:r>
            <a:r>
              <a:rPr lang="en-GB" dirty="0"/>
              <a:t> </a:t>
            </a:r>
            <a:r>
              <a:rPr lang="en-GB" dirty="0" err="1"/>
              <a:t>kontinentů</a:t>
            </a:r>
            <a:r>
              <a:rPr lang="en-GB" dirty="0"/>
              <a:t> </a:t>
            </a:r>
            <a:r>
              <a:rPr lang="en-GB" dirty="0" err="1"/>
              <a:t>tří</a:t>
            </a:r>
            <a:r>
              <a:rPr lang="en-GB" dirty="0"/>
              <a:t> planet </a:t>
            </a:r>
            <a:r>
              <a:rPr lang="en-GB" dirty="0" err="1"/>
              <a:t>průměrné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a je </a:t>
            </a:r>
            <a:r>
              <a:rPr lang="en-GB" dirty="0" err="1"/>
              <a:t>momentálně</a:t>
            </a:r>
            <a:r>
              <a:rPr lang="en-GB" dirty="0"/>
              <a:t> </a:t>
            </a:r>
            <a:r>
              <a:rPr lang="en-GB" dirty="0" err="1"/>
              <a:t>jedinou</a:t>
            </a:r>
            <a:r>
              <a:rPr lang="en-GB" dirty="0"/>
              <a:t> </a:t>
            </a:r>
            <a:r>
              <a:rPr lang="en-GB" dirty="0" err="1"/>
              <a:t>sekcí</a:t>
            </a:r>
            <a:r>
              <a:rPr lang="en-GB" dirty="0"/>
              <a:t> </a:t>
            </a:r>
            <a:r>
              <a:rPr lang="en-GB" dirty="0" err="1" smtClean="0"/>
              <a:t>společnosti</a:t>
            </a:r>
            <a:r>
              <a:rPr lang="en-GB" dirty="0" smtClean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soustavně</a:t>
            </a:r>
            <a:r>
              <a:rPr lang="en-GB" dirty="0"/>
              <a:t> </a:t>
            </a:r>
            <a:r>
              <a:rPr lang="en-GB" dirty="0" err="1"/>
              <a:t>vykazuje</a:t>
            </a:r>
            <a:r>
              <a:rPr lang="en-GB" dirty="0"/>
              <a:t> </a:t>
            </a:r>
            <a:r>
              <a:rPr lang="en-GB" err="1" smtClean="0"/>
              <a:t>zisk</a:t>
            </a:r>
            <a:r>
              <a:rPr lang="en-GB" smtClean="0"/>
              <a:t>.</a:t>
            </a:r>
            <a:r>
              <a:rPr lang="cs-CZ" smtClean="0"/>
              <a:t> 	(transl. </a:t>
            </a:r>
            <a:r>
              <a:rPr lang="cs-CZ" dirty="0" smtClean="0"/>
              <a:t>J. </a:t>
            </a:r>
            <a:r>
              <a:rPr lang="cs-CZ" dirty="0" err="1" smtClean="0"/>
              <a:t>Hollanová</a:t>
            </a:r>
            <a:r>
              <a:rPr lang="cs-CZ" dirty="0" smtClean="0"/>
              <a:t>, 1999)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Adding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connectives</a:t>
            </a:r>
            <a:r>
              <a:rPr lang="cs-CZ" dirty="0" smtClean="0"/>
              <a:t> and </a:t>
            </a:r>
            <a:r>
              <a:rPr lang="cs-CZ" b="1" dirty="0" err="1" smtClean="0"/>
              <a:t>adverbials</a:t>
            </a:r>
            <a:r>
              <a:rPr lang="cs-CZ" dirty="0" smtClean="0"/>
              <a:t> </a:t>
            </a:r>
            <a:r>
              <a:rPr lang="cs-CZ" dirty="0" err="1" smtClean="0"/>
              <a:t>explicitating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5438899" y="1816925"/>
            <a:ext cx="1187532" cy="4310743"/>
          </a:xfrm>
          <a:prstGeom prst="rightBrace">
            <a:avLst>
              <a:gd name="adj1" fmla="val 8333"/>
              <a:gd name="adj2" fmla="val 3980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163963" y="3348842"/>
            <a:ext cx="177501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COHESIVE TIES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368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Consequences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sentence </a:t>
            </a:r>
            <a:r>
              <a:rPr lang="cs-CZ" dirty="0" err="1" smtClean="0"/>
              <a:t>splitting</a:t>
            </a:r>
            <a:r>
              <a:rPr lang="cs-CZ" dirty="0" smtClean="0"/>
              <a:t>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4621295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Change</a:t>
            </a:r>
            <a:r>
              <a:rPr lang="cs-CZ" b="1" dirty="0" smtClean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hierarchy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(3) </a:t>
            </a:r>
            <a:r>
              <a:rPr lang="en-GB" b="1" smtClean="0"/>
              <a:t>Ayant </a:t>
            </a:r>
            <a:r>
              <a:rPr lang="en-GB" b="1"/>
              <a:t>entendu </a:t>
            </a:r>
            <a:r>
              <a:rPr lang="en-GB"/>
              <a:t>dire à la cuisine qu’il fallait se méfier du coq </a:t>
            </a:r>
            <a:r>
              <a:rPr lang="en-GB" b="1"/>
              <a:t>et craignant</a:t>
            </a:r>
            <a:r>
              <a:rPr lang="en-GB"/>
              <a:t> d’avoir eu déjà la langue trop longue, // Marinette en resta là et quitta la remise avec la bûche qu’elle venait de choisir. </a:t>
            </a:r>
            <a:r>
              <a:rPr lang="en-GB" dirty="0"/>
              <a:t>(M. </a:t>
            </a:r>
            <a:r>
              <a:rPr lang="en-GB" dirty="0" err="1"/>
              <a:t>Aymé</a:t>
            </a:r>
            <a:r>
              <a:rPr lang="en-GB" dirty="0"/>
              <a:t>, </a:t>
            </a:r>
            <a:r>
              <a:rPr lang="en-GB" i="1" dirty="0"/>
              <a:t>Les </a:t>
            </a:r>
            <a:r>
              <a:rPr lang="en-GB" i="1" dirty="0" err="1"/>
              <a:t>contes</a:t>
            </a:r>
            <a:r>
              <a:rPr lang="en-GB" i="1" dirty="0"/>
              <a:t> du chat </a:t>
            </a:r>
            <a:r>
              <a:rPr lang="en-GB" i="1" dirty="0" err="1"/>
              <a:t>perché</a:t>
            </a:r>
            <a:r>
              <a:rPr lang="en-GB" dirty="0"/>
              <a:t>, 1939)</a:t>
            </a:r>
            <a:endParaRPr lang="cs-CZ"/>
          </a:p>
          <a:p>
            <a:pPr marL="0" indent="0">
              <a:buNone/>
            </a:pPr>
            <a:r>
              <a:rPr lang="en-GB" smtClean="0"/>
              <a:t>Marienka </a:t>
            </a:r>
            <a:r>
              <a:rPr lang="en-GB"/>
              <a:t>v kuchyni slyšela, že si musí dát na kohouta pozor,</a:t>
            </a:r>
            <a:r>
              <a:rPr lang="en-GB" b="1"/>
              <a:t> </a:t>
            </a:r>
            <a:r>
              <a:rPr lang="en-GB"/>
              <a:t>a tak se polekala, že už toho řekla až </a:t>
            </a:r>
            <a:r>
              <a:rPr lang="en-GB" b="1"/>
              <a:t>moc. </a:t>
            </a:r>
            <a:r>
              <a:rPr lang="en-GB" b="1" dirty="0"/>
              <a:t>// V </a:t>
            </a:r>
            <a:r>
              <a:rPr lang="en-GB" b="1" dirty="0" err="1"/>
              <a:t>půli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se </a:t>
            </a:r>
            <a:r>
              <a:rPr lang="en-GB" dirty="0" err="1"/>
              <a:t>zarazila</a:t>
            </a:r>
            <a:r>
              <a:rPr lang="en-GB" dirty="0"/>
              <a:t>, </a:t>
            </a:r>
            <a:r>
              <a:rPr lang="en-GB" dirty="0" err="1"/>
              <a:t>chytila</a:t>
            </a:r>
            <a:r>
              <a:rPr lang="en-GB" dirty="0"/>
              <a:t> </a:t>
            </a:r>
            <a:r>
              <a:rPr lang="en-GB" dirty="0" err="1"/>
              <a:t>poleno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vybrala</a:t>
            </a:r>
            <a:r>
              <a:rPr lang="en-GB" dirty="0"/>
              <a:t>, a </a:t>
            </a:r>
            <a:r>
              <a:rPr lang="en-GB" dirty="0" err="1"/>
              <a:t>upalovala</a:t>
            </a:r>
            <a:r>
              <a:rPr lang="en-GB" dirty="0"/>
              <a:t> z </a:t>
            </a:r>
            <a:r>
              <a:rPr lang="en-GB" dirty="0" err="1"/>
              <a:t>kůlny</a:t>
            </a:r>
            <a:r>
              <a:rPr lang="en-GB" dirty="0"/>
              <a:t> </a:t>
            </a:r>
            <a:r>
              <a:rPr lang="en-GB" dirty="0" err="1"/>
              <a:t>pryč</a:t>
            </a:r>
            <a:r>
              <a:rPr lang="en-GB" dirty="0"/>
              <a:t>. (transl. T. </a:t>
            </a:r>
            <a:r>
              <a:rPr lang="en-GB" dirty="0" err="1"/>
              <a:t>Sýkorová</a:t>
            </a:r>
            <a:r>
              <a:rPr lang="en-GB" dirty="0"/>
              <a:t>, 1979</a:t>
            </a:r>
            <a:r>
              <a:rPr lang="en-GB" dirty="0" smtClean="0"/>
              <a:t>)</a:t>
            </a:r>
            <a:endParaRPr lang="cs-CZ" smtClean="0"/>
          </a:p>
          <a:p>
            <a:pPr marL="0" indent="0">
              <a:buNone/>
            </a:pPr>
            <a:r>
              <a:rPr lang="cs-CZ" dirty="0" smtClean="0"/>
              <a:t>Fabricius-</a:t>
            </a:r>
            <a:r>
              <a:rPr lang="cs-CZ" dirty="0" err="1" smtClean="0"/>
              <a:t>Hansen</a:t>
            </a:r>
            <a:r>
              <a:rPr lang="cs-CZ" dirty="0" smtClean="0"/>
              <a:t> (1996, 1998, 1999):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extraction</a:t>
            </a:r>
            <a:r>
              <a:rPr lang="cs-CZ" dirty="0" smtClean="0"/>
              <a:t> – DRT </a:t>
            </a:r>
            <a:r>
              <a:rPr lang="cs-CZ" dirty="0" err="1" smtClean="0"/>
              <a:t>theory</a:t>
            </a:r>
            <a:r>
              <a:rPr lang="cs-CZ" dirty="0" smtClean="0"/>
              <a:t> (</a:t>
            </a:r>
            <a:r>
              <a:rPr lang="cs-CZ" dirty="0" err="1" smtClean="0"/>
              <a:t>Discourse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) – </a:t>
            </a:r>
            <a:r>
              <a:rPr lang="cs-CZ" i="1" dirty="0" err="1" smtClean="0"/>
              <a:t>Principal</a:t>
            </a:r>
            <a:r>
              <a:rPr lang="cs-CZ" i="1" dirty="0" smtClean="0"/>
              <a:t> </a:t>
            </a:r>
            <a:r>
              <a:rPr lang="cs-CZ" i="1" dirty="0" err="1" smtClean="0"/>
              <a:t>Counterpart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92686" y="169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91902" y="1536800"/>
            <a:ext cx="273741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SUBORDINATION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07029" y="4555815"/>
            <a:ext cx="320946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SENTENTIALIZATION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632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Forward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extraction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764" y="1496290"/>
            <a:ext cx="11210306" cy="5047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(4) "Starej </a:t>
            </a:r>
            <a:r>
              <a:rPr lang="cs-CZ" dirty="0" err="1"/>
              <a:t>Dordž</a:t>
            </a:r>
            <a:r>
              <a:rPr lang="cs-CZ" dirty="0"/>
              <a:t> je ale na druhou stranu </a:t>
            </a:r>
            <a:r>
              <a:rPr lang="cs-CZ" dirty="0" err="1"/>
              <a:t>takovej</a:t>
            </a:r>
            <a:r>
              <a:rPr lang="cs-CZ" dirty="0"/>
              <a:t> </a:t>
            </a:r>
            <a:r>
              <a:rPr lang="cs-CZ" dirty="0" smtClean="0"/>
              <a:t>trouba, </a:t>
            </a:r>
            <a:r>
              <a:rPr lang="cs-CZ" dirty="0"/>
              <a:t>že by přijal důvěřivě za vlastní asi jakýkoli </a:t>
            </a:r>
            <a:r>
              <a:rPr lang="cs-CZ" dirty="0" smtClean="0"/>
              <a:t>mrně, </a:t>
            </a:r>
            <a:r>
              <a:rPr lang="cs-CZ" dirty="0"/>
              <a:t>který by mu ta </a:t>
            </a:r>
            <a:r>
              <a:rPr lang="cs-CZ" dirty="0" smtClean="0"/>
              <a:t>jeho, </a:t>
            </a:r>
            <a:r>
              <a:rPr lang="cs-CZ" b="1" dirty="0"/>
              <a:t>na kterou nedá z </a:t>
            </a:r>
            <a:r>
              <a:rPr lang="cs-CZ" b="1" dirty="0" err="1"/>
              <a:t>nepochopitelnejch</a:t>
            </a:r>
            <a:r>
              <a:rPr lang="cs-CZ" b="1" dirty="0"/>
              <a:t> důvodů </a:t>
            </a:r>
            <a:r>
              <a:rPr lang="cs-CZ" b="1" dirty="0" smtClean="0"/>
              <a:t>dopustit,</a:t>
            </a:r>
            <a:r>
              <a:rPr lang="cs-CZ" dirty="0" smtClean="0"/>
              <a:t> </a:t>
            </a:r>
            <a:r>
              <a:rPr lang="cs-CZ" dirty="0"/>
              <a:t>přistrčila zabalený v </a:t>
            </a:r>
            <a:r>
              <a:rPr lang="cs-CZ" dirty="0" smtClean="0"/>
              <a:t>povijanu. (P. Hůlová, </a:t>
            </a:r>
            <a:r>
              <a:rPr lang="cs-CZ" i="1" dirty="0" smtClean="0"/>
              <a:t>Paměť mojí babičce</a:t>
            </a:r>
            <a:r>
              <a:rPr lang="cs-CZ" dirty="0" smtClean="0"/>
              <a:t>, 2002)</a:t>
            </a:r>
          </a:p>
          <a:p>
            <a:r>
              <a:rPr lang="en-US" dirty="0" smtClean="0"/>
              <a:t>“Then again, </a:t>
            </a:r>
            <a:r>
              <a:rPr lang="en-US" dirty="0"/>
              <a:t>old </a:t>
            </a:r>
            <a:r>
              <a:rPr lang="en-US" dirty="0" err="1"/>
              <a:t>Dorj</a:t>
            </a:r>
            <a:r>
              <a:rPr lang="en-US" dirty="0"/>
              <a:t> is such a sucker </a:t>
            </a:r>
            <a:r>
              <a:rPr lang="en-US" dirty="0" smtClean="0"/>
              <a:t>he'd </a:t>
            </a:r>
            <a:r>
              <a:rPr lang="en-US" dirty="0"/>
              <a:t>probably take in any tot his old lady wrapped in a blanket and shoved into his </a:t>
            </a:r>
            <a:r>
              <a:rPr lang="en-US" dirty="0" smtClean="0"/>
              <a:t>arms. </a:t>
            </a:r>
            <a:r>
              <a:rPr lang="cs-CZ" dirty="0" smtClean="0"/>
              <a:t>// </a:t>
            </a:r>
            <a:r>
              <a:rPr lang="en-US" b="1" dirty="0" smtClean="0"/>
              <a:t>I </a:t>
            </a:r>
            <a:r>
              <a:rPr lang="en-US" b="1" dirty="0"/>
              <a:t>just </a:t>
            </a:r>
            <a:r>
              <a:rPr lang="en-US" b="1" dirty="0" smtClean="0"/>
              <a:t>can't </a:t>
            </a:r>
            <a:r>
              <a:rPr lang="en-US" b="1" dirty="0"/>
              <a:t>figure out what he sees in that </a:t>
            </a:r>
            <a:r>
              <a:rPr lang="en-US" b="1" dirty="0" smtClean="0"/>
              <a:t>woman.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transl</a:t>
            </a:r>
            <a:r>
              <a:rPr lang="cs-CZ" dirty="0" smtClean="0"/>
              <a:t>. A. </a:t>
            </a:r>
            <a:r>
              <a:rPr lang="cs-CZ" dirty="0" err="1" smtClean="0"/>
              <a:t>Zucker</a:t>
            </a:r>
            <a:r>
              <a:rPr lang="cs-CZ" dirty="0" smtClean="0"/>
              <a:t>, 2009)</a:t>
            </a:r>
            <a:endParaRPr lang="cs-CZ" b="1" dirty="0" smtClean="0"/>
          </a:p>
          <a:p>
            <a:r>
              <a:rPr lang="fr-FR" dirty="0"/>
              <a:t> « Mais </a:t>
            </a:r>
            <a:r>
              <a:rPr lang="fr-FR" dirty="0" smtClean="0"/>
              <a:t>d'un </a:t>
            </a:r>
            <a:r>
              <a:rPr lang="fr-FR" dirty="0"/>
              <a:t>autre </a:t>
            </a:r>
            <a:r>
              <a:rPr lang="fr-FR" dirty="0" smtClean="0"/>
              <a:t>côté, </a:t>
            </a:r>
            <a:r>
              <a:rPr lang="fr-FR" dirty="0"/>
              <a:t>le vieux Dordge était tellement ballot </a:t>
            </a:r>
            <a:r>
              <a:rPr lang="fr-FR" dirty="0" smtClean="0"/>
              <a:t>qu'il </a:t>
            </a:r>
            <a:r>
              <a:rPr lang="fr-FR" dirty="0"/>
              <a:t>aurait accepté comme étant </a:t>
            </a:r>
            <a:r>
              <a:rPr lang="fr-FR" dirty="0" smtClean="0"/>
              <a:t>sien, </a:t>
            </a:r>
            <a:r>
              <a:rPr lang="fr-FR" dirty="0"/>
              <a:t>avec une confiance </a:t>
            </a:r>
            <a:r>
              <a:rPr lang="fr-FR" dirty="0" smtClean="0"/>
              <a:t>aveugle, n'importe </a:t>
            </a:r>
            <a:r>
              <a:rPr lang="fr-FR" dirty="0"/>
              <a:t>quel mioche que sa </a:t>
            </a:r>
            <a:r>
              <a:rPr lang="fr-FR" dirty="0" smtClean="0"/>
              <a:t>moitié, </a:t>
            </a:r>
            <a:r>
              <a:rPr lang="fr-FR" b="1" dirty="0"/>
              <a:t>dont il ne laissait pas dire de mal pour des raisons </a:t>
            </a:r>
            <a:r>
              <a:rPr lang="fr-FR" b="1" dirty="0" smtClean="0"/>
              <a:t>incompréhensibles,</a:t>
            </a:r>
            <a:r>
              <a:rPr lang="fr-FR" dirty="0" smtClean="0"/>
              <a:t> </a:t>
            </a:r>
            <a:r>
              <a:rPr lang="fr-FR" dirty="0"/>
              <a:t>lui aurait présenté emmailloté dans des </a:t>
            </a:r>
            <a:r>
              <a:rPr lang="fr-FR" dirty="0" smtClean="0"/>
              <a:t>langes.</a:t>
            </a:r>
            <a:r>
              <a:rPr lang="cs-CZ" dirty="0" smtClean="0"/>
              <a:t> (</a:t>
            </a:r>
            <a:r>
              <a:rPr lang="cs-CZ" dirty="0" err="1"/>
              <a:t>Rihova-Allendes</a:t>
            </a:r>
            <a:r>
              <a:rPr lang="cs-CZ" dirty="0"/>
              <a:t>, Hana; </a:t>
            </a:r>
            <a:r>
              <a:rPr lang="cs-CZ" dirty="0" err="1"/>
              <a:t>Maréchal</a:t>
            </a:r>
            <a:r>
              <a:rPr lang="cs-CZ" dirty="0"/>
              <a:t>, </a:t>
            </a:r>
            <a:r>
              <a:rPr lang="cs-CZ" dirty="0" err="1" smtClean="0"/>
              <a:t>Arnault</a:t>
            </a:r>
            <a:r>
              <a:rPr lang="cs-CZ" dirty="0" smtClean="0"/>
              <a:t>, 2005)</a:t>
            </a:r>
          </a:p>
          <a:p>
            <a:endParaRPr lang="cs-CZ" dirty="0"/>
          </a:p>
        </p:txBody>
      </p:sp>
      <p:sp>
        <p:nvSpPr>
          <p:cNvPr id="5" name="Left Arrow 7"/>
          <p:cNvSpPr/>
          <p:nvPr/>
        </p:nvSpPr>
        <p:spPr>
          <a:xfrm rot="14039255">
            <a:off x="8590163" y="2742772"/>
            <a:ext cx="1737448" cy="39557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Theoretical</a:t>
            </a:r>
            <a:r>
              <a:rPr lang="cs-CZ" sz="3200" b="1" dirty="0" smtClean="0"/>
              <a:t> background – </a:t>
            </a:r>
            <a:r>
              <a:rPr lang="cs-CZ" sz="3200" b="1" dirty="0" err="1" smtClean="0"/>
              <a:t>motivation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of</a:t>
            </a:r>
            <a:r>
              <a:rPr lang="cs-CZ" sz="3200" b="1" dirty="0" smtClean="0"/>
              <a:t> sentence </a:t>
            </a:r>
            <a:r>
              <a:rPr lang="cs-CZ" sz="3200" b="1" dirty="0" err="1" smtClean="0"/>
              <a:t>splitting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cs-CZ" b="1" dirty="0" err="1" smtClean="0"/>
              <a:t>Translation</a:t>
            </a:r>
            <a:r>
              <a:rPr lang="cs-CZ" b="1" dirty="0" smtClean="0"/>
              <a:t> </a:t>
            </a:r>
            <a:r>
              <a:rPr lang="cs-CZ" b="1" dirty="0" err="1" smtClean="0"/>
              <a:t>studies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– universal </a:t>
            </a:r>
            <a:r>
              <a:rPr lang="cs-CZ" dirty="0" err="1" smtClean="0"/>
              <a:t>tendency</a:t>
            </a:r>
            <a:r>
              <a:rPr lang="cs-CZ" dirty="0" smtClean="0"/>
              <a:t> to </a:t>
            </a:r>
            <a:r>
              <a:rPr lang="cs-CZ" b="1" i="1" dirty="0" err="1" smtClean="0"/>
              <a:t>simplification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Baker</a:t>
            </a:r>
            <a:r>
              <a:rPr lang="cs-CZ" dirty="0" smtClean="0"/>
              <a:t> 1996; </a:t>
            </a:r>
            <a:r>
              <a:rPr lang="en-GB" dirty="0" err="1" smtClean="0"/>
              <a:t>Laviosa</a:t>
            </a:r>
            <a:r>
              <a:rPr lang="en-GB" dirty="0" smtClean="0"/>
              <a:t> 2006</a:t>
            </a:r>
            <a:r>
              <a:rPr lang="cs-CZ" dirty="0" smtClean="0"/>
              <a:t>, </a:t>
            </a:r>
            <a:r>
              <a:rPr lang="en-GB" dirty="0" err="1" smtClean="0"/>
              <a:t>Chlumská</a:t>
            </a:r>
            <a:r>
              <a:rPr lang="en-GB" dirty="0" smtClean="0"/>
              <a:t> 2017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 - </a:t>
            </a:r>
            <a:r>
              <a:rPr lang="cs-CZ" dirty="0" err="1" smtClean="0"/>
              <a:t>readability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niversal </a:t>
            </a:r>
            <a:r>
              <a:rPr lang="cs-CZ" dirty="0" err="1" smtClean="0"/>
              <a:t>tendency</a:t>
            </a:r>
            <a:r>
              <a:rPr lang="cs-CZ" dirty="0" smtClean="0"/>
              <a:t> to </a:t>
            </a:r>
            <a:r>
              <a:rPr lang="cs-CZ" b="1" i="1" dirty="0" err="1" smtClean="0"/>
              <a:t>normalization</a:t>
            </a:r>
            <a:r>
              <a:rPr lang="cs-CZ" i="1" dirty="0" smtClean="0"/>
              <a:t> – </a:t>
            </a:r>
            <a:r>
              <a:rPr lang="cs-CZ" dirty="0" err="1" smtClean="0"/>
              <a:t>especially</a:t>
            </a:r>
            <a:r>
              <a:rPr lang="cs-CZ" dirty="0" smtClean="0"/>
              <a:t> in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translation</a:t>
            </a:r>
            <a:r>
              <a:rPr lang="cs-CZ" dirty="0" smtClean="0"/>
              <a:t> (</a:t>
            </a:r>
            <a:r>
              <a:rPr lang="cs-CZ" dirty="0" err="1" smtClean="0"/>
              <a:t>splitting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markedly</a:t>
            </a:r>
            <a:r>
              <a:rPr lang="cs-CZ" dirty="0" smtClean="0"/>
              <a:t> long </a:t>
            </a:r>
            <a:r>
              <a:rPr lang="cs-CZ" dirty="0" err="1" smtClean="0"/>
              <a:t>sentences</a:t>
            </a:r>
            <a:r>
              <a:rPr lang="cs-CZ" dirty="0" smtClean="0"/>
              <a:t> – </a:t>
            </a:r>
            <a:r>
              <a:rPr lang="cs-CZ" dirty="0" err="1" smtClean="0"/>
              <a:t>closer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norm</a:t>
            </a:r>
            <a:r>
              <a:rPr lang="cs-CZ" dirty="0" smtClean="0"/>
              <a:t>“):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Vanderauwera</a:t>
            </a:r>
            <a:r>
              <a:rPr lang="cs-CZ" dirty="0" smtClean="0"/>
              <a:t> 1985 – V. </a:t>
            </a:r>
            <a:r>
              <a:rPr lang="cs-CZ" dirty="0" err="1" smtClean="0"/>
              <a:t>Woolf</a:t>
            </a:r>
            <a:r>
              <a:rPr lang="cs-CZ" dirty="0" smtClean="0"/>
              <a:t> and W. </a:t>
            </a:r>
            <a:r>
              <a:rPr lang="cs-CZ" dirty="0" err="1" smtClean="0"/>
              <a:t>Faulkner</a:t>
            </a:r>
            <a:r>
              <a:rPr lang="cs-CZ" dirty="0" smtClean="0"/>
              <a:t> </a:t>
            </a:r>
            <a:r>
              <a:rPr lang="cs-CZ" dirty="0" err="1" smtClean="0"/>
              <a:t>translated</a:t>
            </a:r>
            <a:r>
              <a:rPr lang="cs-CZ" dirty="0" smtClean="0"/>
              <a:t> in 		</a:t>
            </a:r>
            <a:r>
              <a:rPr lang="cs-CZ" dirty="0" err="1" smtClean="0"/>
              <a:t>French</a:t>
            </a:r>
            <a:r>
              <a:rPr lang="cs-CZ" dirty="0" smtClean="0"/>
              <a:t> and </a:t>
            </a:r>
            <a:r>
              <a:rPr lang="cs-CZ" dirty="0" err="1" smtClean="0"/>
              <a:t>Russian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Pagnoulle</a:t>
            </a:r>
            <a:r>
              <a:rPr lang="cs-CZ" dirty="0" smtClean="0"/>
              <a:t> 2004</a:t>
            </a:r>
            <a:r>
              <a:rPr lang="cs-CZ" dirty="0"/>
              <a:t> </a:t>
            </a:r>
            <a:r>
              <a:rPr lang="cs-CZ" dirty="0" smtClean="0"/>
              <a:t>– J. </a:t>
            </a:r>
            <a:r>
              <a:rPr lang="cs-CZ" dirty="0" err="1" smtClean="0"/>
              <a:t>Joyce</a:t>
            </a:r>
            <a:r>
              <a:rPr lang="cs-CZ" dirty="0" smtClean="0"/>
              <a:t> </a:t>
            </a:r>
            <a:r>
              <a:rPr lang="cs-CZ" dirty="0" err="1" smtClean="0"/>
              <a:t>translated</a:t>
            </a:r>
            <a:r>
              <a:rPr lang="cs-CZ" dirty="0" smtClean="0"/>
              <a:t> in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Nádvorníková &amp; Šotolová 2016 –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translations</a:t>
            </a:r>
            <a:r>
              <a:rPr lang="cs-CZ" dirty="0" smtClean="0"/>
              <a:t> fr-</a:t>
            </a:r>
            <a:r>
              <a:rPr lang="cs-CZ" dirty="0" err="1" smtClean="0"/>
              <a:t>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34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2779</Words>
  <Application>Microsoft Office PowerPoint</Application>
  <PresentationFormat>Širokoúhlá obrazovka</PresentationFormat>
  <Paragraphs>338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Bauhaus 93</vt:lpstr>
      <vt:lpstr>Bernard MT Condensed</vt:lpstr>
      <vt:lpstr>Calibri</vt:lpstr>
      <vt:lpstr>Calibri Light</vt:lpstr>
      <vt:lpstr>Times New Roman</vt:lpstr>
      <vt:lpstr>Motiv Office</vt:lpstr>
      <vt:lpstr>Contexts and Consequences of Sentence Splitting in Translation Text structure and Corpus linguistics, ÚFAL MFF 2018</vt:lpstr>
      <vt:lpstr>Contexts and Consequences of Sentence Splitting in Translation in fiction in English, French and Czech Text structure and Corpus linguistics, ÚFAL MFF 2018</vt:lpstr>
      <vt:lpstr>Sentence splitting – non1:1 segments</vt:lpstr>
      <vt:lpstr>Aim of the research</vt:lpstr>
      <vt:lpstr>OUTLINE</vt:lpstr>
      <vt:lpstr>1. Theoretical background</vt:lpstr>
      <vt:lpstr>Consequences of sentence splitting - 2</vt:lpstr>
      <vt:lpstr>Forward information extraction</vt:lpstr>
      <vt:lpstr>Theoretical background – motivation of sentence splitting</vt:lpstr>
      <vt:lpstr>Theoretical background – motivation of sentence splitting</vt:lpstr>
      <vt:lpstr>Hypotheses</vt:lpstr>
      <vt:lpstr>OUTLINE</vt:lpstr>
      <vt:lpstr>2. Corpus &amp; Data</vt:lpstr>
      <vt:lpstr>Number of split segments</vt:lpstr>
      <vt:lpstr>Qualitative analysis:      manually analyzed samples</vt:lpstr>
      <vt:lpstr>OUTLINE</vt:lpstr>
      <vt:lpstr>Prezentace aplikace PowerPoint</vt:lpstr>
      <vt:lpstr>Prezentace aplikace PowerPoint</vt:lpstr>
      <vt:lpstr>I. Universal contexts – 1. typographic</vt:lpstr>
      <vt:lpstr>I. Universal contexts – 1. typographic</vt:lpstr>
      <vt:lpstr>Prezentace aplikace PowerPoint</vt:lpstr>
      <vt:lpstr>Prezentace aplikace PowerPoint</vt:lpstr>
      <vt:lpstr>I. Universal contexts – 2. syntactic</vt:lpstr>
      <vt:lpstr>Prezentace aplikace PowerPoint</vt:lpstr>
      <vt:lpstr>I. Universal contexts – 2. syntactic</vt:lpstr>
      <vt:lpstr>And-but in long sentences</vt:lpstr>
      <vt:lpstr>Prezentace aplikace PowerPoint</vt:lpstr>
      <vt:lpstr>I. Universal contexts – 2. syntactic</vt:lpstr>
      <vt:lpstr>I. Universal contexts – 2. syntactic</vt:lpstr>
      <vt:lpstr>Prezentace aplikace PowerPoint</vt:lpstr>
      <vt:lpstr>II. Language-specific contexts – </vt:lpstr>
      <vt:lpstr>Prezentace aplikace PowerPoint</vt:lpstr>
      <vt:lpstr>II. Language-specific contexts – </vt:lpstr>
      <vt:lpstr>Translation of specific adverbial non-finite clauses – within the sentence boundaries</vt:lpstr>
      <vt:lpstr>OUTLINE</vt:lpstr>
      <vt:lpstr> Conclusions &amp; Further work</vt:lpstr>
      <vt:lpstr>Sentence splitting as a global translation strategy</vt:lpstr>
      <vt:lpstr>Prezentace aplikace PowerPoint</vt:lpstr>
      <vt:lpstr>Further work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Splitting of Sentences in Translation: Consequences of the Illusion of Precision</dc:title>
  <dc:creator>Olga Nadvornikova</dc:creator>
  <cp:lastModifiedBy>Olga Nadvornikova</cp:lastModifiedBy>
  <cp:revision>109</cp:revision>
  <dcterms:created xsi:type="dcterms:W3CDTF">2018-05-11T14:48:06Z</dcterms:created>
  <dcterms:modified xsi:type="dcterms:W3CDTF">2018-11-21T20:16:30Z</dcterms:modified>
</cp:coreProperties>
</file>