
<file path=[Content_Types].xml><?xml version="1.0" encoding="utf-8"?>
<Types xmlns="http://schemas.openxmlformats.org/package/2006/content-types">
  <Default Extension="xml" ContentType="application/xml"/>
  <Default Extension="wmv" ContentType="video/unknown"/>
  <Default Extension="wmf" ContentType="image/x-wmf"/>
  <Default Extension="jpeg" ContentType="image/jpeg"/>
  <Default Extension="rels" ContentType="application/vnd.openxmlformats-package.relationships+xml"/>
  <Default Extension="mp4" ContentType="video/unknown"/>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Microsoft_Equation1.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24.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1"/>
  </p:sldMasterIdLst>
  <p:notesMasterIdLst>
    <p:notesMasterId r:id="rId51"/>
  </p:notesMasterIdLst>
  <p:sldIdLst>
    <p:sldId id="264" r:id="rId2"/>
    <p:sldId id="366" r:id="rId3"/>
    <p:sldId id="406" r:id="rId4"/>
    <p:sldId id="408" r:id="rId5"/>
    <p:sldId id="409" r:id="rId6"/>
    <p:sldId id="407" r:id="rId7"/>
    <p:sldId id="367" r:id="rId8"/>
    <p:sldId id="368" r:id="rId9"/>
    <p:sldId id="369" r:id="rId10"/>
    <p:sldId id="370" r:id="rId11"/>
    <p:sldId id="371" r:id="rId12"/>
    <p:sldId id="372" r:id="rId13"/>
    <p:sldId id="373" r:id="rId14"/>
    <p:sldId id="374" r:id="rId15"/>
    <p:sldId id="375" r:id="rId16"/>
    <p:sldId id="376" r:id="rId17"/>
    <p:sldId id="377" r:id="rId18"/>
    <p:sldId id="378" r:id="rId19"/>
    <p:sldId id="379" r:id="rId20"/>
    <p:sldId id="380" r:id="rId21"/>
    <p:sldId id="381" r:id="rId22"/>
    <p:sldId id="382" r:id="rId23"/>
    <p:sldId id="383" r:id="rId24"/>
    <p:sldId id="384" r:id="rId25"/>
    <p:sldId id="385" r:id="rId26"/>
    <p:sldId id="276" r:id="rId27"/>
    <p:sldId id="386" r:id="rId28"/>
    <p:sldId id="387" r:id="rId29"/>
    <p:sldId id="388" r:id="rId30"/>
    <p:sldId id="389" r:id="rId31"/>
    <p:sldId id="390" r:id="rId32"/>
    <p:sldId id="391" r:id="rId33"/>
    <p:sldId id="392" r:id="rId34"/>
    <p:sldId id="393" r:id="rId35"/>
    <p:sldId id="354" r:id="rId36"/>
    <p:sldId id="396" r:id="rId37"/>
    <p:sldId id="397" r:id="rId38"/>
    <p:sldId id="398" r:id="rId39"/>
    <p:sldId id="399" r:id="rId40"/>
    <p:sldId id="400" r:id="rId41"/>
    <p:sldId id="403" r:id="rId42"/>
    <p:sldId id="283" r:id="rId43"/>
    <p:sldId id="284" r:id="rId44"/>
    <p:sldId id="353" r:id="rId45"/>
    <p:sldId id="302" r:id="rId46"/>
    <p:sldId id="405" r:id="rId47"/>
    <p:sldId id="404" r:id="rId48"/>
    <p:sldId id="290" r:id="rId49"/>
    <p:sldId id="395" r:id="rId50"/>
  </p:sldIdLst>
  <p:sldSz cx="9144000" cy="6858000" type="screen4x3"/>
  <p:notesSz cx="6858000" cy="9144000"/>
  <p:custDataLst>
    <p:tags r:id="rId53"/>
  </p:custDataLst>
  <p:defaultTextStyle>
    <a:defPPr>
      <a:defRPr lang="en-US"/>
    </a:defPPr>
    <a:lvl1pPr algn="l" rtl="0" fontAlgn="base">
      <a:spcBef>
        <a:spcPct val="0"/>
      </a:spcBef>
      <a:spcAft>
        <a:spcPct val="0"/>
      </a:spcAft>
      <a:defRPr b="1" kern="1200">
        <a:solidFill>
          <a:schemeClr val="tx1"/>
        </a:solidFill>
        <a:latin typeface="Arial" charset="0"/>
        <a:ea typeface="ＭＳ Ｐゴシック" charset="0"/>
        <a:cs typeface="+mn-cs"/>
      </a:defRPr>
    </a:lvl1pPr>
    <a:lvl2pPr marL="457200" algn="l" rtl="0" fontAlgn="base">
      <a:spcBef>
        <a:spcPct val="0"/>
      </a:spcBef>
      <a:spcAft>
        <a:spcPct val="0"/>
      </a:spcAft>
      <a:defRPr b="1" kern="1200">
        <a:solidFill>
          <a:schemeClr val="tx1"/>
        </a:solidFill>
        <a:latin typeface="Arial" charset="0"/>
        <a:ea typeface="ＭＳ Ｐゴシック" charset="0"/>
        <a:cs typeface="+mn-cs"/>
      </a:defRPr>
    </a:lvl2pPr>
    <a:lvl3pPr marL="914400" algn="l" rtl="0" fontAlgn="base">
      <a:spcBef>
        <a:spcPct val="0"/>
      </a:spcBef>
      <a:spcAft>
        <a:spcPct val="0"/>
      </a:spcAft>
      <a:defRPr b="1" kern="1200">
        <a:solidFill>
          <a:schemeClr val="tx1"/>
        </a:solidFill>
        <a:latin typeface="Arial" charset="0"/>
        <a:ea typeface="ＭＳ Ｐゴシック" charset="0"/>
        <a:cs typeface="+mn-cs"/>
      </a:defRPr>
    </a:lvl3pPr>
    <a:lvl4pPr marL="1371600" algn="l" rtl="0" fontAlgn="base">
      <a:spcBef>
        <a:spcPct val="0"/>
      </a:spcBef>
      <a:spcAft>
        <a:spcPct val="0"/>
      </a:spcAft>
      <a:defRPr b="1" kern="1200">
        <a:solidFill>
          <a:schemeClr val="tx1"/>
        </a:solidFill>
        <a:latin typeface="Arial" charset="0"/>
        <a:ea typeface="ＭＳ Ｐゴシック" charset="0"/>
        <a:cs typeface="+mn-cs"/>
      </a:defRPr>
    </a:lvl4pPr>
    <a:lvl5pPr marL="1828800" algn="l" rtl="0" fontAlgn="base">
      <a:spcBef>
        <a:spcPct val="0"/>
      </a:spcBef>
      <a:spcAft>
        <a:spcPct val="0"/>
      </a:spcAft>
      <a:defRPr b="1" kern="1200">
        <a:solidFill>
          <a:schemeClr val="tx1"/>
        </a:solidFill>
        <a:latin typeface="Arial" charset="0"/>
        <a:ea typeface="ＭＳ Ｐゴシック" charset="0"/>
        <a:cs typeface="+mn-cs"/>
      </a:defRPr>
    </a:lvl5pPr>
    <a:lvl6pPr marL="2286000" algn="l" defTabSz="457200" rtl="0" eaLnBrk="1" latinLnBrk="0" hangingPunct="1">
      <a:defRPr b="1" kern="1200">
        <a:solidFill>
          <a:schemeClr val="tx1"/>
        </a:solidFill>
        <a:latin typeface="Arial" charset="0"/>
        <a:ea typeface="ＭＳ Ｐゴシック" charset="0"/>
        <a:cs typeface="+mn-cs"/>
      </a:defRPr>
    </a:lvl6pPr>
    <a:lvl7pPr marL="2743200" algn="l" defTabSz="457200" rtl="0" eaLnBrk="1" latinLnBrk="0" hangingPunct="1">
      <a:defRPr b="1" kern="1200">
        <a:solidFill>
          <a:schemeClr val="tx1"/>
        </a:solidFill>
        <a:latin typeface="Arial" charset="0"/>
        <a:ea typeface="ＭＳ Ｐゴシック" charset="0"/>
        <a:cs typeface="+mn-cs"/>
      </a:defRPr>
    </a:lvl7pPr>
    <a:lvl8pPr marL="3200400" algn="l" defTabSz="457200" rtl="0" eaLnBrk="1" latinLnBrk="0" hangingPunct="1">
      <a:defRPr b="1" kern="1200">
        <a:solidFill>
          <a:schemeClr val="tx1"/>
        </a:solidFill>
        <a:latin typeface="Arial" charset="0"/>
        <a:ea typeface="ＭＳ Ｐゴシック" charset="0"/>
        <a:cs typeface="+mn-cs"/>
      </a:defRPr>
    </a:lvl8pPr>
    <a:lvl9pPr marL="3657600" algn="l" defTabSz="457200" rtl="0" eaLnBrk="1" latinLnBrk="0" hangingPunct="1">
      <a:defRPr b="1" kern="1200">
        <a:solidFill>
          <a:schemeClr val="tx1"/>
        </a:solidFill>
        <a:latin typeface="Arial" charset="0"/>
        <a:ea typeface="ＭＳ Ｐゴシック" charset="0"/>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laise Thomso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FF00FF"/>
    <a:srgbClr val="BC3296"/>
    <a:srgbClr val="BC376E"/>
    <a:srgbClr val="9E2E9B"/>
    <a:srgbClr val="FF6600"/>
    <a:srgbClr val="CCECFF"/>
    <a:srgbClr val="66CCFF"/>
    <a:srgbClr val="FF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17" autoAdjust="0"/>
    <p:restoredTop sz="75815" autoAdjust="0"/>
  </p:normalViewPr>
  <p:slideViewPr>
    <p:cSldViewPr>
      <p:cViewPr varScale="1">
        <p:scale>
          <a:sx n="90" d="100"/>
          <a:sy n="90" d="100"/>
        </p:scale>
        <p:origin x="-220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106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tags" Target="tags/tag1.xml"/><Relationship Id="rId54" Type="http://schemas.openxmlformats.org/officeDocument/2006/relationships/commentAuthors" Target="commentAuthors.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wmf"/><Relationship Id="rId2" Type="http://schemas.openxmlformats.org/officeDocument/2006/relationships/image" Target="../media/image1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wmf"/><Relationship Id="rId2" Type="http://schemas.openxmlformats.org/officeDocument/2006/relationships/image" Target="../media/image1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6.wmf"/><Relationship Id="rId2" Type="http://schemas.openxmlformats.org/officeDocument/2006/relationships/image" Target="../media/image5.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wmf"/><Relationship Id="rId2" Type="http://schemas.openxmlformats.org/officeDocument/2006/relationships/image" Target="../media/image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wmf"/><Relationship Id="rId2" Type="http://schemas.openxmlformats.org/officeDocument/2006/relationships/image" Target="../media/image1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wmf"/><Relationship Id="rId2" Type="http://schemas.openxmlformats.org/officeDocument/2006/relationships/image" Target="../media/image1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b="0"/>
            </a:lvl1pPr>
          </a:lstStyle>
          <a:p>
            <a:endParaRPr lang="en-US"/>
          </a:p>
        </p:txBody>
      </p:sp>
      <p:sp>
        <p:nvSpPr>
          <p:cNvPr id="6758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b="0"/>
            </a:lvl1pPr>
          </a:lstStyle>
          <a:p>
            <a:endParaRPr lang="en-US"/>
          </a:p>
        </p:txBody>
      </p:sp>
      <p:sp>
        <p:nvSpPr>
          <p:cNvPr id="675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6758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b="0"/>
            </a:lvl1pPr>
          </a:lstStyle>
          <a:p>
            <a:endParaRPr lang="en-US"/>
          </a:p>
        </p:txBody>
      </p:sp>
      <p:sp>
        <p:nvSpPr>
          <p:cNvPr id="6759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b="0"/>
            </a:lvl1pPr>
          </a:lstStyle>
          <a:p>
            <a:fld id="{3F305E04-2799-EA45-B2E7-235B3273B53B}" type="slidenum">
              <a:rPr lang="en-US"/>
              <a:pPr/>
              <a:t>‹#›</a:t>
            </a:fld>
            <a:endParaRPr lang="en-US"/>
          </a:p>
        </p:txBody>
      </p:sp>
    </p:spTree>
    <p:extLst>
      <p:ext uri="{BB962C8B-B14F-4D97-AF65-F5344CB8AC3E}">
        <p14:creationId xmlns:p14="http://schemas.microsoft.com/office/powerpoint/2010/main" val="62915885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A3BA6F-60FD-9D42-9BFE-00554AB86924}" type="slidenum">
              <a:rPr lang="en-US"/>
              <a:pPr/>
              <a:t>1</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71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0595" name="Rectangle 3"/>
          <p:cNvSpPr>
            <a:spLocks noGrp="1"/>
          </p:cNvSpPr>
          <p:nvPr>
            <p:ph type="body" idx="1"/>
          </p:nvPr>
        </p:nvSpPr>
        <p:spPr bwMode="auto">
          <a:xfrm>
            <a:off x="687388" y="4343400"/>
            <a:ext cx="54832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43" name="Rectangle 3"/>
          <p:cNvSpPr>
            <a:spLocks noGrp="1"/>
          </p:cNvSpPr>
          <p:nvPr>
            <p:ph type="body" idx="1"/>
          </p:nvPr>
        </p:nvSpPr>
        <p:spPr bwMode="auto">
          <a:xfrm>
            <a:off x="687388" y="4343400"/>
            <a:ext cx="54832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7885A3-9606-4A40-A08B-BC3CFCA1D96C}" type="slidenum">
              <a:rPr lang="en-US"/>
              <a:pPr/>
              <a:t>42</a:t>
            </a:fld>
            <a:endParaRPr lang="en-US"/>
          </a:p>
        </p:txBody>
      </p:sp>
      <p:sp>
        <p:nvSpPr>
          <p:cNvPr id="686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8611" name="Rectangle 3"/>
          <p:cNvSpPr>
            <a:spLocks noGrp="1" noChangeArrowheads="1"/>
          </p:cNvSpPr>
          <p:nvPr>
            <p:ph type="body" idx="1"/>
          </p:nvPr>
        </p:nvSpPr>
        <p:spPr/>
        <p:txBody>
          <a:bodyPr/>
          <a:lstStyle/>
          <a:p>
            <a:pPr>
              <a:lnSpc>
                <a:spcPct val="80000"/>
              </a:lnSpc>
            </a:pPr>
            <a:r>
              <a:rPr lang="en-GB" sz="900"/>
              <a:t>In order to handle the problem of having so many values to estimate we need to use some extra approximation. Fortunately, in dialogue systems a lot the decision making is reasonably obvious. For example, some of the possible actions are obviously useless in certain situations: if you believe the user is more likely to want a “restaurant” than a “hotel” then it would be very silly to talk about hotels! Also, we can bring a lot of intuition in to what information is needed when decisions are made. Maybe we don’t need the full distribution, but only the entropy / most likely probability. These ideas motivate the idea of using some sort of summary when doing learning.</a:t>
            </a:r>
          </a:p>
          <a:p>
            <a:pPr>
              <a:lnSpc>
                <a:spcPct val="80000"/>
              </a:lnSpc>
            </a:pPr>
            <a:endParaRPr lang="en-GB" sz="900"/>
          </a:p>
          <a:p>
            <a:pPr>
              <a:lnSpc>
                <a:spcPct val="80000"/>
              </a:lnSpc>
            </a:pPr>
            <a:r>
              <a:rPr lang="en-GB" sz="900"/>
              <a:t>So usually a policy would be a mapping from each possible distribution over goals into actions to take. But we can split this policy up by first summarising the belief somehow and choosing summary actions. The summary could for example contain the probability of the most likely user goal, while the summary actions might be things like confirm the most likely goal. Our algorithm then becomes essentially the same as standard Q-learning except that we learn the Q-functions by discretising of a summarised space instead the original one.</a:t>
            </a:r>
            <a:endParaRPr lang="en-US" sz="900"/>
          </a:p>
          <a:p>
            <a:pPr>
              <a:lnSpc>
                <a:spcPct val="80000"/>
              </a:lnSpc>
            </a:pPr>
            <a:endParaRPr lang="en-GB" sz="900"/>
          </a:p>
          <a:p>
            <a:pPr>
              <a:lnSpc>
                <a:spcPct val="80000"/>
              </a:lnSpc>
            </a:pPr>
            <a:r>
              <a:rPr lang="en-GB" sz="900"/>
              <a:t>A similar idea has been used previously with PBVI, and what is new in our model is that we use Q-learning in the summary space instead. The most important point here is that PBVI has only really been applied to toy problems, whereas here we were trying to get something that could work in a real-world size application. There are also other difference in that it allows us to have a continuous observations (so we can have all possible confidences), and we can also use summaries that are not probabilities. </a:t>
            </a:r>
          </a:p>
          <a:p>
            <a:pPr>
              <a:lnSpc>
                <a:spcPct val="80000"/>
              </a:lnSpc>
            </a:pPr>
            <a:endParaRPr lang="en-GB" sz="900"/>
          </a:p>
          <a:p>
            <a:pPr>
              <a:lnSpc>
                <a:spcPct val="80000"/>
              </a:lnSpc>
            </a:pPr>
            <a:endParaRPr lang="en-GB" sz="900"/>
          </a:p>
          <a:p>
            <a:pPr>
              <a:lnSpc>
                <a:spcPct val="80000"/>
              </a:lnSpc>
            </a:pPr>
            <a:r>
              <a:rPr lang="en-GB" sz="900"/>
              <a:t>Need extra approx:</a:t>
            </a:r>
          </a:p>
          <a:p>
            <a:pPr>
              <a:lnSpc>
                <a:spcPct val="80000"/>
              </a:lnSpc>
            </a:pPr>
            <a:r>
              <a:rPr lang="en-GB" sz="900"/>
              <a:t>	SDS obvious</a:t>
            </a:r>
          </a:p>
          <a:p>
            <a:pPr>
              <a:lnSpc>
                <a:spcPct val="80000"/>
              </a:lnSpc>
            </a:pPr>
            <a:endParaRPr lang="en-GB" sz="900"/>
          </a:p>
          <a:p>
            <a:pPr>
              <a:lnSpc>
                <a:spcPct val="80000"/>
              </a:lnSpc>
            </a:pPr>
            <a:r>
              <a:rPr lang="en-GB" sz="900"/>
              <a:t>Motivates summary space idea</a:t>
            </a:r>
          </a:p>
          <a:p>
            <a:pPr>
              <a:lnSpc>
                <a:spcPct val="80000"/>
              </a:lnSpc>
            </a:pPr>
            <a:r>
              <a:rPr lang="en-GB" sz="900"/>
              <a:t>	Example</a:t>
            </a:r>
          </a:p>
          <a:p>
            <a:pPr>
              <a:lnSpc>
                <a:spcPct val="80000"/>
              </a:lnSpc>
            </a:pPr>
            <a:r>
              <a:rPr lang="en-GB" sz="900"/>
              <a:t>	Q-learning</a:t>
            </a:r>
          </a:p>
          <a:p>
            <a:pPr>
              <a:lnSpc>
                <a:spcPct val="80000"/>
              </a:lnSpc>
            </a:pPr>
            <a:endParaRPr lang="en-GB" sz="900"/>
          </a:p>
          <a:p>
            <a:pPr>
              <a:lnSpc>
                <a:spcPct val="80000"/>
              </a:lnSpc>
            </a:pPr>
            <a:r>
              <a:rPr lang="en-GB" sz="900"/>
              <a:t>Other techniques</a:t>
            </a:r>
          </a:p>
          <a:p>
            <a:pPr>
              <a:lnSpc>
                <a:spcPct val="80000"/>
              </a:lnSpc>
            </a:pPr>
            <a:endParaRPr lang="en-US" sz="9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92E015-FE53-FC4F-A07B-E7C18FFF9BA6}" type="slidenum">
              <a:rPr lang="en-US"/>
              <a:pPr/>
              <a:t>43</a:t>
            </a:fld>
            <a:endParaRPr lang="en-US"/>
          </a:p>
        </p:txBody>
      </p:sp>
      <p:sp>
        <p:nvSpPr>
          <p:cNvPr id="70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0659" name="Rectangle 3"/>
          <p:cNvSpPr>
            <a:spLocks noGrp="1" noChangeArrowheads="1"/>
          </p:cNvSpPr>
          <p:nvPr>
            <p:ph type="body" idx="1"/>
          </p:nvPr>
        </p:nvSpPr>
        <p:spPr/>
        <p:txBody>
          <a:bodyPr/>
          <a:lstStyle/>
          <a:p>
            <a:pPr>
              <a:lnSpc>
                <a:spcPct val="90000"/>
              </a:lnSpc>
            </a:pPr>
            <a:r>
              <a:rPr lang="en-GB" sz="1000"/>
              <a:t>To give some intuition into how this helps, I’ve tried to show here how this summary function translates into an approximation.</a:t>
            </a:r>
          </a:p>
          <a:p>
            <a:pPr>
              <a:lnSpc>
                <a:spcPct val="90000"/>
              </a:lnSpc>
            </a:pPr>
            <a:endParaRPr lang="en-GB" sz="1000"/>
          </a:p>
          <a:p>
            <a:pPr>
              <a:lnSpc>
                <a:spcPct val="90000"/>
              </a:lnSpc>
            </a:pPr>
            <a:r>
              <a:rPr lang="en-GB" sz="1000"/>
              <a:t>Lets say we have three possible user goals: Cheap, Moderate and Expensive. Then the set of all possible states can be represented by a triangle. Each point in the triangle is one possible probability distribution over the three different goals. For example, the point in the bottom right would represent the state of being 100% sure that the person wants something expensive. Now for each point in this triangle we need to model the Q-value. If we discretise the original space, then we will be breaking up this triangle into tiles and assigning one Q-value to each section.</a:t>
            </a:r>
          </a:p>
          <a:p>
            <a:pPr>
              <a:lnSpc>
                <a:spcPct val="90000"/>
              </a:lnSpc>
            </a:pPr>
            <a:endParaRPr lang="en-GB" sz="1000"/>
          </a:p>
          <a:p>
            <a:pPr>
              <a:lnSpc>
                <a:spcPct val="90000"/>
              </a:lnSpc>
            </a:pPr>
            <a:r>
              <a:rPr lang="en-GB" sz="1000"/>
              <a:t>Now suppose we’re going to use the summary idea to model Q function for confirming that the pricerange is cheap. Maybe we believe that the probability that the user wants something cheap is the only thing we need to take into account. Then we might map the full distribution down to simply one number – the probability that its cheap.  This can be represented as a line so when we discretise the summary space then we are breaking this line into little sections and assigning Q-values to each of them. Since the policy is actually being performed in the original space you can think of this as approximating the Q-function in the original space. But the mapping back depends only on the probability of the user wanting cheap, the Q value is equal wherever the probability of the cheap goal is the same. This means that doing Q-learning in the summary space is very similar to Q-learning in the original space except that we’ve enforced some constraints on how we approximate the Q-functon.</a:t>
            </a:r>
          </a:p>
          <a:p>
            <a:pPr>
              <a:lnSpc>
                <a:spcPct val="90000"/>
              </a:lnSpc>
            </a:pPr>
            <a:endParaRPr lang="en-GB" sz="1000"/>
          </a:p>
          <a:p>
            <a:pPr>
              <a:lnSpc>
                <a:spcPct val="90000"/>
              </a:lnSpc>
            </a:pPr>
            <a:r>
              <a:rPr lang="en-GB" sz="1000"/>
              <a:t>As long as the way we do this mapping is reasonable, the resulting Q-function should give us a reasonable policy, even with very complicated state spaces.</a:t>
            </a:r>
          </a:p>
          <a:p>
            <a:pPr>
              <a:lnSpc>
                <a:spcPct val="90000"/>
              </a:lnSpc>
            </a:pPr>
            <a:endParaRPr lang="en-US" sz="1000"/>
          </a:p>
          <a:p>
            <a:pPr>
              <a:lnSpc>
                <a:spcPct val="90000"/>
              </a:lnSpc>
            </a:pPr>
            <a:endParaRPr lang="en-US" sz="1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7346" name="Rectangle 2"/>
          <p:cNvSpPr>
            <a:spLocks noGrp="1" noChangeArrowheads="1"/>
          </p:cNvSpPr>
          <p:nvPr>
            <p:ph type="ctrTitle"/>
          </p:nvPr>
        </p:nvSpPr>
        <p:spPr>
          <a:xfrm>
            <a:off x="1763713" y="2133600"/>
            <a:ext cx="6624637" cy="677863"/>
          </a:xfrm>
        </p:spPr>
        <p:txBody>
          <a:bodyPr/>
          <a:lstStyle>
            <a:lvl1pPr>
              <a:defRPr sz="2800">
                <a:solidFill>
                  <a:srgbClr val="CC0000"/>
                </a:solidFill>
              </a:defRPr>
            </a:lvl1pPr>
          </a:lstStyle>
          <a:p>
            <a:pPr lvl="0"/>
            <a:r>
              <a:rPr lang="de-DE" noProof="0" smtClean="0"/>
              <a:t>Click to edit Master title style</a:t>
            </a:r>
          </a:p>
        </p:txBody>
      </p:sp>
      <p:sp>
        <p:nvSpPr>
          <p:cNvPr id="57347" name="Rectangle 3"/>
          <p:cNvSpPr>
            <a:spLocks noGrp="1" noChangeArrowheads="1"/>
          </p:cNvSpPr>
          <p:nvPr>
            <p:ph type="subTitle" idx="1"/>
          </p:nvPr>
        </p:nvSpPr>
        <p:spPr>
          <a:xfrm>
            <a:off x="1763713" y="2852738"/>
            <a:ext cx="6400800" cy="3024187"/>
          </a:xfrm>
        </p:spPr>
        <p:txBody>
          <a:bodyPr/>
          <a:lstStyle>
            <a:lvl1pPr marL="0" indent="0">
              <a:buFont typeface="Wingdings" charset="0"/>
              <a:buNone/>
              <a:defRPr sz="1600"/>
            </a:lvl1pPr>
          </a:lstStyle>
          <a:p>
            <a:pPr lvl="0"/>
            <a:r>
              <a:rPr lang="de-DE" noProof="0" smtClean="0"/>
              <a:t>Click to edit Master subtitle style</a:t>
            </a:r>
          </a:p>
        </p:txBody>
      </p:sp>
      <p:sp>
        <p:nvSpPr>
          <p:cNvPr id="57348" name="Rectangle 4"/>
          <p:cNvSpPr>
            <a:spLocks noGrp="1" noChangeArrowheads="1"/>
          </p:cNvSpPr>
          <p:nvPr>
            <p:ph type="dt" sz="half" idx="2"/>
          </p:nvPr>
        </p:nvSpPr>
        <p:spPr/>
        <p:txBody>
          <a:bodyPr/>
          <a:lstStyle>
            <a:lvl1pPr>
              <a:defRPr/>
            </a:lvl1pPr>
          </a:lstStyle>
          <a:p>
            <a:endParaRPr lang="de-DE"/>
          </a:p>
        </p:txBody>
      </p:sp>
      <p:sp>
        <p:nvSpPr>
          <p:cNvPr id="57349" name="Rectangle 5"/>
          <p:cNvSpPr>
            <a:spLocks noGrp="1" noChangeArrowheads="1"/>
          </p:cNvSpPr>
          <p:nvPr>
            <p:ph type="ftr" sz="quarter" idx="3"/>
          </p:nvPr>
        </p:nvSpPr>
        <p:spPr/>
        <p:txBody>
          <a:bodyPr/>
          <a:lstStyle>
            <a:lvl1pPr>
              <a:defRPr/>
            </a:lvl1pPr>
          </a:lstStyle>
          <a:p>
            <a:endParaRPr lang="de-DE"/>
          </a:p>
        </p:txBody>
      </p:sp>
      <p:sp>
        <p:nvSpPr>
          <p:cNvPr id="57350" name="Rectangle 6"/>
          <p:cNvSpPr>
            <a:spLocks noGrp="1" noChangeArrowheads="1"/>
          </p:cNvSpPr>
          <p:nvPr>
            <p:ph type="sldNum" sz="quarter" idx="4"/>
          </p:nvPr>
        </p:nvSpPr>
        <p:spPr/>
        <p:txBody>
          <a:bodyPr/>
          <a:lstStyle>
            <a:lvl1pPr>
              <a:defRPr/>
            </a:lvl1pPr>
          </a:lstStyle>
          <a:p>
            <a:fld id="{BC781D75-4FC5-454C-8F8B-581779A942E6}" type="slidenum">
              <a:rPr lang="de-DE"/>
              <a:pPr/>
              <a:t>‹#›</a:t>
            </a:fld>
            <a:endParaRPr lang="de-DE"/>
          </a:p>
        </p:txBody>
      </p:sp>
      <p:sp>
        <p:nvSpPr>
          <p:cNvPr id="57351" name="Line 7"/>
          <p:cNvSpPr>
            <a:spLocks noChangeShapeType="1"/>
          </p:cNvSpPr>
          <p:nvPr/>
        </p:nvSpPr>
        <p:spPr bwMode="auto">
          <a:xfrm>
            <a:off x="0" y="2781300"/>
            <a:ext cx="91440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57352" name="Picture 8" descr="cambridge crest3 bw"/>
          <p:cNvPicPr>
            <a:picLocks noChangeAspect="1" noChangeArrowheads="1"/>
          </p:cNvPicPr>
          <p:nvPr/>
        </p:nvPicPr>
        <p:blipFill>
          <a:blip r:embed="rId2">
            <a:lum bright="42000"/>
            <a:extLst>
              <a:ext uri="{28A0092B-C50C-407E-A947-70E740481C1C}">
                <a14:useLocalDpi xmlns:a14="http://schemas.microsoft.com/office/drawing/2010/main" val="0"/>
              </a:ext>
            </a:extLst>
          </a:blip>
          <a:srcRect/>
          <a:stretch>
            <a:fillRect/>
          </a:stretch>
        </p:blipFill>
        <p:spPr bwMode="auto">
          <a:xfrm>
            <a:off x="611188" y="1987550"/>
            <a:ext cx="1119187" cy="1296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endParaRPr lang="de-DE"/>
          </a:p>
        </p:txBody>
      </p:sp>
      <p:sp>
        <p:nvSpPr>
          <p:cNvPr id="5" name="Footer Placeholder 4"/>
          <p:cNvSpPr>
            <a:spLocks noGrp="1"/>
          </p:cNvSpPr>
          <p:nvPr>
            <p:ph type="ftr" sz="quarter" idx="11"/>
          </p:nvPr>
        </p:nvSpPr>
        <p:spPr/>
        <p:txBody>
          <a:bodyPr/>
          <a:lstStyle>
            <a:lvl1pPr>
              <a:defRPr/>
            </a:lvl1pPr>
          </a:lstStyle>
          <a:p>
            <a:endParaRPr lang="de-DE"/>
          </a:p>
        </p:txBody>
      </p:sp>
      <p:sp>
        <p:nvSpPr>
          <p:cNvPr id="6" name="Slide Number Placeholder 5"/>
          <p:cNvSpPr>
            <a:spLocks noGrp="1"/>
          </p:cNvSpPr>
          <p:nvPr>
            <p:ph type="sldNum" sz="quarter" idx="12"/>
          </p:nvPr>
        </p:nvSpPr>
        <p:spPr/>
        <p:txBody>
          <a:bodyPr/>
          <a:lstStyle>
            <a:lvl1pPr>
              <a:defRPr/>
            </a:lvl1pPr>
          </a:lstStyle>
          <a:p>
            <a:fld id="{BFD6A91F-9284-C746-9E22-FFCDF4D81096}" type="slidenum">
              <a:rPr lang="de-DE"/>
              <a:pPr/>
              <a:t>‹#›</a:t>
            </a:fld>
            <a:endParaRPr lang="de-DE"/>
          </a:p>
        </p:txBody>
      </p:sp>
    </p:spTree>
    <p:extLst>
      <p:ext uri="{BB962C8B-B14F-4D97-AF65-F5344CB8AC3E}">
        <p14:creationId xmlns:p14="http://schemas.microsoft.com/office/powerpoint/2010/main" val="4065039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3688" y="188913"/>
            <a:ext cx="2105025" cy="6119812"/>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323850" y="188913"/>
            <a:ext cx="6167438" cy="6119812"/>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endParaRPr lang="de-DE"/>
          </a:p>
        </p:txBody>
      </p:sp>
      <p:sp>
        <p:nvSpPr>
          <p:cNvPr id="5" name="Footer Placeholder 4"/>
          <p:cNvSpPr>
            <a:spLocks noGrp="1"/>
          </p:cNvSpPr>
          <p:nvPr>
            <p:ph type="ftr" sz="quarter" idx="11"/>
          </p:nvPr>
        </p:nvSpPr>
        <p:spPr/>
        <p:txBody>
          <a:bodyPr/>
          <a:lstStyle>
            <a:lvl1pPr>
              <a:defRPr/>
            </a:lvl1pPr>
          </a:lstStyle>
          <a:p>
            <a:endParaRPr lang="de-DE"/>
          </a:p>
        </p:txBody>
      </p:sp>
      <p:sp>
        <p:nvSpPr>
          <p:cNvPr id="6" name="Slide Number Placeholder 5"/>
          <p:cNvSpPr>
            <a:spLocks noGrp="1"/>
          </p:cNvSpPr>
          <p:nvPr>
            <p:ph type="sldNum" sz="quarter" idx="12"/>
          </p:nvPr>
        </p:nvSpPr>
        <p:spPr/>
        <p:txBody>
          <a:bodyPr/>
          <a:lstStyle>
            <a:lvl1pPr>
              <a:defRPr/>
            </a:lvl1pPr>
          </a:lstStyle>
          <a:p>
            <a:fld id="{30C67621-3FF9-F94B-8DF9-90737DAD0E03}" type="slidenum">
              <a:rPr lang="de-DE"/>
              <a:pPr/>
              <a:t>‹#›</a:t>
            </a:fld>
            <a:endParaRPr lang="de-DE"/>
          </a:p>
        </p:txBody>
      </p:sp>
    </p:spTree>
    <p:extLst>
      <p:ext uri="{BB962C8B-B14F-4D97-AF65-F5344CB8AC3E}">
        <p14:creationId xmlns:p14="http://schemas.microsoft.com/office/powerpoint/2010/main" val="975019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endParaRPr lang="de-DE"/>
          </a:p>
        </p:txBody>
      </p:sp>
      <p:sp>
        <p:nvSpPr>
          <p:cNvPr id="5" name="Footer Placeholder 4"/>
          <p:cNvSpPr>
            <a:spLocks noGrp="1"/>
          </p:cNvSpPr>
          <p:nvPr>
            <p:ph type="ftr" sz="quarter" idx="11"/>
          </p:nvPr>
        </p:nvSpPr>
        <p:spPr/>
        <p:txBody>
          <a:bodyPr/>
          <a:lstStyle>
            <a:lvl1pPr>
              <a:defRPr/>
            </a:lvl1pPr>
          </a:lstStyle>
          <a:p>
            <a:endParaRPr lang="de-DE"/>
          </a:p>
        </p:txBody>
      </p:sp>
      <p:sp>
        <p:nvSpPr>
          <p:cNvPr id="6" name="Slide Number Placeholder 5"/>
          <p:cNvSpPr>
            <a:spLocks noGrp="1"/>
          </p:cNvSpPr>
          <p:nvPr>
            <p:ph type="sldNum" sz="quarter" idx="12"/>
          </p:nvPr>
        </p:nvSpPr>
        <p:spPr/>
        <p:txBody>
          <a:bodyPr/>
          <a:lstStyle>
            <a:lvl1pPr>
              <a:defRPr/>
            </a:lvl1pPr>
          </a:lstStyle>
          <a:p>
            <a:fld id="{CA868D75-56D9-1944-846E-C76F2C825AB9}" type="slidenum">
              <a:rPr lang="de-DE"/>
              <a:pPr/>
              <a:t>‹#›</a:t>
            </a:fld>
            <a:endParaRPr lang="de-DE"/>
          </a:p>
        </p:txBody>
      </p:sp>
    </p:spTree>
    <p:extLst>
      <p:ext uri="{BB962C8B-B14F-4D97-AF65-F5344CB8AC3E}">
        <p14:creationId xmlns:p14="http://schemas.microsoft.com/office/powerpoint/2010/main" val="3108279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endParaRPr lang="de-DE"/>
          </a:p>
        </p:txBody>
      </p:sp>
      <p:sp>
        <p:nvSpPr>
          <p:cNvPr id="5" name="Footer Placeholder 4"/>
          <p:cNvSpPr>
            <a:spLocks noGrp="1"/>
          </p:cNvSpPr>
          <p:nvPr>
            <p:ph type="ftr" sz="quarter" idx="11"/>
          </p:nvPr>
        </p:nvSpPr>
        <p:spPr/>
        <p:txBody>
          <a:bodyPr/>
          <a:lstStyle>
            <a:lvl1pPr>
              <a:defRPr/>
            </a:lvl1pPr>
          </a:lstStyle>
          <a:p>
            <a:endParaRPr lang="de-DE"/>
          </a:p>
        </p:txBody>
      </p:sp>
      <p:sp>
        <p:nvSpPr>
          <p:cNvPr id="6" name="Slide Number Placeholder 5"/>
          <p:cNvSpPr>
            <a:spLocks noGrp="1"/>
          </p:cNvSpPr>
          <p:nvPr>
            <p:ph type="sldNum" sz="quarter" idx="12"/>
          </p:nvPr>
        </p:nvSpPr>
        <p:spPr/>
        <p:txBody>
          <a:bodyPr/>
          <a:lstStyle>
            <a:lvl1pPr>
              <a:defRPr/>
            </a:lvl1pPr>
          </a:lstStyle>
          <a:p>
            <a:fld id="{F8C29B2F-1799-9D41-ABEF-4FE180F83D0E}" type="slidenum">
              <a:rPr lang="de-DE"/>
              <a:pPr/>
              <a:t>‹#›</a:t>
            </a:fld>
            <a:endParaRPr lang="de-DE"/>
          </a:p>
        </p:txBody>
      </p:sp>
    </p:spTree>
    <p:extLst>
      <p:ext uri="{BB962C8B-B14F-4D97-AF65-F5344CB8AC3E}">
        <p14:creationId xmlns:p14="http://schemas.microsoft.com/office/powerpoint/2010/main" val="2409187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323850" y="1341438"/>
            <a:ext cx="4135438"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11688" y="1341438"/>
            <a:ext cx="4137025"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lvl1pPr>
              <a:defRPr/>
            </a:lvl1pPr>
          </a:lstStyle>
          <a:p>
            <a:endParaRPr lang="de-DE"/>
          </a:p>
        </p:txBody>
      </p:sp>
      <p:sp>
        <p:nvSpPr>
          <p:cNvPr id="6" name="Footer Placeholder 5"/>
          <p:cNvSpPr>
            <a:spLocks noGrp="1"/>
          </p:cNvSpPr>
          <p:nvPr>
            <p:ph type="ftr" sz="quarter" idx="11"/>
          </p:nvPr>
        </p:nvSpPr>
        <p:spPr/>
        <p:txBody>
          <a:bodyPr/>
          <a:lstStyle>
            <a:lvl1pPr>
              <a:defRPr/>
            </a:lvl1pPr>
          </a:lstStyle>
          <a:p>
            <a:endParaRPr lang="de-DE"/>
          </a:p>
        </p:txBody>
      </p:sp>
      <p:sp>
        <p:nvSpPr>
          <p:cNvPr id="7" name="Slide Number Placeholder 6"/>
          <p:cNvSpPr>
            <a:spLocks noGrp="1"/>
          </p:cNvSpPr>
          <p:nvPr>
            <p:ph type="sldNum" sz="quarter" idx="12"/>
          </p:nvPr>
        </p:nvSpPr>
        <p:spPr/>
        <p:txBody>
          <a:bodyPr/>
          <a:lstStyle>
            <a:lvl1pPr>
              <a:defRPr/>
            </a:lvl1pPr>
          </a:lstStyle>
          <a:p>
            <a:fld id="{EA8FBA49-98C4-A347-9579-9400E266E667}" type="slidenum">
              <a:rPr lang="de-DE"/>
              <a:pPr/>
              <a:t>‹#›</a:t>
            </a:fld>
            <a:endParaRPr lang="de-DE"/>
          </a:p>
        </p:txBody>
      </p:sp>
    </p:spTree>
    <p:extLst>
      <p:ext uri="{BB962C8B-B14F-4D97-AF65-F5344CB8AC3E}">
        <p14:creationId xmlns:p14="http://schemas.microsoft.com/office/powerpoint/2010/main" val="1189849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lvl1pPr>
              <a:defRPr/>
            </a:lvl1pPr>
          </a:lstStyle>
          <a:p>
            <a:endParaRPr lang="de-DE"/>
          </a:p>
        </p:txBody>
      </p:sp>
      <p:sp>
        <p:nvSpPr>
          <p:cNvPr id="8" name="Footer Placeholder 7"/>
          <p:cNvSpPr>
            <a:spLocks noGrp="1"/>
          </p:cNvSpPr>
          <p:nvPr>
            <p:ph type="ftr" sz="quarter" idx="11"/>
          </p:nvPr>
        </p:nvSpPr>
        <p:spPr/>
        <p:txBody>
          <a:bodyPr/>
          <a:lstStyle>
            <a:lvl1pPr>
              <a:defRPr/>
            </a:lvl1pPr>
          </a:lstStyle>
          <a:p>
            <a:endParaRPr lang="de-DE"/>
          </a:p>
        </p:txBody>
      </p:sp>
      <p:sp>
        <p:nvSpPr>
          <p:cNvPr id="9" name="Slide Number Placeholder 8"/>
          <p:cNvSpPr>
            <a:spLocks noGrp="1"/>
          </p:cNvSpPr>
          <p:nvPr>
            <p:ph type="sldNum" sz="quarter" idx="12"/>
          </p:nvPr>
        </p:nvSpPr>
        <p:spPr/>
        <p:txBody>
          <a:bodyPr/>
          <a:lstStyle>
            <a:lvl1pPr>
              <a:defRPr/>
            </a:lvl1pPr>
          </a:lstStyle>
          <a:p>
            <a:fld id="{FDB658B3-6AE0-5447-B48A-827D2996F866}" type="slidenum">
              <a:rPr lang="de-DE"/>
              <a:pPr/>
              <a:t>‹#›</a:t>
            </a:fld>
            <a:endParaRPr lang="de-DE"/>
          </a:p>
        </p:txBody>
      </p:sp>
    </p:spTree>
    <p:extLst>
      <p:ext uri="{BB962C8B-B14F-4D97-AF65-F5344CB8AC3E}">
        <p14:creationId xmlns:p14="http://schemas.microsoft.com/office/powerpoint/2010/main" val="4197284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de-DE"/>
          </a:p>
        </p:txBody>
      </p:sp>
      <p:sp>
        <p:nvSpPr>
          <p:cNvPr id="4" name="Footer Placeholder 3"/>
          <p:cNvSpPr>
            <a:spLocks noGrp="1"/>
          </p:cNvSpPr>
          <p:nvPr>
            <p:ph type="ftr" sz="quarter" idx="11"/>
          </p:nvPr>
        </p:nvSpPr>
        <p:spPr/>
        <p:txBody>
          <a:bodyPr/>
          <a:lstStyle>
            <a:lvl1pPr>
              <a:defRPr/>
            </a:lvl1pPr>
          </a:lstStyle>
          <a:p>
            <a:endParaRPr lang="de-DE"/>
          </a:p>
        </p:txBody>
      </p:sp>
      <p:sp>
        <p:nvSpPr>
          <p:cNvPr id="5" name="Slide Number Placeholder 4"/>
          <p:cNvSpPr>
            <a:spLocks noGrp="1"/>
          </p:cNvSpPr>
          <p:nvPr>
            <p:ph type="sldNum" sz="quarter" idx="12"/>
          </p:nvPr>
        </p:nvSpPr>
        <p:spPr/>
        <p:txBody>
          <a:bodyPr/>
          <a:lstStyle>
            <a:lvl1pPr>
              <a:defRPr/>
            </a:lvl1pPr>
          </a:lstStyle>
          <a:p>
            <a:fld id="{ADC5A445-168A-F444-A040-5E7722419FBE}" type="slidenum">
              <a:rPr lang="de-DE"/>
              <a:pPr/>
              <a:t>‹#›</a:t>
            </a:fld>
            <a:endParaRPr lang="de-DE"/>
          </a:p>
        </p:txBody>
      </p:sp>
    </p:spTree>
    <p:extLst>
      <p:ext uri="{BB962C8B-B14F-4D97-AF65-F5344CB8AC3E}">
        <p14:creationId xmlns:p14="http://schemas.microsoft.com/office/powerpoint/2010/main" val="2527157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de-DE"/>
          </a:p>
        </p:txBody>
      </p:sp>
      <p:sp>
        <p:nvSpPr>
          <p:cNvPr id="3" name="Footer Placeholder 2"/>
          <p:cNvSpPr>
            <a:spLocks noGrp="1"/>
          </p:cNvSpPr>
          <p:nvPr>
            <p:ph type="ftr" sz="quarter" idx="11"/>
          </p:nvPr>
        </p:nvSpPr>
        <p:spPr/>
        <p:txBody>
          <a:bodyPr/>
          <a:lstStyle>
            <a:lvl1pPr>
              <a:defRPr/>
            </a:lvl1pPr>
          </a:lstStyle>
          <a:p>
            <a:endParaRPr lang="de-DE"/>
          </a:p>
        </p:txBody>
      </p:sp>
      <p:sp>
        <p:nvSpPr>
          <p:cNvPr id="4" name="Slide Number Placeholder 3"/>
          <p:cNvSpPr>
            <a:spLocks noGrp="1"/>
          </p:cNvSpPr>
          <p:nvPr>
            <p:ph type="sldNum" sz="quarter" idx="12"/>
          </p:nvPr>
        </p:nvSpPr>
        <p:spPr/>
        <p:txBody>
          <a:bodyPr/>
          <a:lstStyle>
            <a:lvl1pPr>
              <a:defRPr/>
            </a:lvl1pPr>
          </a:lstStyle>
          <a:p>
            <a:fld id="{420F2333-E07D-9642-B0E3-9F03E7987AF4}" type="slidenum">
              <a:rPr lang="de-DE"/>
              <a:pPr/>
              <a:t>‹#›</a:t>
            </a:fld>
            <a:endParaRPr lang="de-DE"/>
          </a:p>
        </p:txBody>
      </p:sp>
    </p:spTree>
    <p:extLst>
      <p:ext uri="{BB962C8B-B14F-4D97-AF65-F5344CB8AC3E}">
        <p14:creationId xmlns:p14="http://schemas.microsoft.com/office/powerpoint/2010/main" val="3664375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a:defRPr/>
            </a:lvl1pPr>
          </a:lstStyle>
          <a:p>
            <a:endParaRPr lang="de-DE"/>
          </a:p>
        </p:txBody>
      </p:sp>
      <p:sp>
        <p:nvSpPr>
          <p:cNvPr id="6" name="Footer Placeholder 5"/>
          <p:cNvSpPr>
            <a:spLocks noGrp="1"/>
          </p:cNvSpPr>
          <p:nvPr>
            <p:ph type="ftr" sz="quarter" idx="11"/>
          </p:nvPr>
        </p:nvSpPr>
        <p:spPr/>
        <p:txBody>
          <a:bodyPr/>
          <a:lstStyle>
            <a:lvl1pPr>
              <a:defRPr/>
            </a:lvl1pPr>
          </a:lstStyle>
          <a:p>
            <a:endParaRPr lang="de-DE"/>
          </a:p>
        </p:txBody>
      </p:sp>
      <p:sp>
        <p:nvSpPr>
          <p:cNvPr id="7" name="Slide Number Placeholder 6"/>
          <p:cNvSpPr>
            <a:spLocks noGrp="1"/>
          </p:cNvSpPr>
          <p:nvPr>
            <p:ph type="sldNum" sz="quarter" idx="12"/>
          </p:nvPr>
        </p:nvSpPr>
        <p:spPr/>
        <p:txBody>
          <a:bodyPr/>
          <a:lstStyle>
            <a:lvl1pPr>
              <a:defRPr/>
            </a:lvl1pPr>
          </a:lstStyle>
          <a:p>
            <a:fld id="{33F25820-CBEE-0243-A35A-C2BA72137F69}" type="slidenum">
              <a:rPr lang="de-DE"/>
              <a:pPr/>
              <a:t>‹#›</a:t>
            </a:fld>
            <a:endParaRPr lang="de-DE"/>
          </a:p>
        </p:txBody>
      </p:sp>
    </p:spTree>
    <p:extLst>
      <p:ext uri="{BB962C8B-B14F-4D97-AF65-F5344CB8AC3E}">
        <p14:creationId xmlns:p14="http://schemas.microsoft.com/office/powerpoint/2010/main" val="2477484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a:defRPr/>
            </a:lvl1pPr>
          </a:lstStyle>
          <a:p>
            <a:endParaRPr lang="de-DE"/>
          </a:p>
        </p:txBody>
      </p:sp>
      <p:sp>
        <p:nvSpPr>
          <p:cNvPr id="6" name="Footer Placeholder 5"/>
          <p:cNvSpPr>
            <a:spLocks noGrp="1"/>
          </p:cNvSpPr>
          <p:nvPr>
            <p:ph type="ftr" sz="quarter" idx="11"/>
          </p:nvPr>
        </p:nvSpPr>
        <p:spPr/>
        <p:txBody>
          <a:bodyPr/>
          <a:lstStyle>
            <a:lvl1pPr>
              <a:defRPr/>
            </a:lvl1pPr>
          </a:lstStyle>
          <a:p>
            <a:endParaRPr lang="de-DE"/>
          </a:p>
        </p:txBody>
      </p:sp>
      <p:sp>
        <p:nvSpPr>
          <p:cNvPr id="7" name="Slide Number Placeholder 6"/>
          <p:cNvSpPr>
            <a:spLocks noGrp="1"/>
          </p:cNvSpPr>
          <p:nvPr>
            <p:ph type="sldNum" sz="quarter" idx="12"/>
          </p:nvPr>
        </p:nvSpPr>
        <p:spPr/>
        <p:txBody>
          <a:bodyPr/>
          <a:lstStyle>
            <a:lvl1pPr>
              <a:defRPr/>
            </a:lvl1pPr>
          </a:lstStyle>
          <a:p>
            <a:fld id="{B157C6C7-CF92-F94D-9E13-F5C65ACAFBAF}" type="slidenum">
              <a:rPr lang="de-DE"/>
              <a:pPr/>
              <a:t>‹#›</a:t>
            </a:fld>
            <a:endParaRPr lang="de-DE"/>
          </a:p>
        </p:txBody>
      </p:sp>
    </p:spTree>
    <p:extLst>
      <p:ext uri="{BB962C8B-B14F-4D97-AF65-F5344CB8AC3E}">
        <p14:creationId xmlns:p14="http://schemas.microsoft.com/office/powerpoint/2010/main" val="6930948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nvPr>
        </p:nvSpPr>
        <p:spPr bwMode="auto">
          <a:xfrm>
            <a:off x="323850" y="1341438"/>
            <a:ext cx="8424863" cy="496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p>
        </p:txBody>
      </p:sp>
      <p:sp>
        <p:nvSpPr>
          <p:cNvPr id="56323" name="Rectangle 3"/>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lvl1pPr>
          </a:lstStyle>
          <a:p>
            <a:endParaRPr lang="de-DE"/>
          </a:p>
        </p:txBody>
      </p:sp>
      <p:sp>
        <p:nvSpPr>
          <p:cNvPr id="56324" name="Rectangle 4"/>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lvl1pPr>
          </a:lstStyle>
          <a:p>
            <a:endParaRPr lang="de-DE"/>
          </a:p>
        </p:txBody>
      </p:sp>
      <p:sp>
        <p:nvSpPr>
          <p:cNvPr id="56325" name="Rectangle 5"/>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lvl1pPr>
          </a:lstStyle>
          <a:p>
            <a:fld id="{9C9E36AB-9FCF-4D45-A6E4-44D376D06B46}" type="slidenum">
              <a:rPr lang="de-DE"/>
              <a:pPr/>
              <a:t>‹#›</a:t>
            </a:fld>
            <a:endParaRPr lang="de-DE"/>
          </a:p>
        </p:txBody>
      </p:sp>
      <p:sp>
        <p:nvSpPr>
          <p:cNvPr id="56326" name="Rectangle 6"/>
          <p:cNvSpPr>
            <a:spLocks noChangeArrowheads="1"/>
          </p:cNvSpPr>
          <p:nvPr/>
        </p:nvSpPr>
        <p:spPr bwMode="auto">
          <a:xfrm>
            <a:off x="0" y="0"/>
            <a:ext cx="9144000" cy="836613"/>
          </a:xfrm>
          <a:prstGeom prst="rect">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b="0"/>
          </a:p>
        </p:txBody>
      </p:sp>
      <p:sp>
        <p:nvSpPr>
          <p:cNvPr id="56327" name="Rectangle 7"/>
          <p:cNvSpPr>
            <a:spLocks noChangeArrowheads="1"/>
          </p:cNvSpPr>
          <p:nvPr/>
        </p:nvSpPr>
        <p:spPr bwMode="auto">
          <a:xfrm>
            <a:off x="0" y="836613"/>
            <a:ext cx="9144000" cy="71437"/>
          </a:xfrm>
          <a:prstGeom prst="rect">
            <a:avLst/>
          </a:prstGeom>
          <a:gradFill rotWithShape="1">
            <a:gsLst>
              <a:gs pos="0">
                <a:schemeClr val="bg2">
                  <a:gamma/>
                  <a:shade val="46275"/>
                  <a:invGamma/>
                </a:schemeClr>
              </a:gs>
              <a:gs pos="100000">
                <a:schemeClr val="bg2">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28" name="Rectangle 8"/>
          <p:cNvSpPr>
            <a:spLocks noGrp="1" noChangeArrowheads="1"/>
          </p:cNvSpPr>
          <p:nvPr>
            <p:ph type="title"/>
          </p:nvPr>
        </p:nvSpPr>
        <p:spPr bwMode="auto">
          <a:xfrm>
            <a:off x="323850" y="188913"/>
            <a:ext cx="8229600"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DE"/>
              <a:t>Click to edit Master title style</a:t>
            </a: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2600" b="1">
          <a:solidFill>
            <a:schemeClr val="bg1"/>
          </a:solidFill>
          <a:latin typeface="+mj-lt"/>
          <a:ea typeface="+mj-ea"/>
          <a:cs typeface="+mj-cs"/>
        </a:defRPr>
      </a:lvl1pPr>
      <a:lvl2pPr algn="l" rtl="0" fontAlgn="base">
        <a:spcBef>
          <a:spcPct val="0"/>
        </a:spcBef>
        <a:spcAft>
          <a:spcPct val="0"/>
        </a:spcAft>
        <a:defRPr sz="2600" b="1">
          <a:solidFill>
            <a:schemeClr val="bg1"/>
          </a:solidFill>
          <a:latin typeface="Verdana" charset="0"/>
          <a:ea typeface="ＭＳ Ｐゴシック" charset="0"/>
        </a:defRPr>
      </a:lvl2pPr>
      <a:lvl3pPr algn="l" rtl="0" fontAlgn="base">
        <a:spcBef>
          <a:spcPct val="0"/>
        </a:spcBef>
        <a:spcAft>
          <a:spcPct val="0"/>
        </a:spcAft>
        <a:defRPr sz="2600" b="1">
          <a:solidFill>
            <a:schemeClr val="bg1"/>
          </a:solidFill>
          <a:latin typeface="Verdana" charset="0"/>
          <a:ea typeface="ＭＳ Ｐゴシック" charset="0"/>
        </a:defRPr>
      </a:lvl3pPr>
      <a:lvl4pPr algn="l" rtl="0" fontAlgn="base">
        <a:spcBef>
          <a:spcPct val="0"/>
        </a:spcBef>
        <a:spcAft>
          <a:spcPct val="0"/>
        </a:spcAft>
        <a:defRPr sz="2600" b="1">
          <a:solidFill>
            <a:schemeClr val="bg1"/>
          </a:solidFill>
          <a:latin typeface="Verdana" charset="0"/>
          <a:ea typeface="ＭＳ Ｐゴシック" charset="0"/>
        </a:defRPr>
      </a:lvl4pPr>
      <a:lvl5pPr algn="l" rtl="0" fontAlgn="base">
        <a:spcBef>
          <a:spcPct val="0"/>
        </a:spcBef>
        <a:spcAft>
          <a:spcPct val="0"/>
        </a:spcAft>
        <a:defRPr sz="2600" b="1">
          <a:solidFill>
            <a:schemeClr val="bg1"/>
          </a:solidFill>
          <a:latin typeface="Verdana" charset="0"/>
          <a:ea typeface="ＭＳ Ｐゴシック" charset="0"/>
        </a:defRPr>
      </a:lvl5pPr>
      <a:lvl6pPr marL="457200" algn="l" rtl="0" fontAlgn="base">
        <a:spcBef>
          <a:spcPct val="0"/>
        </a:spcBef>
        <a:spcAft>
          <a:spcPct val="0"/>
        </a:spcAft>
        <a:defRPr sz="2600" b="1">
          <a:solidFill>
            <a:schemeClr val="bg1"/>
          </a:solidFill>
          <a:latin typeface="Verdana" charset="0"/>
          <a:ea typeface="ＭＳ Ｐゴシック" charset="0"/>
        </a:defRPr>
      </a:lvl6pPr>
      <a:lvl7pPr marL="914400" algn="l" rtl="0" fontAlgn="base">
        <a:spcBef>
          <a:spcPct val="0"/>
        </a:spcBef>
        <a:spcAft>
          <a:spcPct val="0"/>
        </a:spcAft>
        <a:defRPr sz="2600" b="1">
          <a:solidFill>
            <a:schemeClr val="bg1"/>
          </a:solidFill>
          <a:latin typeface="Verdana" charset="0"/>
          <a:ea typeface="ＭＳ Ｐゴシック" charset="0"/>
        </a:defRPr>
      </a:lvl7pPr>
      <a:lvl8pPr marL="1371600" algn="l" rtl="0" fontAlgn="base">
        <a:spcBef>
          <a:spcPct val="0"/>
        </a:spcBef>
        <a:spcAft>
          <a:spcPct val="0"/>
        </a:spcAft>
        <a:defRPr sz="2600" b="1">
          <a:solidFill>
            <a:schemeClr val="bg1"/>
          </a:solidFill>
          <a:latin typeface="Verdana" charset="0"/>
          <a:ea typeface="ＭＳ Ｐゴシック" charset="0"/>
        </a:defRPr>
      </a:lvl8pPr>
      <a:lvl9pPr marL="1828800" algn="l" rtl="0" fontAlgn="base">
        <a:spcBef>
          <a:spcPct val="0"/>
        </a:spcBef>
        <a:spcAft>
          <a:spcPct val="0"/>
        </a:spcAft>
        <a:defRPr sz="2600" b="1">
          <a:solidFill>
            <a:schemeClr val="bg1"/>
          </a:solidFill>
          <a:latin typeface="Verdana" charset="0"/>
          <a:ea typeface="ＭＳ Ｐゴシック" charset="0"/>
        </a:defRPr>
      </a:lvl9pPr>
    </p:titleStyle>
    <p:bodyStyle>
      <a:lvl1pPr marL="342900" indent="-342900" algn="l" rtl="0" fontAlgn="base">
        <a:spcBef>
          <a:spcPct val="20000"/>
        </a:spcBef>
        <a:spcAft>
          <a:spcPct val="0"/>
        </a:spcAft>
        <a:buClr>
          <a:srgbClr val="CC0000"/>
        </a:buClr>
        <a:buSzPct val="70000"/>
        <a:buFont typeface="Wingdings" charset="0"/>
        <a:buChar char="n"/>
        <a:defRPr sz="2000">
          <a:solidFill>
            <a:schemeClr val="tx1"/>
          </a:solidFill>
          <a:latin typeface="+mn-lt"/>
          <a:ea typeface="+mn-ea"/>
          <a:cs typeface="+mn-cs"/>
        </a:defRPr>
      </a:lvl1pPr>
      <a:lvl2pPr marL="742950" indent="-285750" algn="l" rtl="0" fontAlgn="base">
        <a:spcBef>
          <a:spcPct val="20000"/>
        </a:spcBef>
        <a:spcAft>
          <a:spcPct val="0"/>
        </a:spcAft>
        <a:buClr>
          <a:srgbClr val="CC0000"/>
        </a:buClr>
        <a:buSzPct val="70000"/>
        <a:buFont typeface="Wingdings" charset="0"/>
        <a:buChar char="n"/>
        <a:defRPr sz="2000">
          <a:solidFill>
            <a:schemeClr val="tx1"/>
          </a:solidFill>
          <a:latin typeface="+mn-lt"/>
          <a:ea typeface="+mn-ea"/>
        </a:defRPr>
      </a:lvl2pPr>
      <a:lvl3pPr marL="1143000" indent="-228600" algn="l" rtl="0" fontAlgn="base">
        <a:spcBef>
          <a:spcPct val="20000"/>
        </a:spcBef>
        <a:spcAft>
          <a:spcPct val="0"/>
        </a:spcAft>
        <a:buClr>
          <a:srgbClr val="CC0000"/>
        </a:buClr>
        <a:buSzPct val="70000"/>
        <a:buFont typeface="Wingdings" charset="0"/>
        <a:buChar char="n"/>
        <a:defRPr sz="2000">
          <a:solidFill>
            <a:schemeClr val="tx1"/>
          </a:solidFill>
          <a:latin typeface="+mn-lt"/>
          <a:ea typeface="+mn-ea"/>
        </a:defRPr>
      </a:lvl3pPr>
      <a:lvl4pPr marL="1600200" indent="-228600" algn="l" rtl="0" fontAlgn="base">
        <a:spcBef>
          <a:spcPct val="20000"/>
        </a:spcBef>
        <a:spcAft>
          <a:spcPct val="0"/>
        </a:spcAft>
        <a:buClr>
          <a:srgbClr val="CC0000"/>
        </a:buClr>
        <a:buSzPct val="70000"/>
        <a:buFont typeface="Wingdings" charset="0"/>
        <a:buChar char="n"/>
        <a:defRPr sz="2000">
          <a:solidFill>
            <a:schemeClr val="tx1"/>
          </a:solidFill>
          <a:latin typeface="+mn-lt"/>
          <a:ea typeface="+mn-ea"/>
        </a:defRPr>
      </a:lvl4pPr>
      <a:lvl5pPr marL="2057400" indent="-228600" algn="l" rtl="0" fontAlgn="base">
        <a:spcBef>
          <a:spcPct val="20000"/>
        </a:spcBef>
        <a:spcAft>
          <a:spcPct val="0"/>
        </a:spcAft>
        <a:buClr>
          <a:srgbClr val="CC0000"/>
        </a:buClr>
        <a:buSzPct val="70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rgbClr val="CC0000"/>
        </a:buClr>
        <a:buSzPct val="7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rgbClr val="CC0000"/>
        </a:buClr>
        <a:buSzPct val="7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rgbClr val="CC0000"/>
        </a:buClr>
        <a:buSzPct val="7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rgbClr val="CC0000"/>
        </a:buClr>
        <a:buSzPct val="7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mi.eng.cam.ac.uk/~brmt2" TargetMode="Externa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5.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Microsoft_Equation1.bin"/><Relationship Id="rId4" Type="http://schemas.openxmlformats.org/officeDocument/2006/relationships/image" Target="../media/image6.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7.wmf"/><Relationship Id="rId5" Type="http://schemas.openxmlformats.org/officeDocument/2006/relationships/oleObject" Target="../embeddings/oleObject4.bin"/><Relationship Id="rId6" Type="http://schemas.openxmlformats.org/officeDocument/2006/relationships/image" Target="../media/image8.w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5.w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5.w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9.wmf"/><Relationship Id="rId5" Type="http://schemas.openxmlformats.org/officeDocument/2006/relationships/oleObject" Target="../embeddings/oleObject8.bin"/><Relationship Id="rId6" Type="http://schemas.openxmlformats.org/officeDocument/2006/relationships/image" Target="../media/image10.wmf"/><Relationship Id="rId7" Type="http://schemas.openxmlformats.org/officeDocument/2006/relationships/oleObject" Target="../embeddings/oleObject9.bin"/><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9.wmf"/><Relationship Id="rId5" Type="http://schemas.openxmlformats.org/officeDocument/2006/relationships/oleObject" Target="../embeddings/oleObject11.bin"/><Relationship Id="rId6" Type="http://schemas.openxmlformats.org/officeDocument/2006/relationships/image" Target="../media/image10.w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png"/><Relationship Id="rId1" Type="http://schemas.microsoft.com/office/2007/relationships/media" Target="../media/media3.wmv"/><Relationship Id="rId2" Type="http://schemas.openxmlformats.org/officeDocument/2006/relationships/video" Target="../media/media3.wmv"/></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13.w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14.w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image" Target="../media/image9.wmf"/><Relationship Id="rId5" Type="http://schemas.openxmlformats.org/officeDocument/2006/relationships/oleObject" Target="../embeddings/oleObject15.bin"/><Relationship Id="rId6" Type="http://schemas.openxmlformats.org/officeDocument/2006/relationships/image" Target="../media/image10.wmf"/><Relationship Id="rId7" Type="http://schemas.openxmlformats.org/officeDocument/2006/relationships/oleObject" Target="../embeddings/oleObject16.bin"/><Relationship Id="rId8" Type="http://schemas.openxmlformats.org/officeDocument/2006/relationships/oleObject" Target="../embeddings/oleObject17.bin"/><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image" Target="../media/image9.wmf"/><Relationship Id="rId5" Type="http://schemas.openxmlformats.org/officeDocument/2006/relationships/oleObject" Target="../embeddings/oleObject19.bin"/><Relationship Id="rId6" Type="http://schemas.openxmlformats.org/officeDocument/2006/relationships/image" Target="../media/image10.w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5.png"/><Relationship Id="rId1" Type="http://schemas.microsoft.com/office/2007/relationships/media" Target="../media/media4.mp4"/><Relationship Id="rId2" Type="http://schemas.openxmlformats.org/officeDocument/2006/relationships/video" Target="../media/media4.mp4"/></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image" Target="../media/image16.wmf"/><Relationship Id="rId5" Type="http://schemas.openxmlformats.org/officeDocument/2006/relationships/oleObject" Target="../embeddings/oleObject21.bin"/><Relationship Id="rId6" Type="http://schemas.openxmlformats.org/officeDocument/2006/relationships/oleObject" Target="../embeddings/oleObject22.bin"/><Relationship Id="rId7" Type="http://schemas.openxmlformats.org/officeDocument/2006/relationships/image" Target="../media/image5.wmf"/><Relationship Id="rId1" Type="http://schemas.openxmlformats.org/officeDocument/2006/relationships/vmlDrawing" Target="../drawings/vmlDrawing13.vml"/><Relationship Id="rId2"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3.bin"/><Relationship Id="rId4" Type="http://schemas.openxmlformats.org/officeDocument/2006/relationships/image" Target="../media/image19.w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4.bin"/><Relationship Id="rId4" Type="http://schemas.openxmlformats.org/officeDocument/2006/relationships/image" Target="../media/image20.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1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mi.eng.cam.ac.uk/research/dialogue/" TargetMode="External"/><Relationship Id="rId3" Type="http://schemas.openxmlformats.org/officeDocument/2006/relationships/hyperlink" Target="http://mi.eng.cam.ac.uk/~brmt2/"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2.wmv"/><Relationship Id="rId2" Type="http://schemas.openxmlformats.org/officeDocument/2006/relationships/video" Target="../media/media2.wmv"/></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8" name="Rectangle 18"/>
          <p:cNvSpPr>
            <a:spLocks noGrp="1" noChangeArrowheads="1"/>
          </p:cNvSpPr>
          <p:nvPr>
            <p:ph type="ctrTitle"/>
          </p:nvPr>
        </p:nvSpPr>
        <p:spPr>
          <a:xfrm>
            <a:off x="1908174" y="1268413"/>
            <a:ext cx="7235825" cy="1319212"/>
          </a:xfrm>
        </p:spPr>
        <p:txBody>
          <a:bodyPr/>
          <a:lstStyle/>
          <a:p>
            <a:r>
              <a:rPr lang="en-US" dirty="0" err="1" smtClean="0"/>
              <a:t>Statisical</a:t>
            </a:r>
            <a:r>
              <a:rPr lang="en-US" dirty="0" smtClean="0"/>
              <a:t> Spoken Dialogue</a:t>
            </a:r>
            <a:br>
              <a:rPr lang="en-US" dirty="0" smtClean="0"/>
            </a:br>
            <a:r>
              <a:rPr lang="en-US" dirty="0" smtClean="0"/>
              <a:t>Talk 3 – Action selection</a:t>
            </a:r>
            <a:endParaRPr lang="en-US" dirty="0"/>
          </a:p>
        </p:txBody>
      </p:sp>
      <p:sp>
        <p:nvSpPr>
          <p:cNvPr id="10259" name="Rectangle 19"/>
          <p:cNvSpPr>
            <a:spLocks noGrp="1" noChangeArrowheads="1"/>
          </p:cNvSpPr>
          <p:nvPr>
            <p:ph type="subTitle" idx="1"/>
          </p:nvPr>
        </p:nvSpPr>
        <p:spPr>
          <a:xfrm>
            <a:off x="1906588" y="2997200"/>
            <a:ext cx="6985892" cy="2808288"/>
          </a:xfrm>
        </p:spPr>
        <p:txBody>
          <a:bodyPr/>
          <a:lstStyle/>
          <a:p>
            <a:r>
              <a:rPr lang="en-US" sz="1800" dirty="0" smtClean="0"/>
              <a:t>CLARA Workshop</a:t>
            </a:r>
          </a:p>
          <a:p>
            <a:endParaRPr lang="en-US" sz="1800" dirty="0" smtClean="0"/>
          </a:p>
          <a:p>
            <a:r>
              <a:rPr lang="en-US" sz="1800" i="1" dirty="0" smtClean="0"/>
              <a:t>Presented by Blaise Thomson</a:t>
            </a:r>
          </a:p>
          <a:p>
            <a:endParaRPr lang="en-US" sz="1800" i="1" dirty="0"/>
          </a:p>
          <a:p>
            <a:r>
              <a:rPr lang="de-DE" b="1" dirty="0"/>
              <a:t>Cambridge University Engineering Department</a:t>
            </a:r>
          </a:p>
          <a:p>
            <a:r>
              <a:rPr lang="de-DE" b="1" dirty="0"/>
              <a:t>brmt2@eng.cam.ac.uk</a:t>
            </a:r>
            <a:br>
              <a:rPr lang="de-DE" b="1" dirty="0"/>
            </a:br>
            <a:r>
              <a:rPr lang="de-DE" b="1" dirty="0">
                <a:hlinkClick r:id="rId3"/>
              </a:rPr>
              <a:t>http://mi.eng.cam.ac.uk/~brmt2</a:t>
            </a:r>
            <a:r>
              <a:rPr lang="de-DE" b="1" dirty="0"/>
              <a:t> </a:t>
            </a:r>
          </a:p>
          <a:p>
            <a:endParaRPr lang="de-DE" b="1"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2"/>
          <p:cNvSpPr>
            <a:spLocks noGrp="1"/>
          </p:cNvSpPr>
          <p:nvPr>
            <p:ph type="title"/>
          </p:nvPr>
        </p:nvSpPr>
        <p:spPr/>
        <p:txBody>
          <a:bodyPr/>
          <a:lstStyle/>
          <a:p>
            <a:r>
              <a:rPr lang="en-GB">
                <a:latin typeface="Calibri" charset="0"/>
                <a:ea typeface="ＭＳ Ｐゴシック" charset="0"/>
                <a:cs typeface="ＭＳ Ｐゴシック" charset="0"/>
              </a:rPr>
              <a:t>Introduction – What is the objective?</a:t>
            </a:r>
            <a:endParaRPr lang="en-US">
              <a:latin typeface="Calibri" charset="0"/>
              <a:ea typeface="ＭＳ Ｐゴシック" charset="0"/>
              <a:cs typeface="ＭＳ Ｐゴシック" charset="0"/>
            </a:endParaRPr>
          </a:p>
        </p:txBody>
      </p:sp>
      <p:sp>
        <p:nvSpPr>
          <p:cNvPr id="94212" name="Rectangle 3"/>
          <p:cNvSpPr>
            <a:spLocks noGrp="1"/>
          </p:cNvSpPr>
          <p:nvPr>
            <p:ph type="body" idx="1"/>
          </p:nvPr>
        </p:nvSpPr>
        <p:spPr>
          <a:xfrm>
            <a:off x="457200" y="1193800"/>
            <a:ext cx="8229600" cy="5059363"/>
          </a:xfrm>
        </p:spPr>
        <p:txBody>
          <a:bodyPr/>
          <a:lstStyle/>
          <a:p>
            <a:pPr marL="342900" indent="-342900"/>
            <a:r>
              <a:rPr lang="en-GB">
                <a:latin typeface="Calibri" charset="0"/>
                <a:ea typeface="ＭＳ Ｐゴシック" charset="0"/>
                <a:cs typeface="ＭＳ Ｐゴシック" charset="0"/>
              </a:rPr>
              <a:t>Care about </a:t>
            </a:r>
            <a:r>
              <a:rPr lang="en-GB">
                <a:solidFill>
                  <a:schemeClr val="hlink"/>
                </a:solidFill>
                <a:latin typeface="Calibri" charset="0"/>
                <a:ea typeface="ＭＳ Ｐゴシック" charset="0"/>
                <a:cs typeface="ＭＳ Ｐゴシック" charset="0"/>
              </a:rPr>
              <a:t>Expected Future Reward</a:t>
            </a:r>
            <a:r>
              <a:rPr lang="en-GB">
                <a:latin typeface="Calibri" charset="0"/>
                <a:ea typeface="ＭＳ Ｐゴシック" charset="0"/>
                <a:cs typeface="ＭＳ Ｐゴシック" charset="0"/>
              </a:rPr>
              <a:t>:</a:t>
            </a:r>
            <a:endParaRPr lang="en-US">
              <a:latin typeface="Calibri" charset="0"/>
              <a:ea typeface="ＭＳ Ｐゴシック" charset="0"/>
              <a:cs typeface="ＭＳ Ｐゴシック" charset="0"/>
            </a:endParaRPr>
          </a:p>
        </p:txBody>
      </p:sp>
      <p:sp>
        <p:nvSpPr>
          <p:cNvPr id="94213" name="Rectangle 4"/>
          <p:cNvSpPr>
            <a:spLocks/>
          </p:cNvSpPr>
          <p:nvPr/>
        </p:nvSpPr>
        <p:spPr bwMode="auto">
          <a:xfrm>
            <a:off x="473075" y="4810125"/>
            <a:ext cx="82296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 typeface="Arial" charset="0"/>
              <a:buNone/>
            </a:pPr>
            <a:r>
              <a:rPr lang="en-GB" sz="2800">
                <a:solidFill>
                  <a:srgbClr val="000000"/>
                </a:solidFill>
                <a:latin typeface="Calibri" charset="0"/>
                <a:cs typeface="ＭＳ Ｐゴシック" charset="0"/>
              </a:rPr>
              <a:t>Choose </a:t>
            </a:r>
            <a:r>
              <a:rPr lang="en-GB" sz="2800" i="1">
                <a:solidFill>
                  <a:srgbClr val="000000"/>
                </a:solidFill>
                <a:latin typeface="Symbol" charset="0"/>
                <a:cs typeface="ＭＳ Ｐゴシック" charset="0"/>
              </a:rPr>
              <a:t>p</a:t>
            </a:r>
            <a:r>
              <a:rPr lang="en-GB" sz="2800">
                <a:solidFill>
                  <a:srgbClr val="000000"/>
                </a:solidFill>
                <a:latin typeface="Calibri" charset="0"/>
                <a:cs typeface="ＭＳ Ｐゴシック" charset="0"/>
              </a:rPr>
              <a:t>  to maximise </a:t>
            </a:r>
            <a:r>
              <a:rPr lang="en-GB" sz="2800" i="1">
                <a:solidFill>
                  <a:srgbClr val="0000FF"/>
                </a:solidFill>
                <a:latin typeface="Times New Roman" charset="0"/>
                <a:cs typeface="ＭＳ Ｐゴシック" charset="0"/>
              </a:rPr>
              <a:t>V</a:t>
            </a:r>
            <a:r>
              <a:rPr lang="en-GB" sz="2800" i="1" baseline="30000">
                <a:solidFill>
                  <a:srgbClr val="0000FF"/>
                </a:solidFill>
                <a:latin typeface="Symbol" charset="0"/>
                <a:cs typeface="ＭＳ Ｐゴシック" charset="0"/>
              </a:rPr>
              <a:t>p</a:t>
            </a:r>
            <a:r>
              <a:rPr lang="en-GB" sz="2800" i="1">
                <a:solidFill>
                  <a:srgbClr val="0000FF"/>
                </a:solidFill>
                <a:latin typeface="Times New Roman" charset="0"/>
                <a:cs typeface="ＭＳ Ｐゴシック" charset="0"/>
              </a:rPr>
              <a:t>(b</a:t>
            </a:r>
            <a:r>
              <a:rPr lang="en-GB" sz="2800" i="1" baseline="-25000">
                <a:solidFill>
                  <a:srgbClr val="0000FF"/>
                </a:solidFill>
                <a:latin typeface="Times New Roman" charset="0"/>
                <a:cs typeface="ＭＳ Ｐゴシック" charset="0"/>
              </a:rPr>
              <a:t>0</a:t>
            </a:r>
            <a:r>
              <a:rPr lang="en-GB" sz="2800" i="1">
                <a:solidFill>
                  <a:srgbClr val="0000FF"/>
                </a:solidFill>
                <a:latin typeface="Times New Roman" charset="0"/>
                <a:cs typeface="ＭＳ Ｐゴシック" charset="0"/>
              </a:rPr>
              <a:t>)</a:t>
            </a:r>
            <a:r>
              <a:rPr lang="en-GB" sz="2800">
                <a:solidFill>
                  <a:srgbClr val="0000FF"/>
                </a:solidFill>
                <a:latin typeface="Calibri" charset="0"/>
                <a:cs typeface="ＭＳ Ｐゴシック" charset="0"/>
              </a:rPr>
              <a:t>:</a:t>
            </a:r>
            <a:endParaRPr lang="en-US" sz="2800">
              <a:solidFill>
                <a:srgbClr val="0000FF"/>
              </a:solidFill>
              <a:latin typeface="Calibri" charset="0"/>
              <a:cs typeface="ＭＳ Ｐゴシック" charset="0"/>
            </a:endParaRPr>
          </a:p>
        </p:txBody>
      </p:sp>
      <p:sp>
        <p:nvSpPr>
          <p:cNvPr id="94214" name="TextBox 18"/>
          <p:cNvSpPr txBox="1">
            <a:spLocks noChangeArrowheads="1"/>
          </p:cNvSpPr>
          <p:nvPr/>
        </p:nvSpPr>
        <p:spPr bwMode="auto">
          <a:xfrm>
            <a:off x="3494088" y="3511550"/>
            <a:ext cx="23129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GB" sz="2000">
                <a:solidFill>
                  <a:srgbClr val="CC0000"/>
                </a:solidFill>
                <a:latin typeface="Calibri" charset="0"/>
              </a:rPr>
              <a:t>Immediate Expected</a:t>
            </a:r>
          </a:p>
          <a:p>
            <a:pPr algn="ctr" eaLnBrk="1" hangingPunct="1"/>
            <a:r>
              <a:rPr lang="en-GB" sz="2000">
                <a:solidFill>
                  <a:srgbClr val="CC0000"/>
                </a:solidFill>
                <a:latin typeface="Calibri" charset="0"/>
              </a:rPr>
              <a:t>Reward</a:t>
            </a:r>
            <a:endParaRPr lang="en-US" sz="2000">
              <a:solidFill>
                <a:srgbClr val="CC0000"/>
              </a:solidFill>
              <a:latin typeface="Calibri" charset="0"/>
            </a:endParaRPr>
          </a:p>
        </p:txBody>
      </p:sp>
      <p:sp>
        <p:nvSpPr>
          <p:cNvPr id="94215" name="Line 7"/>
          <p:cNvSpPr>
            <a:spLocks noChangeShapeType="1"/>
          </p:cNvSpPr>
          <p:nvPr/>
        </p:nvSpPr>
        <p:spPr bwMode="auto">
          <a:xfrm>
            <a:off x="4511675" y="5310188"/>
            <a:ext cx="288925" cy="334962"/>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6" name="TextBox 18"/>
          <p:cNvSpPr txBox="1">
            <a:spLocks noChangeArrowheads="1"/>
          </p:cNvSpPr>
          <p:nvPr/>
        </p:nvSpPr>
        <p:spPr bwMode="auto">
          <a:xfrm>
            <a:off x="6619875" y="3597275"/>
            <a:ext cx="2181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GB" sz="2000">
                <a:solidFill>
                  <a:srgbClr val="008000"/>
                </a:solidFill>
                <a:latin typeface="Calibri" charset="0"/>
              </a:rPr>
              <a:t>Transition Function</a:t>
            </a:r>
            <a:endParaRPr lang="en-US" sz="2000">
              <a:solidFill>
                <a:srgbClr val="008000"/>
              </a:solidFill>
              <a:latin typeface="Calibri" charset="0"/>
            </a:endParaRPr>
          </a:p>
        </p:txBody>
      </p:sp>
      <p:sp>
        <p:nvSpPr>
          <p:cNvPr id="94217" name="Line 9"/>
          <p:cNvSpPr>
            <a:spLocks noChangeShapeType="1"/>
          </p:cNvSpPr>
          <p:nvPr/>
        </p:nvSpPr>
        <p:spPr bwMode="auto">
          <a:xfrm>
            <a:off x="6197600" y="2990850"/>
            <a:ext cx="1414463" cy="625475"/>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8" name="TextBox 18"/>
          <p:cNvSpPr txBox="1">
            <a:spLocks noChangeArrowheads="1"/>
          </p:cNvSpPr>
          <p:nvPr/>
        </p:nvSpPr>
        <p:spPr bwMode="auto">
          <a:xfrm>
            <a:off x="6318250" y="1500188"/>
            <a:ext cx="1717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GB" sz="2000">
                <a:solidFill>
                  <a:schemeClr val="hlink"/>
                </a:solidFill>
                <a:latin typeface="Calibri" charset="0"/>
              </a:rPr>
              <a:t>Future Reward</a:t>
            </a:r>
            <a:endParaRPr lang="en-US" sz="2000">
              <a:solidFill>
                <a:schemeClr val="hlink"/>
              </a:solidFill>
              <a:latin typeface="Calibri" charset="0"/>
            </a:endParaRPr>
          </a:p>
        </p:txBody>
      </p:sp>
      <p:sp>
        <p:nvSpPr>
          <p:cNvPr id="94219" name="Line 11"/>
          <p:cNvSpPr>
            <a:spLocks noChangeShapeType="1"/>
          </p:cNvSpPr>
          <p:nvPr/>
        </p:nvSpPr>
        <p:spPr bwMode="auto">
          <a:xfrm>
            <a:off x="7165975" y="1905000"/>
            <a:ext cx="90488" cy="21272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20" name="TextBox 18"/>
          <p:cNvSpPr txBox="1">
            <a:spLocks noChangeArrowheads="1"/>
          </p:cNvSpPr>
          <p:nvPr/>
        </p:nvSpPr>
        <p:spPr bwMode="auto">
          <a:xfrm>
            <a:off x="4418013" y="5768975"/>
            <a:ext cx="1279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GB" sz="2000">
                <a:solidFill>
                  <a:srgbClr val="0000FF"/>
                </a:solidFill>
                <a:latin typeface="Calibri" charset="0"/>
              </a:rPr>
              <a:t>Start State</a:t>
            </a:r>
            <a:endParaRPr lang="en-US" sz="2000">
              <a:solidFill>
                <a:srgbClr val="0000FF"/>
              </a:solidFill>
              <a:latin typeface="Calibri" charset="0"/>
            </a:endParaRPr>
          </a:p>
        </p:txBody>
      </p:sp>
      <p:sp>
        <p:nvSpPr>
          <p:cNvPr id="94221" name="Line 13"/>
          <p:cNvSpPr>
            <a:spLocks noChangeShapeType="1"/>
          </p:cNvSpPr>
          <p:nvPr/>
        </p:nvSpPr>
        <p:spPr bwMode="auto">
          <a:xfrm>
            <a:off x="3348038" y="2749550"/>
            <a:ext cx="1290637" cy="792163"/>
          </a:xfrm>
          <a:prstGeom prst="line">
            <a:avLst/>
          </a:prstGeom>
          <a:noFill/>
          <a:ln w="9525">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22" name="TextBox 18"/>
          <p:cNvSpPr txBox="1">
            <a:spLocks noChangeArrowheads="1"/>
          </p:cNvSpPr>
          <p:nvPr/>
        </p:nvSpPr>
        <p:spPr bwMode="auto">
          <a:xfrm>
            <a:off x="457200" y="3460750"/>
            <a:ext cx="2692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GB" sz="2000">
                <a:solidFill>
                  <a:schemeClr val="hlink"/>
                </a:solidFill>
                <a:latin typeface="Calibri" charset="0"/>
              </a:rPr>
              <a:t>Expected Future</a:t>
            </a:r>
          </a:p>
          <a:p>
            <a:pPr algn="ctr" eaLnBrk="1" hangingPunct="1"/>
            <a:r>
              <a:rPr lang="en-GB" sz="2000">
                <a:solidFill>
                  <a:schemeClr val="hlink"/>
                </a:solidFill>
                <a:latin typeface="Calibri" charset="0"/>
              </a:rPr>
              <a:t>Reward (Value function)</a:t>
            </a:r>
            <a:endParaRPr lang="en-US" sz="2000">
              <a:solidFill>
                <a:schemeClr val="hlink"/>
              </a:solidFill>
              <a:latin typeface="Calibri" charset="0"/>
            </a:endParaRPr>
          </a:p>
        </p:txBody>
      </p:sp>
      <p:sp>
        <p:nvSpPr>
          <p:cNvPr id="94223" name="Line 15"/>
          <p:cNvSpPr>
            <a:spLocks noChangeShapeType="1"/>
          </p:cNvSpPr>
          <p:nvPr/>
        </p:nvSpPr>
        <p:spPr bwMode="auto">
          <a:xfrm>
            <a:off x="1568450" y="2701925"/>
            <a:ext cx="163513" cy="77787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24" name="Text Box 16"/>
          <p:cNvSpPr txBox="1">
            <a:spLocks noChangeArrowheads="1"/>
          </p:cNvSpPr>
          <p:nvPr/>
        </p:nvSpPr>
        <p:spPr bwMode="auto">
          <a:xfrm>
            <a:off x="1203325" y="2098675"/>
            <a:ext cx="68135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3200" i="1">
                <a:solidFill>
                  <a:schemeClr val="hlink"/>
                </a:solidFill>
                <a:latin typeface="Times New Roman" charset="0"/>
              </a:rPr>
              <a:t>V</a:t>
            </a:r>
            <a:r>
              <a:rPr lang="en-GB" sz="3200" i="1" baseline="30000">
                <a:solidFill>
                  <a:schemeClr val="hlink"/>
                </a:solidFill>
                <a:latin typeface="Symbol" charset="0"/>
              </a:rPr>
              <a:t>p</a:t>
            </a:r>
            <a:r>
              <a:rPr lang="en-GB" sz="3200" i="1">
                <a:solidFill>
                  <a:schemeClr val="hlink"/>
                </a:solidFill>
                <a:latin typeface="Times New Roman" charset="0"/>
              </a:rPr>
              <a:t>(b)</a:t>
            </a:r>
            <a:r>
              <a:rPr lang="en-GB" sz="3200" i="1">
                <a:latin typeface="Times New Roman" charset="0"/>
              </a:rPr>
              <a:t> = </a:t>
            </a:r>
            <a:r>
              <a:rPr lang="en-GB" sz="3200" i="1">
                <a:solidFill>
                  <a:srgbClr val="CC0000"/>
                </a:solidFill>
                <a:latin typeface="Times New Roman" charset="0"/>
              </a:rPr>
              <a:t>r(b,</a:t>
            </a:r>
            <a:r>
              <a:rPr lang="en-GB" sz="3200" i="1">
                <a:solidFill>
                  <a:srgbClr val="CC0000"/>
                </a:solidFill>
                <a:latin typeface="Symbol" charset="0"/>
              </a:rPr>
              <a:t>p</a:t>
            </a:r>
            <a:r>
              <a:rPr lang="en-GB" sz="3200" i="1">
                <a:solidFill>
                  <a:srgbClr val="CC0000"/>
                </a:solidFill>
                <a:latin typeface="Times New Roman" charset="0"/>
              </a:rPr>
              <a:t>(b))</a:t>
            </a:r>
            <a:r>
              <a:rPr lang="en-GB" sz="3200" i="1">
                <a:latin typeface="Times New Roman" charset="0"/>
              </a:rPr>
              <a:t> +     </a:t>
            </a:r>
            <a:r>
              <a:rPr lang="en-GB" sz="3200" i="1">
                <a:solidFill>
                  <a:srgbClr val="008000"/>
                </a:solidFill>
                <a:latin typeface="Times New Roman" charset="0"/>
              </a:rPr>
              <a:t>P(b’|b,</a:t>
            </a:r>
            <a:r>
              <a:rPr lang="en-GB" sz="3200" i="1">
                <a:solidFill>
                  <a:srgbClr val="008000"/>
                </a:solidFill>
                <a:latin typeface="Symbol" charset="0"/>
              </a:rPr>
              <a:t>p</a:t>
            </a:r>
            <a:r>
              <a:rPr lang="en-GB" sz="3200" i="1">
                <a:solidFill>
                  <a:srgbClr val="008000"/>
                </a:solidFill>
                <a:latin typeface="Times New Roman" charset="0"/>
              </a:rPr>
              <a:t>(b))</a:t>
            </a:r>
            <a:r>
              <a:rPr lang="en-GB" sz="3200" i="1">
                <a:solidFill>
                  <a:schemeClr val="hlink"/>
                </a:solidFill>
                <a:latin typeface="Times New Roman" charset="0"/>
              </a:rPr>
              <a:t>V</a:t>
            </a:r>
            <a:r>
              <a:rPr lang="en-GB" sz="3200" i="1" baseline="30000">
                <a:solidFill>
                  <a:schemeClr val="hlink"/>
                </a:solidFill>
                <a:latin typeface="Symbol" charset="0"/>
              </a:rPr>
              <a:t>p</a:t>
            </a:r>
            <a:r>
              <a:rPr lang="en-GB" sz="3200" i="1">
                <a:solidFill>
                  <a:schemeClr val="hlink"/>
                </a:solidFill>
                <a:latin typeface="Times New Roman" charset="0"/>
              </a:rPr>
              <a:t>(b’)</a:t>
            </a:r>
            <a:endParaRPr lang="en-US" sz="3200" i="1">
              <a:solidFill>
                <a:schemeClr val="hlink"/>
              </a:solidFill>
              <a:latin typeface="Times New Roman" charset="0"/>
            </a:endParaRPr>
          </a:p>
        </p:txBody>
      </p:sp>
      <p:graphicFrame>
        <p:nvGraphicFramePr>
          <p:cNvPr id="94210" name="Object 2"/>
          <p:cNvGraphicFramePr>
            <a:graphicFrameLocks noChangeAspect="1"/>
          </p:cNvGraphicFramePr>
          <p:nvPr/>
        </p:nvGraphicFramePr>
        <p:xfrm>
          <a:off x="4413250" y="2078038"/>
          <a:ext cx="639763" cy="831850"/>
        </p:xfrm>
        <a:graphic>
          <a:graphicData uri="http://schemas.openxmlformats.org/presentationml/2006/ole">
            <mc:AlternateContent xmlns:mc="http://schemas.openxmlformats.org/markup-compatibility/2006">
              <mc:Choice xmlns:v="urn:schemas-microsoft-com:vml" Requires="v">
                <p:oleObj spid="_x0000_s172066" name="Equation" r:id="rId3" imgW="291960" imgH="342720" progId="Equation.3">
                  <p:embed/>
                </p:oleObj>
              </mc:Choice>
              <mc:Fallback>
                <p:oleObj name="Equation" r:id="rId3" imgW="291960" imgH="3427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250" y="2078038"/>
                        <a:ext cx="639763"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4226"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84BF9614-B847-2047-857F-4977E5F1E9F7}" type="slidenum">
              <a:rPr lang="en-US" sz="1200">
                <a:solidFill>
                  <a:srgbClr val="898989"/>
                </a:solidFill>
                <a:latin typeface="Calibri" charset="0"/>
              </a:rPr>
              <a:pPr eaLnBrk="1" hangingPunct="1"/>
              <a:t>10</a:t>
            </a:fld>
            <a:endParaRPr lang="en-US" sz="1200">
              <a:solidFill>
                <a:srgbClr val="898989"/>
              </a:solidFill>
              <a:latin typeface="Calibri" charset="0"/>
            </a:endParaRPr>
          </a:p>
        </p:txBody>
      </p:sp>
    </p:spTree>
    <p:extLst>
      <p:ext uri="{BB962C8B-B14F-4D97-AF65-F5344CB8AC3E}">
        <p14:creationId xmlns:p14="http://schemas.microsoft.com/office/powerpoint/2010/main" val="11710713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38" name="Rectangle 3"/>
          <p:cNvSpPr>
            <a:spLocks/>
          </p:cNvSpPr>
          <p:nvPr/>
        </p:nvSpPr>
        <p:spPr bwMode="auto">
          <a:xfrm>
            <a:off x="457200" y="1193800"/>
            <a:ext cx="82296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 typeface="Arial" charset="0"/>
              <a:buChar char="•"/>
            </a:pPr>
            <a:r>
              <a:rPr lang="en-GB" sz="2800" dirty="0">
                <a:solidFill>
                  <a:srgbClr val="000000"/>
                </a:solidFill>
                <a:latin typeface="Calibri" charset="0"/>
                <a:cs typeface="ＭＳ Ｐゴシック" charset="0"/>
              </a:rPr>
              <a:t>Define a finite set of options for beliefs</a:t>
            </a:r>
          </a:p>
          <a:p>
            <a:pPr marL="342900" indent="-342900" eaLnBrk="0" hangingPunct="0">
              <a:spcBef>
                <a:spcPct val="20000"/>
              </a:spcBef>
              <a:buFont typeface="Arial" charset="0"/>
              <a:buChar char="•"/>
            </a:pPr>
            <a:r>
              <a:rPr lang="en-GB" sz="2800" dirty="0">
                <a:solidFill>
                  <a:srgbClr val="000000"/>
                </a:solidFill>
                <a:latin typeface="Calibri" charset="0"/>
                <a:cs typeface="ＭＳ Ｐゴシック" charset="0"/>
              </a:rPr>
              <a:t>Define transitions by hand</a:t>
            </a:r>
          </a:p>
          <a:p>
            <a:pPr marL="342900" indent="-342900" eaLnBrk="0" hangingPunct="0">
              <a:spcBef>
                <a:spcPct val="20000"/>
              </a:spcBef>
              <a:buFont typeface="Arial" charset="0"/>
              <a:buChar char="•"/>
            </a:pPr>
            <a:r>
              <a:rPr lang="en-GB" sz="2800" dirty="0">
                <a:solidFill>
                  <a:srgbClr val="000000"/>
                </a:solidFill>
                <a:latin typeface="Calibri" charset="0"/>
                <a:cs typeface="ＭＳ Ｐゴシック" charset="0"/>
              </a:rPr>
              <a:t>Rewards a function of belief state</a:t>
            </a:r>
          </a:p>
          <a:p>
            <a:pPr marL="342900" indent="-342900" eaLnBrk="0" hangingPunct="0">
              <a:spcBef>
                <a:spcPct val="20000"/>
              </a:spcBef>
              <a:buFont typeface="Arial" charset="0"/>
              <a:buNone/>
            </a:pPr>
            <a:endParaRPr lang="en-GB" sz="2800" dirty="0">
              <a:solidFill>
                <a:srgbClr val="000000"/>
              </a:solidFill>
              <a:latin typeface="Calibri" charset="0"/>
              <a:cs typeface="ＭＳ Ｐゴシック" charset="0"/>
            </a:endParaRPr>
          </a:p>
          <a:p>
            <a:pPr marL="342900" indent="-342900" eaLnBrk="0" hangingPunct="0">
              <a:spcBef>
                <a:spcPct val="20000"/>
              </a:spcBef>
              <a:buFont typeface="Arial" charset="0"/>
              <a:buNone/>
            </a:pPr>
            <a:endParaRPr lang="en-GB" sz="2800" dirty="0">
              <a:solidFill>
                <a:srgbClr val="000000"/>
              </a:solidFill>
              <a:latin typeface="Calibri" charset="0"/>
              <a:cs typeface="ＭＳ Ｐゴシック" charset="0"/>
            </a:endParaRPr>
          </a:p>
          <a:p>
            <a:pPr marL="342900" indent="-342900" eaLnBrk="0" hangingPunct="0">
              <a:spcBef>
                <a:spcPct val="20000"/>
              </a:spcBef>
              <a:buFont typeface="Arial" charset="0"/>
              <a:buNone/>
            </a:pPr>
            <a:endParaRPr lang="en-GB" sz="2800" dirty="0">
              <a:solidFill>
                <a:srgbClr val="000000"/>
              </a:solidFill>
              <a:latin typeface="Calibri" charset="0"/>
              <a:cs typeface="ＭＳ Ｐゴシック" charset="0"/>
            </a:endParaRPr>
          </a:p>
          <a:p>
            <a:pPr marL="342900" indent="-342900" eaLnBrk="0" hangingPunct="0">
              <a:spcBef>
                <a:spcPct val="20000"/>
              </a:spcBef>
              <a:buFont typeface="Arial" charset="0"/>
              <a:buNone/>
            </a:pPr>
            <a:endParaRPr lang="en-GB" sz="2800" dirty="0">
              <a:solidFill>
                <a:srgbClr val="000000"/>
              </a:solidFill>
              <a:latin typeface="Calibri" charset="0"/>
              <a:cs typeface="ＭＳ Ｐゴシック" charset="0"/>
            </a:endParaRPr>
          </a:p>
          <a:p>
            <a:pPr marL="342900" indent="-342900" eaLnBrk="0" hangingPunct="0">
              <a:spcBef>
                <a:spcPct val="20000"/>
              </a:spcBef>
              <a:buFont typeface="Arial" charset="0"/>
              <a:buNone/>
            </a:pPr>
            <a:endParaRPr lang="en-GB" sz="2800" dirty="0">
              <a:solidFill>
                <a:srgbClr val="000000"/>
              </a:solidFill>
              <a:latin typeface="Calibri" charset="0"/>
              <a:cs typeface="ＭＳ Ｐゴシック" charset="0"/>
            </a:endParaRPr>
          </a:p>
          <a:p>
            <a:pPr marL="342900" indent="-342900" eaLnBrk="0" hangingPunct="0">
              <a:spcBef>
                <a:spcPct val="20000"/>
              </a:spcBef>
              <a:buFont typeface="Arial" charset="0"/>
              <a:buNone/>
            </a:pPr>
            <a:r>
              <a:rPr lang="en-GB" sz="2800" dirty="0">
                <a:solidFill>
                  <a:srgbClr val="000000"/>
                </a:solidFill>
                <a:latin typeface="Calibri" charset="0"/>
                <a:cs typeface="ＭＳ Ｐゴシック" charset="0"/>
              </a:rPr>
              <a:t>Simplifies policy learning – we will start with </a:t>
            </a:r>
            <a:r>
              <a:rPr lang="en-GB" sz="2800" dirty="0" smtClean="0">
                <a:solidFill>
                  <a:srgbClr val="000000"/>
                </a:solidFill>
                <a:latin typeface="Calibri" charset="0"/>
                <a:cs typeface="ＭＳ Ｐゴシック" charset="0"/>
              </a:rPr>
              <a:t>Markov Decision Processes (MDPs)</a:t>
            </a:r>
            <a:endParaRPr lang="en-US" sz="2800" dirty="0">
              <a:solidFill>
                <a:srgbClr val="000000"/>
              </a:solidFill>
              <a:latin typeface="Calibri" charset="0"/>
              <a:cs typeface="ＭＳ Ｐゴシック" charset="0"/>
            </a:endParaRPr>
          </a:p>
        </p:txBody>
      </p:sp>
      <p:sp>
        <p:nvSpPr>
          <p:cNvPr id="90114" name="Rectangle 2"/>
          <p:cNvSpPr>
            <a:spLocks noGrp="1"/>
          </p:cNvSpPr>
          <p:nvPr>
            <p:ph type="title"/>
          </p:nvPr>
        </p:nvSpPr>
        <p:spPr/>
        <p:txBody>
          <a:bodyPr/>
          <a:lstStyle/>
          <a:p>
            <a:r>
              <a:rPr lang="en-GB">
                <a:latin typeface="Calibri" charset="0"/>
                <a:ea typeface="ＭＳ Ｐゴシック" charset="0"/>
                <a:cs typeface="ＭＳ Ｐゴシック" charset="0"/>
              </a:rPr>
              <a:t>Introduction – The MDP special case</a:t>
            </a:r>
            <a:endParaRPr lang="en-US">
              <a:latin typeface="Calibri" charset="0"/>
              <a:ea typeface="ＭＳ Ｐゴシック" charset="0"/>
              <a:cs typeface="ＭＳ Ｐゴシック" charset="0"/>
            </a:endParaRPr>
          </a:p>
        </p:txBody>
      </p:sp>
      <p:sp>
        <p:nvSpPr>
          <p:cNvPr id="90127" name="Text Box 15"/>
          <p:cNvSpPr txBox="1">
            <a:spLocks noChangeArrowheads="1"/>
          </p:cNvSpPr>
          <p:nvPr/>
        </p:nvSpPr>
        <p:spPr bwMode="auto">
          <a:xfrm>
            <a:off x="6335713" y="3179763"/>
            <a:ext cx="1928812" cy="1625600"/>
          </a:xfrm>
          <a:prstGeom prst="rect">
            <a:avLst/>
          </a:prstGeom>
          <a:noFill/>
          <a:ln w="9525">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GB" sz="2000">
                <a:solidFill>
                  <a:srgbClr val="000099"/>
                </a:solidFill>
                <a:latin typeface="Calibri" charset="0"/>
              </a:rPr>
              <a:t>Definitely Delete</a:t>
            </a:r>
          </a:p>
          <a:p>
            <a:pPr algn="ctr" eaLnBrk="1" hangingPunct="1"/>
            <a:r>
              <a:rPr lang="en-GB" sz="2000">
                <a:solidFill>
                  <a:srgbClr val="000099"/>
                </a:solidFill>
                <a:latin typeface="Calibri" charset="0"/>
              </a:rPr>
              <a:t>Probably Delete</a:t>
            </a:r>
          </a:p>
          <a:p>
            <a:pPr algn="ctr" eaLnBrk="1" hangingPunct="1"/>
            <a:r>
              <a:rPr lang="en-GB" sz="2000">
                <a:solidFill>
                  <a:srgbClr val="000099"/>
                </a:solidFill>
                <a:latin typeface="Calibri" charset="0"/>
              </a:rPr>
              <a:t>Don’t know</a:t>
            </a:r>
          </a:p>
          <a:p>
            <a:pPr algn="ctr" eaLnBrk="1" hangingPunct="1"/>
            <a:r>
              <a:rPr lang="en-GB" sz="2000">
                <a:solidFill>
                  <a:srgbClr val="000099"/>
                </a:solidFill>
                <a:latin typeface="Calibri" charset="0"/>
              </a:rPr>
              <a:t>Probably Save</a:t>
            </a:r>
          </a:p>
          <a:p>
            <a:pPr algn="ctr" eaLnBrk="1" hangingPunct="1"/>
            <a:r>
              <a:rPr lang="en-GB" sz="2000">
                <a:solidFill>
                  <a:srgbClr val="000099"/>
                </a:solidFill>
                <a:latin typeface="Calibri" charset="0"/>
              </a:rPr>
              <a:t>Definitely Save</a:t>
            </a:r>
            <a:endParaRPr lang="en-US" sz="2000">
              <a:solidFill>
                <a:srgbClr val="000099"/>
              </a:solidFill>
              <a:latin typeface="Calibri" charset="0"/>
            </a:endParaRPr>
          </a:p>
        </p:txBody>
      </p:sp>
      <p:sp>
        <p:nvSpPr>
          <p:cNvPr id="90129"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36B96DA-53C1-914E-94DE-96428816D269}" type="slidenum">
              <a:rPr lang="en-US" sz="1200">
                <a:solidFill>
                  <a:srgbClr val="898989"/>
                </a:solidFill>
                <a:latin typeface="Calibri" charset="0"/>
              </a:rPr>
              <a:pPr eaLnBrk="1" hangingPunct="1"/>
              <a:t>11</a:t>
            </a:fld>
            <a:endParaRPr lang="en-US" sz="1200">
              <a:solidFill>
                <a:srgbClr val="898989"/>
              </a:solidFill>
              <a:latin typeface="Calibri" charset="0"/>
            </a:endParaRPr>
          </a:p>
        </p:txBody>
      </p:sp>
      <p:grpSp>
        <p:nvGrpSpPr>
          <p:cNvPr id="90130" name="Group 66"/>
          <p:cNvGrpSpPr>
            <a:grpSpLocks/>
          </p:cNvGrpSpPr>
          <p:nvPr/>
        </p:nvGrpSpPr>
        <p:grpSpPr bwMode="auto">
          <a:xfrm>
            <a:off x="763588" y="3275013"/>
            <a:ext cx="2387600" cy="1435100"/>
            <a:chOff x="2128" y="872"/>
            <a:chExt cx="1504" cy="904"/>
          </a:xfrm>
        </p:grpSpPr>
        <p:sp>
          <p:nvSpPr>
            <p:cNvPr id="9" name="Rectangle 8"/>
            <p:cNvSpPr>
              <a:spLocks noChangeArrowheads="1"/>
            </p:cNvSpPr>
            <p:nvPr/>
          </p:nvSpPr>
          <p:spPr bwMode="auto">
            <a:xfrm>
              <a:off x="2128" y="872"/>
              <a:ext cx="1504" cy="904"/>
            </a:xfrm>
            <a:prstGeom prst="rect">
              <a:avLst/>
            </a:prstGeom>
            <a:solidFill>
              <a:srgbClr val="FFFFFF"/>
            </a:solidFill>
            <a:ln w="9525">
              <a:solidFill>
                <a:srgbClr val="4A7EBB"/>
              </a:solidFill>
              <a:miter lim="800000"/>
              <a:headEnd/>
              <a:tailEnd/>
            </a:ln>
            <a:effectLst>
              <a:outerShdw dist="23000" dir="5400000" rotWithShape="0">
                <a:srgbClr val="000000">
                  <a:alpha val="34998"/>
                </a:srgbClr>
              </a:outerShdw>
            </a:effectLst>
          </p:spPr>
          <p:txBody>
            <a:bodyPr anchor="ctr"/>
            <a:lstStyle/>
            <a:p>
              <a:pPr algn="ctr">
                <a:defRPr/>
              </a:pPr>
              <a:endParaRPr lang="en-US" sz="2000">
                <a:solidFill>
                  <a:srgbClr val="FFFFFF"/>
                </a:solidFill>
                <a:latin typeface="+mj-lt"/>
                <a:ea typeface="+mn-ea"/>
              </a:endParaRPr>
            </a:p>
          </p:txBody>
        </p:sp>
        <p:cxnSp>
          <p:nvCxnSpPr>
            <p:cNvPr id="21" name="Straight Connector 20"/>
            <p:cNvCxnSpPr>
              <a:cxnSpLocks noChangeShapeType="1"/>
            </p:cNvCxnSpPr>
            <p:nvPr/>
          </p:nvCxnSpPr>
          <p:spPr bwMode="auto">
            <a:xfrm rot="5400000">
              <a:off x="2108" y="1212"/>
              <a:ext cx="536" cy="2"/>
            </a:xfrm>
            <a:prstGeom prst="line">
              <a:avLst/>
            </a:prstGeom>
            <a:noFill/>
            <a:ln w="25400">
              <a:solidFill>
                <a:schemeClr val="accent1"/>
              </a:solidFill>
              <a:round/>
              <a:headEnd/>
              <a:tailEn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p:cNvCxnSpPr>
            <p:nvPr/>
          </p:nvCxnSpPr>
          <p:spPr bwMode="auto">
            <a:xfrm rot="10800000">
              <a:off x="2383" y="1481"/>
              <a:ext cx="889" cy="1"/>
            </a:xfrm>
            <a:prstGeom prst="line">
              <a:avLst/>
            </a:prstGeom>
            <a:noFill/>
            <a:ln w="25400">
              <a:solidFill>
                <a:schemeClr val="accent1"/>
              </a:solidFill>
              <a:round/>
              <a:headEnd/>
              <a:tailEn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5" name="Rectangle 24"/>
            <p:cNvSpPr>
              <a:spLocks noChangeArrowheads="1"/>
            </p:cNvSpPr>
            <p:nvPr/>
          </p:nvSpPr>
          <p:spPr bwMode="auto">
            <a:xfrm>
              <a:off x="2424" y="1016"/>
              <a:ext cx="328" cy="456"/>
            </a:xfrm>
            <a:prstGeom prst="rect">
              <a:avLst/>
            </a:prstGeom>
            <a:solidFill>
              <a:srgbClr val="0000FF"/>
            </a:solidFill>
            <a:ln w="9525">
              <a:solidFill>
                <a:srgbClr val="4A7EBB"/>
              </a:solidFill>
              <a:miter lim="800000"/>
              <a:headEnd/>
              <a:tailEnd/>
            </a:ln>
            <a:effectLst>
              <a:outerShdw dist="23000" dir="5400000" rotWithShape="0">
                <a:srgbClr val="000000">
                  <a:alpha val="34998"/>
                </a:srgbClr>
              </a:outerShdw>
            </a:effectLst>
          </p:spPr>
          <p:txBody>
            <a:bodyPr anchor="ctr"/>
            <a:lstStyle/>
            <a:p>
              <a:pPr algn="ctr">
                <a:defRPr/>
              </a:pPr>
              <a:endParaRPr lang="en-US" sz="2000">
                <a:solidFill>
                  <a:srgbClr val="FFFFFF"/>
                </a:solidFill>
                <a:latin typeface="+mj-lt"/>
                <a:ea typeface="+mn-ea"/>
              </a:endParaRPr>
            </a:p>
          </p:txBody>
        </p:sp>
        <p:sp>
          <p:nvSpPr>
            <p:cNvPr id="26" name="Rectangle 25"/>
            <p:cNvSpPr>
              <a:spLocks noChangeArrowheads="1"/>
            </p:cNvSpPr>
            <p:nvPr/>
          </p:nvSpPr>
          <p:spPr bwMode="auto">
            <a:xfrm>
              <a:off x="2864" y="1232"/>
              <a:ext cx="328" cy="248"/>
            </a:xfrm>
            <a:prstGeom prst="rect">
              <a:avLst/>
            </a:prstGeom>
            <a:solidFill>
              <a:srgbClr val="FF0000"/>
            </a:solidFill>
            <a:ln w="9525">
              <a:solidFill>
                <a:srgbClr val="4A7EBB"/>
              </a:solidFill>
              <a:miter lim="800000"/>
              <a:headEnd/>
              <a:tailEnd/>
            </a:ln>
            <a:effectLst>
              <a:outerShdw dist="23000" dir="5400000" rotWithShape="0">
                <a:srgbClr val="000000">
                  <a:alpha val="34998"/>
                </a:srgbClr>
              </a:outerShdw>
            </a:effectLst>
          </p:spPr>
          <p:txBody>
            <a:bodyPr anchor="ctr"/>
            <a:lstStyle/>
            <a:p>
              <a:pPr algn="ctr">
                <a:defRPr/>
              </a:pPr>
              <a:endParaRPr lang="en-US" sz="2000">
                <a:solidFill>
                  <a:srgbClr val="FFFFFF"/>
                </a:solidFill>
                <a:latin typeface="+mj-lt"/>
                <a:ea typeface="+mn-ea"/>
              </a:endParaRPr>
            </a:p>
          </p:txBody>
        </p:sp>
        <p:sp>
          <p:nvSpPr>
            <p:cNvPr id="30784" name="TextBox 26"/>
            <p:cNvSpPr txBox="1">
              <a:spLocks noChangeArrowheads="1"/>
            </p:cNvSpPr>
            <p:nvPr/>
          </p:nvSpPr>
          <p:spPr bwMode="auto">
            <a:xfrm>
              <a:off x="2259" y="1477"/>
              <a:ext cx="624" cy="250"/>
            </a:xfrm>
            <a:prstGeom prst="rect">
              <a:avLst/>
            </a:prstGeom>
            <a:noFill/>
            <a:ln w="9525">
              <a:noFill/>
              <a:miter lim="800000"/>
              <a:headEnd/>
              <a:tailEnd/>
            </a:ln>
          </p:spPr>
          <p:txBody>
            <a:bodyPr>
              <a:spAutoFit/>
            </a:bodyPr>
            <a:lstStyle/>
            <a:p>
              <a:pPr algn="ctr">
                <a:defRPr/>
              </a:pPr>
              <a:r>
                <a:rPr lang="en-US" sz="2000" dirty="0">
                  <a:solidFill>
                    <a:srgbClr val="376092"/>
                  </a:solidFill>
                  <a:latin typeface="+mj-lt"/>
                  <a:ea typeface="+mn-ea"/>
                </a:rPr>
                <a:t>save</a:t>
              </a:r>
            </a:p>
          </p:txBody>
        </p:sp>
        <p:sp>
          <p:nvSpPr>
            <p:cNvPr id="30785" name="TextBox 27"/>
            <p:cNvSpPr txBox="1">
              <a:spLocks noChangeArrowheads="1"/>
            </p:cNvSpPr>
            <p:nvPr/>
          </p:nvSpPr>
          <p:spPr bwMode="auto">
            <a:xfrm>
              <a:off x="2782" y="1490"/>
              <a:ext cx="702" cy="250"/>
            </a:xfrm>
            <a:prstGeom prst="rect">
              <a:avLst/>
            </a:prstGeom>
            <a:noFill/>
            <a:ln w="9525">
              <a:noFill/>
              <a:miter lim="800000"/>
              <a:headEnd/>
              <a:tailEnd/>
            </a:ln>
          </p:spPr>
          <p:txBody>
            <a:bodyPr wrap="square">
              <a:spAutoFit/>
            </a:bodyPr>
            <a:lstStyle/>
            <a:p>
              <a:pPr algn="ctr">
                <a:defRPr/>
              </a:pPr>
              <a:r>
                <a:rPr lang="en-US" sz="2000" dirty="0">
                  <a:solidFill>
                    <a:srgbClr val="376092"/>
                  </a:solidFill>
                  <a:latin typeface="+mj-lt"/>
                  <a:ea typeface="+mn-ea"/>
                </a:rPr>
                <a:t>delete</a:t>
              </a:r>
            </a:p>
          </p:txBody>
        </p:sp>
      </p:grpSp>
      <p:cxnSp>
        <p:nvCxnSpPr>
          <p:cNvPr id="90140" name="AutoShape 28"/>
          <p:cNvCxnSpPr>
            <a:cxnSpLocks noChangeShapeType="1"/>
            <a:stCxn id="9" idx="3"/>
            <a:endCxn id="90127" idx="1"/>
          </p:cNvCxnSpPr>
          <p:nvPr/>
        </p:nvCxnSpPr>
        <p:spPr bwMode="auto">
          <a:xfrm>
            <a:off x="3151188" y="3992563"/>
            <a:ext cx="3184525"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09395905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51" name="Rectangle 235"/>
          <p:cNvSpPr>
            <a:spLocks noChangeArrowheads="1"/>
          </p:cNvSpPr>
          <p:nvPr/>
        </p:nvSpPr>
        <p:spPr bwMode="auto">
          <a:xfrm>
            <a:off x="3959225" y="1463675"/>
            <a:ext cx="4602163" cy="2316163"/>
          </a:xfrm>
          <a:prstGeom prst="rect">
            <a:avLst/>
          </a:prstGeom>
          <a:solidFill>
            <a:schemeClr val="bg1"/>
          </a:solidFill>
          <a:ln w="31750">
            <a:solidFill>
              <a:schemeClr val="tx1"/>
            </a:solidFill>
            <a:miter lim="800000"/>
            <a:headEnd/>
            <a:tailEnd/>
          </a:ln>
          <a:effectLst/>
        </p:spPr>
        <p:txBody>
          <a:bodyPr wrap="none" anchor="ctr"/>
          <a:lstStyle/>
          <a:p>
            <a:pPr>
              <a:defRPr/>
            </a:pPr>
            <a:endParaRPr lang="en-US">
              <a:latin typeface="+mj-lt"/>
              <a:ea typeface="+mn-ea"/>
            </a:endParaRPr>
          </a:p>
        </p:txBody>
      </p:sp>
      <p:sp>
        <p:nvSpPr>
          <p:cNvPr id="35050" name="Rectangle 234"/>
          <p:cNvSpPr>
            <a:spLocks noChangeArrowheads="1"/>
          </p:cNvSpPr>
          <p:nvPr/>
        </p:nvSpPr>
        <p:spPr bwMode="auto">
          <a:xfrm>
            <a:off x="3870325" y="1565275"/>
            <a:ext cx="4602163" cy="2316163"/>
          </a:xfrm>
          <a:prstGeom prst="rect">
            <a:avLst/>
          </a:prstGeom>
          <a:solidFill>
            <a:schemeClr val="bg1"/>
          </a:solidFill>
          <a:ln w="31750">
            <a:solidFill>
              <a:schemeClr val="tx1"/>
            </a:solidFill>
            <a:miter lim="800000"/>
            <a:headEnd/>
            <a:tailEnd/>
          </a:ln>
          <a:effectLst/>
        </p:spPr>
        <p:txBody>
          <a:bodyPr wrap="none" anchor="ctr"/>
          <a:lstStyle/>
          <a:p>
            <a:pPr>
              <a:defRPr/>
            </a:pPr>
            <a:endParaRPr lang="en-US">
              <a:latin typeface="+mj-lt"/>
              <a:ea typeface="+mn-ea"/>
            </a:endParaRPr>
          </a:p>
        </p:txBody>
      </p:sp>
      <p:sp>
        <p:nvSpPr>
          <p:cNvPr id="35049" name="Rectangle 233"/>
          <p:cNvSpPr>
            <a:spLocks noChangeArrowheads="1"/>
          </p:cNvSpPr>
          <p:nvPr/>
        </p:nvSpPr>
        <p:spPr bwMode="auto">
          <a:xfrm>
            <a:off x="3765550" y="1682750"/>
            <a:ext cx="4602163" cy="2316163"/>
          </a:xfrm>
          <a:prstGeom prst="rect">
            <a:avLst/>
          </a:prstGeom>
          <a:solidFill>
            <a:schemeClr val="bg1"/>
          </a:solidFill>
          <a:ln w="12700">
            <a:solidFill>
              <a:schemeClr val="tx1"/>
            </a:solidFill>
            <a:miter lim="800000"/>
            <a:headEnd/>
            <a:tailEnd/>
          </a:ln>
          <a:effectLst/>
        </p:spPr>
        <p:txBody>
          <a:bodyPr wrap="none" anchor="ctr"/>
          <a:lstStyle/>
          <a:p>
            <a:pPr>
              <a:defRPr/>
            </a:pPr>
            <a:endParaRPr lang="en-US">
              <a:latin typeface="+mj-lt"/>
              <a:ea typeface="+mn-ea"/>
            </a:endParaRPr>
          </a:p>
        </p:txBody>
      </p:sp>
      <p:sp>
        <p:nvSpPr>
          <p:cNvPr id="95237" name="Rectangle 2"/>
          <p:cNvSpPr>
            <a:spLocks noGrp="1"/>
          </p:cNvSpPr>
          <p:nvPr>
            <p:ph type="title"/>
          </p:nvPr>
        </p:nvSpPr>
        <p:spPr/>
        <p:txBody>
          <a:bodyPr/>
          <a:lstStyle/>
          <a:p>
            <a:r>
              <a:rPr lang="en-GB">
                <a:latin typeface="Calibri" charset="0"/>
                <a:ea typeface="ＭＳ Ｐゴシック" charset="0"/>
                <a:cs typeface="ＭＳ Ｐゴシック" charset="0"/>
              </a:rPr>
              <a:t>Model-based learning – An MDP example</a:t>
            </a:r>
            <a:endParaRPr lang="en-US">
              <a:latin typeface="Calibri" charset="0"/>
              <a:ea typeface="ＭＳ Ｐゴシック" charset="0"/>
              <a:cs typeface="ＭＳ Ｐゴシック" charset="0"/>
            </a:endParaRPr>
          </a:p>
        </p:txBody>
      </p:sp>
      <p:sp>
        <p:nvSpPr>
          <p:cNvPr id="29" name="TextBox 28"/>
          <p:cNvSpPr txBox="1">
            <a:spLocks noChangeArrowheads="1"/>
          </p:cNvSpPr>
          <p:nvPr/>
        </p:nvSpPr>
        <p:spPr bwMode="auto">
          <a:xfrm>
            <a:off x="1008748" y="4786313"/>
            <a:ext cx="1340068" cy="923330"/>
          </a:xfrm>
          <a:prstGeom prst="rect">
            <a:avLst/>
          </a:prstGeom>
          <a:noFill/>
          <a:ln w="9525">
            <a:solidFill>
              <a:srgbClr val="993366"/>
            </a:solidFill>
            <a:miter lim="800000"/>
            <a:headEnd/>
            <a:tailEnd/>
          </a:ln>
        </p:spPr>
        <p:txBody>
          <a:bodyPr wrap="none">
            <a:spAutoFit/>
          </a:bodyPr>
          <a:lstStyle/>
          <a:p>
            <a:pPr algn="ctr">
              <a:defRPr/>
            </a:pPr>
            <a:r>
              <a:rPr lang="en-US" dirty="0">
                <a:solidFill>
                  <a:srgbClr val="660066"/>
                </a:solidFill>
                <a:latin typeface="+mj-lt"/>
                <a:ea typeface="+mn-ea"/>
              </a:rPr>
              <a:t>ask</a:t>
            </a:r>
          </a:p>
          <a:p>
            <a:pPr algn="ctr">
              <a:defRPr/>
            </a:pPr>
            <a:r>
              <a:rPr lang="en-US" dirty="0" err="1">
                <a:solidFill>
                  <a:srgbClr val="660066"/>
                </a:solidFill>
                <a:latin typeface="+mj-lt"/>
                <a:ea typeface="+mn-ea"/>
              </a:rPr>
              <a:t>doSave</a:t>
            </a:r>
            <a:endParaRPr lang="en-US" dirty="0">
              <a:solidFill>
                <a:srgbClr val="660066"/>
              </a:solidFill>
              <a:latin typeface="+mj-lt"/>
              <a:ea typeface="+mn-ea"/>
            </a:endParaRPr>
          </a:p>
          <a:p>
            <a:pPr algn="ctr">
              <a:defRPr/>
            </a:pPr>
            <a:r>
              <a:rPr lang="en-US" dirty="0" err="1">
                <a:solidFill>
                  <a:srgbClr val="660066"/>
                </a:solidFill>
                <a:latin typeface="+mj-lt"/>
                <a:ea typeface="+mn-ea"/>
              </a:rPr>
              <a:t>doDelete</a:t>
            </a:r>
            <a:endParaRPr lang="en-US" dirty="0">
              <a:solidFill>
                <a:srgbClr val="660066"/>
              </a:solidFill>
              <a:latin typeface="+mj-lt"/>
              <a:ea typeface="+mn-ea"/>
            </a:endParaRPr>
          </a:p>
        </p:txBody>
      </p:sp>
      <p:sp>
        <p:nvSpPr>
          <p:cNvPr id="95239" name="Text Box 5"/>
          <p:cNvSpPr txBox="1">
            <a:spLocks noChangeArrowheads="1"/>
          </p:cNvSpPr>
          <p:nvPr/>
        </p:nvSpPr>
        <p:spPr bwMode="auto">
          <a:xfrm>
            <a:off x="741363" y="1719263"/>
            <a:ext cx="1927225" cy="1631950"/>
          </a:xfrm>
          <a:prstGeom prst="rect">
            <a:avLst/>
          </a:prstGeom>
          <a:noFill/>
          <a:ln w="9525">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GB" sz="2000">
                <a:solidFill>
                  <a:srgbClr val="000099"/>
                </a:solidFill>
                <a:latin typeface="Calibri" charset="0"/>
              </a:rPr>
              <a:t>Definitely Delete</a:t>
            </a:r>
          </a:p>
          <a:p>
            <a:pPr algn="ctr" eaLnBrk="1" hangingPunct="1"/>
            <a:r>
              <a:rPr lang="en-GB" sz="2000">
                <a:solidFill>
                  <a:srgbClr val="000099"/>
                </a:solidFill>
                <a:latin typeface="Calibri" charset="0"/>
              </a:rPr>
              <a:t>Probably Delete</a:t>
            </a:r>
          </a:p>
          <a:p>
            <a:pPr algn="ctr" eaLnBrk="1" hangingPunct="1"/>
            <a:r>
              <a:rPr lang="en-GB" sz="2000">
                <a:solidFill>
                  <a:srgbClr val="000099"/>
                </a:solidFill>
                <a:latin typeface="Calibri" charset="0"/>
              </a:rPr>
              <a:t>Don’t know</a:t>
            </a:r>
          </a:p>
          <a:p>
            <a:pPr algn="ctr" eaLnBrk="1" hangingPunct="1"/>
            <a:r>
              <a:rPr lang="en-GB" sz="2000">
                <a:solidFill>
                  <a:srgbClr val="000099"/>
                </a:solidFill>
                <a:latin typeface="Calibri" charset="0"/>
              </a:rPr>
              <a:t>Probably Save</a:t>
            </a:r>
          </a:p>
          <a:p>
            <a:pPr algn="ctr" eaLnBrk="1" hangingPunct="1"/>
            <a:r>
              <a:rPr lang="en-GB" sz="2000">
                <a:solidFill>
                  <a:srgbClr val="000099"/>
                </a:solidFill>
                <a:latin typeface="Calibri" charset="0"/>
              </a:rPr>
              <a:t>Definitely Save</a:t>
            </a:r>
            <a:endParaRPr lang="en-US" sz="2000">
              <a:solidFill>
                <a:srgbClr val="000099"/>
              </a:solidFill>
              <a:latin typeface="Calibri" charset="0"/>
            </a:endParaRPr>
          </a:p>
        </p:txBody>
      </p:sp>
      <p:graphicFrame>
        <p:nvGraphicFramePr>
          <p:cNvPr id="35053" name="Group 237"/>
          <p:cNvGraphicFramePr>
            <a:graphicFrameLocks noGrp="1"/>
          </p:cNvGraphicFramePr>
          <p:nvPr/>
        </p:nvGraphicFramePr>
        <p:xfrm>
          <a:off x="3840163" y="4648200"/>
          <a:ext cx="4630737" cy="1543368"/>
        </p:xfrm>
        <a:graphic>
          <a:graphicData uri="http://schemas.openxmlformats.org/drawingml/2006/table">
            <a:tbl>
              <a:tblPr/>
              <a:tblGrid>
                <a:gridCol w="762000"/>
                <a:gridCol w="711200"/>
                <a:gridCol w="695325"/>
                <a:gridCol w="742950"/>
                <a:gridCol w="646112"/>
                <a:gridCol w="1073150"/>
              </a:tblGrid>
              <a:tr h="26828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DSave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PSave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376092"/>
                          </a:solidFill>
                          <a:effectLst/>
                          <a:latin typeface="Calibri" charset="0"/>
                          <a:ea typeface="ＭＳ Ｐゴシック" charset="0"/>
                          <a:cs typeface="Arial" charset="0"/>
                        </a:rPr>
                        <a:t>?</a:t>
                      </a:r>
                      <a:endParaRPr kumimoji="0" lang="en-US" sz="1600" b="0" i="0" u="none" strike="noStrike" cap="none" normalizeH="0" baseline="0">
                        <a:ln>
                          <a:noFill/>
                        </a:ln>
                        <a:solidFill>
                          <a:srgbClr val="376092"/>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PDel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DDel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en-US" sz="1600" b="0" i="0" u="none" strike="noStrike" cap="none" normalizeH="0" baseline="0">
                        <a:ln>
                          <a:noFill/>
                        </a:ln>
                        <a:solidFill>
                          <a:srgbClr val="376092"/>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3225">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-1</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-1</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-1</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-1</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-1</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FF0000"/>
                          </a:solidFill>
                          <a:effectLst/>
                          <a:latin typeface="Calibri" charset="0"/>
                          <a:ea typeface="ＭＳ Ｐゴシック" charset="0"/>
                          <a:cs typeface="Arial" charset="0"/>
                        </a:rPr>
                        <a:t>ask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163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4</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-2</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-8</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-16</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-20</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008000"/>
                          </a:solidFill>
                          <a:effectLst/>
                          <a:latin typeface="Calibri" charset="0"/>
                          <a:ea typeface="ＭＳ Ｐゴシック" charset="0"/>
                          <a:cs typeface="Arial" charset="0"/>
                        </a:rPr>
                        <a:t>doSave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3225">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-20</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-16</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-8</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-2</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4</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chemeClr val="hlink"/>
                          </a:solidFill>
                          <a:effectLst/>
                          <a:latin typeface="Calibri" charset="0"/>
                          <a:ea typeface="ＭＳ Ｐゴシック" charset="0"/>
                          <a:cs typeface="Arial" charset="0"/>
                        </a:rPr>
                        <a:t>doDelete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95334" name="Group 102"/>
          <p:cNvGraphicFramePr>
            <a:graphicFrameLocks noGrp="1"/>
          </p:cNvGraphicFramePr>
          <p:nvPr/>
        </p:nvGraphicFramePr>
        <p:xfrm>
          <a:off x="3756025" y="1676400"/>
          <a:ext cx="4633913" cy="2304288"/>
        </p:xfrm>
        <a:graphic>
          <a:graphicData uri="http://schemas.openxmlformats.org/drawingml/2006/table">
            <a:tbl>
              <a:tblPr/>
              <a:tblGrid>
                <a:gridCol w="773113"/>
                <a:gridCol w="769937"/>
                <a:gridCol w="774700"/>
                <a:gridCol w="773113"/>
                <a:gridCol w="769937"/>
                <a:gridCol w="773113"/>
              </a:tblGrid>
              <a:tr h="277813">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376092"/>
                          </a:solidFill>
                          <a:effectLst/>
                          <a:latin typeface="Calibri" charset="0"/>
                          <a:ea typeface="ＭＳ Ｐゴシック" charset="0"/>
                          <a:cs typeface="Arial" charset="0"/>
                        </a:rPr>
                        <a:t>T(ask)</a:t>
                      </a:r>
                      <a:endParaRPr kumimoji="0" lang="en-US" sz="1600" b="0" i="0" u="none" strike="noStrike" cap="none" normalizeH="0" baseline="0">
                        <a:ln>
                          <a:noFill/>
                        </a:ln>
                        <a:solidFill>
                          <a:srgbClr val="376092"/>
                        </a:solidFill>
                        <a:effectLst/>
                        <a:latin typeface="Calibri"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DSave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PSave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376092"/>
                          </a:solidFill>
                          <a:effectLst/>
                          <a:latin typeface="Calibri" charset="0"/>
                          <a:ea typeface="ＭＳ Ｐゴシック" charset="0"/>
                          <a:cs typeface="Arial" charset="0"/>
                        </a:rPr>
                        <a:t>?</a:t>
                      </a:r>
                      <a:endParaRPr kumimoji="0" lang="en-US" sz="1600" b="0" i="0" u="none" strike="noStrike" cap="none" normalizeH="0" baseline="0">
                        <a:ln>
                          <a:noFill/>
                        </a:ln>
                        <a:solidFill>
                          <a:srgbClr val="376092"/>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PDel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DDel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813">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DSave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0.8</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0.1</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0.1</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376092"/>
                          </a:solidFill>
                          <a:effectLst/>
                          <a:latin typeface="Calibri" charset="0"/>
                          <a:ea typeface="ＭＳ Ｐゴシック" charset="0"/>
                          <a:cs typeface="Arial" charset="0"/>
                        </a:rPr>
                        <a:t>0</a:t>
                      </a:r>
                      <a:endParaRPr kumimoji="0" lang="en-US" sz="1600" b="0" i="0" u="none" strike="noStrike" cap="none" normalizeH="0" baseline="0">
                        <a:ln>
                          <a:noFill/>
                        </a:ln>
                        <a:solidFill>
                          <a:srgbClr val="376092"/>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813">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PSave</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0.5</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0.2</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0.1</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0.1</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0.1</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813">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376092"/>
                          </a:solidFill>
                          <a:effectLst/>
                          <a:latin typeface="Calibri" charset="0"/>
                          <a:ea typeface="ＭＳ Ｐゴシック" charset="0"/>
                          <a:cs typeface="Arial" charset="0"/>
                        </a:rPr>
                        <a:t>?</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0.2</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0.2</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0.2</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0.2</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0.2</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813">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PDel</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0.1</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0.1</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0.1</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0.2</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0.5</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813">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DDel</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0.1</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0,1</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0.8</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5328" name="Text Box 177"/>
          <p:cNvSpPr txBox="1">
            <a:spLocks noChangeArrowheads="1"/>
          </p:cNvSpPr>
          <p:nvPr/>
        </p:nvSpPr>
        <p:spPr bwMode="auto">
          <a:xfrm>
            <a:off x="5881688" y="4151313"/>
            <a:ext cx="1096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2000" b="1">
                <a:latin typeface="Calibri" charset="0"/>
              </a:rPr>
              <a:t>Rewards</a:t>
            </a:r>
            <a:endParaRPr lang="en-US" sz="2000" b="1">
              <a:latin typeface="Calibri" charset="0"/>
            </a:endParaRPr>
          </a:p>
        </p:txBody>
      </p:sp>
      <p:sp>
        <p:nvSpPr>
          <p:cNvPr id="95329" name="Text Box 178"/>
          <p:cNvSpPr txBox="1">
            <a:spLocks noChangeArrowheads="1"/>
          </p:cNvSpPr>
          <p:nvPr/>
        </p:nvSpPr>
        <p:spPr bwMode="auto">
          <a:xfrm>
            <a:off x="1157288" y="4227513"/>
            <a:ext cx="976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2000" b="1">
                <a:latin typeface="Calibri" charset="0"/>
              </a:rPr>
              <a:t>Actions</a:t>
            </a:r>
            <a:endParaRPr lang="en-US" sz="2000" b="1">
              <a:latin typeface="Calibri" charset="0"/>
            </a:endParaRPr>
          </a:p>
        </p:txBody>
      </p:sp>
      <p:sp>
        <p:nvSpPr>
          <p:cNvPr id="95330" name="Text Box 179"/>
          <p:cNvSpPr txBox="1">
            <a:spLocks noChangeArrowheads="1"/>
          </p:cNvSpPr>
          <p:nvPr/>
        </p:nvSpPr>
        <p:spPr bwMode="auto">
          <a:xfrm>
            <a:off x="1235075" y="1154113"/>
            <a:ext cx="833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2000" b="1">
                <a:latin typeface="Calibri" charset="0"/>
              </a:rPr>
              <a:t>States</a:t>
            </a:r>
            <a:endParaRPr lang="en-US" sz="2000" b="1">
              <a:latin typeface="Calibri" charset="0"/>
            </a:endParaRPr>
          </a:p>
        </p:txBody>
      </p:sp>
      <p:sp>
        <p:nvSpPr>
          <p:cNvPr id="95331" name="Text Box 180"/>
          <p:cNvSpPr txBox="1">
            <a:spLocks noChangeArrowheads="1"/>
          </p:cNvSpPr>
          <p:nvPr/>
        </p:nvSpPr>
        <p:spPr bwMode="auto">
          <a:xfrm>
            <a:off x="5697538" y="952500"/>
            <a:ext cx="1343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2000" b="1">
                <a:latin typeface="Calibri" charset="0"/>
              </a:rPr>
              <a:t>Transitions</a:t>
            </a:r>
            <a:endParaRPr lang="en-US" sz="2000" b="1">
              <a:latin typeface="Calibri" charset="0"/>
            </a:endParaRPr>
          </a:p>
        </p:txBody>
      </p:sp>
      <p:sp>
        <p:nvSpPr>
          <p:cNvPr id="95333"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B9B31D3E-F4D4-B941-8820-796DA0A8AA92}" type="slidenum">
              <a:rPr lang="en-US" sz="1200">
                <a:solidFill>
                  <a:srgbClr val="898989"/>
                </a:solidFill>
                <a:latin typeface="Calibri" charset="0"/>
              </a:rPr>
              <a:pPr eaLnBrk="1" hangingPunct="1"/>
              <a:t>12</a:t>
            </a:fld>
            <a:endParaRPr lang="en-US" sz="1200">
              <a:solidFill>
                <a:srgbClr val="898989"/>
              </a:solidFill>
              <a:latin typeface="Calibri" charset="0"/>
            </a:endParaRPr>
          </a:p>
        </p:txBody>
      </p:sp>
    </p:spTree>
    <p:extLst>
      <p:ext uri="{BB962C8B-B14F-4D97-AF65-F5344CB8AC3E}">
        <p14:creationId xmlns:p14="http://schemas.microsoft.com/office/powerpoint/2010/main" val="311297672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5"/>
          <p:cNvSpPr>
            <a:spLocks noGrp="1"/>
          </p:cNvSpPr>
          <p:nvPr>
            <p:ph type="title"/>
          </p:nvPr>
        </p:nvSpPr>
        <p:spPr/>
        <p:txBody>
          <a:bodyPr/>
          <a:lstStyle/>
          <a:p>
            <a:r>
              <a:rPr lang="en-GB">
                <a:latin typeface="Calibri" charset="0"/>
                <a:ea typeface="ＭＳ Ｐゴシック" charset="0"/>
                <a:cs typeface="ＭＳ Ｐゴシック" charset="0"/>
              </a:rPr>
              <a:t>Model-based learning – An MDP example</a:t>
            </a:r>
            <a:endParaRPr lang="en-US">
              <a:latin typeface="Calibri" charset="0"/>
              <a:ea typeface="ＭＳ Ｐゴシック" charset="0"/>
              <a:cs typeface="ＭＳ Ｐゴシック" charset="0"/>
            </a:endParaRPr>
          </a:p>
        </p:txBody>
      </p:sp>
      <p:sp>
        <p:nvSpPr>
          <p:cNvPr id="96259" name="Rectangle 100"/>
          <p:cNvSpPr>
            <a:spLocks noGrp="1"/>
          </p:cNvSpPr>
          <p:nvPr>
            <p:ph type="body" idx="1"/>
          </p:nvPr>
        </p:nvSpPr>
        <p:spPr>
          <a:xfrm>
            <a:off x="269875" y="2106613"/>
            <a:ext cx="3779838" cy="1052512"/>
          </a:xfrm>
          <a:noFill/>
        </p:spPr>
        <p:txBody>
          <a:bodyPr/>
          <a:lstStyle/>
          <a:p>
            <a:pPr marL="0" indent="0">
              <a:buNone/>
            </a:pPr>
            <a:r>
              <a:rPr lang="en-GB" sz="2400" dirty="0">
                <a:latin typeface="Calibri" charset="0"/>
                <a:ea typeface="ＭＳ Ｐゴシック" charset="0"/>
                <a:cs typeface="ＭＳ Ｐゴシック" charset="0"/>
              </a:rPr>
              <a:t>A transition </a:t>
            </a:r>
            <a:r>
              <a:rPr lang="en-GB" sz="2400" b="1" dirty="0">
                <a:latin typeface="Calibri" charset="0"/>
                <a:ea typeface="ＭＳ Ｐゴシック" charset="0"/>
                <a:cs typeface="ＭＳ Ｐゴシック" charset="0"/>
              </a:rPr>
              <a:t>matrix</a:t>
            </a:r>
            <a:r>
              <a:rPr lang="en-GB" sz="2400" dirty="0">
                <a:latin typeface="Calibri" charset="0"/>
                <a:ea typeface="ＭＳ Ｐゴシック" charset="0"/>
                <a:cs typeface="ＭＳ Ｐゴシック" charset="0"/>
              </a:rPr>
              <a:t> </a:t>
            </a:r>
          </a:p>
          <a:p>
            <a:pPr marL="0" indent="0">
              <a:buNone/>
            </a:pPr>
            <a:r>
              <a:rPr lang="en-GB" sz="2400" dirty="0">
                <a:latin typeface="Calibri" charset="0"/>
                <a:ea typeface="ＭＳ Ｐゴシック" charset="0"/>
                <a:cs typeface="ＭＳ Ｐゴシック" charset="0"/>
              </a:rPr>
              <a:t>for each action:  </a:t>
            </a:r>
            <a:r>
              <a:rPr lang="en-GB" sz="2400" i="1" dirty="0">
                <a:latin typeface="Times New Roman" charset="0"/>
                <a:ea typeface="ＭＳ Ｐゴシック" charset="0"/>
                <a:cs typeface="ＭＳ Ｐゴシック" charset="0"/>
              </a:rPr>
              <a:t>T</a:t>
            </a:r>
            <a:r>
              <a:rPr lang="en-GB" sz="2400" i="1" baseline="-25000" dirty="0">
                <a:latin typeface="Times New Roman" charset="0"/>
                <a:ea typeface="ＭＳ Ｐゴシック" charset="0"/>
                <a:cs typeface="ＭＳ Ｐゴシック" charset="0"/>
              </a:rPr>
              <a:t>a</a:t>
            </a:r>
            <a:endParaRPr lang="en-US" sz="2400" i="1" baseline="-25000" dirty="0">
              <a:latin typeface="Times New Roman" charset="0"/>
              <a:ea typeface="ＭＳ Ｐゴシック" charset="0"/>
              <a:cs typeface="ＭＳ Ｐゴシック" charset="0"/>
            </a:endParaRPr>
          </a:p>
        </p:txBody>
      </p:sp>
      <p:sp>
        <p:nvSpPr>
          <p:cNvPr id="96260" name="Rectangle 101"/>
          <p:cNvSpPr>
            <a:spLocks/>
          </p:cNvSpPr>
          <p:nvPr/>
        </p:nvSpPr>
        <p:spPr bwMode="auto">
          <a:xfrm>
            <a:off x="336550" y="4724400"/>
            <a:ext cx="3779838"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 typeface="Arial" charset="0"/>
              <a:buNone/>
            </a:pPr>
            <a:r>
              <a:rPr lang="en-GB" sz="2400">
                <a:solidFill>
                  <a:srgbClr val="000000"/>
                </a:solidFill>
                <a:latin typeface="Calibri" charset="0"/>
                <a:cs typeface="ＭＳ Ｐゴシック" charset="0"/>
              </a:rPr>
              <a:t>A reward </a:t>
            </a:r>
            <a:r>
              <a:rPr lang="en-GB" sz="2400" b="1">
                <a:solidFill>
                  <a:srgbClr val="000000"/>
                </a:solidFill>
                <a:latin typeface="Calibri" charset="0"/>
                <a:cs typeface="ＭＳ Ｐゴシック" charset="0"/>
              </a:rPr>
              <a:t>vector</a:t>
            </a:r>
            <a:endParaRPr lang="en-GB" sz="2400">
              <a:solidFill>
                <a:srgbClr val="000000"/>
              </a:solidFill>
              <a:latin typeface="Calibri" charset="0"/>
              <a:cs typeface="ＭＳ Ｐゴシック" charset="0"/>
            </a:endParaRPr>
          </a:p>
          <a:p>
            <a:pPr marL="342900" indent="-342900" eaLnBrk="0" hangingPunct="0">
              <a:spcBef>
                <a:spcPct val="20000"/>
              </a:spcBef>
              <a:buFont typeface="Arial" charset="0"/>
              <a:buNone/>
            </a:pPr>
            <a:r>
              <a:rPr lang="en-GB" sz="2400">
                <a:solidFill>
                  <a:srgbClr val="000000"/>
                </a:solidFill>
                <a:latin typeface="Calibri" charset="0"/>
                <a:cs typeface="ＭＳ Ｐゴシック" charset="0"/>
              </a:rPr>
              <a:t>for each action:  </a:t>
            </a:r>
            <a:r>
              <a:rPr lang="en-GB" sz="2400" i="1">
                <a:solidFill>
                  <a:srgbClr val="000000"/>
                </a:solidFill>
                <a:latin typeface="Times New Roman" charset="0"/>
                <a:cs typeface="ＭＳ Ｐゴシック" charset="0"/>
              </a:rPr>
              <a:t>r</a:t>
            </a:r>
            <a:r>
              <a:rPr lang="en-GB" sz="2400" i="1" baseline="-25000">
                <a:solidFill>
                  <a:srgbClr val="000000"/>
                </a:solidFill>
                <a:latin typeface="Times New Roman" charset="0"/>
                <a:cs typeface="ＭＳ Ｐゴシック" charset="0"/>
              </a:rPr>
              <a:t>a</a:t>
            </a:r>
            <a:endParaRPr lang="en-US" sz="2400" i="1" baseline="-25000">
              <a:solidFill>
                <a:srgbClr val="000000"/>
              </a:solidFill>
              <a:latin typeface="Times New Roman" charset="0"/>
              <a:cs typeface="ＭＳ Ｐゴシック" charset="0"/>
            </a:endParaRPr>
          </a:p>
        </p:txBody>
      </p:sp>
      <p:sp>
        <p:nvSpPr>
          <p:cNvPr id="96262"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3B36179-F121-6646-B165-59403B1B2B07}" type="slidenum">
              <a:rPr lang="en-US" sz="1200">
                <a:solidFill>
                  <a:srgbClr val="898989"/>
                </a:solidFill>
                <a:latin typeface="Calibri" charset="0"/>
              </a:rPr>
              <a:pPr eaLnBrk="1" hangingPunct="1"/>
              <a:t>13</a:t>
            </a:fld>
            <a:endParaRPr lang="en-US" sz="1200">
              <a:solidFill>
                <a:srgbClr val="898989"/>
              </a:solidFill>
              <a:latin typeface="Calibri" charset="0"/>
            </a:endParaRPr>
          </a:p>
        </p:txBody>
      </p:sp>
      <p:sp>
        <p:nvSpPr>
          <p:cNvPr id="14" name="Rectangle 235"/>
          <p:cNvSpPr>
            <a:spLocks noChangeArrowheads="1"/>
          </p:cNvSpPr>
          <p:nvPr/>
        </p:nvSpPr>
        <p:spPr bwMode="auto">
          <a:xfrm>
            <a:off x="3959225" y="1463675"/>
            <a:ext cx="4602163" cy="2316163"/>
          </a:xfrm>
          <a:prstGeom prst="rect">
            <a:avLst/>
          </a:prstGeom>
          <a:solidFill>
            <a:schemeClr val="bg1"/>
          </a:solidFill>
          <a:ln w="31750">
            <a:solidFill>
              <a:schemeClr val="tx1"/>
            </a:solidFill>
            <a:miter lim="800000"/>
            <a:headEnd/>
            <a:tailEnd/>
          </a:ln>
          <a:effectLst/>
        </p:spPr>
        <p:txBody>
          <a:bodyPr wrap="none" anchor="ctr"/>
          <a:lstStyle/>
          <a:p>
            <a:pPr>
              <a:defRPr/>
            </a:pPr>
            <a:endParaRPr lang="en-US">
              <a:latin typeface="+mj-lt"/>
              <a:ea typeface="+mn-ea"/>
            </a:endParaRPr>
          </a:p>
        </p:txBody>
      </p:sp>
      <p:sp>
        <p:nvSpPr>
          <p:cNvPr id="15" name="Rectangle 234"/>
          <p:cNvSpPr>
            <a:spLocks noChangeArrowheads="1"/>
          </p:cNvSpPr>
          <p:nvPr/>
        </p:nvSpPr>
        <p:spPr bwMode="auto">
          <a:xfrm>
            <a:off x="3870325" y="1565275"/>
            <a:ext cx="4602163" cy="2316163"/>
          </a:xfrm>
          <a:prstGeom prst="rect">
            <a:avLst/>
          </a:prstGeom>
          <a:solidFill>
            <a:schemeClr val="bg1"/>
          </a:solidFill>
          <a:ln w="31750">
            <a:solidFill>
              <a:schemeClr val="tx1"/>
            </a:solidFill>
            <a:miter lim="800000"/>
            <a:headEnd/>
            <a:tailEnd/>
          </a:ln>
          <a:effectLst/>
        </p:spPr>
        <p:txBody>
          <a:bodyPr wrap="none" anchor="ctr"/>
          <a:lstStyle/>
          <a:p>
            <a:pPr>
              <a:defRPr/>
            </a:pPr>
            <a:endParaRPr lang="en-US">
              <a:latin typeface="+mj-lt"/>
              <a:ea typeface="+mn-ea"/>
            </a:endParaRPr>
          </a:p>
        </p:txBody>
      </p:sp>
      <p:sp>
        <p:nvSpPr>
          <p:cNvPr id="16" name="Rectangle 233"/>
          <p:cNvSpPr>
            <a:spLocks noChangeArrowheads="1"/>
          </p:cNvSpPr>
          <p:nvPr/>
        </p:nvSpPr>
        <p:spPr bwMode="auto">
          <a:xfrm>
            <a:off x="3765550" y="1682750"/>
            <a:ext cx="4602163" cy="2316163"/>
          </a:xfrm>
          <a:prstGeom prst="rect">
            <a:avLst/>
          </a:prstGeom>
          <a:solidFill>
            <a:schemeClr val="bg1"/>
          </a:solidFill>
          <a:ln w="12700">
            <a:solidFill>
              <a:schemeClr val="tx1"/>
            </a:solidFill>
            <a:miter lim="800000"/>
            <a:headEnd/>
            <a:tailEnd/>
          </a:ln>
          <a:effectLst/>
        </p:spPr>
        <p:txBody>
          <a:bodyPr wrap="none" anchor="ctr"/>
          <a:lstStyle/>
          <a:p>
            <a:pPr>
              <a:defRPr/>
            </a:pPr>
            <a:endParaRPr lang="en-US">
              <a:latin typeface="+mj-lt"/>
              <a:ea typeface="+mn-ea"/>
            </a:endParaRPr>
          </a:p>
        </p:txBody>
      </p:sp>
      <p:graphicFrame>
        <p:nvGraphicFramePr>
          <p:cNvPr id="17" name="Group 237"/>
          <p:cNvGraphicFramePr>
            <a:graphicFrameLocks noGrp="1"/>
          </p:cNvGraphicFramePr>
          <p:nvPr/>
        </p:nvGraphicFramePr>
        <p:xfrm>
          <a:off x="3840163" y="4648200"/>
          <a:ext cx="4630737" cy="1543368"/>
        </p:xfrm>
        <a:graphic>
          <a:graphicData uri="http://schemas.openxmlformats.org/drawingml/2006/table">
            <a:tbl>
              <a:tblPr/>
              <a:tblGrid>
                <a:gridCol w="762000"/>
                <a:gridCol w="711200"/>
                <a:gridCol w="695325"/>
                <a:gridCol w="742950"/>
                <a:gridCol w="646112"/>
                <a:gridCol w="1073150"/>
              </a:tblGrid>
              <a:tr h="26828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DSave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PSave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376092"/>
                          </a:solidFill>
                          <a:effectLst/>
                          <a:latin typeface="Calibri" charset="0"/>
                          <a:ea typeface="ＭＳ Ｐゴシック" charset="0"/>
                          <a:cs typeface="Arial" charset="0"/>
                        </a:rPr>
                        <a:t>?</a:t>
                      </a:r>
                      <a:endParaRPr kumimoji="0" lang="en-US" sz="1600" b="0" i="0" u="none" strike="noStrike" cap="none" normalizeH="0" baseline="0">
                        <a:ln>
                          <a:noFill/>
                        </a:ln>
                        <a:solidFill>
                          <a:srgbClr val="376092"/>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PDel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DDel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en-US" sz="1600" b="0" i="0" u="none" strike="noStrike" cap="none" normalizeH="0" baseline="0">
                        <a:ln>
                          <a:noFill/>
                        </a:ln>
                        <a:solidFill>
                          <a:srgbClr val="376092"/>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3225">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-1</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-1</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-1</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-1</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-1</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FF0000"/>
                          </a:solidFill>
                          <a:effectLst/>
                          <a:latin typeface="Calibri" charset="0"/>
                          <a:ea typeface="ＭＳ Ｐゴシック" charset="0"/>
                          <a:cs typeface="Arial" charset="0"/>
                        </a:rPr>
                        <a:t>ask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163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4</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-2</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-8</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-16</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-20</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008000"/>
                          </a:solidFill>
                          <a:effectLst/>
                          <a:latin typeface="Calibri" charset="0"/>
                          <a:ea typeface="ＭＳ Ｐゴシック" charset="0"/>
                          <a:cs typeface="Arial" charset="0"/>
                        </a:rPr>
                        <a:t>doSave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3225">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-20</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-16</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-8</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-2</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4</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chemeClr val="hlink"/>
                          </a:solidFill>
                          <a:effectLst/>
                          <a:latin typeface="Calibri" charset="0"/>
                          <a:ea typeface="ＭＳ Ｐゴシック" charset="0"/>
                          <a:cs typeface="Arial" charset="0"/>
                        </a:rPr>
                        <a:t>doDelete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96356" name="Group 100"/>
          <p:cNvGraphicFramePr>
            <a:graphicFrameLocks noGrp="1"/>
          </p:cNvGraphicFramePr>
          <p:nvPr/>
        </p:nvGraphicFramePr>
        <p:xfrm>
          <a:off x="3756025" y="1676400"/>
          <a:ext cx="4633913" cy="2304288"/>
        </p:xfrm>
        <a:graphic>
          <a:graphicData uri="http://schemas.openxmlformats.org/drawingml/2006/table">
            <a:tbl>
              <a:tblPr/>
              <a:tblGrid>
                <a:gridCol w="773113"/>
                <a:gridCol w="769937"/>
                <a:gridCol w="774700"/>
                <a:gridCol w="773113"/>
                <a:gridCol w="769937"/>
                <a:gridCol w="773113"/>
              </a:tblGrid>
              <a:tr h="277813">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376092"/>
                          </a:solidFill>
                          <a:effectLst/>
                          <a:latin typeface="Calibri" charset="0"/>
                          <a:ea typeface="ＭＳ Ｐゴシック" charset="0"/>
                          <a:cs typeface="Arial" charset="0"/>
                        </a:rPr>
                        <a:t>T(ask)</a:t>
                      </a:r>
                      <a:endParaRPr kumimoji="0" lang="en-US" sz="1600" b="0" i="0" u="none" strike="noStrike" cap="none" normalizeH="0" baseline="0">
                        <a:ln>
                          <a:noFill/>
                        </a:ln>
                        <a:solidFill>
                          <a:srgbClr val="376092"/>
                        </a:solidFill>
                        <a:effectLst/>
                        <a:latin typeface="Calibri"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DSave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PSave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376092"/>
                          </a:solidFill>
                          <a:effectLst/>
                          <a:latin typeface="Calibri" charset="0"/>
                          <a:ea typeface="ＭＳ Ｐゴシック" charset="0"/>
                          <a:cs typeface="Arial" charset="0"/>
                        </a:rPr>
                        <a:t>?</a:t>
                      </a:r>
                      <a:endParaRPr kumimoji="0" lang="en-US" sz="1600" b="0" i="0" u="none" strike="noStrike" cap="none" normalizeH="0" baseline="0">
                        <a:ln>
                          <a:noFill/>
                        </a:ln>
                        <a:solidFill>
                          <a:srgbClr val="376092"/>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PDel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DDel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813">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DSave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0.8</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0.1</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0.1</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376092"/>
                          </a:solidFill>
                          <a:effectLst/>
                          <a:latin typeface="Calibri" charset="0"/>
                          <a:ea typeface="ＭＳ Ｐゴシック" charset="0"/>
                          <a:cs typeface="Arial" charset="0"/>
                        </a:rPr>
                        <a:t>0</a:t>
                      </a:r>
                      <a:endParaRPr kumimoji="0" lang="en-US" sz="1600" b="0" i="0" u="none" strike="noStrike" cap="none" normalizeH="0" baseline="0">
                        <a:ln>
                          <a:noFill/>
                        </a:ln>
                        <a:solidFill>
                          <a:srgbClr val="376092"/>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813">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PSave</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0.5</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0.2</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0.1</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0.1</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0.1</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813">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376092"/>
                          </a:solidFill>
                          <a:effectLst/>
                          <a:latin typeface="Calibri" charset="0"/>
                          <a:ea typeface="ＭＳ Ｐゴシック" charset="0"/>
                          <a:cs typeface="Arial" charset="0"/>
                        </a:rPr>
                        <a:t>?</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0.2</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0.2</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0.2</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0.2</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0.2</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813">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PDel</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0.1</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0.1</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0.1</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0.2</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0.5</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813">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DDel</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0.1</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0,1</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000000"/>
                          </a:solidFill>
                          <a:effectLst/>
                          <a:latin typeface="Calibri" charset="0"/>
                          <a:ea typeface="ＭＳ Ｐゴシック" charset="0"/>
                          <a:cs typeface="Arial" charset="0"/>
                        </a:rPr>
                        <a:t>0.8</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6354" name="Text Box 177"/>
          <p:cNvSpPr txBox="1">
            <a:spLocks noChangeArrowheads="1"/>
          </p:cNvSpPr>
          <p:nvPr/>
        </p:nvSpPr>
        <p:spPr bwMode="auto">
          <a:xfrm>
            <a:off x="5881688" y="4151313"/>
            <a:ext cx="1096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2000" b="1">
                <a:latin typeface="Calibri" charset="0"/>
              </a:rPr>
              <a:t>Rewards</a:t>
            </a:r>
            <a:endParaRPr lang="en-US" sz="2000" b="1">
              <a:latin typeface="Calibri" charset="0"/>
            </a:endParaRPr>
          </a:p>
        </p:txBody>
      </p:sp>
      <p:sp>
        <p:nvSpPr>
          <p:cNvPr id="96355" name="Text Box 180"/>
          <p:cNvSpPr txBox="1">
            <a:spLocks noChangeArrowheads="1"/>
          </p:cNvSpPr>
          <p:nvPr/>
        </p:nvSpPr>
        <p:spPr bwMode="auto">
          <a:xfrm>
            <a:off x="5697538" y="952500"/>
            <a:ext cx="1343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2000" b="1">
                <a:latin typeface="Calibri" charset="0"/>
              </a:rPr>
              <a:t>Transitions</a:t>
            </a:r>
            <a:endParaRPr lang="en-US" sz="2000" b="1">
              <a:latin typeface="Calibri" charset="0"/>
            </a:endParaRPr>
          </a:p>
        </p:txBody>
      </p:sp>
    </p:spTree>
    <p:extLst>
      <p:ext uri="{BB962C8B-B14F-4D97-AF65-F5344CB8AC3E}">
        <p14:creationId xmlns:p14="http://schemas.microsoft.com/office/powerpoint/2010/main" val="101526317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2"/>
          <p:cNvSpPr>
            <a:spLocks noGrp="1"/>
          </p:cNvSpPr>
          <p:nvPr>
            <p:ph type="title"/>
          </p:nvPr>
        </p:nvSpPr>
        <p:spPr/>
        <p:txBody>
          <a:bodyPr/>
          <a:lstStyle/>
          <a:p>
            <a:r>
              <a:rPr lang="en-GB">
                <a:latin typeface="Calibri" charset="0"/>
                <a:ea typeface="ＭＳ Ｐゴシック" charset="0"/>
                <a:cs typeface="ＭＳ Ｐゴシック" charset="0"/>
              </a:rPr>
              <a:t>Model-based learning – Getting </a:t>
            </a:r>
            <a:r>
              <a:rPr lang="en-GB" i="1">
                <a:latin typeface="Times New Roman" charset="0"/>
                <a:ea typeface="ＭＳ Ｐゴシック" charset="0"/>
                <a:cs typeface="ＭＳ Ｐゴシック" charset="0"/>
              </a:rPr>
              <a:t>V </a:t>
            </a:r>
            <a:r>
              <a:rPr lang="en-GB" i="1">
                <a:latin typeface="Calibri" charset="0"/>
                <a:ea typeface="ＭＳ Ｐゴシック" charset="0"/>
                <a:cs typeface="ＭＳ Ｐゴシック" charset="0"/>
              </a:rPr>
              <a:t>given</a:t>
            </a:r>
            <a:r>
              <a:rPr lang="en-GB" i="1">
                <a:latin typeface="Times New Roman" charset="0"/>
                <a:ea typeface="ＭＳ Ｐゴシック" charset="0"/>
                <a:cs typeface="ＭＳ Ｐゴシック" charset="0"/>
              </a:rPr>
              <a:t> </a:t>
            </a:r>
            <a:r>
              <a:rPr lang="en-GB" i="1">
                <a:latin typeface="Symbol" charset="0"/>
                <a:ea typeface="ＭＳ Ｐゴシック" charset="0"/>
                <a:cs typeface="ＭＳ Ｐゴシック" charset="0"/>
              </a:rPr>
              <a:t>p</a:t>
            </a:r>
            <a:endParaRPr lang="en-US" i="1">
              <a:latin typeface="Symbol" charset="0"/>
              <a:ea typeface="ＭＳ Ｐゴシック" charset="0"/>
              <a:cs typeface="ＭＳ Ｐゴシック" charset="0"/>
            </a:endParaRPr>
          </a:p>
        </p:txBody>
      </p:sp>
      <p:sp>
        <p:nvSpPr>
          <p:cNvPr id="97284" name="Rectangle 4"/>
          <p:cNvSpPr>
            <a:spLocks/>
          </p:cNvSpPr>
          <p:nvPr/>
        </p:nvSpPr>
        <p:spPr bwMode="auto">
          <a:xfrm>
            <a:off x="457200" y="1193800"/>
            <a:ext cx="82296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 typeface="Arial" charset="0"/>
              <a:buNone/>
            </a:pPr>
            <a:r>
              <a:rPr lang="en-GB" sz="2800">
                <a:solidFill>
                  <a:srgbClr val="000000"/>
                </a:solidFill>
                <a:latin typeface="Calibri" charset="0"/>
                <a:cs typeface="ＭＳ Ｐゴシック" charset="0"/>
              </a:rPr>
              <a:t>Aim to maximise </a:t>
            </a:r>
            <a:r>
              <a:rPr lang="en-GB" sz="2800">
                <a:solidFill>
                  <a:schemeClr val="hlink"/>
                </a:solidFill>
                <a:latin typeface="Calibri" charset="0"/>
                <a:cs typeface="ＭＳ Ｐゴシック" charset="0"/>
              </a:rPr>
              <a:t>Expected Future Reward</a:t>
            </a:r>
            <a:r>
              <a:rPr lang="en-GB" sz="2800">
                <a:solidFill>
                  <a:srgbClr val="000000"/>
                </a:solidFill>
                <a:latin typeface="Calibri" charset="0"/>
                <a:cs typeface="ＭＳ Ｐゴシック" charset="0"/>
              </a:rPr>
              <a:t>:</a:t>
            </a:r>
          </a:p>
          <a:p>
            <a:pPr marL="342900" indent="-342900" eaLnBrk="0" hangingPunct="0">
              <a:spcBef>
                <a:spcPct val="20000"/>
              </a:spcBef>
              <a:buFont typeface="Arial" charset="0"/>
              <a:buNone/>
            </a:pPr>
            <a:endParaRPr lang="en-GB" sz="2800">
              <a:solidFill>
                <a:srgbClr val="000000"/>
              </a:solidFill>
              <a:latin typeface="Calibri" charset="0"/>
              <a:cs typeface="ＭＳ Ｐゴシック" charset="0"/>
            </a:endParaRPr>
          </a:p>
          <a:p>
            <a:pPr marL="342900" indent="-342900" eaLnBrk="0" hangingPunct="0">
              <a:spcBef>
                <a:spcPct val="20000"/>
              </a:spcBef>
              <a:buFont typeface="Arial" charset="0"/>
              <a:buNone/>
            </a:pPr>
            <a:endParaRPr lang="en-GB" sz="2800">
              <a:solidFill>
                <a:srgbClr val="000000"/>
              </a:solidFill>
              <a:latin typeface="Calibri" charset="0"/>
              <a:cs typeface="ＭＳ Ｐゴシック" charset="0"/>
            </a:endParaRPr>
          </a:p>
          <a:p>
            <a:pPr marL="342900" indent="-342900" eaLnBrk="0" hangingPunct="0">
              <a:spcBef>
                <a:spcPct val="20000"/>
              </a:spcBef>
              <a:buFont typeface="Arial" charset="0"/>
              <a:buNone/>
            </a:pPr>
            <a:endParaRPr lang="en-GB" sz="2800">
              <a:solidFill>
                <a:srgbClr val="000000"/>
              </a:solidFill>
              <a:latin typeface="Calibri" charset="0"/>
              <a:cs typeface="ＭＳ Ｐゴシック" charset="0"/>
            </a:endParaRPr>
          </a:p>
          <a:p>
            <a:pPr marL="342900" indent="-342900" eaLnBrk="0" hangingPunct="0">
              <a:spcBef>
                <a:spcPct val="20000"/>
              </a:spcBef>
              <a:buFont typeface="Arial" charset="0"/>
              <a:buNone/>
            </a:pPr>
            <a:r>
              <a:rPr lang="en-GB" sz="2800">
                <a:solidFill>
                  <a:srgbClr val="000000"/>
                </a:solidFill>
                <a:latin typeface="Calibri" charset="0"/>
                <a:cs typeface="ＭＳ Ｐゴシック" charset="0"/>
              </a:rPr>
              <a:t>Replace with matrix notation (finite states):</a:t>
            </a:r>
          </a:p>
          <a:p>
            <a:pPr marL="342900" indent="-342900" eaLnBrk="0" hangingPunct="0">
              <a:spcBef>
                <a:spcPct val="20000"/>
              </a:spcBef>
              <a:buFont typeface="Arial" charset="0"/>
              <a:buNone/>
            </a:pPr>
            <a:endParaRPr lang="en-GB" sz="2800">
              <a:solidFill>
                <a:srgbClr val="000000"/>
              </a:solidFill>
              <a:latin typeface="Calibri" charset="0"/>
              <a:cs typeface="ＭＳ Ｐゴシック" charset="0"/>
            </a:endParaRPr>
          </a:p>
          <a:p>
            <a:pPr marL="342900" indent="-342900" eaLnBrk="0" hangingPunct="0">
              <a:spcBef>
                <a:spcPct val="20000"/>
              </a:spcBef>
              <a:buFont typeface="Arial" charset="0"/>
              <a:buNone/>
            </a:pPr>
            <a:endParaRPr lang="en-GB" sz="2800">
              <a:solidFill>
                <a:srgbClr val="000000"/>
              </a:solidFill>
              <a:latin typeface="Calibri" charset="0"/>
              <a:cs typeface="ＭＳ Ｐゴシック" charset="0"/>
            </a:endParaRPr>
          </a:p>
          <a:p>
            <a:pPr marL="342900" indent="-342900" eaLnBrk="0" hangingPunct="0">
              <a:spcBef>
                <a:spcPct val="20000"/>
              </a:spcBef>
              <a:buFont typeface="Arial" charset="0"/>
              <a:buNone/>
            </a:pPr>
            <a:endParaRPr lang="en-GB" sz="2800">
              <a:solidFill>
                <a:srgbClr val="000000"/>
              </a:solidFill>
              <a:latin typeface="Calibri" charset="0"/>
              <a:cs typeface="ＭＳ Ｐゴシック" charset="0"/>
            </a:endParaRPr>
          </a:p>
          <a:p>
            <a:pPr marL="342900" indent="-342900" eaLnBrk="0" hangingPunct="0">
              <a:spcBef>
                <a:spcPct val="20000"/>
              </a:spcBef>
              <a:buFont typeface="Arial" charset="0"/>
              <a:buNone/>
            </a:pPr>
            <a:endParaRPr lang="en-GB" sz="2800">
              <a:solidFill>
                <a:srgbClr val="000000"/>
              </a:solidFill>
              <a:latin typeface="Calibri" charset="0"/>
              <a:cs typeface="ＭＳ Ｐゴシック" charset="0"/>
            </a:endParaRPr>
          </a:p>
          <a:p>
            <a:pPr marL="342900" indent="-342900" eaLnBrk="0" hangingPunct="0">
              <a:spcBef>
                <a:spcPct val="20000"/>
              </a:spcBef>
              <a:buFont typeface="Arial" charset="0"/>
              <a:buNone/>
            </a:pPr>
            <a:r>
              <a:rPr lang="en-GB" sz="2800">
                <a:solidFill>
                  <a:srgbClr val="000000"/>
                </a:solidFill>
                <a:latin typeface="Calibri" charset="0"/>
                <a:cs typeface="ＭＳ Ｐゴシック" charset="0"/>
              </a:rPr>
              <a:t>Solve using matrix inverse</a:t>
            </a:r>
          </a:p>
        </p:txBody>
      </p:sp>
      <p:sp>
        <p:nvSpPr>
          <p:cNvPr id="97285" name="Text Box 7"/>
          <p:cNvSpPr txBox="1">
            <a:spLocks noChangeArrowheads="1"/>
          </p:cNvSpPr>
          <p:nvPr/>
        </p:nvSpPr>
        <p:spPr bwMode="auto">
          <a:xfrm>
            <a:off x="1203325" y="2098675"/>
            <a:ext cx="68135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3200" i="1">
                <a:solidFill>
                  <a:schemeClr val="hlink"/>
                </a:solidFill>
                <a:latin typeface="Times New Roman" charset="0"/>
              </a:rPr>
              <a:t>V</a:t>
            </a:r>
            <a:r>
              <a:rPr lang="en-GB" sz="3200" i="1" baseline="30000">
                <a:solidFill>
                  <a:schemeClr val="hlink"/>
                </a:solidFill>
                <a:latin typeface="Symbol" charset="0"/>
              </a:rPr>
              <a:t>p</a:t>
            </a:r>
            <a:r>
              <a:rPr lang="en-GB" sz="3200" i="1">
                <a:solidFill>
                  <a:schemeClr val="hlink"/>
                </a:solidFill>
                <a:latin typeface="Times New Roman" charset="0"/>
              </a:rPr>
              <a:t>(b)</a:t>
            </a:r>
            <a:r>
              <a:rPr lang="en-GB" sz="3200" i="1">
                <a:latin typeface="Times New Roman" charset="0"/>
              </a:rPr>
              <a:t> = </a:t>
            </a:r>
            <a:r>
              <a:rPr lang="en-GB" sz="3200" i="1">
                <a:solidFill>
                  <a:srgbClr val="CC0000"/>
                </a:solidFill>
                <a:latin typeface="Times New Roman" charset="0"/>
              </a:rPr>
              <a:t>r(b,</a:t>
            </a:r>
            <a:r>
              <a:rPr lang="en-GB" sz="3200" i="1">
                <a:solidFill>
                  <a:srgbClr val="CC0000"/>
                </a:solidFill>
                <a:latin typeface="Symbol" charset="0"/>
              </a:rPr>
              <a:t>p</a:t>
            </a:r>
            <a:r>
              <a:rPr lang="en-GB" sz="3200" i="1">
                <a:solidFill>
                  <a:srgbClr val="CC0000"/>
                </a:solidFill>
                <a:latin typeface="Times New Roman" charset="0"/>
              </a:rPr>
              <a:t>(b))</a:t>
            </a:r>
            <a:r>
              <a:rPr lang="en-GB" sz="3200" i="1">
                <a:latin typeface="Times New Roman" charset="0"/>
              </a:rPr>
              <a:t> +     </a:t>
            </a:r>
            <a:r>
              <a:rPr lang="en-GB" sz="3200" i="1">
                <a:solidFill>
                  <a:srgbClr val="008000"/>
                </a:solidFill>
                <a:latin typeface="Times New Roman" charset="0"/>
              </a:rPr>
              <a:t>P(b’|b,</a:t>
            </a:r>
            <a:r>
              <a:rPr lang="en-GB" sz="3200" i="1">
                <a:solidFill>
                  <a:srgbClr val="008000"/>
                </a:solidFill>
                <a:latin typeface="Symbol" charset="0"/>
              </a:rPr>
              <a:t>p</a:t>
            </a:r>
            <a:r>
              <a:rPr lang="en-GB" sz="3200" i="1">
                <a:solidFill>
                  <a:srgbClr val="008000"/>
                </a:solidFill>
                <a:latin typeface="Times New Roman" charset="0"/>
              </a:rPr>
              <a:t>(b))</a:t>
            </a:r>
            <a:r>
              <a:rPr lang="en-GB" sz="3200" i="1">
                <a:solidFill>
                  <a:schemeClr val="hlink"/>
                </a:solidFill>
                <a:latin typeface="Times New Roman" charset="0"/>
              </a:rPr>
              <a:t>V</a:t>
            </a:r>
            <a:r>
              <a:rPr lang="en-GB" sz="3200" i="1" baseline="30000">
                <a:solidFill>
                  <a:schemeClr val="hlink"/>
                </a:solidFill>
                <a:latin typeface="Symbol" charset="0"/>
              </a:rPr>
              <a:t>p</a:t>
            </a:r>
            <a:r>
              <a:rPr lang="en-GB" sz="3200" i="1">
                <a:solidFill>
                  <a:schemeClr val="hlink"/>
                </a:solidFill>
                <a:latin typeface="Times New Roman" charset="0"/>
              </a:rPr>
              <a:t>(b’)</a:t>
            </a:r>
            <a:endParaRPr lang="en-US" sz="3200" i="1">
              <a:solidFill>
                <a:schemeClr val="hlink"/>
              </a:solidFill>
              <a:latin typeface="Times New Roman" charset="0"/>
            </a:endParaRPr>
          </a:p>
        </p:txBody>
      </p:sp>
      <p:graphicFrame>
        <p:nvGraphicFramePr>
          <p:cNvPr id="97282" name="Object 2"/>
          <p:cNvGraphicFramePr>
            <a:graphicFrameLocks noChangeAspect="1"/>
          </p:cNvGraphicFramePr>
          <p:nvPr/>
        </p:nvGraphicFramePr>
        <p:xfrm>
          <a:off x="4413250" y="2078038"/>
          <a:ext cx="639763" cy="831850"/>
        </p:xfrm>
        <a:graphic>
          <a:graphicData uri="http://schemas.openxmlformats.org/presentationml/2006/ole">
            <mc:AlternateContent xmlns:mc="http://schemas.openxmlformats.org/markup-compatibility/2006">
              <mc:Choice xmlns:v="urn:schemas-microsoft-com:vml" Requires="v">
                <p:oleObj spid="_x0000_s176162" name="Equation" r:id="rId3" imgW="291960" imgH="342720" progId="Equation.3">
                  <p:embed/>
                </p:oleObj>
              </mc:Choice>
              <mc:Fallback>
                <p:oleObj name="Equation" r:id="rId3" imgW="291960" imgH="3427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250" y="2078038"/>
                        <a:ext cx="639763"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7286" name="Text Box 9"/>
          <p:cNvSpPr txBox="1">
            <a:spLocks noChangeArrowheads="1"/>
          </p:cNvSpPr>
          <p:nvPr/>
        </p:nvSpPr>
        <p:spPr bwMode="auto">
          <a:xfrm>
            <a:off x="1228725" y="3767138"/>
            <a:ext cx="2978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3200" b="1" i="1">
                <a:solidFill>
                  <a:schemeClr val="hlink"/>
                </a:solidFill>
                <a:latin typeface="Times New Roman" charset="0"/>
              </a:rPr>
              <a:t>V</a:t>
            </a:r>
            <a:r>
              <a:rPr lang="en-GB" sz="3200" i="1" baseline="30000">
                <a:solidFill>
                  <a:schemeClr val="hlink"/>
                </a:solidFill>
                <a:latin typeface="Symbol" charset="0"/>
              </a:rPr>
              <a:t>p</a:t>
            </a:r>
            <a:r>
              <a:rPr lang="en-GB" sz="3200" i="1">
                <a:latin typeface="Times New Roman" charset="0"/>
              </a:rPr>
              <a:t> = </a:t>
            </a:r>
            <a:r>
              <a:rPr lang="en-GB" sz="3200" b="1" i="1">
                <a:solidFill>
                  <a:srgbClr val="CC0000"/>
                </a:solidFill>
                <a:latin typeface="Times New Roman" charset="0"/>
              </a:rPr>
              <a:t>r</a:t>
            </a:r>
            <a:r>
              <a:rPr lang="en-GB" sz="3200" i="1" baseline="30000">
                <a:solidFill>
                  <a:srgbClr val="CC0000"/>
                </a:solidFill>
                <a:latin typeface="Symbol" charset="0"/>
              </a:rPr>
              <a:t>p</a:t>
            </a:r>
            <a:r>
              <a:rPr lang="en-GB" sz="3200" i="1">
                <a:latin typeface="Times New Roman" charset="0"/>
              </a:rPr>
              <a:t> +    </a:t>
            </a:r>
            <a:r>
              <a:rPr lang="en-GB" sz="3200" b="1" i="1">
                <a:solidFill>
                  <a:srgbClr val="008000"/>
                </a:solidFill>
                <a:latin typeface="Times New Roman" charset="0"/>
              </a:rPr>
              <a:t>T</a:t>
            </a:r>
            <a:r>
              <a:rPr lang="en-GB" sz="3200" i="1" baseline="30000">
                <a:solidFill>
                  <a:srgbClr val="008000"/>
                </a:solidFill>
                <a:latin typeface="Symbol" charset="0"/>
              </a:rPr>
              <a:t>p</a:t>
            </a:r>
            <a:r>
              <a:rPr lang="en-GB" sz="3200" b="1" i="1">
                <a:solidFill>
                  <a:schemeClr val="hlink"/>
                </a:solidFill>
                <a:latin typeface="Times New Roman" charset="0"/>
              </a:rPr>
              <a:t>V</a:t>
            </a:r>
            <a:r>
              <a:rPr lang="en-GB" sz="3200" i="1" baseline="30000">
                <a:solidFill>
                  <a:schemeClr val="hlink"/>
                </a:solidFill>
                <a:latin typeface="Symbol" charset="0"/>
              </a:rPr>
              <a:t>p</a:t>
            </a:r>
            <a:endParaRPr lang="en-US" sz="3200" i="1">
              <a:solidFill>
                <a:schemeClr val="hlink"/>
              </a:solidFill>
              <a:latin typeface="Times New Roman" charset="0"/>
            </a:endParaRPr>
          </a:p>
        </p:txBody>
      </p:sp>
      <p:sp>
        <p:nvSpPr>
          <p:cNvPr id="97287" name="Text Box 11"/>
          <p:cNvSpPr txBox="1">
            <a:spLocks noChangeArrowheads="1"/>
          </p:cNvSpPr>
          <p:nvPr/>
        </p:nvSpPr>
        <p:spPr bwMode="auto">
          <a:xfrm>
            <a:off x="588963" y="4711700"/>
            <a:ext cx="2981325" cy="588963"/>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3200" b="1" i="1">
                <a:solidFill>
                  <a:srgbClr val="CC0000"/>
                </a:solidFill>
                <a:latin typeface="Times New Roman" charset="0"/>
              </a:rPr>
              <a:t>r</a:t>
            </a:r>
            <a:r>
              <a:rPr lang="en-GB" sz="3200" i="1" baseline="30000">
                <a:solidFill>
                  <a:srgbClr val="CC0000"/>
                </a:solidFill>
                <a:latin typeface="Symbol" charset="0"/>
              </a:rPr>
              <a:t>p</a:t>
            </a:r>
            <a:r>
              <a:rPr lang="en-GB" sz="3200" i="1">
                <a:solidFill>
                  <a:srgbClr val="CC0000"/>
                </a:solidFill>
                <a:latin typeface="Times New Roman" charset="0"/>
              </a:rPr>
              <a:t>(b)</a:t>
            </a:r>
            <a:r>
              <a:rPr lang="en-GB" sz="3200" i="1">
                <a:latin typeface="Times New Roman" charset="0"/>
              </a:rPr>
              <a:t> = </a:t>
            </a:r>
            <a:r>
              <a:rPr lang="en-GB" sz="3200" i="1">
                <a:solidFill>
                  <a:srgbClr val="CC0000"/>
                </a:solidFill>
                <a:latin typeface="Times New Roman" charset="0"/>
              </a:rPr>
              <a:t>r(b,</a:t>
            </a:r>
            <a:r>
              <a:rPr lang="en-GB" sz="3200" i="1">
                <a:solidFill>
                  <a:srgbClr val="CC0000"/>
                </a:solidFill>
                <a:latin typeface="Symbol" charset="0"/>
              </a:rPr>
              <a:t>p</a:t>
            </a:r>
            <a:r>
              <a:rPr lang="en-GB" sz="3200" i="1">
                <a:solidFill>
                  <a:srgbClr val="CC0000"/>
                </a:solidFill>
                <a:latin typeface="Times New Roman" charset="0"/>
              </a:rPr>
              <a:t>(b))</a:t>
            </a:r>
            <a:r>
              <a:rPr lang="en-GB" sz="3200" i="1">
                <a:latin typeface="Times New Roman" charset="0"/>
              </a:rPr>
              <a:t> </a:t>
            </a:r>
            <a:endParaRPr lang="en-US" sz="3200" i="1">
              <a:latin typeface="Times New Roman" charset="0"/>
            </a:endParaRPr>
          </a:p>
        </p:txBody>
      </p:sp>
      <p:sp>
        <p:nvSpPr>
          <p:cNvPr id="97288" name="Rectangle 13"/>
          <p:cNvSpPr>
            <a:spLocks noChangeArrowheads="1"/>
          </p:cNvSpPr>
          <p:nvPr/>
        </p:nvSpPr>
        <p:spPr bwMode="auto">
          <a:xfrm>
            <a:off x="4448175" y="4713288"/>
            <a:ext cx="4048125" cy="588962"/>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GB" sz="3200" b="1" i="1">
                <a:solidFill>
                  <a:srgbClr val="008000"/>
                </a:solidFill>
                <a:latin typeface="Times New Roman" charset="0"/>
              </a:rPr>
              <a:t>T</a:t>
            </a:r>
            <a:r>
              <a:rPr lang="en-GB" sz="3200" i="1" baseline="30000">
                <a:solidFill>
                  <a:srgbClr val="008000"/>
                </a:solidFill>
                <a:latin typeface="Symbol" charset="0"/>
              </a:rPr>
              <a:t>p</a:t>
            </a:r>
            <a:r>
              <a:rPr lang="en-GB" sz="3200" i="1">
                <a:solidFill>
                  <a:srgbClr val="008000"/>
                </a:solidFill>
                <a:latin typeface="Times New Roman" charset="0"/>
              </a:rPr>
              <a:t>(b,b’)</a:t>
            </a:r>
            <a:r>
              <a:rPr lang="en-GB" sz="3200" i="1">
                <a:latin typeface="Times New Roman" charset="0"/>
              </a:rPr>
              <a:t> = </a:t>
            </a:r>
            <a:r>
              <a:rPr lang="en-GB" sz="3200" i="1">
                <a:solidFill>
                  <a:srgbClr val="008000"/>
                </a:solidFill>
                <a:latin typeface="Times New Roman" charset="0"/>
              </a:rPr>
              <a:t>P(b’|b,</a:t>
            </a:r>
            <a:r>
              <a:rPr lang="en-GB" sz="3200" i="1">
                <a:solidFill>
                  <a:srgbClr val="008000"/>
                </a:solidFill>
                <a:latin typeface="Symbol" charset="0"/>
              </a:rPr>
              <a:t>p</a:t>
            </a:r>
            <a:r>
              <a:rPr lang="en-GB" sz="3200" i="1">
                <a:solidFill>
                  <a:srgbClr val="008000"/>
                </a:solidFill>
                <a:latin typeface="Times New Roman" charset="0"/>
              </a:rPr>
              <a:t>(b))</a:t>
            </a:r>
            <a:r>
              <a:rPr lang="en-GB" sz="3200" i="1">
                <a:latin typeface="Times New Roman" charset="0"/>
              </a:rPr>
              <a:t> </a:t>
            </a:r>
            <a:endParaRPr lang="en-US" sz="3200" i="1">
              <a:latin typeface="Times New Roman" charset="0"/>
            </a:endParaRPr>
          </a:p>
        </p:txBody>
      </p:sp>
      <p:sp>
        <p:nvSpPr>
          <p:cNvPr id="97289" name="Line 14"/>
          <p:cNvSpPr>
            <a:spLocks noChangeShapeType="1"/>
          </p:cNvSpPr>
          <p:nvPr/>
        </p:nvSpPr>
        <p:spPr bwMode="auto">
          <a:xfrm flipV="1">
            <a:off x="1843088" y="4343400"/>
            <a:ext cx="382587" cy="2905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7290" name="Line 16"/>
          <p:cNvSpPr>
            <a:spLocks noChangeShapeType="1"/>
          </p:cNvSpPr>
          <p:nvPr/>
        </p:nvSpPr>
        <p:spPr bwMode="auto">
          <a:xfrm flipH="1" flipV="1">
            <a:off x="3611563" y="4313238"/>
            <a:ext cx="1158875"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7292"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5690B62-972D-0149-9DF3-1324CA3ADB8B}" type="slidenum">
              <a:rPr lang="en-US" sz="1200">
                <a:solidFill>
                  <a:srgbClr val="898989"/>
                </a:solidFill>
                <a:latin typeface="Calibri" charset="0"/>
              </a:rPr>
              <a:pPr eaLnBrk="1" hangingPunct="1"/>
              <a:t>14</a:t>
            </a:fld>
            <a:endParaRPr lang="en-US" sz="1200">
              <a:solidFill>
                <a:srgbClr val="898989"/>
              </a:solidFill>
              <a:latin typeface="Calibri" charset="0"/>
            </a:endParaRPr>
          </a:p>
        </p:txBody>
      </p:sp>
    </p:spTree>
    <p:extLst>
      <p:ext uri="{BB962C8B-B14F-4D97-AF65-F5344CB8AC3E}">
        <p14:creationId xmlns:p14="http://schemas.microsoft.com/office/powerpoint/2010/main" val="129156458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p:cNvSpPr>
          <p:nvPr>
            <p:ph type="title"/>
          </p:nvPr>
        </p:nvSpPr>
        <p:spPr/>
        <p:txBody>
          <a:bodyPr/>
          <a:lstStyle/>
          <a:p>
            <a:r>
              <a:rPr lang="en-GB">
                <a:latin typeface="Calibri" charset="0"/>
                <a:ea typeface="ＭＳ Ｐゴシック" charset="0"/>
                <a:cs typeface="ＭＳ Ｐゴシック" charset="0"/>
              </a:rPr>
              <a:t>Model-based learning – Optimising </a:t>
            </a:r>
            <a:r>
              <a:rPr lang="en-GB" i="1">
                <a:latin typeface="Symbol" charset="0"/>
                <a:ea typeface="ＭＳ Ｐゴシック" charset="0"/>
                <a:cs typeface="ＭＳ Ｐゴシック" charset="0"/>
              </a:rPr>
              <a:t>p</a:t>
            </a:r>
            <a:endParaRPr lang="en-US" i="1">
              <a:latin typeface="Symbol" charset="0"/>
              <a:ea typeface="ＭＳ Ｐゴシック" charset="0"/>
              <a:cs typeface="ＭＳ Ｐゴシック" charset="0"/>
            </a:endParaRPr>
          </a:p>
        </p:txBody>
      </p:sp>
      <p:sp>
        <p:nvSpPr>
          <p:cNvPr id="98307" name="Rectangle 3"/>
          <p:cNvSpPr>
            <a:spLocks noGrp="1"/>
          </p:cNvSpPr>
          <p:nvPr>
            <p:ph type="body" idx="1"/>
          </p:nvPr>
        </p:nvSpPr>
        <p:spPr>
          <a:xfrm>
            <a:off x="457200" y="1223963"/>
            <a:ext cx="8229600" cy="4902200"/>
          </a:xfrm>
        </p:spPr>
        <p:txBody>
          <a:bodyPr/>
          <a:lstStyle/>
          <a:p>
            <a:pPr marL="533400" indent="-533400">
              <a:buSzPct val="100000"/>
              <a:buFont typeface="Arial" charset="0"/>
              <a:buAutoNum type="arabicPeriod"/>
            </a:pPr>
            <a:r>
              <a:rPr lang="en-GB" dirty="0">
                <a:latin typeface="Calibri" charset="0"/>
                <a:ea typeface="ＭＳ Ｐゴシック" charset="0"/>
                <a:cs typeface="ＭＳ Ｐゴシック" charset="0"/>
              </a:rPr>
              <a:t>Starting with any policy </a:t>
            </a:r>
            <a:r>
              <a:rPr lang="en-GB" i="1" dirty="0">
                <a:latin typeface="Symbol" charset="0"/>
                <a:ea typeface="ＭＳ Ｐゴシック" charset="0"/>
                <a:cs typeface="ＭＳ Ｐゴシック" charset="0"/>
              </a:rPr>
              <a:t>p</a:t>
            </a:r>
          </a:p>
          <a:p>
            <a:pPr marL="533400" indent="-533400">
              <a:buFont typeface="Arial" charset="0"/>
              <a:buAutoNum type="arabicPeriod"/>
            </a:pPr>
            <a:endParaRPr lang="en-GB" dirty="0">
              <a:latin typeface="Calibri" charset="0"/>
              <a:ea typeface="ＭＳ Ｐゴシック" charset="0"/>
              <a:cs typeface="ＭＳ Ｐゴシック" charset="0"/>
            </a:endParaRPr>
          </a:p>
          <a:p>
            <a:pPr marL="533400" indent="-533400">
              <a:buFont typeface="Arial" charset="0"/>
              <a:buAutoNum type="arabicPeriod"/>
            </a:pPr>
            <a:endParaRPr lang="en-GB" dirty="0">
              <a:latin typeface="Calibri" charset="0"/>
              <a:ea typeface="ＭＳ Ｐゴシック" charset="0"/>
              <a:cs typeface="ＭＳ Ｐゴシック" charset="0"/>
            </a:endParaRPr>
          </a:p>
          <a:p>
            <a:pPr marL="533400" indent="-533400">
              <a:buFont typeface="Arial" charset="0"/>
              <a:buAutoNum type="arabicPeriod"/>
            </a:pPr>
            <a:endParaRPr lang="en-GB" dirty="0">
              <a:latin typeface="Calibri" charset="0"/>
              <a:ea typeface="ＭＳ Ｐゴシック" charset="0"/>
              <a:cs typeface="ＭＳ Ｐゴシック" charset="0"/>
            </a:endParaRPr>
          </a:p>
          <a:p>
            <a:pPr marL="533400" indent="-533400">
              <a:buFont typeface="Arial" charset="0"/>
              <a:buAutoNum type="arabicPeriod"/>
            </a:pPr>
            <a:endParaRPr lang="en-GB" dirty="0">
              <a:latin typeface="Calibri" charset="0"/>
              <a:ea typeface="ＭＳ Ｐゴシック" charset="0"/>
              <a:cs typeface="ＭＳ Ｐゴシック" charset="0"/>
            </a:endParaRPr>
          </a:p>
          <a:p>
            <a:pPr marL="533400" indent="-533400">
              <a:buFont typeface="Arial" charset="0"/>
              <a:buAutoNum type="arabicPeriod"/>
            </a:pPr>
            <a:endParaRPr lang="en-GB" dirty="0" smtClean="0">
              <a:latin typeface="Calibri" charset="0"/>
              <a:ea typeface="ＭＳ Ｐゴシック" charset="0"/>
              <a:cs typeface="ＭＳ Ｐゴシック" charset="0"/>
            </a:endParaRPr>
          </a:p>
          <a:p>
            <a:pPr marL="533400" indent="-533400">
              <a:buFont typeface="Arial" charset="0"/>
              <a:buAutoNum type="arabicPeriod"/>
            </a:pPr>
            <a:endParaRPr lang="en-GB" dirty="0">
              <a:latin typeface="Calibri" charset="0"/>
              <a:ea typeface="ＭＳ Ｐゴシック" charset="0"/>
              <a:cs typeface="ＭＳ Ｐゴシック" charset="0"/>
            </a:endParaRPr>
          </a:p>
          <a:p>
            <a:pPr marL="533400" indent="-533400">
              <a:buFont typeface="Arial" charset="0"/>
              <a:buAutoNum type="arabicPeriod"/>
            </a:pPr>
            <a:endParaRPr lang="en-GB" dirty="0">
              <a:latin typeface="Calibri" charset="0"/>
              <a:ea typeface="ＭＳ Ｐゴシック" charset="0"/>
              <a:cs typeface="ＭＳ Ｐゴシック" charset="0"/>
            </a:endParaRPr>
          </a:p>
          <a:p>
            <a:pPr marL="533400" indent="-533400">
              <a:buSzPct val="100000"/>
              <a:buFont typeface="Arial" charset="0"/>
              <a:buAutoNum type="arabicPeriod"/>
            </a:pPr>
            <a:r>
              <a:rPr lang="en-GB" dirty="0">
                <a:solidFill>
                  <a:schemeClr val="tx1"/>
                </a:solidFill>
                <a:latin typeface="Calibri" charset="0"/>
                <a:ea typeface="ＭＳ Ｐゴシック" charset="0"/>
                <a:cs typeface="ＭＳ Ｐゴシック" charset="0"/>
              </a:rPr>
              <a:t>Calculate Value function</a:t>
            </a:r>
            <a:endParaRPr lang="en-GB" dirty="0">
              <a:latin typeface="Calibri" charset="0"/>
              <a:ea typeface="ＭＳ Ｐゴシック" charset="0"/>
              <a:cs typeface="ＭＳ Ｐゴシック" charset="0"/>
            </a:endParaRPr>
          </a:p>
          <a:p>
            <a:pPr marL="533400" indent="-533400">
              <a:buFont typeface="Arial" charset="0"/>
              <a:buAutoNum type="arabicPeriod"/>
            </a:pPr>
            <a:endParaRPr lang="en-GB" dirty="0">
              <a:latin typeface="Calibri" charset="0"/>
              <a:ea typeface="ＭＳ Ｐゴシック" charset="0"/>
              <a:cs typeface="ＭＳ Ｐゴシック" charset="0"/>
            </a:endParaRPr>
          </a:p>
          <a:p>
            <a:pPr marL="533400" indent="-533400">
              <a:buFont typeface="Arial" charset="0"/>
              <a:buAutoNum type="arabicPeriod"/>
            </a:pPr>
            <a:endParaRPr lang="en-GB" dirty="0">
              <a:latin typeface="Calibri" charset="0"/>
              <a:ea typeface="ＭＳ Ｐゴシック" charset="0"/>
              <a:cs typeface="ＭＳ Ｐゴシック" charset="0"/>
            </a:endParaRPr>
          </a:p>
          <a:p>
            <a:pPr marL="533400" indent="-533400"/>
            <a:endParaRPr lang="en-US" dirty="0">
              <a:latin typeface="Calibri" charset="0"/>
              <a:ea typeface="ＭＳ Ｐゴシック" charset="0"/>
              <a:cs typeface="ＭＳ Ｐゴシック" charset="0"/>
            </a:endParaRPr>
          </a:p>
        </p:txBody>
      </p:sp>
      <p:graphicFrame>
        <p:nvGraphicFramePr>
          <p:cNvPr id="49546" name="Group 394"/>
          <p:cNvGraphicFramePr>
            <a:graphicFrameLocks noGrp="1"/>
          </p:cNvGraphicFramePr>
          <p:nvPr/>
        </p:nvGraphicFramePr>
        <p:xfrm>
          <a:off x="2689225" y="2074863"/>
          <a:ext cx="3419475" cy="1676400"/>
        </p:xfrm>
        <a:graphic>
          <a:graphicData uri="http://schemas.openxmlformats.org/drawingml/2006/table">
            <a:tbl>
              <a:tblPr/>
              <a:tblGrid>
                <a:gridCol w="855663"/>
                <a:gridCol w="568325"/>
                <a:gridCol w="827087"/>
                <a:gridCol w="1168400"/>
              </a:tblGrid>
              <a:tr h="273050">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DSave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FF0000"/>
                          </a:solidFill>
                          <a:effectLst/>
                          <a:latin typeface="Calibri" charset="0"/>
                          <a:ea typeface="ＭＳ Ｐゴシック" charset="0"/>
                          <a:cs typeface="Arial" charset="0"/>
                        </a:rPr>
                        <a:t>ask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008000"/>
                          </a:solidFill>
                          <a:effectLst/>
                          <a:latin typeface="Calibri" charset="0"/>
                          <a:ea typeface="ＭＳ Ｐゴシック" charset="0"/>
                          <a:cs typeface="Arial" charset="0"/>
                        </a:rPr>
                        <a:t>doSave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chemeClr val="hlink"/>
                          </a:solidFill>
                          <a:effectLst/>
                          <a:latin typeface="Calibri" charset="0"/>
                          <a:ea typeface="ＭＳ Ｐゴシック" charset="0"/>
                          <a:cs typeface="Arial" charset="0"/>
                        </a:rPr>
                        <a:t>doDelete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4963">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PSave</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FF0000"/>
                          </a:solidFill>
                          <a:effectLst/>
                          <a:latin typeface="Calibri" charset="0"/>
                          <a:ea typeface="ＭＳ Ｐゴシック" charset="0"/>
                          <a:cs typeface="Arial" charset="0"/>
                        </a:rPr>
                        <a:t>ask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008000"/>
                          </a:solidFill>
                          <a:effectLst/>
                          <a:latin typeface="Calibri" charset="0"/>
                          <a:ea typeface="ＭＳ Ｐゴシック" charset="0"/>
                          <a:cs typeface="Arial" charset="0"/>
                        </a:rPr>
                        <a:t>doSave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chemeClr val="hlink"/>
                          </a:solidFill>
                          <a:effectLst/>
                          <a:latin typeface="Calibri" charset="0"/>
                          <a:ea typeface="ＭＳ Ｐゴシック" charset="0"/>
                          <a:cs typeface="Arial" charset="0"/>
                        </a:rPr>
                        <a:t>doDelete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3050">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376092"/>
                          </a:solidFill>
                          <a:effectLst/>
                          <a:latin typeface="Calibri" charset="0"/>
                          <a:ea typeface="ＭＳ Ｐゴシック" charset="0"/>
                          <a:cs typeface="Arial" charset="0"/>
                        </a:rPr>
                        <a:t>?</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FF0000"/>
                          </a:solidFill>
                          <a:effectLst/>
                          <a:latin typeface="Calibri" charset="0"/>
                          <a:ea typeface="ＭＳ Ｐゴシック" charset="0"/>
                          <a:cs typeface="Arial" charset="0"/>
                        </a:rPr>
                        <a:t>ask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008000"/>
                          </a:solidFill>
                          <a:effectLst/>
                          <a:latin typeface="Calibri" charset="0"/>
                          <a:ea typeface="ＭＳ Ｐゴシック" charset="0"/>
                          <a:cs typeface="Arial" charset="0"/>
                        </a:rPr>
                        <a:t>doSave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chemeClr val="hlink"/>
                          </a:solidFill>
                          <a:effectLst/>
                          <a:latin typeface="Calibri" charset="0"/>
                          <a:ea typeface="ＭＳ Ｐゴシック" charset="0"/>
                          <a:cs typeface="Arial" charset="0"/>
                        </a:rPr>
                        <a:t>doDelete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3050">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PDel</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FF0000"/>
                          </a:solidFill>
                          <a:effectLst/>
                          <a:latin typeface="Calibri" charset="0"/>
                          <a:ea typeface="ＭＳ Ｐゴシック" charset="0"/>
                          <a:cs typeface="Arial" charset="0"/>
                        </a:rPr>
                        <a:t>ask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008000"/>
                          </a:solidFill>
                          <a:effectLst/>
                          <a:latin typeface="Calibri" charset="0"/>
                          <a:ea typeface="ＭＳ Ｐゴシック" charset="0"/>
                          <a:cs typeface="Arial" charset="0"/>
                        </a:rPr>
                        <a:t>doSave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chemeClr val="hlink"/>
                          </a:solidFill>
                          <a:effectLst/>
                          <a:latin typeface="Calibri" charset="0"/>
                          <a:ea typeface="ＭＳ Ｐゴシック" charset="0"/>
                          <a:cs typeface="Arial" charset="0"/>
                        </a:rPr>
                        <a:t>doDelete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3050">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DDel</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FF0000"/>
                          </a:solidFill>
                          <a:effectLst/>
                          <a:latin typeface="Calibri" charset="0"/>
                          <a:ea typeface="ＭＳ Ｐゴシック" charset="0"/>
                          <a:cs typeface="Arial" charset="0"/>
                        </a:rPr>
                        <a:t>ask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008000"/>
                          </a:solidFill>
                          <a:effectLst/>
                          <a:latin typeface="Calibri" charset="0"/>
                          <a:ea typeface="ＭＳ Ｐゴシック" charset="0"/>
                          <a:cs typeface="Arial" charset="0"/>
                        </a:rPr>
                        <a:t>doSave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chemeClr val="hlink"/>
                          </a:solidFill>
                          <a:effectLst/>
                          <a:latin typeface="Calibri" charset="0"/>
                          <a:ea typeface="ＭＳ Ｐゴシック" charset="0"/>
                          <a:cs typeface="Arial" charset="0"/>
                        </a:rPr>
                        <a:t>doDelete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8340" name="Oval 396"/>
          <p:cNvSpPr>
            <a:spLocks noChangeArrowheads="1"/>
          </p:cNvSpPr>
          <p:nvPr/>
        </p:nvSpPr>
        <p:spPr bwMode="auto">
          <a:xfrm>
            <a:off x="4129088" y="2097088"/>
            <a:ext cx="800100" cy="342900"/>
          </a:xfrm>
          <a:prstGeom prst="ellipse">
            <a:avLst/>
          </a:pr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8341" name="Oval 397"/>
          <p:cNvSpPr>
            <a:spLocks noChangeArrowheads="1"/>
          </p:cNvSpPr>
          <p:nvPr/>
        </p:nvSpPr>
        <p:spPr bwMode="auto">
          <a:xfrm>
            <a:off x="3586163" y="2740025"/>
            <a:ext cx="500062" cy="342900"/>
          </a:xfrm>
          <a:prstGeom prst="ellipse">
            <a:avLst/>
          </a:pr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8342" name="Oval 398"/>
          <p:cNvSpPr>
            <a:spLocks noChangeArrowheads="1"/>
          </p:cNvSpPr>
          <p:nvPr/>
        </p:nvSpPr>
        <p:spPr bwMode="auto">
          <a:xfrm>
            <a:off x="5029200" y="3082925"/>
            <a:ext cx="985838" cy="342900"/>
          </a:xfrm>
          <a:prstGeom prst="ellipse">
            <a:avLst/>
          </a:pr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8343" name="Oval 399"/>
          <p:cNvSpPr>
            <a:spLocks noChangeArrowheads="1"/>
          </p:cNvSpPr>
          <p:nvPr/>
        </p:nvSpPr>
        <p:spPr bwMode="auto">
          <a:xfrm>
            <a:off x="5053013" y="3406775"/>
            <a:ext cx="985837" cy="342900"/>
          </a:xfrm>
          <a:prstGeom prst="ellipse">
            <a:avLst/>
          </a:pr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8344" name="Text Box 401"/>
          <p:cNvSpPr txBox="1">
            <a:spLocks noChangeArrowheads="1"/>
          </p:cNvSpPr>
          <p:nvPr/>
        </p:nvSpPr>
        <p:spPr bwMode="auto">
          <a:xfrm>
            <a:off x="2654300" y="5175250"/>
            <a:ext cx="2978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3200" b="1" i="1">
                <a:solidFill>
                  <a:schemeClr val="hlink"/>
                </a:solidFill>
                <a:latin typeface="Times New Roman" charset="0"/>
              </a:rPr>
              <a:t>V</a:t>
            </a:r>
            <a:r>
              <a:rPr lang="en-GB" sz="3200" i="1" baseline="30000">
                <a:solidFill>
                  <a:schemeClr val="hlink"/>
                </a:solidFill>
                <a:latin typeface="Symbol" charset="0"/>
              </a:rPr>
              <a:t>p</a:t>
            </a:r>
            <a:r>
              <a:rPr lang="en-GB" sz="3200" i="1">
                <a:latin typeface="Times New Roman" charset="0"/>
              </a:rPr>
              <a:t> = </a:t>
            </a:r>
            <a:r>
              <a:rPr lang="en-GB" sz="3200" b="1" i="1">
                <a:solidFill>
                  <a:srgbClr val="CC0000"/>
                </a:solidFill>
                <a:latin typeface="Times New Roman" charset="0"/>
              </a:rPr>
              <a:t>r</a:t>
            </a:r>
            <a:r>
              <a:rPr lang="en-GB" sz="3200" i="1" baseline="30000">
                <a:solidFill>
                  <a:srgbClr val="CC0000"/>
                </a:solidFill>
                <a:latin typeface="Symbol" charset="0"/>
              </a:rPr>
              <a:t>p</a:t>
            </a:r>
            <a:r>
              <a:rPr lang="en-GB" sz="3200" i="1">
                <a:latin typeface="Times New Roman" charset="0"/>
              </a:rPr>
              <a:t> +    </a:t>
            </a:r>
            <a:r>
              <a:rPr lang="en-GB" sz="3200" b="1" i="1">
                <a:solidFill>
                  <a:srgbClr val="008000"/>
                </a:solidFill>
                <a:latin typeface="Times New Roman" charset="0"/>
              </a:rPr>
              <a:t>T</a:t>
            </a:r>
            <a:r>
              <a:rPr lang="en-GB" sz="3200" i="1" baseline="30000">
                <a:solidFill>
                  <a:srgbClr val="008000"/>
                </a:solidFill>
                <a:latin typeface="Symbol" charset="0"/>
              </a:rPr>
              <a:t>p</a:t>
            </a:r>
            <a:r>
              <a:rPr lang="en-GB" sz="3200" b="1" i="1">
                <a:solidFill>
                  <a:schemeClr val="hlink"/>
                </a:solidFill>
                <a:latin typeface="Times New Roman" charset="0"/>
              </a:rPr>
              <a:t>V</a:t>
            </a:r>
            <a:r>
              <a:rPr lang="en-GB" sz="3200" i="1" baseline="30000">
                <a:solidFill>
                  <a:schemeClr val="hlink"/>
                </a:solidFill>
                <a:latin typeface="Symbol" charset="0"/>
              </a:rPr>
              <a:t>p</a:t>
            </a:r>
            <a:endParaRPr lang="en-US" sz="3200" i="1">
              <a:solidFill>
                <a:schemeClr val="hlink"/>
              </a:solidFill>
              <a:latin typeface="Times New Roman" charset="0"/>
            </a:endParaRPr>
          </a:p>
        </p:txBody>
      </p:sp>
      <p:sp>
        <p:nvSpPr>
          <p:cNvPr id="98345" name="Oval 402"/>
          <p:cNvSpPr>
            <a:spLocks noChangeArrowheads="1"/>
          </p:cNvSpPr>
          <p:nvPr/>
        </p:nvSpPr>
        <p:spPr bwMode="auto">
          <a:xfrm>
            <a:off x="4106863" y="2392363"/>
            <a:ext cx="800100" cy="342900"/>
          </a:xfrm>
          <a:prstGeom prst="ellipse">
            <a:avLst/>
          </a:pr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8347"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8EF702F7-8787-6940-9EB1-25FE566DA3E7}" type="slidenum">
              <a:rPr lang="en-US" sz="1200">
                <a:solidFill>
                  <a:srgbClr val="898989"/>
                </a:solidFill>
                <a:latin typeface="Calibri" charset="0"/>
              </a:rPr>
              <a:pPr eaLnBrk="1" hangingPunct="1"/>
              <a:t>15</a:t>
            </a:fld>
            <a:endParaRPr lang="en-US" sz="1200">
              <a:solidFill>
                <a:srgbClr val="898989"/>
              </a:solidFill>
              <a:latin typeface="Calibri" charset="0"/>
            </a:endParaRPr>
          </a:p>
        </p:txBody>
      </p:sp>
    </p:spTree>
    <p:extLst>
      <p:ext uri="{BB962C8B-B14F-4D97-AF65-F5344CB8AC3E}">
        <p14:creationId xmlns:p14="http://schemas.microsoft.com/office/powerpoint/2010/main" val="394414043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2"/>
          <p:cNvSpPr>
            <a:spLocks noGrp="1"/>
          </p:cNvSpPr>
          <p:nvPr>
            <p:ph type="title"/>
          </p:nvPr>
        </p:nvSpPr>
        <p:spPr/>
        <p:txBody>
          <a:bodyPr/>
          <a:lstStyle/>
          <a:p>
            <a:r>
              <a:rPr lang="en-GB">
                <a:latin typeface="Calibri" charset="0"/>
                <a:ea typeface="ＭＳ Ｐゴシック" charset="0"/>
                <a:cs typeface="ＭＳ Ｐゴシック" charset="0"/>
              </a:rPr>
              <a:t>Model-based learning – Optimising </a:t>
            </a:r>
            <a:r>
              <a:rPr lang="en-GB" i="1">
                <a:latin typeface="Symbol" charset="0"/>
                <a:ea typeface="ＭＳ Ｐゴシック" charset="0"/>
                <a:cs typeface="ＭＳ Ｐゴシック" charset="0"/>
              </a:rPr>
              <a:t>p</a:t>
            </a:r>
            <a:endParaRPr lang="en-US" i="1">
              <a:latin typeface="Symbol" charset="0"/>
              <a:ea typeface="ＭＳ Ｐゴシック" charset="0"/>
              <a:cs typeface="ＭＳ Ｐゴシック" charset="0"/>
            </a:endParaRPr>
          </a:p>
        </p:txBody>
      </p:sp>
      <p:sp>
        <p:nvSpPr>
          <p:cNvPr id="99332" name="Rectangle 3"/>
          <p:cNvSpPr>
            <a:spLocks noGrp="1"/>
          </p:cNvSpPr>
          <p:nvPr>
            <p:ph type="body" idx="1"/>
          </p:nvPr>
        </p:nvSpPr>
        <p:spPr>
          <a:xfrm>
            <a:off x="457200" y="1223963"/>
            <a:ext cx="8229600" cy="4902200"/>
          </a:xfrm>
        </p:spPr>
        <p:txBody>
          <a:bodyPr/>
          <a:lstStyle/>
          <a:p>
            <a:pPr marL="0" indent="0">
              <a:buNone/>
            </a:pPr>
            <a:r>
              <a:rPr lang="en-GB" dirty="0">
                <a:solidFill>
                  <a:srgbClr val="FF0000"/>
                </a:solidFill>
                <a:latin typeface="Calibri" charset="0"/>
                <a:ea typeface="ＭＳ Ｐゴシック" charset="0"/>
                <a:cs typeface="ＭＳ Ｐゴシック" charset="0"/>
              </a:rPr>
              <a:t>3a.  </a:t>
            </a:r>
            <a:r>
              <a:rPr lang="en-GB" dirty="0">
                <a:latin typeface="Calibri" charset="0"/>
                <a:ea typeface="ＭＳ Ｐゴシック" charset="0"/>
                <a:cs typeface="ＭＳ Ｐゴシック" charset="0"/>
              </a:rPr>
              <a:t>See what happens for each state if:</a:t>
            </a:r>
          </a:p>
          <a:p>
            <a:pPr marL="533400" lvl="1" indent="-533400">
              <a:buFont typeface="Arial" charset="0"/>
              <a:buNone/>
            </a:pPr>
            <a:r>
              <a:rPr lang="en-GB" i="1" dirty="0">
                <a:latin typeface="Calibri" charset="0"/>
                <a:ea typeface="ＭＳ Ｐゴシック" charset="0"/>
              </a:rPr>
              <a:t>		We start with ANY action</a:t>
            </a:r>
          </a:p>
          <a:p>
            <a:pPr marL="533400" lvl="1" indent="-533400">
              <a:buFont typeface="Arial" charset="0"/>
              <a:buNone/>
            </a:pPr>
            <a:r>
              <a:rPr lang="en-GB" i="1" dirty="0">
                <a:latin typeface="Calibri" charset="0"/>
                <a:ea typeface="ＭＳ Ｐゴシック" charset="0"/>
              </a:rPr>
              <a:t>		THEN follow the policy</a:t>
            </a:r>
          </a:p>
          <a:p>
            <a:pPr marL="1371600" lvl="2" indent="-457200"/>
            <a:endParaRPr lang="en-GB" i="1" dirty="0">
              <a:latin typeface="Calibri" charset="0"/>
              <a:ea typeface="ＭＳ Ｐゴシック" charset="0"/>
            </a:endParaRPr>
          </a:p>
          <a:p>
            <a:pPr marL="1371600" lvl="2" indent="-457200"/>
            <a:endParaRPr lang="en-GB" i="1" dirty="0">
              <a:latin typeface="Calibri" charset="0"/>
              <a:ea typeface="ＭＳ Ｐゴシック" charset="0"/>
            </a:endParaRPr>
          </a:p>
          <a:p>
            <a:pPr marL="1371600" lvl="2" indent="-457200"/>
            <a:endParaRPr lang="en-GB" i="1" dirty="0">
              <a:latin typeface="Calibri" charset="0"/>
              <a:ea typeface="ＭＳ Ｐゴシック" charset="0"/>
            </a:endParaRPr>
          </a:p>
          <a:p>
            <a:pPr marL="1371600" lvl="2" indent="-457200"/>
            <a:endParaRPr lang="en-GB" i="1" dirty="0">
              <a:latin typeface="Calibri" charset="0"/>
              <a:ea typeface="ＭＳ Ｐゴシック" charset="0"/>
            </a:endParaRPr>
          </a:p>
          <a:p>
            <a:pPr marL="1371600" lvl="2" indent="-457200"/>
            <a:endParaRPr lang="en-GB" i="1" dirty="0">
              <a:latin typeface="Calibri" charset="0"/>
              <a:ea typeface="ＭＳ Ｐゴシック" charset="0"/>
            </a:endParaRPr>
          </a:p>
          <a:p>
            <a:pPr marL="533400" lvl="1" indent="-533400">
              <a:buFont typeface="Arial" charset="0"/>
              <a:buNone/>
            </a:pPr>
            <a:r>
              <a:rPr lang="en-GB" dirty="0">
                <a:solidFill>
                  <a:srgbClr val="FF0000"/>
                </a:solidFill>
                <a:latin typeface="Calibri" charset="0"/>
                <a:ea typeface="ＭＳ Ｐゴシック" charset="0"/>
              </a:rPr>
              <a:t>3b.  </a:t>
            </a:r>
            <a:r>
              <a:rPr lang="en-GB" dirty="0">
                <a:latin typeface="Calibri" charset="0"/>
                <a:ea typeface="ＭＳ Ｐゴシック" charset="0"/>
              </a:rPr>
              <a:t>Define </a:t>
            </a:r>
            <a:r>
              <a:rPr lang="en-GB" i="1" dirty="0">
                <a:latin typeface="Times New Roman" charset="0"/>
                <a:ea typeface="ＭＳ Ｐゴシック" charset="0"/>
              </a:rPr>
              <a:t>Q(</a:t>
            </a:r>
            <a:r>
              <a:rPr lang="en-GB" i="1" dirty="0" err="1">
                <a:latin typeface="Times New Roman" charset="0"/>
                <a:ea typeface="ＭＳ Ｐゴシック" charset="0"/>
              </a:rPr>
              <a:t>b,a</a:t>
            </a:r>
            <a:r>
              <a:rPr lang="en-GB" i="1" dirty="0">
                <a:latin typeface="Times New Roman" charset="0"/>
                <a:ea typeface="ＭＳ Ｐゴシック" charset="0"/>
              </a:rPr>
              <a:t>)</a:t>
            </a:r>
            <a:r>
              <a:rPr lang="en-GB" dirty="0">
                <a:latin typeface="Calibri" charset="0"/>
                <a:ea typeface="ＭＳ Ｐゴシック" charset="0"/>
              </a:rPr>
              <a:t> as the expected reward</a:t>
            </a:r>
            <a:endParaRPr lang="en-US" dirty="0">
              <a:latin typeface="Calibri" charset="0"/>
              <a:ea typeface="ＭＳ Ｐゴシック" charset="0"/>
            </a:endParaRPr>
          </a:p>
        </p:txBody>
      </p:sp>
      <p:grpSp>
        <p:nvGrpSpPr>
          <p:cNvPr id="99333" name="Group 4"/>
          <p:cNvGrpSpPr>
            <a:grpSpLocks/>
          </p:cNvGrpSpPr>
          <p:nvPr/>
        </p:nvGrpSpPr>
        <p:grpSpPr bwMode="auto">
          <a:xfrm>
            <a:off x="1096963" y="5508627"/>
            <a:ext cx="6176962" cy="893763"/>
            <a:chOff x="605" y="1914"/>
            <a:chExt cx="3891" cy="563"/>
          </a:xfrm>
        </p:grpSpPr>
        <p:sp>
          <p:nvSpPr>
            <p:cNvPr id="99388" name="Text Box 5"/>
            <p:cNvSpPr txBox="1">
              <a:spLocks noChangeArrowheads="1"/>
            </p:cNvSpPr>
            <p:nvPr/>
          </p:nvSpPr>
          <p:spPr bwMode="auto">
            <a:xfrm>
              <a:off x="605" y="1951"/>
              <a:ext cx="3891"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3200" i="1">
                  <a:solidFill>
                    <a:schemeClr val="hlink"/>
                  </a:solidFill>
                  <a:latin typeface="Times New Roman" charset="0"/>
                </a:rPr>
                <a:t>Q</a:t>
              </a:r>
              <a:r>
                <a:rPr lang="en-GB" sz="3200" i="1" baseline="30000">
                  <a:solidFill>
                    <a:schemeClr val="hlink"/>
                  </a:solidFill>
                  <a:latin typeface="Symbol" charset="0"/>
                </a:rPr>
                <a:t>p</a:t>
              </a:r>
              <a:r>
                <a:rPr lang="en-GB" sz="3200" i="1">
                  <a:solidFill>
                    <a:schemeClr val="hlink"/>
                  </a:solidFill>
                  <a:latin typeface="Times New Roman" charset="0"/>
                </a:rPr>
                <a:t>(b,a)</a:t>
              </a:r>
              <a:r>
                <a:rPr lang="en-GB" sz="3200" i="1">
                  <a:latin typeface="Times New Roman" charset="0"/>
                </a:rPr>
                <a:t> = </a:t>
              </a:r>
              <a:r>
                <a:rPr lang="en-GB" sz="3200" i="1">
                  <a:solidFill>
                    <a:srgbClr val="CC0000"/>
                  </a:solidFill>
                  <a:latin typeface="Times New Roman" charset="0"/>
                </a:rPr>
                <a:t>r(b,a)</a:t>
              </a:r>
              <a:r>
                <a:rPr lang="en-GB" sz="3200" i="1">
                  <a:latin typeface="Times New Roman" charset="0"/>
                </a:rPr>
                <a:t> +     </a:t>
              </a:r>
              <a:r>
                <a:rPr lang="en-GB" sz="3200" i="1">
                  <a:solidFill>
                    <a:srgbClr val="008000"/>
                  </a:solidFill>
                  <a:latin typeface="Times New Roman" charset="0"/>
                </a:rPr>
                <a:t>P(b’|b,a)</a:t>
              </a:r>
              <a:r>
                <a:rPr lang="en-GB" sz="3200" i="1">
                  <a:solidFill>
                    <a:schemeClr val="hlink"/>
                  </a:solidFill>
                  <a:latin typeface="Times New Roman" charset="0"/>
                </a:rPr>
                <a:t>V</a:t>
              </a:r>
              <a:r>
                <a:rPr lang="en-GB" sz="3200" i="1" baseline="30000">
                  <a:solidFill>
                    <a:schemeClr val="hlink"/>
                  </a:solidFill>
                  <a:latin typeface="Symbol" charset="0"/>
                </a:rPr>
                <a:t>p</a:t>
              </a:r>
              <a:r>
                <a:rPr lang="en-GB" sz="3200" i="1">
                  <a:solidFill>
                    <a:schemeClr val="hlink"/>
                  </a:solidFill>
                  <a:latin typeface="Times New Roman" charset="0"/>
                </a:rPr>
                <a:t>(b’)</a:t>
              </a:r>
              <a:endParaRPr lang="en-US" sz="3200" i="1">
                <a:solidFill>
                  <a:schemeClr val="hlink"/>
                </a:solidFill>
                <a:latin typeface="Times New Roman" charset="0"/>
              </a:endParaRPr>
            </a:p>
          </p:txBody>
        </p:sp>
        <p:graphicFrame>
          <p:nvGraphicFramePr>
            <p:cNvPr id="99330" name="Object 2"/>
            <p:cNvGraphicFramePr>
              <a:graphicFrameLocks noChangeAspect="1"/>
            </p:cNvGraphicFramePr>
            <p:nvPr>
              <p:extLst>
                <p:ext uri="{D42A27DB-BD31-4B8C-83A1-F6EECF244321}">
                  <p14:modId xmlns:p14="http://schemas.microsoft.com/office/powerpoint/2010/main" val="2463045922"/>
                </p:ext>
              </p:extLst>
            </p:nvPr>
          </p:nvGraphicFramePr>
          <p:xfrm>
            <a:off x="2556" y="1914"/>
            <a:ext cx="385" cy="563"/>
          </p:xfrm>
          <a:graphic>
            <a:graphicData uri="http://schemas.openxmlformats.org/presentationml/2006/ole">
              <mc:AlternateContent xmlns:mc="http://schemas.openxmlformats.org/markup-compatibility/2006">
                <mc:Choice xmlns:v="urn:schemas-microsoft-com:vml" Requires="v">
                  <p:oleObj spid="_x0000_s178211" name="Equation" r:id="rId3" imgW="279400" imgH="368300" progId="Equation.3">
                    <p:embed/>
                  </p:oleObj>
                </mc:Choice>
                <mc:Fallback>
                  <p:oleObj name="Equation" r:id="rId3" imgW="279400" imgH="368300" progId="Equation.3">
                    <p:embed/>
                    <p:pic>
                      <p:nvPicPr>
                        <p:cNvPr id="0" name=""/>
                        <p:cNvPicPr>
                          <a:picLocks noChangeAspect="1" noChangeArrowheads="1"/>
                        </p:cNvPicPr>
                        <p:nvPr/>
                      </p:nvPicPr>
                      <p:blipFill>
                        <a:blip r:embed="rId4"/>
                        <a:srcRect/>
                        <a:stretch>
                          <a:fillRect/>
                        </a:stretch>
                      </p:blipFill>
                      <p:spPr bwMode="auto">
                        <a:xfrm>
                          <a:off x="2556" y="1914"/>
                          <a:ext cx="385" cy="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99334" name="Text Box 7"/>
          <p:cNvSpPr txBox="1">
            <a:spLocks noChangeArrowheads="1"/>
          </p:cNvSpPr>
          <p:nvPr/>
        </p:nvSpPr>
        <p:spPr bwMode="auto">
          <a:xfrm>
            <a:off x="6307138" y="2576513"/>
            <a:ext cx="766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2000" b="1">
                <a:latin typeface="Calibri" charset="0"/>
              </a:rPr>
              <a:t>THEN</a:t>
            </a:r>
            <a:endParaRPr lang="en-US" sz="2000" b="1">
              <a:latin typeface="Calibri" charset="0"/>
            </a:endParaRPr>
          </a:p>
        </p:txBody>
      </p:sp>
      <p:sp>
        <p:nvSpPr>
          <p:cNvPr id="99335" name="Text Box 8"/>
          <p:cNvSpPr txBox="1">
            <a:spLocks noChangeArrowheads="1"/>
          </p:cNvSpPr>
          <p:nvPr/>
        </p:nvSpPr>
        <p:spPr bwMode="auto">
          <a:xfrm>
            <a:off x="1628775" y="3357563"/>
            <a:ext cx="142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2000" b="1">
                <a:latin typeface="Calibri" charset="0"/>
              </a:rPr>
              <a:t>FIRST TURN</a:t>
            </a:r>
            <a:endParaRPr lang="en-US" sz="2000" b="1">
              <a:latin typeface="Calibri" charset="0"/>
            </a:endParaRPr>
          </a:p>
        </p:txBody>
      </p:sp>
      <p:graphicFrame>
        <p:nvGraphicFramePr>
          <p:cNvPr id="53257" name="Group 9"/>
          <p:cNvGraphicFramePr>
            <a:graphicFrameLocks noGrp="1"/>
          </p:cNvGraphicFramePr>
          <p:nvPr/>
        </p:nvGraphicFramePr>
        <p:xfrm>
          <a:off x="677863" y="3854450"/>
          <a:ext cx="3419475" cy="335280"/>
        </p:xfrm>
        <a:graphic>
          <a:graphicData uri="http://schemas.openxmlformats.org/drawingml/2006/table">
            <a:tbl>
              <a:tblPr/>
              <a:tblGrid>
                <a:gridCol w="855662"/>
                <a:gridCol w="568325"/>
                <a:gridCol w="827088"/>
                <a:gridCol w="1168400"/>
              </a:tblGrid>
              <a:tr h="334963">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PSave</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FF0000"/>
                          </a:solidFill>
                          <a:effectLst/>
                          <a:latin typeface="Calibri" charset="0"/>
                          <a:ea typeface="ＭＳ Ｐゴシック" charset="0"/>
                          <a:cs typeface="Arial" charset="0"/>
                        </a:rPr>
                        <a:t>ask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008000"/>
                          </a:solidFill>
                          <a:effectLst/>
                          <a:latin typeface="Calibri" charset="0"/>
                          <a:ea typeface="ＭＳ Ｐゴシック" charset="0"/>
                          <a:cs typeface="Arial" charset="0"/>
                        </a:rPr>
                        <a:t>doSave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chemeClr val="hlink"/>
                          </a:solidFill>
                          <a:effectLst/>
                          <a:latin typeface="Calibri" charset="0"/>
                          <a:ea typeface="ＭＳ Ｐゴシック" charset="0"/>
                          <a:cs typeface="Arial" charset="0"/>
                        </a:rPr>
                        <a:t>doDelete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53269" name="Group 21"/>
          <p:cNvGraphicFramePr>
            <a:graphicFrameLocks noGrp="1"/>
          </p:cNvGraphicFramePr>
          <p:nvPr/>
        </p:nvGraphicFramePr>
        <p:xfrm>
          <a:off x="4959350" y="3103563"/>
          <a:ext cx="3419475" cy="1676400"/>
        </p:xfrm>
        <a:graphic>
          <a:graphicData uri="http://schemas.openxmlformats.org/drawingml/2006/table">
            <a:tbl>
              <a:tblPr/>
              <a:tblGrid>
                <a:gridCol w="855663"/>
                <a:gridCol w="568325"/>
                <a:gridCol w="827087"/>
                <a:gridCol w="1168400"/>
              </a:tblGrid>
              <a:tr h="273050">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DSave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FF0000"/>
                          </a:solidFill>
                          <a:effectLst/>
                          <a:latin typeface="Calibri" charset="0"/>
                          <a:ea typeface="ＭＳ Ｐゴシック" charset="0"/>
                          <a:cs typeface="Arial" charset="0"/>
                        </a:rPr>
                        <a:t>ask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008000"/>
                          </a:solidFill>
                          <a:effectLst/>
                          <a:latin typeface="Calibri" charset="0"/>
                          <a:ea typeface="ＭＳ Ｐゴシック" charset="0"/>
                          <a:cs typeface="Arial" charset="0"/>
                        </a:rPr>
                        <a:t>doSave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chemeClr val="hlink"/>
                          </a:solidFill>
                          <a:effectLst/>
                          <a:latin typeface="Calibri" charset="0"/>
                          <a:ea typeface="ＭＳ Ｐゴシック" charset="0"/>
                          <a:cs typeface="Arial" charset="0"/>
                        </a:rPr>
                        <a:t>doDelete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4963">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PSave</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FF0000"/>
                          </a:solidFill>
                          <a:effectLst/>
                          <a:latin typeface="Calibri" charset="0"/>
                          <a:ea typeface="ＭＳ Ｐゴシック" charset="0"/>
                          <a:cs typeface="Arial" charset="0"/>
                        </a:rPr>
                        <a:t>ask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008000"/>
                          </a:solidFill>
                          <a:effectLst/>
                          <a:latin typeface="Calibri" charset="0"/>
                          <a:ea typeface="ＭＳ Ｐゴシック" charset="0"/>
                          <a:cs typeface="Arial" charset="0"/>
                        </a:rPr>
                        <a:t>doSave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chemeClr val="hlink"/>
                          </a:solidFill>
                          <a:effectLst/>
                          <a:latin typeface="Calibri" charset="0"/>
                          <a:ea typeface="ＭＳ Ｐゴシック" charset="0"/>
                          <a:cs typeface="Arial" charset="0"/>
                        </a:rPr>
                        <a:t>doDelete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3050">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a:ln>
                            <a:noFill/>
                          </a:ln>
                          <a:solidFill>
                            <a:srgbClr val="376092"/>
                          </a:solidFill>
                          <a:effectLst/>
                          <a:latin typeface="Calibri" charset="0"/>
                          <a:ea typeface="ＭＳ Ｐゴシック" charset="0"/>
                          <a:cs typeface="Arial" charset="0"/>
                        </a:rPr>
                        <a:t>?</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FF0000"/>
                          </a:solidFill>
                          <a:effectLst/>
                          <a:latin typeface="Calibri" charset="0"/>
                          <a:ea typeface="ＭＳ Ｐゴシック" charset="0"/>
                          <a:cs typeface="Arial" charset="0"/>
                        </a:rPr>
                        <a:t>ask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008000"/>
                          </a:solidFill>
                          <a:effectLst/>
                          <a:latin typeface="Calibri" charset="0"/>
                          <a:ea typeface="ＭＳ Ｐゴシック" charset="0"/>
                          <a:cs typeface="Arial" charset="0"/>
                        </a:rPr>
                        <a:t>doSave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chemeClr val="hlink"/>
                          </a:solidFill>
                          <a:effectLst/>
                          <a:latin typeface="Calibri" charset="0"/>
                          <a:ea typeface="ＭＳ Ｐゴシック" charset="0"/>
                          <a:cs typeface="Arial" charset="0"/>
                        </a:rPr>
                        <a:t>doDelete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3050">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PDel</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FF0000"/>
                          </a:solidFill>
                          <a:effectLst/>
                          <a:latin typeface="Calibri" charset="0"/>
                          <a:ea typeface="ＭＳ Ｐゴシック" charset="0"/>
                          <a:cs typeface="Arial" charset="0"/>
                        </a:rPr>
                        <a:t>ask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008000"/>
                          </a:solidFill>
                          <a:effectLst/>
                          <a:latin typeface="Calibri" charset="0"/>
                          <a:ea typeface="ＭＳ Ｐゴシック" charset="0"/>
                          <a:cs typeface="Arial" charset="0"/>
                        </a:rPr>
                        <a:t>doSave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chemeClr val="hlink"/>
                          </a:solidFill>
                          <a:effectLst/>
                          <a:latin typeface="Calibri" charset="0"/>
                          <a:ea typeface="ＭＳ Ｐゴシック" charset="0"/>
                          <a:cs typeface="Arial" charset="0"/>
                        </a:rPr>
                        <a:t>doDelete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3050">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376092"/>
                          </a:solidFill>
                          <a:effectLst/>
                          <a:latin typeface="Calibri" charset="0"/>
                          <a:ea typeface="ＭＳ Ｐゴシック" charset="0"/>
                          <a:cs typeface="Arial" charset="0"/>
                        </a:rPr>
                        <a:t>DDel</a:t>
                      </a:r>
                      <a:endParaRPr kumimoji="0" lang="en-US" sz="1600" b="0" i="0" u="none" strike="noStrike" cap="none" normalizeH="0" baseline="0">
                        <a:ln>
                          <a:noFill/>
                        </a:ln>
                        <a:solidFill>
                          <a:srgbClr val="000000"/>
                        </a:solidFill>
                        <a:effectLst/>
                        <a:latin typeface="Calibri"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FF0000"/>
                          </a:solidFill>
                          <a:effectLst/>
                          <a:latin typeface="Calibri" charset="0"/>
                          <a:ea typeface="ＭＳ Ｐゴシック" charset="0"/>
                          <a:cs typeface="Arial" charset="0"/>
                        </a:rPr>
                        <a:t>ask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rgbClr val="008000"/>
                          </a:solidFill>
                          <a:effectLst/>
                          <a:latin typeface="Calibri" charset="0"/>
                          <a:ea typeface="ＭＳ Ｐゴシック" charset="0"/>
                          <a:cs typeface="Arial" charset="0"/>
                        </a:rPr>
                        <a:t>doSave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a:ln>
                            <a:noFill/>
                          </a:ln>
                          <a:solidFill>
                            <a:schemeClr val="hlink"/>
                          </a:solidFill>
                          <a:effectLst/>
                          <a:latin typeface="Calibri" charset="0"/>
                          <a:ea typeface="ＭＳ Ｐゴシック" charset="0"/>
                          <a:cs typeface="Arial" charset="0"/>
                        </a:rPr>
                        <a:t>doDelete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9380" name="Oval 53"/>
          <p:cNvSpPr>
            <a:spLocks noChangeArrowheads="1"/>
          </p:cNvSpPr>
          <p:nvPr/>
        </p:nvSpPr>
        <p:spPr bwMode="auto">
          <a:xfrm>
            <a:off x="6399213" y="3125788"/>
            <a:ext cx="800100" cy="342900"/>
          </a:xfrm>
          <a:prstGeom prst="ellipse">
            <a:avLst/>
          </a:pr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81" name="Oval 54"/>
          <p:cNvSpPr>
            <a:spLocks noChangeArrowheads="1"/>
          </p:cNvSpPr>
          <p:nvPr/>
        </p:nvSpPr>
        <p:spPr bwMode="auto">
          <a:xfrm>
            <a:off x="5856288" y="3768725"/>
            <a:ext cx="500062" cy="342900"/>
          </a:xfrm>
          <a:prstGeom prst="ellipse">
            <a:avLst/>
          </a:pr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82" name="Oval 55"/>
          <p:cNvSpPr>
            <a:spLocks noChangeArrowheads="1"/>
          </p:cNvSpPr>
          <p:nvPr/>
        </p:nvSpPr>
        <p:spPr bwMode="auto">
          <a:xfrm>
            <a:off x="7299325" y="4111625"/>
            <a:ext cx="985838" cy="342900"/>
          </a:xfrm>
          <a:prstGeom prst="ellipse">
            <a:avLst/>
          </a:pr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83" name="Oval 56"/>
          <p:cNvSpPr>
            <a:spLocks noChangeArrowheads="1"/>
          </p:cNvSpPr>
          <p:nvPr/>
        </p:nvSpPr>
        <p:spPr bwMode="auto">
          <a:xfrm>
            <a:off x="7323138" y="4435475"/>
            <a:ext cx="985837" cy="342900"/>
          </a:xfrm>
          <a:prstGeom prst="ellipse">
            <a:avLst/>
          </a:pr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84" name="Oval 57"/>
          <p:cNvSpPr>
            <a:spLocks noChangeArrowheads="1"/>
          </p:cNvSpPr>
          <p:nvPr/>
        </p:nvSpPr>
        <p:spPr bwMode="auto">
          <a:xfrm>
            <a:off x="6376988" y="3421063"/>
            <a:ext cx="800100" cy="342900"/>
          </a:xfrm>
          <a:prstGeom prst="ellipse">
            <a:avLst/>
          </a:pr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85" name="Oval 58"/>
          <p:cNvSpPr>
            <a:spLocks noChangeArrowheads="1"/>
          </p:cNvSpPr>
          <p:nvPr/>
        </p:nvSpPr>
        <p:spPr bwMode="auto">
          <a:xfrm>
            <a:off x="1557338" y="3859213"/>
            <a:ext cx="500062" cy="342900"/>
          </a:xfrm>
          <a:prstGeom prst="ellipse">
            <a:avLst/>
          </a:pr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317121453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Rectangle 2"/>
          <p:cNvSpPr>
            <a:spLocks noGrp="1"/>
          </p:cNvSpPr>
          <p:nvPr>
            <p:ph type="title"/>
          </p:nvPr>
        </p:nvSpPr>
        <p:spPr/>
        <p:txBody>
          <a:bodyPr/>
          <a:lstStyle/>
          <a:p>
            <a:r>
              <a:rPr lang="en-GB">
                <a:latin typeface="Calibri" charset="0"/>
                <a:ea typeface="ＭＳ Ｐゴシック" charset="0"/>
                <a:cs typeface="ＭＳ Ｐゴシック" charset="0"/>
              </a:rPr>
              <a:t>Model-based learning – Optimising </a:t>
            </a:r>
            <a:r>
              <a:rPr lang="en-GB" i="1">
                <a:latin typeface="Symbol" charset="0"/>
                <a:ea typeface="ＭＳ Ｐゴシック" charset="0"/>
                <a:cs typeface="ＭＳ Ｐゴシック" charset="0"/>
              </a:rPr>
              <a:t>p</a:t>
            </a:r>
            <a:endParaRPr lang="en-US" i="1">
              <a:latin typeface="Symbol" charset="0"/>
              <a:ea typeface="ＭＳ Ｐゴシック" charset="0"/>
              <a:cs typeface="ＭＳ Ｐゴシック" charset="0"/>
            </a:endParaRPr>
          </a:p>
        </p:txBody>
      </p:sp>
      <p:sp>
        <p:nvSpPr>
          <p:cNvPr id="100357" name="Rectangle 3"/>
          <p:cNvSpPr>
            <a:spLocks noGrp="1"/>
          </p:cNvSpPr>
          <p:nvPr>
            <p:ph type="body" idx="1"/>
          </p:nvPr>
        </p:nvSpPr>
        <p:spPr>
          <a:xfrm>
            <a:off x="457200" y="1223963"/>
            <a:ext cx="8229600" cy="4902200"/>
          </a:xfrm>
        </p:spPr>
        <p:txBody>
          <a:bodyPr/>
          <a:lstStyle/>
          <a:p>
            <a:pPr marL="533400" indent="-533400">
              <a:buSzPct val="100000"/>
              <a:buFont typeface="Arial" charset="0"/>
              <a:buAutoNum type="arabicPeriod" startAt="4"/>
            </a:pPr>
            <a:r>
              <a:rPr lang="en-GB" dirty="0">
                <a:latin typeface="Calibri" charset="0"/>
                <a:ea typeface="ＭＳ Ｐゴシック" charset="0"/>
                <a:cs typeface="ＭＳ Ｐゴシック" charset="0"/>
              </a:rPr>
              <a:t>If </a:t>
            </a:r>
            <a:r>
              <a:rPr lang="en-GB" i="1" dirty="0" err="1">
                <a:solidFill>
                  <a:srgbClr val="0000FF"/>
                </a:solidFill>
                <a:latin typeface="Times New Roman" charset="0"/>
                <a:ea typeface="ＭＳ Ｐゴシック" charset="0"/>
                <a:cs typeface="ＭＳ Ｐゴシック" charset="0"/>
              </a:rPr>
              <a:t>Q</a:t>
            </a:r>
            <a:r>
              <a:rPr lang="en-GB" i="1" baseline="30000" dirty="0" err="1">
                <a:solidFill>
                  <a:srgbClr val="0000FF"/>
                </a:solidFill>
                <a:latin typeface="Symbol" charset="0"/>
                <a:ea typeface="ＭＳ Ｐゴシック" charset="0"/>
                <a:cs typeface="ＭＳ Ｐゴシック" charset="0"/>
              </a:rPr>
              <a:t>p</a:t>
            </a:r>
            <a:r>
              <a:rPr lang="en-GB" i="1" dirty="0">
                <a:solidFill>
                  <a:srgbClr val="0000FF"/>
                </a:solidFill>
                <a:latin typeface="Times New Roman" charset="0"/>
                <a:ea typeface="ＭＳ Ｐゴシック" charset="0"/>
                <a:cs typeface="ＭＳ Ｐゴシック" charset="0"/>
              </a:rPr>
              <a:t>(</a:t>
            </a:r>
            <a:r>
              <a:rPr lang="en-GB" i="1" dirty="0" err="1">
                <a:solidFill>
                  <a:srgbClr val="0000FF"/>
                </a:solidFill>
                <a:latin typeface="Times New Roman" charset="0"/>
                <a:ea typeface="ＭＳ Ｐゴシック" charset="0"/>
                <a:cs typeface="ＭＳ Ｐゴシック" charset="0"/>
              </a:rPr>
              <a:t>b,a</a:t>
            </a:r>
            <a:r>
              <a:rPr lang="en-GB" i="1" dirty="0">
                <a:solidFill>
                  <a:srgbClr val="0000FF"/>
                </a:solidFill>
                <a:latin typeface="Times New Roman" charset="0"/>
                <a:ea typeface="ＭＳ Ｐゴシック" charset="0"/>
                <a:cs typeface="ＭＳ Ｐゴシック" charset="0"/>
              </a:rPr>
              <a:t>)</a:t>
            </a:r>
            <a:r>
              <a:rPr lang="en-GB" i="1" dirty="0">
                <a:latin typeface="Times New Roman" charset="0"/>
                <a:ea typeface="ＭＳ Ｐゴシック" charset="0"/>
                <a:cs typeface="ＭＳ Ｐゴシック" charset="0"/>
              </a:rPr>
              <a:t> &gt; </a:t>
            </a:r>
            <a:r>
              <a:rPr lang="en-GB" i="1" dirty="0" err="1">
                <a:solidFill>
                  <a:srgbClr val="0000FF"/>
                </a:solidFill>
                <a:latin typeface="Times New Roman" charset="0"/>
                <a:ea typeface="ＭＳ Ｐゴシック" charset="0"/>
                <a:cs typeface="ＭＳ Ｐゴシック" charset="0"/>
              </a:rPr>
              <a:t>V</a:t>
            </a:r>
            <a:r>
              <a:rPr lang="en-GB" i="1" baseline="30000" dirty="0" err="1">
                <a:solidFill>
                  <a:srgbClr val="0000FF"/>
                </a:solidFill>
                <a:latin typeface="Symbol" charset="0"/>
                <a:ea typeface="ＭＳ Ｐゴシック" charset="0"/>
                <a:cs typeface="ＭＳ Ｐゴシック" charset="0"/>
              </a:rPr>
              <a:t>p</a:t>
            </a:r>
            <a:r>
              <a:rPr lang="en-GB" i="1" dirty="0">
                <a:solidFill>
                  <a:srgbClr val="0000FF"/>
                </a:solidFill>
                <a:latin typeface="Times New Roman" charset="0"/>
                <a:ea typeface="ＭＳ Ｐゴシック" charset="0"/>
                <a:cs typeface="ＭＳ Ｐゴシック" charset="0"/>
              </a:rPr>
              <a:t>(b)</a:t>
            </a:r>
            <a:r>
              <a:rPr lang="en-GB" dirty="0">
                <a:latin typeface="Times New Roman" charset="0"/>
                <a:ea typeface="ＭＳ Ｐゴシック" charset="0"/>
                <a:cs typeface="ＭＳ Ｐゴシック" charset="0"/>
              </a:rPr>
              <a:t> </a:t>
            </a:r>
            <a:r>
              <a:rPr lang="en-GB" dirty="0">
                <a:latin typeface="Calibri" charset="0"/>
                <a:ea typeface="ＭＳ Ｐゴシック" charset="0"/>
                <a:cs typeface="ＭＳ Ｐゴシック" charset="0"/>
              </a:rPr>
              <a:t>the</a:t>
            </a:r>
            <a:r>
              <a:rPr lang="en-GB" dirty="0">
                <a:solidFill>
                  <a:schemeClr val="tx1"/>
                </a:solidFill>
                <a:latin typeface="Calibri" charset="0"/>
                <a:ea typeface="ＭＳ Ｐゴシック" charset="0"/>
                <a:cs typeface="ＭＳ Ｐゴシック" charset="0"/>
              </a:rPr>
              <a:t>n:</a:t>
            </a:r>
          </a:p>
          <a:p>
            <a:pPr marL="1371600" lvl="2" indent="-457200"/>
            <a:r>
              <a:rPr lang="en-GB" sz="2800" i="1" dirty="0">
                <a:solidFill>
                  <a:schemeClr val="tx1"/>
                </a:solidFill>
                <a:latin typeface="Times New Roman" charset="0"/>
                <a:ea typeface="ＭＳ Ｐゴシック" charset="0"/>
              </a:rPr>
              <a:t>a</a:t>
            </a:r>
            <a:r>
              <a:rPr lang="en-GB" sz="2800" i="1" dirty="0">
                <a:solidFill>
                  <a:schemeClr val="tx1"/>
                </a:solidFill>
                <a:latin typeface="Calibri" charset="0"/>
                <a:ea typeface="ＭＳ Ｐゴシック" charset="0"/>
              </a:rPr>
              <a:t>       is a better action than        </a:t>
            </a:r>
            <a:r>
              <a:rPr lang="en-GB" sz="2800" i="1" dirty="0">
                <a:solidFill>
                  <a:schemeClr val="tx1"/>
                </a:solidFill>
                <a:latin typeface="Symbol" charset="0"/>
                <a:ea typeface="ＭＳ Ｐゴシック" charset="0"/>
              </a:rPr>
              <a:t>p</a:t>
            </a:r>
            <a:r>
              <a:rPr lang="en-GB" sz="2800" i="1" dirty="0">
                <a:solidFill>
                  <a:schemeClr val="tx1"/>
                </a:solidFill>
                <a:latin typeface="Times New Roman" charset="0"/>
                <a:ea typeface="ＭＳ Ｐゴシック" charset="0"/>
              </a:rPr>
              <a:t>(b)</a:t>
            </a:r>
          </a:p>
          <a:p>
            <a:pPr marL="1371600" lvl="2" indent="-457200">
              <a:buFont typeface="Arial" charset="0"/>
              <a:buNone/>
            </a:pPr>
            <a:endParaRPr lang="en-GB" sz="2800" i="1" dirty="0">
              <a:solidFill>
                <a:schemeClr val="tx1"/>
              </a:solidFill>
              <a:latin typeface="Calibri" charset="0"/>
              <a:ea typeface="ＭＳ Ｐゴシック" charset="0"/>
            </a:endParaRPr>
          </a:p>
          <a:p>
            <a:pPr marL="1371600" lvl="2" indent="-457200"/>
            <a:r>
              <a:rPr lang="en-GB" sz="2800" i="1" dirty="0">
                <a:latin typeface="Calibri" charset="0"/>
                <a:ea typeface="ＭＳ Ｐゴシック" charset="0"/>
              </a:rPr>
              <a:t>Make a new policy </a:t>
            </a:r>
            <a:r>
              <a:rPr lang="en-GB" sz="2800" i="1" dirty="0">
                <a:latin typeface="Symbol" charset="0"/>
                <a:ea typeface="ＭＳ Ｐゴシック" charset="0"/>
              </a:rPr>
              <a:t>p</a:t>
            </a:r>
            <a:r>
              <a:rPr lang="en-GB" sz="2800" i="1" dirty="0">
                <a:latin typeface="Calibri" charset="0"/>
                <a:ea typeface="ＭＳ Ｐゴシック" charset="0"/>
              </a:rPr>
              <a:t>’ taking the best action:</a:t>
            </a:r>
          </a:p>
          <a:p>
            <a:pPr marL="1371600" lvl="2" indent="-457200">
              <a:buFont typeface="Arial" charset="0"/>
              <a:buNone/>
            </a:pPr>
            <a:r>
              <a:rPr lang="en-GB" sz="2800" i="1" dirty="0">
                <a:latin typeface="Calibri" charset="0"/>
                <a:ea typeface="ＭＳ Ｐゴシック" charset="0"/>
              </a:rPr>
              <a:t>	        </a:t>
            </a:r>
            <a:r>
              <a:rPr lang="en-GB" sz="2800" i="1" dirty="0">
                <a:solidFill>
                  <a:schemeClr val="tx1"/>
                </a:solidFill>
                <a:latin typeface="Symbol" charset="0"/>
                <a:ea typeface="ＭＳ Ｐゴシック" charset="0"/>
              </a:rPr>
              <a:t>p</a:t>
            </a:r>
            <a:r>
              <a:rPr lang="en-GB" sz="2800" i="1" dirty="0">
                <a:solidFill>
                  <a:schemeClr val="tx1"/>
                </a:solidFill>
                <a:latin typeface="Calibri" charset="0"/>
                <a:ea typeface="ＭＳ Ｐゴシック" charset="0"/>
              </a:rPr>
              <a:t>’</a:t>
            </a:r>
            <a:r>
              <a:rPr lang="en-GB" sz="2800" i="1" dirty="0">
                <a:solidFill>
                  <a:schemeClr val="tx1"/>
                </a:solidFill>
                <a:latin typeface="Times New Roman" charset="0"/>
                <a:ea typeface="ＭＳ Ｐゴシック" charset="0"/>
              </a:rPr>
              <a:t>(b) =</a:t>
            </a:r>
            <a:r>
              <a:rPr lang="en-GB" sz="2800" i="1" dirty="0">
                <a:latin typeface="Times New Roman" charset="0"/>
                <a:ea typeface="ＭＳ Ｐゴシック" charset="0"/>
              </a:rPr>
              <a:t>                </a:t>
            </a:r>
            <a:r>
              <a:rPr lang="en-GB" sz="2800" i="1" dirty="0" err="1">
                <a:solidFill>
                  <a:srgbClr val="0000FF"/>
                </a:solidFill>
                <a:latin typeface="Times New Roman" charset="0"/>
                <a:ea typeface="ＭＳ Ｐゴシック" charset="0"/>
              </a:rPr>
              <a:t>Q</a:t>
            </a:r>
            <a:r>
              <a:rPr lang="en-GB" sz="2800" i="1" baseline="30000" dirty="0" err="1">
                <a:solidFill>
                  <a:srgbClr val="0000FF"/>
                </a:solidFill>
                <a:latin typeface="Symbol" charset="0"/>
                <a:ea typeface="ＭＳ Ｐゴシック" charset="0"/>
              </a:rPr>
              <a:t>p</a:t>
            </a:r>
            <a:r>
              <a:rPr lang="en-GB" sz="2800" i="1" dirty="0">
                <a:solidFill>
                  <a:srgbClr val="0000FF"/>
                </a:solidFill>
                <a:latin typeface="Times New Roman" charset="0"/>
                <a:ea typeface="ＭＳ Ｐゴシック" charset="0"/>
              </a:rPr>
              <a:t>(</a:t>
            </a:r>
            <a:r>
              <a:rPr lang="en-GB" sz="2800" i="1" dirty="0" err="1">
                <a:solidFill>
                  <a:srgbClr val="0000FF"/>
                </a:solidFill>
                <a:latin typeface="Times New Roman" charset="0"/>
                <a:ea typeface="ＭＳ Ｐゴシック" charset="0"/>
              </a:rPr>
              <a:t>b,a</a:t>
            </a:r>
            <a:r>
              <a:rPr lang="en-GB" sz="2800" i="1" dirty="0">
                <a:solidFill>
                  <a:srgbClr val="0000FF"/>
                </a:solidFill>
                <a:latin typeface="Times New Roman" charset="0"/>
                <a:ea typeface="ＭＳ Ｐゴシック" charset="0"/>
              </a:rPr>
              <a:t>)</a:t>
            </a:r>
          </a:p>
          <a:p>
            <a:pPr marL="1371600" lvl="2" indent="-457200">
              <a:buFont typeface="Arial" charset="0"/>
              <a:buNone/>
            </a:pPr>
            <a:endParaRPr lang="en-GB" sz="2800" i="1" dirty="0">
              <a:solidFill>
                <a:schemeClr val="tx1"/>
              </a:solidFill>
              <a:latin typeface="Times New Roman" charset="0"/>
              <a:ea typeface="ＭＳ Ｐゴシック" charset="0"/>
            </a:endParaRPr>
          </a:p>
          <a:p>
            <a:pPr marL="1371600" lvl="2" indent="-457200"/>
            <a:r>
              <a:rPr lang="en-GB" sz="2800" i="1" dirty="0">
                <a:solidFill>
                  <a:schemeClr val="tx1"/>
                </a:solidFill>
                <a:latin typeface="Calibri" charset="0"/>
                <a:ea typeface="ＭＳ Ｐゴシック" charset="0"/>
              </a:rPr>
              <a:t>This will always improve things:</a:t>
            </a:r>
          </a:p>
          <a:p>
            <a:pPr marL="1371600" lvl="2" indent="-457200">
              <a:buFont typeface="Arial" charset="0"/>
              <a:buNone/>
            </a:pPr>
            <a:r>
              <a:rPr lang="en-GB" sz="2800" i="1" dirty="0">
                <a:solidFill>
                  <a:schemeClr val="tx1"/>
                </a:solidFill>
                <a:latin typeface="Calibri" charset="0"/>
                <a:ea typeface="ＭＳ Ｐゴシック" charset="0"/>
              </a:rPr>
              <a:t>		   </a:t>
            </a:r>
            <a:r>
              <a:rPr lang="en-GB" sz="2800" i="1" dirty="0" err="1">
                <a:solidFill>
                  <a:srgbClr val="0000FF"/>
                </a:solidFill>
                <a:latin typeface="Times New Roman" charset="0"/>
                <a:ea typeface="ＭＳ Ｐゴシック" charset="0"/>
              </a:rPr>
              <a:t>V</a:t>
            </a:r>
            <a:r>
              <a:rPr lang="en-GB" sz="2800" i="1" baseline="30000" dirty="0" err="1">
                <a:solidFill>
                  <a:srgbClr val="0000FF"/>
                </a:solidFill>
                <a:latin typeface="Symbol" charset="0"/>
                <a:ea typeface="ＭＳ Ｐゴシック" charset="0"/>
              </a:rPr>
              <a:t>p</a:t>
            </a:r>
            <a:r>
              <a:rPr lang="en-GB" sz="2800" i="1" baseline="30000" dirty="0">
                <a:solidFill>
                  <a:srgbClr val="0000FF"/>
                </a:solidFill>
                <a:latin typeface="Calibri" charset="0"/>
                <a:ea typeface="ＭＳ Ｐゴシック" charset="0"/>
              </a:rPr>
              <a:t>’</a:t>
            </a:r>
            <a:r>
              <a:rPr lang="en-GB" sz="2800" i="1" dirty="0">
                <a:solidFill>
                  <a:srgbClr val="0000FF"/>
                </a:solidFill>
                <a:latin typeface="Times New Roman" charset="0"/>
                <a:ea typeface="ＭＳ Ｐゴシック" charset="0"/>
              </a:rPr>
              <a:t>(b)</a:t>
            </a:r>
            <a:r>
              <a:rPr lang="en-GB" sz="2800" i="1" dirty="0">
                <a:latin typeface="Times New Roman" charset="0"/>
                <a:ea typeface="ＭＳ Ｐゴシック" charset="0"/>
              </a:rPr>
              <a:t>     </a:t>
            </a:r>
            <a:r>
              <a:rPr lang="en-GB" sz="2800" i="1" dirty="0" err="1">
                <a:solidFill>
                  <a:srgbClr val="0000FF"/>
                </a:solidFill>
                <a:latin typeface="Times New Roman" charset="0"/>
                <a:ea typeface="ＭＳ Ｐゴシック" charset="0"/>
              </a:rPr>
              <a:t>V</a:t>
            </a:r>
            <a:r>
              <a:rPr lang="en-GB" sz="2800" i="1" baseline="30000" dirty="0" err="1">
                <a:solidFill>
                  <a:srgbClr val="0000FF"/>
                </a:solidFill>
                <a:latin typeface="Symbol" charset="0"/>
                <a:ea typeface="ＭＳ Ｐゴシック" charset="0"/>
              </a:rPr>
              <a:t>p</a:t>
            </a:r>
            <a:r>
              <a:rPr lang="en-GB" sz="2800" i="1" dirty="0">
                <a:solidFill>
                  <a:srgbClr val="0000FF"/>
                </a:solidFill>
                <a:latin typeface="Times New Roman" charset="0"/>
                <a:ea typeface="ＭＳ Ｐゴシック" charset="0"/>
              </a:rPr>
              <a:t>(b)</a:t>
            </a:r>
          </a:p>
        </p:txBody>
      </p:sp>
      <p:graphicFrame>
        <p:nvGraphicFramePr>
          <p:cNvPr id="100354" name="Object 2"/>
          <p:cNvGraphicFramePr>
            <a:graphicFrameLocks noChangeAspect="1"/>
          </p:cNvGraphicFramePr>
          <p:nvPr>
            <p:extLst>
              <p:ext uri="{D42A27DB-BD31-4B8C-83A1-F6EECF244321}">
                <p14:modId xmlns:p14="http://schemas.microsoft.com/office/powerpoint/2010/main" val="3196091088"/>
              </p:ext>
            </p:extLst>
          </p:nvPr>
        </p:nvGraphicFramePr>
        <p:xfrm>
          <a:off x="3665538" y="3140968"/>
          <a:ext cx="1279525" cy="731837"/>
        </p:xfrm>
        <a:graphic>
          <a:graphicData uri="http://schemas.openxmlformats.org/presentationml/2006/ole">
            <mc:AlternateContent xmlns:mc="http://schemas.openxmlformats.org/markup-compatibility/2006">
              <mc:Choice xmlns:v="urn:schemas-microsoft-com:vml" Requires="v">
                <p:oleObj spid="_x0000_s179268" name="Equation" r:id="rId3" imgW="533160" imgH="304560" progId="Equation.3">
                  <p:embed/>
                </p:oleObj>
              </mc:Choice>
              <mc:Fallback>
                <p:oleObj name="Equation" r:id="rId3" imgW="533160" imgH="3045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5538" y="3140968"/>
                        <a:ext cx="1279525" cy="731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00355" name="Object 3"/>
          <p:cNvGraphicFramePr>
            <a:graphicFrameLocks noChangeAspect="1"/>
          </p:cNvGraphicFramePr>
          <p:nvPr>
            <p:extLst>
              <p:ext uri="{D42A27DB-BD31-4B8C-83A1-F6EECF244321}">
                <p14:modId xmlns:p14="http://schemas.microsoft.com/office/powerpoint/2010/main" val="798097817"/>
              </p:ext>
            </p:extLst>
          </p:nvPr>
        </p:nvGraphicFramePr>
        <p:xfrm>
          <a:off x="3482975" y="4725144"/>
          <a:ext cx="306388" cy="366712"/>
        </p:xfrm>
        <a:graphic>
          <a:graphicData uri="http://schemas.openxmlformats.org/presentationml/2006/ole">
            <mc:AlternateContent xmlns:mc="http://schemas.openxmlformats.org/markup-compatibility/2006">
              <mc:Choice xmlns:v="urn:schemas-microsoft-com:vml" Requires="v">
                <p:oleObj spid="_x0000_s179269" name="Equation" r:id="rId5" imgW="126720" imgH="152280" progId="Equation.3">
                  <p:embed/>
                </p:oleObj>
              </mc:Choice>
              <mc:Fallback>
                <p:oleObj name="Equation" r:id="rId5" imgW="126720" imgH="1522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2975" y="4725144"/>
                        <a:ext cx="306388"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66071669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p:cNvSpPr>
          <p:nvPr>
            <p:ph type="title"/>
          </p:nvPr>
        </p:nvSpPr>
        <p:spPr/>
        <p:txBody>
          <a:bodyPr/>
          <a:lstStyle/>
          <a:p>
            <a:r>
              <a:rPr lang="en-GB">
                <a:latin typeface="Calibri" charset="0"/>
                <a:ea typeface="ＭＳ Ｐゴシック" charset="0"/>
                <a:cs typeface="ＭＳ Ｐゴシック" charset="0"/>
              </a:rPr>
              <a:t>Model-based learning – Optimising </a:t>
            </a:r>
            <a:r>
              <a:rPr lang="en-GB" i="1">
                <a:latin typeface="Symbol" charset="0"/>
                <a:ea typeface="ＭＳ Ｐゴシック" charset="0"/>
                <a:cs typeface="ＭＳ Ｐゴシック" charset="0"/>
              </a:rPr>
              <a:t>p</a:t>
            </a:r>
            <a:endParaRPr lang="en-US" i="1">
              <a:latin typeface="Symbol" charset="0"/>
              <a:ea typeface="ＭＳ Ｐゴシック" charset="0"/>
              <a:cs typeface="ＭＳ Ｐゴシック" charset="0"/>
            </a:endParaRPr>
          </a:p>
        </p:txBody>
      </p:sp>
      <p:sp>
        <p:nvSpPr>
          <p:cNvPr id="101379" name="Rectangle 3"/>
          <p:cNvSpPr>
            <a:spLocks noGrp="1"/>
          </p:cNvSpPr>
          <p:nvPr>
            <p:ph type="body" idx="1"/>
          </p:nvPr>
        </p:nvSpPr>
        <p:spPr>
          <a:xfrm>
            <a:off x="457200" y="1249363"/>
            <a:ext cx="8229600" cy="4876800"/>
          </a:xfrm>
        </p:spPr>
        <p:txBody>
          <a:bodyPr/>
          <a:lstStyle/>
          <a:p>
            <a:pPr marL="533400" indent="-533400">
              <a:buSzPct val="100000"/>
              <a:buFont typeface="Arial" charset="0"/>
              <a:buAutoNum type="arabicPeriod" startAt="5"/>
            </a:pPr>
            <a:r>
              <a:rPr lang="en-GB" dirty="0">
                <a:latin typeface="Calibri" charset="0"/>
                <a:ea typeface="ＭＳ Ｐゴシック" charset="0"/>
                <a:cs typeface="ＭＳ Ｐゴシック" charset="0"/>
              </a:rPr>
              <a:t>Repeat the process until there is no </a:t>
            </a:r>
            <a:r>
              <a:rPr lang="en-GB" dirty="0" smtClean="0">
                <a:latin typeface="Calibri" charset="0"/>
                <a:ea typeface="ＭＳ Ｐゴシック" charset="0"/>
                <a:cs typeface="ＭＳ Ｐゴシック" charset="0"/>
              </a:rPr>
              <a:t>change</a:t>
            </a:r>
          </a:p>
          <a:p>
            <a:pPr marL="533400" indent="-533400">
              <a:buSzPct val="100000"/>
              <a:buFont typeface="Arial" charset="0"/>
              <a:buAutoNum type="arabicPeriod" startAt="5"/>
            </a:pPr>
            <a:endParaRPr lang="en-GB" dirty="0">
              <a:latin typeface="Calibri" charset="0"/>
              <a:ea typeface="ＭＳ Ｐゴシック" charset="0"/>
              <a:cs typeface="ＭＳ Ｐゴシック" charset="0"/>
            </a:endParaRPr>
          </a:p>
          <a:p>
            <a:pPr marL="1371600" lvl="2" indent="-457200"/>
            <a:r>
              <a:rPr lang="en-GB" sz="2800" i="1" dirty="0">
                <a:latin typeface="Calibri" charset="0"/>
                <a:ea typeface="ＭＳ Ｐゴシック" charset="0"/>
              </a:rPr>
              <a:t>Calculate Value function</a:t>
            </a:r>
          </a:p>
          <a:p>
            <a:pPr marL="1371600" lvl="2" indent="-457200"/>
            <a:endParaRPr lang="en-GB" sz="2800" i="1" dirty="0">
              <a:latin typeface="Calibri" charset="0"/>
              <a:ea typeface="ＭＳ Ｐゴシック" charset="0"/>
            </a:endParaRPr>
          </a:p>
          <a:p>
            <a:pPr marL="1371600" lvl="2" indent="-457200"/>
            <a:r>
              <a:rPr lang="en-GB" sz="2800" i="1" dirty="0">
                <a:latin typeface="Calibri" charset="0"/>
                <a:ea typeface="ＭＳ Ｐゴシック" charset="0"/>
              </a:rPr>
              <a:t>See what happens for other actions (</a:t>
            </a:r>
            <a:r>
              <a:rPr lang="en-GB" sz="2800" i="1" dirty="0" err="1">
                <a:latin typeface="Calibri" charset="0"/>
                <a:ea typeface="ＭＳ Ｐゴシック" charset="0"/>
              </a:rPr>
              <a:t>calc</a:t>
            </a:r>
            <a:r>
              <a:rPr lang="en-GB" sz="2800" i="1" dirty="0">
                <a:latin typeface="Calibri" charset="0"/>
                <a:ea typeface="ＭＳ Ｐゴシック" charset="0"/>
              </a:rPr>
              <a:t> </a:t>
            </a:r>
            <a:r>
              <a:rPr lang="en-GB" sz="2800" i="1" dirty="0">
                <a:latin typeface="Times New Roman" charset="0"/>
                <a:ea typeface="ＭＳ Ｐゴシック" charset="0"/>
              </a:rPr>
              <a:t>Q</a:t>
            </a:r>
            <a:r>
              <a:rPr lang="en-GB" sz="2800" i="1" dirty="0">
                <a:latin typeface="Calibri" charset="0"/>
                <a:ea typeface="ＭＳ Ｐゴシック" charset="0"/>
              </a:rPr>
              <a:t>)</a:t>
            </a:r>
          </a:p>
          <a:p>
            <a:pPr marL="1371600" lvl="2" indent="-457200"/>
            <a:endParaRPr lang="en-GB" sz="2800" i="1" dirty="0">
              <a:latin typeface="Calibri" charset="0"/>
              <a:ea typeface="ＭＳ Ｐゴシック" charset="0"/>
            </a:endParaRPr>
          </a:p>
          <a:p>
            <a:pPr marL="1371600" lvl="2" indent="-457200"/>
            <a:r>
              <a:rPr lang="en-GB" sz="2800" i="1" dirty="0">
                <a:latin typeface="Calibri" charset="0"/>
                <a:ea typeface="ＭＳ Ｐゴシック" charset="0"/>
              </a:rPr>
              <a:t>Choose new policy based on this</a:t>
            </a:r>
          </a:p>
          <a:p>
            <a:pPr marL="533400" indent="-533400"/>
            <a:endParaRPr lang="en-GB" dirty="0">
              <a:latin typeface="Calibri" charset="0"/>
              <a:ea typeface="ＭＳ Ｐゴシック" charset="0"/>
              <a:cs typeface="ＭＳ Ｐゴシック" charset="0"/>
            </a:endParaRPr>
          </a:p>
          <a:p>
            <a:pPr marL="0" indent="0">
              <a:buNone/>
            </a:pPr>
            <a:r>
              <a:rPr lang="en-GB" dirty="0">
                <a:latin typeface="Calibri" charset="0"/>
                <a:ea typeface="ＭＳ Ｐゴシック" charset="0"/>
                <a:cs typeface="ＭＳ Ｐゴシック" charset="0"/>
              </a:rPr>
              <a:t>This is always an optimal policy! </a:t>
            </a:r>
            <a:endParaRPr lang="en-US" dirty="0">
              <a:latin typeface="Calibri" charset="0"/>
              <a:ea typeface="ＭＳ Ｐゴシック" charset="0"/>
              <a:cs typeface="ＭＳ Ｐゴシック" charset="0"/>
            </a:endParaRPr>
          </a:p>
        </p:txBody>
      </p:sp>
      <p:sp>
        <p:nvSpPr>
          <p:cNvPr id="101381"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E7578E99-FD67-DE4D-9AEE-EB48CA933DAE}" type="slidenum">
              <a:rPr lang="en-US" sz="1200">
                <a:solidFill>
                  <a:srgbClr val="898989"/>
                </a:solidFill>
                <a:latin typeface="Calibri" charset="0"/>
              </a:rPr>
              <a:pPr eaLnBrk="1" hangingPunct="1"/>
              <a:t>18</a:t>
            </a:fld>
            <a:endParaRPr lang="en-US" sz="1200">
              <a:solidFill>
                <a:srgbClr val="898989"/>
              </a:solidFill>
              <a:latin typeface="Calibri" charset="0"/>
            </a:endParaRPr>
          </a:p>
        </p:txBody>
      </p:sp>
    </p:spTree>
    <p:extLst>
      <p:ext uri="{BB962C8B-B14F-4D97-AF65-F5344CB8AC3E}">
        <p14:creationId xmlns:p14="http://schemas.microsoft.com/office/powerpoint/2010/main" val="38707515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Grp="1"/>
          </p:cNvSpPr>
          <p:nvPr>
            <p:ph type="body" idx="1"/>
          </p:nvPr>
        </p:nvSpPr>
        <p:spPr>
          <a:xfrm>
            <a:off x="457200" y="1173163"/>
            <a:ext cx="8229600" cy="4953000"/>
          </a:xfrm>
        </p:spPr>
        <p:txBody>
          <a:bodyPr/>
          <a:lstStyle/>
          <a:p>
            <a:pPr marL="457200" lvl="1" indent="0">
              <a:buNone/>
            </a:pPr>
            <a:r>
              <a:rPr lang="en-GB" dirty="0" smtClean="0">
                <a:latin typeface="Calibri" charset="0"/>
                <a:ea typeface="ＭＳ Ｐゴシック" charset="0"/>
                <a:cs typeface="ＭＳ Ｐゴシック" charset="0"/>
              </a:rPr>
              <a:t>Two </a:t>
            </a:r>
            <a:r>
              <a:rPr lang="en-GB" dirty="0">
                <a:latin typeface="Calibri" charset="0"/>
                <a:ea typeface="ＭＳ Ｐゴシック" charset="0"/>
                <a:cs typeface="ＭＳ Ｐゴシック" charset="0"/>
              </a:rPr>
              <a:t>important stages:</a:t>
            </a:r>
          </a:p>
          <a:p>
            <a:pPr lvl="2"/>
            <a:r>
              <a:rPr lang="en-GB" dirty="0">
                <a:latin typeface="Calibri" charset="0"/>
                <a:ea typeface="ＭＳ Ｐゴシック" charset="0"/>
              </a:rPr>
              <a:t>Estimating Value function</a:t>
            </a:r>
          </a:p>
          <a:p>
            <a:pPr lvl="2"/>
            <a:r>
              <a:rPr lang="en-GB" dirty="0">
                <a:latin typeface="Calibri" charset="0"/>
                <a:ea typeface="ＭＳ Ｐゴシック" charset="0"/>
              </a:rPr>
              <a:t>Improving policy</a:t>
            </a:r>
          </a:p>
          <a:p>
            <a:pPr lvl="2"/>
            <a:endParaRPr lang="en-GB" dirty="0">
              <a:latin typeface="Calibri" charset="0"/>
              <a:ea typeface="ＭＳ Ｐゴシック" charset="0"/>
            </a:endParaRPr>
          </a:p>
          <a:p>
            <a:pPr lvl="2"/>
            <a:endParaRPr lang="en-GB" dirty="0">
              <a:latin typeface="Calibri" charset="0"/>
              <a:ea typeface="ＭＳ Ｐゴシック" charset="0"/>
            </a:endParaRPr>
          </a:p>
          <a:p>
            <a:pPr marL="457200" lvl="1" indent="0">
              <a:buNone/>
            </a:pPr>
            <a:r>
              <a:rPr lang="en-GB" dirty="0">
                <a:latin typeface="Calibri" charset="0"/>
                <a:ea typeface="ＭＳ Ｐゴシック" charset="0"/>
              </a:rPr>
              <a:t>Two problems with the algorithm:</a:t>
            </a:r>
          </a:p>
          <a:p>
            <a:pPr lvl="2"/>
            <a:r>
              <a:rPr lang="en-GB" dirty="0">
                <a:latin typeface="Calibri" charset="0"/>
                <a:ea typeface="ＭＳ Ｐゴシック" charset="0"/>
              </a:rPr>
              <a:t>Need to know transition probabilities (model-based)</a:t>
            </a:r>
          </a:p>
          <a:p>
            <a:pPr lvl="3"/>
            <a:r>
              <a:rPr lang="en-GB" dirty="0">
                <a:latin typeface="Calibri" charset="0"/>
                <a:ea typeface="ＭＳ Ｐゴシック" charset="0"/>
              </a:rPr>
              <a:t>Want to do learning online</a:t>
            </a:r>
          </a:p>
          <a:p>
            <a:pPr lvl="2"/>
            <a:r>
              <a:rPr lang="en-GB" dirty="0">
                <a:latin typeface="Calibri" charset="0"/>
                <a:ea typeface="ＭＳ Ｐゴシック" charset="0"/>
              </a:rPr>
              <a:t>Need small (finite) number of belief states</a:t>
            </a:r>
          </a:p>
          <a:p>
            <a:pPr lvl="3"/>
            <a:r>
              <a:rPr lang="en-GB" dirty="0">
                <a:latin typeface="Calibri" charset="0"/>
                <a:ea typeface="ＭＳ Ｐゴシック" charset="0"/>
              </a:rPr>
              <a:t>Want to use function approximation</a:t>
            </a:r>
            <a:endParaRPr lang="en-US" dirty="0">
              <a:latin typeface="Calibri" charset="0"/>
              <a:ea typeface="ＭＳ Ｐゴシック" charset="0"/>
            </a:endParaRPr>
          </a:p>
        </p:txBody>
      </p:sp>
      <p:sp>
        <p:nvSpPr>
          <p:cNvPr id="102403" name="Rectangle 5"/>
          <p:cNvSpPr>
            <a:spLocks noGrp="1"/>
          </p:cNvSpPr>
          <p:nvPr>
            <p:ph type="title"/>
          </p:nvPr>
        </p:nvSpPr>
        <p:spPr>
          <a:noFill/>
        </p:spPr>
        <p:txBody>
          <a:bodyPr/>
          <a:lstStyle/>
          <a:p>
            <a:r>
              <a:rPr lang="en-GB" dirty="0">
                <a:latin typeface="Calibri" charset="0"/>
                <a:ea typeface="ＭＳ Ｐゴシック" charset="0"/>
                <a:cs typeface="ＭＳ Ｐゴシック" charset="0"/>
              </a:rPr>
              <a:t>Model-based learning – Summary</a:t>
            </a:r>
            <a:endParaRPr lang="en-US" i="1" dirty="0">
              <a:latin typeface="Calibri" charset="0"/>
              <a:ea typeface="ＭＳ Ｐゴシック" charset="0"/>
              <a:cs typeface="ＭＳ Ｐゴシック" charset="0"/>
            </a:endParaRPr>
          </a:p>
        </p:txBody>
      </p:sp>
      <p:sp>
        <p:nvSpPr>
          <p:cNvPr id="102405"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461C904-6A52-2B45-AD96-1BD73C6CC81B}" type="slidenum">
              <a:rPr lang="en-US" sz="1200">
                <a:solidFill>
                  <a:srgbClr val="898989"/>
                </a:solidFill>
                <a:latin typeface="Calibri" charset="0"/>
              </a:rPr>
              <a:pPr eaLnBrk="1" hangingPunct="1"/>
              <a:t>19</a:t>
            </a:fld>
            <a:endParaRPr lang="en-US" sz="1200">
              <a:solidFill>
                <a:srgbClr val="898989"/>
              </a:solidFill>
              <a:latin typeface="Calibri" charset="0"/>
            </a:endParaRPr>
          </a:p>
        </p:txBody>
      </p:sp>
    </p:spTree>
    <p:extLst>
      <p:ext uri="{BB962C8B-B14F-4D97-AF65-F5344CB8AC3E}">
        <p14:creationId xmlns:p14="http://schemas.microsoft.com/office/powerpoint/2010/main" val="172819564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p:cNvSpPr>
          <p:nvPr>
            <p:ph type="title"/>
          </p:nvPr>
        </p:nvSpPr>
        <p:spPr/>
        <p:txBody>
          <a:bodyPr/>
          <a:lstStyle/>
          <a:p>
            <a:r>
              <a:rPr lang="en-GB">
                <a:latin typeface="Calibri" charset="0"/>
                <a:ea typeface="ＭＳ Ｐゴシック" charset="0"/>
                <a:cs typeface="ＭＳ Ｐゴシック" charset="0"/>
              </a:rPr>
              <a:t>Action Selection – Outline </a:t>
            </a:r>
            <a:endParaRPr lang="en-US">
              <a:latin typeface="Calibri" charset="0"/>
              <a:ea typeface="ＭＳ Ｐゴシック" charset="0"/>
              <a:cs typeface="ＭＳ Ｐゴシック" charset="0"/>
            </a:endParaRPr>
          </a:p>
        </p:txBody>
      </p:sp>
      <p:sp>
        <p:nvSpPr>
          <p:cNvPr id="88067" name="Rectangle 3"/>
          <p:cNvSpPr>
            <a:spLocks noGrp="1"/>
          </p:cNvSpPr>
          <p:nvPr>
            <p:ph type="body" idx="1"/>
          </p:nvPr>
        </p:nvSpPr>
        <p:spPr/>
        <p:txBody>
          <a:bodyPr/>
          <a:lstStyle/>
          <a:p>
            <a:pPr marL="533400" indent="-533400">
              <a:lnSpc>
                <a:spcPct val="90000"/>
              </a:lnSpc>
              <a:buFont typeface="Arial" charset="0"/>
              <a:buAutoNum type="arabicPeriod"/>
            </a:pPr>
            <a:endParaRPr lang="en-GB" dirty="0">
              <a:latin typeface="Calibri" charset="0"/>
              <a:ea typeface="ＭＳ Ｐゴシック" charset="0"/>
              <a:cs typeface="ＭＳ Ｐゴシック" charset="0"/>
            </a:endParaRPr>
          </a:p>
          <a:p>
            <a:pPr marL="533400" indent="-533400">
              <a:lnSpc>
                <a:spcPct val="90000"/>
              </a:lnSpc>
              <a:buFont typeface="Arial" charset="0"/>
              <a:buAutoNum type="arabicPeriod"/>
            </a:pPr>
            <a:r>
              <a:rPr lang="en-GB" dirty="0">
                <a:latin typeface="Calibri" charset="0"/>
                <a:ea typeface="ＭＳ Ｐゴシック" charset="0"/>
                <a:cs typeface="ＭＳ Ｐゴシック" charset="0"/>
              </a:rPr>
              <a:t>Introduction</a:t>
            </a:r>
          </a:p>
          <a:p>
            <a:pPr marL="533400" indent="-533400">
              <a:lnSpc>
                <a:spcPct val="90000"/>
              </a:lnSpc>
              <a:buFont typeface="Arial" charset="0"/>
              <a:buAutoNum type="arabicPeriod"/>
            </a:pPr>
            <a:endParaRPr lang="en-GB" dirty="0">
              <a:latin typeface="Calibri" charset="0"/>
              <a:ea typeface="ＭＳ Ｐゴシック" charset="0"/>
              <a:cs typeface="ＭＳ Ｐゴシック" charset="0"/>
            </a:endParaRPr>
          </a:p>
          <a:p>
            <a:pPr marL="533400" indent="-533400">
              <a:lnSpc>
                <a:spcPct val="90000"/>
              </a:lnSpc>
              <a:buFont typeface="Arial" charset="0"/>
              <a:buAutoNum type="arabicPeriod"/>
            </a:pPr>
            <a:r>
              <a:rPr lang="en-GB" dirty="0">
                <a:latin typeface="Calibri" charset="0"/>
                <a:ea typeface="ＭＳ Ｐゴシック" charset="0"/>
                <a:cs typeface="ＭＳ Ｐゴシック" charset="0"/>
              </a:rPr>
              <a:t>Model-based </a:t>
            </a:r>
            <a:r>
              <a:rPr lang="en-GB" dirty="0" smtClean="0">
                <a:latin typeface="Calibri" charset="0"/>
                <a:ea typeface="ＭＳ Ｐゴシック" charset="0"/>
                <a:cs typeface="ＭＳ Ｐゴシック" charset="0"/>
              </a:rPr>
              <a:t>reinforcement learning</a:t>
            </a:r>
            <a:endParaRPr lang="en-GB" dirty="0">
              <a:latin typeface="Calibri" charset="0"/>
              <a:ea typeface="ＭＳ Ｐゴシック" charset="0"/>
              <a:cs typeface="ＭＳ Ｐゴシック" charset="0"/>
            </a:endParaRPr>
          </a:p>
          <a:p>
            <a:pPr marL="533400" indent="-533400">
              <a:lnSpc>
                <a:spcPct val="90000"/>
              </a:lnSpc>
              <a:buFont typeface="Arial" charset="0"/>
              <a:buAutoNum type="arabicPeriod"/>
            </a:pPr>
            <a:endParaRPr lang="en-GB" dirty="0">
              <a:latin typeface="Calibri" charset="0"/>
              <a:ea typeface="ＭＳ Ｐゴシック" charset="0"/>
              <a:cs typeface="ＭＳ Ｐゴシック" charset="0"/>
            </a:endParaRPr>
          </a:p>
          <a:p>
            <a:pPr marL="533400" indent="-533400">
              <a:lnSpc>
                <a:spcPct val="90000"/>
              </a:lnSpc>
              <a:buFont typeface="Arial" charset="0"/>
              <a:buAutoNum type="arabicPeriod"/>
            </a:pPr>
            <a:r>
              <a:rPr lang="en-GB" dirty="0" smtClean="0">
                <a:latin typeface="Calibri" charset="0"/>
                <a:ea typeface="ＭＳ Ｐゴシック" charset="0"/>
                <a:cs typeface="ＭＳ Ｐゴシック" charset="0"/>
              </a:rPr>
              <a:t>Online reinforcement </a:t>
            </a:r>
            <a:r>
              <a:rPr lang="en-GB" dirty="0">
                <a:latin typeface="Calibri" charset="0"/>
                <a:ea typeface="ＭＳ Ｐゴシック" charset="0"/>
                <a:cs typeface="ＭＳ Ｐゴシック" charset="0"/>
              </a:rPr>
              <a:t>learning</a:t>
            </a:r>
          </a:p>
          <a:p>
            <a:pPr marL="533400" indent="-533400">
              <a:lnSpc>
                <a:spcPct val="90000"/>
              </a:lnSpc>
              <a:buFont typeface="Arial" charset="0"/>
              <a:buAutoNum type="arabicPeriod"/>
            </a:pPr>
            <a:endParaRPr lang="en-GB" dirty="0">
              <a:latin typeface="Calibri" charset="0"/>
              <a:ea typeface="ＭＳ Ｐゴシック" charset="0"/>
              <a:cs typeface="ＭＳ Ｐゴシック" charset="0"/>
            </a:endParaRPr>
          </a:p>
          <a:p>
            <a:pPr marL="533400" indent="-533400">
              <a:lnSpc>
                <a:spcPct val="90000"/>
              </a:lnSpc>
              <a:buFont typeface="Arial" charset="0"/>
              <a:buAutoNum type="arabicPeriod"/>
            </a:pPr>
            <a:r>
              <a:rPr lang="en-GB" dirty="0">
                <a:latin typeface="Calibri" charset="0"/>
                <a:ea typeface="ＭＳ Ｐゴシック" charset="0"/>
                <a:cs typeface="ＭＳ Ｐゴシック" charset="0"/>
              </a:rPr>
              <a:t>Function </a:t>
            </a:r>
            <a:r>
              <a:rPr lang="en-GB" dirty="0" smtClean="0">
                <a:latin typeface="Calibri" charset="0"/>
                <a:ea typeface="ＭＳ Ｐゴシック" charset="0"/>
                <a:cs typeface="ＭＳ Ｐゴシック" charset="0"/>
              </a:rPr>
              <a:t>approximation</a:t>
            </a:r>
            <a:endParaRPr lang="en-GB" dirty="0">
              <a:latin typeface="Calibri" charset="0"/>
              <a:ea typeface="ＭＳ Ｐゴシック" charset="0"/>
              <a:cs typeface="ＭＳ Ｐゴシック" charset="0"/>
            </a:endParaRPr>
          </a:p>
          <a:p>
            <a:pPr marL="533400" indent="-533400">
              <a:lnSpc>
                <a:spcPct val="90000"/>
              </a:lnSpc>
              <a:buFont typeface="Arial" charset="0"/>
              <a:buAutoNum type="arabicPeriod"/>
            </a:pPr>
            <a:endParaRPr lang="en-GB" dirty="0">
              <a:latin typeface="Calibri" charset="0"/>
              <a:ea typeface="ＭＳ Ｐゴシック" charset="0"/>
              <a:cs typeface="ＭＳ Ｐゴシック" charset="0"/>
            </a:endParaRPr>
          </a:p>
          <a:p>
            <a:pPr marL="533400" indent="-533400">
              <a:lnSpc>
                <a:spcPct val="90000"/>
              </a:lnSpc>
              <a:buFont typeface="Arial" charset="0"/>
              <a:buAutoNum type="arabicPeriod"/>
            </a:pPr>
            <a:r>
              <a:rPr lang="en-GB" dirty="0">
                <a:latin typeface="Calibri" charset="0"/>
                <a:ea typeface="ＭＳ Ｐゴシック" charset="0"/>
                <a:cs typeface="ＭＳ Ｐゴシック" charset="0"/>
              </a:rPr>
              <a:t>Application to dialogue systems</a:t>
            </a:r>
          </a:p>
          <a:p>
            <a:pPr marL="533400" indent="-533400">
              <a:lnSpc>
                <a:spcPct val="90000"/>
              </a:lnSpc>
              <a:buFont typeface="Arial" charset="0"/>
              <a:buAutoNum type="arabicPeriod"/>
            </a:pPr>
            <a:endParaRPr lang="en-GB" dirty="0">
              <a:latin typeface="Calibri" charset="0"/>
              <a:ea typeface="ＭＳ Ｐゴシック" charset="0"/>
              <a:cs typeface="ＭＳ Ｐゴシック" charset="0"/>
            </a:endParaRPr>
          </a:p>
          <a:p>
            <a:pPr marL="533400" indent="-533400">
              <a:lnSpc>
                <a:spcPct val="90000"/>
              </a:lnSpc>
              <a:buFont typeface="Arial" charset="0"/>
              <a:buAutoNum type="arabicPeriod"/>
            </a:pPr>
            <a:endParaRPr lang="en-US" dirty="0">
              <a:latin typeface="Calibri" charset="0"/>
              <a:ea typeface="ＭＳ Ｐゴシック" charset="0"/>
              <a:cs typeface="ＭＳ Ｐゴシック" charset="0"/>
            </a:endParaRPr>
          </a:p>
        </p:txBody>
      </p:sp>
      <p:sp>
        <p:nvSpPr>
          <p:cNvPr id="88069"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4EFFE76-89B0-4943-8B87-70B7777DA878}" type="slidenum">
              <a:rPr lang="en-US" sz="1200">
                <a:solidFill>
                  <a:srgbClr val="898989"/>
                </a:solidFill>
                <a:latin typeface="Calibri" charset="0"/>
              </a:rPr>
              <a:pPr eaLnBrk="1" hangingPunct="1"/>
              <a:t>2</a:t>
            </a:fld>
            <a:endParaRPr lang="en-US" sz="1200">
              <a:solidFill>
                <a:srgbClr val="898989"/>
              </a:solidFill>
              <a:latin typeface="Calibri" charset="0"/>
            </a:endParaRPr>
          </a:p>
        </p:txBody>
      </p:sp>
    </p:spTree>
    <p:extLst>
      <p:ext uri="{BB962C8B-B14F-4D97-AF65-F5344CB8AC3E}">
        <p14:creationId xmlns:p14="http://schemas.microsoft.com/office/powerpoint/2010/main" val="368631881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2"/>
          <p:cNvSpPr>
            <a:spLocks noGrp="1"/>
          </p:cNvSpPr>
          <p:nvPr>
            <p:ph type="title"/>
          </p:nvPr>
        </p:nvSpPr>
        <p:spPr/>
        <p:txBody>
          <a:bodyPr/>
          <a:lstStyle/>
          <a:p>
            <a:r>
              <a:rPr lang="en-GB">
                <a:latin typeface="Calibri" charset="0"/>
                <a:ea typeface="ＭＳ Ｐゴシック" charset="0"/>
                <a:cs typeface="ＭＳ Ｐゴシック" charset="0"/>
              </a:rPr>
              <a:t>Online learning – The idea </a:t>
            </a:r>
            <a:endParaRPr lang="en-US">
              <a:latin typeface="Calibri" charset="0"/>
              <a:ea typeface="ＭＳ Ｐゴシック" charset="0"/>
              <a:cs typeface="ＭＳ Ｐゴシック" charset="0"/>
            </a:endParaRPr>
          </a:p>
        </p:txBody>
      </p:sp>
      <p:sp>
        <p:nvSpPr>
          <p:cNvPr id="103428" name="Rectangle 3"/>
          <p:cNvSpPr>
            <a:spLocks noGrp="1"/>
          </p:cNvSpPr>
          <p:nvPr>
            <p:ph type="body" idx="1"/>
          </p:nvPr>
        </p:nvSpPr>
        <p:spPr/>
        <p:txBody>
          <a:bodyPr/>
          <a:lstStyle/>
          <a:p>
            <a:pPr marL="342900" indent="-342900"/>
            <a:r>
              <a:rPr lang="en-GB" dirty="0">
                <a:latin typeface="Calibri" charset="0"/>
                <a:ea typeface="ＭＳ Ｐゴシック" charset="0"/>
                <a:cs typeface="ＭＳ Ｐゴシック" charset="0"/>
              </a:rPr>
              <a:t>We had:</a:t>
            </a:r>
          </a:p>
          <a:p>
            <a:pPr marL="342900" indent="-342900"/>
            <a:endParaRPr lang="en-GB" dirty="0" smtClean="0">
              <a:latin typeface="Calibri" charset="0"/>
              <a:ea typeface="ＭＳ Ｐゴシック" charset="0"/>
              <a:cs typeface="ＭＳ Ｐゴシック" charset="0"/>
            </a:endParaRPr>
          </a:p>
          <a:p>
            <a:pPr marL="342900" indent="-342900"/>
            <a:endParaRPr lang="en-GB" dirty="0">
              <a:latin typeface="Calibri" charset="0"/>
              <a:ea typeface="ＭＳ Ｐゴシック" charset="0"/>
              <a:cs typeface="ＭＳ Ｐゴシック" charset="0"/>
            </a:endParaRPr>
          </a:p>
          <a:p>
            <a:pPr marL="342900" indent="-342900"/>
            <a:endParaRPr lang="en-GB" dirty="0" smtClean="0">
              <a:latin typeface="Calibri" charset="0"/>
              <a:ea typeface="ＭＳ Ｐゴシック" charset="0"/>
              <a:cs typeface="ＭＳ Ｐゴシック" charset="0"/>
            </a:endParaRPr>
          </a:p>
          <a:p>
            <a:pPr marL="342900" indent="-342900"/>
            <a:endParaRPr lang="en-GB" dirty="0">
              <a:latin typeface="Calibri" charset="0"/>
              <a:ea typeface="ＭＳ Ｐゴシック" charset="0"/>
              <a:cs typeface="ＭＳ Ｐゴシック" charset="0"/>
            </a:endParaRPr>
          </a:p>
          <a:p>
            <a:pPr marL="342900" indent="-342900"/>
            <a:r>
              <a:rPr lang="en-GB" dirty="0">
                <a:latin typeface="Calibri" charset="0"/>
                <a:ea typeface="ＭＳ Ｐゴシック" charset="0"/>
                <a:cs typeface="ＭＳ Ｐゴシック" charset="0"/>
              </a:rPr>
              <a:t>In terms of expectation and values at time </a:t>
            </a:r>
            <a:r>
              <a:rPr lang="en-GB" i="1" dirty="0">
                <a:latin typeface="Times New Roman" charset="0"/>
                <a:ea typeface="ＭＳ Ｐゴシック" charset="0"/>
                <a:cs typeface="ＭＳ Ｐゴシック" charset="0"/>
              </a:rPr>
              <a:t>t</a:t>
            </a:r>
            <a:r>
              <a:rPr lang="en-GB" dirty="0">
                <a:latin typeface="Calibri" charset="0"/>
                <a:ea typeface="ＭＳ Ｐゴシック" charset="0"/>
                <a:cs typeface="ＭＳ Ｐゴシック" charset="0"/>
              </a:rPr>
              <a:t>:</a:t>
            </a:r>
          </a:p>
          <a:p>
            <a:pPr marL="342900" indent="-342900"/>
            <a:endParaRPr lang="en-GB" dirty="0">
              <a:latin typeface="Calibri" charset="0"/>
              <a:ea typeface="ＭＳ Ｐゴシック" charset="0"/>
              <a:cs typeface="ＭＳ Ｐゴシック" charset="0"/>
            </a:endParaRPr>
          </a:p>
        </p:txBody>
      </p:sp>
      <p:sp>
        <p:nvSpPr>
          <p:cNvPr id="103429" name="Text Box 4"/>
          <p:cNvSpPr txBox="1">
            <a:spLocks noChangeArrowheads="1"/>
          </p:cNvSpPr>
          <p:nvPr/>
        </p:nvSpPr>
        <p:spPr bwMode="auto">
          <a:xfrm>
            <a:off x="1146175" y="1769443"/>
            <a:ext cx="62785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3200" i="1" dirty="0" err="1">
                <a:solidFill>
                  <a:schemeClr val="hlink"/>
                </a:solidFill>
                <a:latin typeface="Times New Roman" charset="0"/>
              </a:rPr>
              <a:t>Q</a:t>
            </a:r>
            <a:r>
              <a:rPr lang="en-GB" sz="3200" i="1" baseline="30000" dirty="0" err="1">
                <a:solidFill>
                  <a:schemeClr val="hlink"/>
                </a:solidFill>
                <a:latin typeface="Symbol" charset="0"/>
              </a:rPr>
              <a:t>p</a:t>
            </a:r>
            <a:r>
              <a:rPr lang="en-GB" sz="3200" i="1" dirty="0">
                <a:solidFill>
                  <a:schemeClr val="hlink"/>
                </a:solidFill>
                <a:latin typeface="Times New Roman" charset="0"/>
              </a:rPr>
              <a:t>(b, a)</a:t>
            </a:r>
            <a:r>
              <a:rPr lang="en-GB" sz="3200" i="1" dirty="0">
                <a:latin typeface="Times New Roman" charset="0"/>
              </a:rPr>
              <a:t> = </a:t>
            </a:r>
            <a:r>
              <a:rPr lang="en-GB" sz="3200" i="1" dirty="0">
                <a:solidFill>
                  <a:srgbClr val="CC0000"/>
                </a:solidFill>
                <a:latin typeface="Times New Roman" charset="0"/>
              </a:rPr>
              <a:t>r(</a:t>
            </a:r>
            <a:r>
              <a:rPr lang="en-GB" sz="3200" i="1" dirty="0" err="1">
                <a:solidFill>
                  <a:srgbClr val="CC0000"/>
                </a:solidFill>
                <a:latin typeface="Times New Roman" charset="0"/>
              </a:rPr>
              <a:t>b,a</a:t>
            </a:r>
            <a:r>
              <a:rPr lang="en-GB" sz="3200" i="1" dirty="0">
                <a:solidFill>
                  <a:srgbClr val="CC0000"/>
                </a:solidFill>
                <a:latin typeface="Times New Roman" charset="0"/>
              </a:rPr>
              <a:t>)</a:t>
            </a:r>
            <a:r>
              <a:rPr lang="en-GB" sz="3200" i="1" dirty="0">
                <a:latin typeface="Times New Roman" charset="0"/>
              </a:rPr>
              <a:t> +     </a:t>
            </a:r>
            <a:r>
              <a:rPr lang="en-GB" sz="3200" i="1" dirty="0">
                <a:solidFill>
                  <a:srgbClr val="008000"/>
                </a:solidFill>
                <a:latin typeface="Times New Roman" charset="0"/>
              </a:rPr>
              <a:t>P(b’|</a:t>
            </a:r>
            <a:r>
              <a:rPr lang="en-GB" sz="3200" i="1" dirty="0" err="1">
                <a:solidFill>
                  <a:srgbClr val="008000"/>
                </a:solidFill>
                <a:latin typeface="Times New Roman" charset="0"/>
              </a:rPr>
              <a:t>b,a</a:t>
            </a:r>
            <a:r>
              <a:rPr lang="en-GB" sz="3200" i="1" dirty="0">
                <a:solidFill>
                  <a:srgbClr val="008000"/>
                </a:solidFill>
                <a:latin typeface="Times New Roman" charset="0"/>
              </a:rPr>
              <a:t>)</a:t>
            </a:r>
            <a:r>
              <a:rPr lang="en-GB" sz="3200" i="1" dirty="0" err="1">
                <a:solidFill>
                  <a:schemeClr val="hlink"/>
                </a:solidFill>
                <a:latin typeface="Times New Roman" charset="0"/>
              </a:rPr>
              <a:t>V</a:t>
            </a:r>
            <a:r>
              <a:rPr lang="en-GB" sz="3200" i="1" baseline="30000" dirty="0" err="1">
                <a:solidFill>
                  <a:schemeClr val="hlink"/>
                </a:solidFill>
                <a:latin typeface="Symbol" charset="0"/>
              </a:rPr>
              <a:t>p</a:t>
            </a:r>
            <a:r>
              <a:rPr lang="en-GB" sz="3200" i="1" dirty="0">
                <a:solidFill>
                  <a:schemeClr val="hlink"/>
                </a:solidFill>
                <a:latin typeface="Times New Roman" charset="0"/>
              </a:rPr>
              <a:t>(b’)</a:t>
            </a:r>
            <a:endParaRPr lang="en-US" sz="3200" i="1" dirty="0">
              <a:solidFill>
                <a:schemeClr val="hlink"/>
              </a:solidFill>
              <a:latin typeface="Times New Roman" charset="0"/>
            </a:endParaRPr>
          </a:p>
        </p:txBody>
      </p:sp>
      <p:graphicFrame>
        <p:nvGraphicFramePr>
          <p:cNvPr id="103426" name="Object 2"/>
          <p:cNvGraphicFramePr>
            <a:graphicFrameLocks noChangeAspect="1"/>
          </p:cNvGraphicFramePr>
          <p:nvPr/>
        </p:nvGraphicFramePr>
        <p:xfrm>
          <a:off x="4356100" y="1706563"/>
          <a:ext cx="639763" cy="831850"/>
        </p:xfrm>
        <a:graphic>
          <a:graphicData uri="http://schemas.openxmlformats.org/presentationml/2006/ole">
            <mc:AlternateContent xmlns:mc="http://schemas.openxmlformats.org/markup-compatibility/2006">
              <mc:Choice xmlns:v="urn:schemas-microsoft-com:vml" Requires="v">
                <p:oleObj spid="_x0000_s182307" name="Equation" r:id="rId3" imgW="291960" imgH="342720" progId="Equation.3">
                  <p:embed/>
                </p:oleObj>
              </mc:Choice>
              <mc:Fallback>
                <p:oleObj name="Equation" r:id="rId3" imgW="291960" imgH="3427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1706563"/>
                        <a:ext cx="639763"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430" name="Text Box 6"/>
          <p:cNvSpPr txBox="1">
            <a:spLocks noChangeArrowheads="1"/>
          </p:cNvSpPr>
          <p:nvPr/>
        </p:nvSpPr>
        <p:spPr bwMode="auto">
          <a:xfrm>
            <a:off x="1169988" y="3857675"/>
            <a:ext cx="57007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3200" i="1" dirty="0" err="1">
                <a:solidFill>
                  <a:schemeClr val="hlink"/>
                </a:solidFill>
                <a:latin typeface="Times New Roman" charset="0"/>
              </a:rPr>
              <a:t>Q</a:t>
            </a:r>
            <a:r>
              <a:rPr lang="en-GB" sz="3200" i="1" baseline="30000" dirty="0" err="1">
                <a:solidFill>
                  <a:schemeClr val="hlink"/>
                </a:solidFill>
                <a:latin typeface="Symbol" charset="0"/>
              </a:rPr>
              <a:t>p</a:t>
            </a:r>
            <a:r>
              <a:rPr lang="en-GB" sz="3200" i="1" dirty="0">
                <a:solidFill>
                  <a:schemeClr val="hlink"/>
                </a:solidFill>
                <a:latin typeface="Times New Roman" charset="0"/>
              </a:rPr>
              <a:t>(</a:t>
            </a:r>
            <a:r>
              <a:rPr lang="en-GB" sz="3200" i="1" dirty="0" err="1">
                <a:solidFill>
                  <a:schemeClr val="hlink"/>
                </a:solidFill>
                <a:latin typeface="Times New Roman" charset="0"/>
              </a:rPr>
              <a:t>b</a:t>
            </a:r>
            <a:r>
              <a:rPr lang="en-GB" sz="3200" i="1" baseline="-25000" dirty="0" err="1">
                <a:solidFill>
                  <a:schemeClr val="hlink"/>
                </a:solidFill>
                <a:latin typeface="Times New Roman" charset="0"/>
              </a:rPr>
              <a:t>t</a:t>
            </a:r>
            <a:r>
              <a:rPr lang="en-GB" sz="3200" i="1" dirty="0">
                <a:solidFill>
                  <a:schemeClr val="hlink"/>
                </a:solidFill>
                <a:latin typeface="Times New Roman" charset="0"/>
              </a:rPr>
              <a:t>, a</a:t>
            </a:r>
            <a:r>
              <a:rPr lang="en-GB" sz="3200" i="1" baseline="-25000" dirty="0">
                <a:solidFill>
                  <a:schemeClr val="hlink"/>
                </a:solidFill>
                <a:latin typeface="Times New Roman" charset="0"/>
              </a:rPr>
              <a:t>t</a:t>
            </a:r>
            <a:r>
              <a:rPr lang="en-GB" sz="3200" i="1" dirty="0">
                <a:solidFill>
                  <a:schemeClr val="hlink"/>
                </a:solidFill>
                <a:latin typeface="Times New Roman" charset="0"/>
              </a:rPr>
              <a:t>)</a:t>
            </a:r>
            <a:r>
              <a:rPr lang="en-GB" sz="3200" i="1" dirty="0">
                <a:latin typeface="Times New Roman" charset="0"/>
              </a:rPr>
              <a:t> = </a:t>
            </a:r>
            <a:r>
              <a:rPr lang="en-GB" sz="3200" i="1" dirty="0" err="1">
                <a:latin typeface="Times New Roman" charset="0"/>
              </a:rPr>
              <a:t>E</a:t>
            </a:r>
            <a:r>
              <a:rPr lang="en-GB" sz="3200" i="1" baseline="-25000" dirty="0" err="1">
                <a:latin typeface="Symbol" charset="0"/>
              </a:rPr>
              <a:t>p</a:t>
            </a:r>
            <a:r>
              <a:rPr lang="en-GB" sz="3200" i="1" dirty="0">
                <a:latin typeface="Times New Roman" charset="0"/>
              </a:rPr>
              <a:t> (</a:t>
            </a:r>
            <a:r>
              <a:rPr lang="en-GB" sz="3200" i="1" dirty="0" err="1">
                <a:solidFill>
                  <a:srgbClr val="CC0000"/>
                </a:solidFill>
                <a:latin typeface="Times New Roman" charset="0"/>
              </a:rPr>
              <a:t>r</a:t>
            </a:r>
            <a:r>
              <a:rPr lang="en-GB" sz="3200" i="1" baseline="-25000" dirty="0" err="1">
                <a:solidFill>
                  <a:srgbClr val="CC0000"/>
                </a:solidFill>
                <a:latin typeface="Times New Roman" charset="0"/>
              </a:rPr>
              <a:t>t</a:t>
            </a:r>
            <a:r>
              <a:rPr lang="en-GB" sz="3200" i="1" dirty="0">
                <a:latin typeface="Times New Roman" charset="0"/>
              </a:rPr>
              <a:t> + </a:t>
            </a:r>
            <a:r>
              <a:rPr lang="en-GB" sz="3200" i="1" dirty="0" err="1">
                <a:solidFill>
                  <a:schemeClr val="hlink"/>
                </a:solidFill>
                <a:latin typeface="Times New Roman" charset="0"/>
              </a:rPr>
              <a:t>Q</a:t>
            </a:r>
            <a:r>
              <a:rPr lang="en-GB" sz="3200" i="1" baseline="30000" dirty="0" err="1">
                <a:solidFill>
                  <a:schemeClr val="hlink"/>
                </a:solidFill>
                <a:latin typeface="Symbol" charset="0"/>
              </a:rPr>
              <a:t>p</a:t>
            </a:r>
            <a:r>
              <a:rPr lang="en-GB" sz="3200" i="1" dirty="0">
                <a:solidFill>
                  <a:schemeClr val="hlink"/>
                </a:solidFill>
                <a:latin typeface="Times New Roman" charset="0"/>
              </a:rPr>
              <a:t>(b</a:t>
            </a:r>
            <a:r>
              <a:rPr lang="en-GB" sz="3200" i="1" baseline="-25000" dirty="0">
                <a:solidFill>
                  <a:schemeClr val="hlink"/>
                </a:solidFill>
                <a:latin typeface="Times New Roman" charset="0"/>
              </a:rPr>
              <a:t>t+1</a:t>
            </a:r>
            <a:r>
              <a:rPr lang="en-GB" sz="3200" i="1" dirty="0">
                <a:solidFill>
                  <a:schemeClr val="hlink"/>
                </a:solidFill>
                <a:latin typeface="Times New Roman" charset="0"/>
              </a:rPr>
              <a:t>, a</a:t>
            </a:r>
            <a:r>
              <a:rPr lang="en-GB" sz="3200" i="1" baseline="-25000" dirty="0">
                <a:solidFill>
                  <a:schemeClr val="hlink"/>
                </a:solidFill>
                <a:latin typeface="Times New Roman" charset="0"/>
              </a:rPr>
              <a:t>t+1</a:t>
            </a:r>
            <a:r>
              <a:rPr lang="en-GB" sz="3200" i="1" dirty="0">
                <a:solidFill>
                  <a:schemeClr val="hlink"/>
                </a:solidFill>
                <a:latin typeface="Times New Roman" charset="0"/>
              </a:rPr>
              <a:t>)</a:t>
            </a:r>
            <a:r>
              <a:rPr lang="en-GB" sz="3200" i="1" dirty="0">
                <a:latin typeface="Times New Roman" charset="0"/>
              </a:rPr>
              <a:t>)</a:t>
            </a:r>
            <a:endParaRPr lang="en-US" sz="3200" i="1" dirty="0">
              <a:latin typeface="Times New Roman" charset="0"/>
            </a:endParaRPr>
          </a:p>
        </p:txBody>
      </p:sp>
      <p:sp>
        <p:nvSpPr>
          <p:cNvPr id="103432"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0588FF5-2749-4F45-B291-E4FFF1D143A9}" type="slidenum">
              <a:rPr lang="en-US" sz="1200">
                <a:solidFill>
                  <a:srgbClr val="898989"/>
                </a:solidFill>
                <a:latin typeface="Calibri" charset="0"/>
              </a:rPr>
              <a:pPr eaLnBrk="1" hangingPunct="1"/>
              <a:t>20</a:t>
            </a:fld>
            <a:endParaRPr lang="en-US" sz="1200">
              <a:solidFill>
                <a:srgbClr val="898989"/>
              </a:solidFill>
              <a:latin typeface="Calibri" charset="0"/>
            </a:endParaRPr>
          </a:p>
        </p:txBody>
      </p:sp>
    </p:spTree>
    <p:extLst>
      <p:ext uri="{BB962C8B-B14F-4D97-AF65-F5344CB8AC3E}">
        <p14:creationId xmlns:p14="http://schemas.microsoft.com/office/powerpoint/2010/main" val="325671502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2"/>
          <p:cNvSpPr>
            <a:spLocks noGrp="1"/>
          </p:cNvSpPr>
          <p:nvPr>
            <p:ph type="title"/>
          </p:nvPr>
        </p:nvSpPr>
        <p:spPr/>
        <p:txBody>
          <a:bodyPr/>
          <a:lstStyle/>
          <a:p>
            <a:r>
              <a:rPr lang="en-GB">
                <a:latin typeface="Calibri" charset="0"/>
                <a:ea typeface="ＭＳ Ｐゴシック" charset="0"/>
                <a:cs typeface="ＭＳ Ｐゴシック" charset="0"/>
              </a:rPr>
              <a:t>Online learning – The idea </a:t>
            </a:r>
            <a:endParaRPr lang="en-US">
              <a:latin typeface="Calibri" charset="0"/>
              <a:ea typeface="ＭＳ Ｐゴシック" charset="0"/>
              <a:cs typeface="ＭＳ Ｐゴシック" charset="0"/>
            </a:endParaRPr>
          </a:p>
        </p:txBody>
      </p:sp>
      <p:sp>
        <p:nvSpPr>
          <p:cNvPr id="104452" name="Rectangle 3"/>
          <p:cNvSpPr>
            <a:spLocks noGrp="1"/>
          </p:cNvSpPr>
          <p:nvPr>
            <p:ph type="body" idx="1"/>
          </p:nvPr>
        </p:nvSpPr>
        <p:spPr/>
        <p:txBody>
          <a:bodyPr/>
          <a:lstStyle/>
          <a:p>
            <a:pPr marL="342900" indent="-342900"/>
            <a:r>
              <a:rPr lang="en-GB" dirty="0">
                <a:latin typeface="Calibri" charset="0"/>
                <a:ea typeface="ＭＳ Ｐゴシック" charset="0"/>
                <a:cs typeface="ＭＳ Ｐゴシック" charset="0"/>
              </a:rPr>
              <a:t>We had:</a:t>
            </a:r>
          </a:p>
          <a:p>
            <a:pPr marL="342900" indent="-342900"/>
            <a:endParaRPr lang="en-GB" dirty="0">
              <a:latin typeface="Calibri" charset="0"/>
              <a:ea typeface="ＭＳ Ｐゴシック" charset="0"/>
              <a:cs typeface="ＭＳ Ｐゴシック" charset="0"/>
            </a:endParaRPr>
          </a:p>
          <a:p>
            <a:pPr marL="342900" indent="-342900"/>
            <a:endParaRPr lang="en-GB" sz="1800" dirty="0" smtClean="0">
              <a:latin typeface="Calibri" charset="0"/>
              <a:ea typeface="ＭＳ Ｐゴシック" charset="0"/>
              <a:cs typeface="ＭＳ Ｐゴシック" charset="0"/>
            </a:endParaRPr>
          </a:p>
          <a:p>
            <a:pPr marL="342900" indent="-342900"/>
            <a:endParaRPr lang="en-GB" sz="1800" dirty="0">
              <a:latin typeface="Calibri" charset="0"/>
              <a:ea typeface="ＭＳ Ｐゴシック" charset="0"/>
              <a:cs typeface="ＭＳ Ｐゴシック" charset="0"/>
            </a:endParaRPr>
          </a:p>
          <a:p>
            <a:pPr marL="342900" indent="-342900"/>
            <a:r>
              <a:rPr lang="en-GB" dirty="0">
                <a:latin typeface="Calibri" charset="0"/>
                <a:ea typeface="ＭＳ Ｐゴシック" charset="0"/>
                <a:cs typeface="ＭＳ Ｐゴシック" charset="0"/>
              </a:rPr>
              <a:t>In terms of expectation and values at time </a:t>
            </a:r>
            <a:r>
              <a:rPr lang="en-GB" i="1" dirty="0">
                <a:latin typeface="Times New Roman" charset="0"/>
                <a:ea typeface="ＭＳ Ｐゴシック" charset="0"/>
                <a:cs typeface="ＭＳ Ｐゴシック" charset="0"/>
              </a:rPr>
              <a:t>t</a:t>
            </a:r>
            <a:r>
              <a:rPr lang="en-GB" dirty="0">
                <a:latin typeface="Calibri" charset="0"/>
                <a:ea typeface="ＭＳ Ｐゴシック" charset="0"/>
                <a:cs typeface="ＭＳ Ｐゴシック" charset="0"/>
              </a:rPr>
              <a:t>:</a:t>
            </a:r>
          </a:p>
          <a:p>
            <a:pPr marL="342900" indent="-342900"/>
            <a:endParaRPr lang="en-GB" dirty="0">
              <a:latin typeface="Calibri" charset="0"/>
              <a:ea typeface="ＭＳ Ｐゴシック" charset="0"/>
              <a:cs typeface="ＭＳ Ｐゴシック" charset="0"/>
            </a:endParaRPr>
          </a:p>
          <a:p>
            <a:pPr marL="342900" indent="-342900"/>
            <a:endParaRPr lang="en-GB" dirty="0">
              <a:latin typeface="Calibri" charset="0"/>
              <a:ea typeface="ＭＳ Ｐゴシック" charset="0"/>
              <a:cs typeface="ＭＳ Ｐゴシック" charset="0"/>
            </a:endParaRPr>
          </a:p>
          <a:p>
            <a:pPr marL="342900" indent="-342900"/>
            <a:r>
              <a:rPr lang="en-GB" dirty="0">
                <a:latin typeface="Calibri" charset="0"/>
                <a:ea typeface="ＭＳ Ｐゴシック" charset="0"/>
                <a:cs typeface="ＭＳ Ｐゴシック" charset="0"/>
              </a:rPr>
              <a:t>But we do have lots of samples:</a:t>
            </a:r>
            <a:endParaRPr lang="en-US" dirty="0">
              <a:latin typeface="Calibri" charset="0"/>
              <a:ea typeface="ＭＳ Ｐゴシック" charset="0"/>
              <a:cs typeface="ＭＳ Ｐゴシック" charset="0"/>
            </a:endParaRPr>
          </a:p>
        </p:txBody>
      </p:sp>
      <p:sp>
        <p:nvSpPr>
          <p:cNvPr id="104453" name="Text Box 4"/>
          <p:cNvSpPr txBox="1">
            <a:spLocks noChangeArrowheads="1"/>
          </p:cNvSpPr>
          <p:nvPr/>
        </p:nvSpPr>
        <p:spPr bwMode="auto">
          <a:xfrm>
            <a:off x="1146175" y="1778347"/>
            <a:ext cx="63801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3200" i="1" dirty="0" err="1">
                <a:solidFill>
                  <a:schemeClr val="hlink"/>
                </a:solidFill>
                <a:latin typeface="Times New Roman" charset="0"/>
              </a:rPr>
              <a:t>Q</a:t>
            </a:r>
            <a:r>
              <a:rPr lang="en-GB" sz="3200" i="1" baseline="30000" dirty="0" err="1">
                <a:solidFill>
                  <a:schemeClr val="hlink"/>
                </a:solidFill>
                <a:latin typeface="Symbol" charset="0"/>
              </a:rPr>
              <a:t>p</a:t>
            </a:r>
            <a:r>
              <a:rPr lang="en-GB" sz="3200" i="1" dirty="0">
                <a:solidFill>
                  <a:schemeClr val="hlink"/>
                </a:solidFill>
                <a:latin typeface="Times New Roman" charset="0"/>
              </a:rPr>
              <a:t>(b, a)</a:t>
            </a:r>
            <a:r>
              <a:rPr lang="en-GB" sz="3200" i="1" dirty="0">
                <a:latin typeface="Times New Roman" charset="0"/>
              </a:rPr>
              <a:t> = </a:t>
            </a:r>
            <a:r>
              <a:rPr lang="en-GB" sz="3200" i="1" dirty="0">
                <a:solidFill>
                  <a:srgbClr val="CC0000"/>
                </a:solidFill>
                <a:latin typeface="Times New Roman" charset="0"/>
              </a:rPr>
              <a:t>r(</a:t>
            </a:r>
            <a:r>
              <a:rPr lang="en-GB" sz="3200" i="1" dirty="0" err="1">
                <a:solidFill>
                  <a:srgbClr val="CC0000"/>
                </a:solidFill>
                <a:latin typeface="Times New Roman" charset="0"/>
              </a:rPr>
              <a:t>b,a</a:t>
            </a:r>
            <a:r>
              <a:rPr lang="en-GB" sz="3200" i="1" dirty="0">
                <a:solidFill>
                  <a:srgbClr val="CC0000"/>
                </a:solidFill>
                <a:latin typeface="Times New Roman" charset="0"/>
              </a:rPr>
              <a:t>)</a:t>
            </a:r>
            <a:r>
              <a:rPr lang="en-GB" sz="3200" i="1" dirty="0">
                <a:latin typeface="Times New Roman" charset="0"/>
              </a:rPr>
              <a:t> +     </a:t>
            </a:r>
            <a:r>
              <a:rPr lang="en-GB" sz="3200" i="1" dirty="0">
                <a:solidFill>
                  <a:srgbClr val="008000"/>
                </a:solidFill>
                <a:latin typeface="Times New Roman" charset="0"/>
              </a:rPr>
              <a:t>P(b’|</a:t>
            </a:r>
            <a:r>
              <a:rPr lang="en-GB" sz="3200" i="1" dirty="0" err="1">
                <a:solidFill>
                  <a:srgbClr val="008000"/>
                </a:solidFill>
                <a:latin typeface="Times New Roman" charset="0"/>
              </a:rPr>
              <a:t>b,a</a:t>
            </a:r>
            <a:r>
              <a:rPr lang="en-GB" sz="3200" i="1" dirty="0">
                <a:solidFill>
                  <a:srgbClr val="008000"/>
                </a:solidFill>
                <a:latin typeface="Times New Roman" charset="0"/>
              </a:rPr>
              <a:t>)</a:t>
            </a:r>
            <a:r>
              <a:rPr lang="en-GB" sz="3200" i="1" dirty="0" err="1">
                <a:solidFill>
                  <a:schemeClr val="hlink"/>
                </a:solidFill>
                <a:latin typeface="Times New Roman" charset="0"/>
              </a:rPr>
              <a:t>V</a:t>
            </a:r>
            <a:r>
              <a:rPr lang="en-GB" sz="3200" i="1" baseline="30000" dirty="0" err="1">
                <a:solidFill>
                  <a:schemeClr val="hlink"/>
                </a:solidFill>
                <a:latin typeface="Symbol" charset="0"/>
              </a:rPr>
              <a:t>p</a:t>
            </a:r>
            <a:r>
              <a:rPr lang="en-GB" sz="3200" i="1" dirty="0">
                <a:solidFill>
                  <a:schemeClr val="hlink"/>
                </a:solidFill>
                <a:latin typeface="Times New Roman" charset="0"/>
              </a:rPr>
              <a:t>(b’).</a:t>
            </a:r>
            <a:endParaRPr lang="en-US" sz="3200" i="1" dirty="0">
              <a:solidFill>
                <a:schemeClr val="hlink"/>
              </a:solidFill>
              <a:latin typeface="Times New Roman" charset="0"/>
            </a:endParaRPr>
          </a:p>
        </p:txBody>
      </p:sp>
      <p:graphicFrame>
        <p:nvGraphicFramePr>
          <p:cNvPr id="104450" name="Object 2"/>
          <p:cNvGraphicFramePr>
            <a:graphicFrameLocks noChangeAspect="1"/>
          </p:cNvGraphicFramePr>
          <p:nvPr>
            <p:extLst>
              <p:ext uri="{D42A27DB-BD31-4B8C-83A1-F6EECF244321}">
                <p14:modId xmlns:p14="http://schemas.microsoft.com/office/powerpoint/2010/main" val="3367543580"/>
              </p:ext>
            </p:extLst>
          </p:nvPr>
        </p:nvGraphicFramePr>
        <p:xfrm>
          <a:off x="4356100" y="1749772"/>
          <a:ext cx="639763" cy="831850"/>
        </p:xfrm>
        <a:graphic>
          <a:graphicData uri="http://schemas.openxmlformats.org/presentationml/2006/ole">
            <mc:AlternateContent xmlns:mc="http://schemas.openxmlformats.org/markup-compatibility/2006">
              <mc:Choice xmlns:v="urn:schemas-microsoft-com:vml" Requires="v">
                <p:oleObj spid="_x0000_s183331" name="Equation" r:id="rId3" imgW="291960" imgH="342720" progId="Equation.3">
                  <p:embed/>
                </p:oleObj>
              </mc:Choice>
              <mc:Fallback>
                <p:oleObj name="Equation" r:id="rId3" imgW="291960" imgH="3427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1749772"/>
                        <a:ext cx="639763"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454" name="Text Box 6"/>
          <p:cNvSpPr txBox="1">
            <a:spLocks noChangeArrowheads="1"/>
          </p:cNvSpPr>
          <p:nvPr/>
        </p:nvSpPr>
        <p:spPr bwMode="auto">
          <a:xfrm>
            <a:off x="1169988" y="3283297"/>
            <a:ext cx="58023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3200" i="1">
                <a:solidFill>
                  <a:schemeClr val="hlink"/>
                </a:solidFill>
                <a:latin typeface="Times New Roman" charset="0"/>
              </a:rPr>
              <a:t>Q</a:t>
            </a:r>
            <a:r>
              <a:rPr lang="en-GB" sz="3200" i="1" baseline="30000">
                <a:solidFill>
                  <a:schemeClr val="hlink"/>
                </a:solidFill>
                <a:latin typeface="Symbol" charset="0"/>
              </a:rPr>
              <a:t>p</a:t>
            </a:r>
            <a:r>
              <a:rPr lang="en-GB" sz="3200" i="1">
                <a:solidFill>
                  <a:schemeClr val="hlink"/>
                </a:solidFill>
                <a:latin typeface="Times New Roman" charset="0"/>
              </a:rPr>
              <a:t>(b</a:t>
            </a:r>
            <a:r>
              <a:rPr lang="en-GB" sz="3200" i="1" baseline="-25000">
                <a:solidFill>
                  <a:schemeClr val="hlink"/>
                </a:solidFill>
                <a:latin typeface="Times New Roman" charset="0"/>
              </a:rPr>
              <a:t>t</a:t>
            </a:r>
            <a:r>
              <a:rPr lang="en-GB" sz="3200" i="1">
                <a:solidFill>
                  <a:schemeClr val="hlink"/>
                </a:solidFill>
                <a:latin typeface="Times New Roman" charset="0"/>
              </a:rPr>
              <a:t>, a</a:t>
            </a:r>
            <a:r>
              <a:rPr lang="en-GB" sz="3200" i="1" baseline="-25000">
                <a:solidFill>
                  <a:schemeClr val="hlink"/>
                </a:solidFill>
                <a:latin typeface="Times New Roman" charset="0"/>
              </a:rPr>
              <a:t>t</a:t>
            </a:r>
            <a:r>
              <a:rPr lang="en-GB" sz="3200" i="1">
                <a:solidFill>
                  <a:schemeClr val="hlink"/>
                </a:solidFill>
                <a:latin typeface="Times New Roman" charset="0"/>
              </a:rPr>
              <a:t>)</a:t>
            </a:r>
            <a:r>
              <a:rPr lang="en-GB" sz="3200" i="1">
                <a:latin typeface="Times New Roman" charset="0"/>
              </a:rPr>
              <a:t> = E</a:t>
            </a:r>
            <a:r>
              <a:rPr lang="en-GB" sz="3200" i="1" baseline="-25000">
                <a:latin typeface="Symbol" charset="0"/>
              </a:rPr>
              <a:t>p</a:t>
            </a:r>
            <a:r>
              <a:rPr lang="en-GB" sz="3200" i="1">
                <a:latin typeface="Times New Roman" charset="0"/>
              </a:rPr>
              <a:t> (</a:t>
            </a:r>
            <a:r>
              <a:rPr lang="en-GB" sz="3200" i="1">
                <a:solidFill>
                  <a:srgbClr val="CC0000"/>
                </a:solidFill>
                <a:latin typeface="Times New Roman" charset="0"/>
              </a:rPr>
              <a:t>r</a:t>
            </a:r>
            <a:r>
              <a:rPr lang="en-GB" sz="3200" i="1" baseline="-25000">
                <a:solidFill>
                  <a:srgbClr val="CC0000"/>
                </a:solidFill>
                <a:latin typeface="Times New Roman" charset="0"/>
              </a:rPr>
              <a:t>t</a:t>
            </a:r>
            <a:r>
              <a:rPr lang="en-GB" sz="3200" i="1">
                <a:latin typeface="Times New Roman" charset="0"/>
              </a:rPr>
              <a:t> + </a:t>
            </a:r>
            <a:r>
              <a:rPr lang="en-GB" sz="3200" i="1">
                <a:solidFill>
                  <a:schemeClr val="hlink"/>
                </a:solidFill>
                <a:latin typeface="Times New Roman" charset="0"/>
              </a:rPr>
              <a:t>Q</a:t>
            </a:r>
            <a:r>
              <a:rPr lang="en-GB" sz="3200" i="1" baseline="30000">
                <a:solidFill>
                  <a:schemeClr val="hlink"/>
                </a:solidFill>
                <a:latin typeface="Symbol" charset="0"/>
              </a:rPr>
              <a:t>p</a:t>
            </a:r>
            <a:r>
              <a:rPr lang="en-GB" sz="3200" i="1">
                <a:solidFill>
                  <a:schemeClr val="hlink"/>
                </a:solidFill>
                <a:latin typeface="Times New Roman" charset="0"/>
              </a:rPr>
              <a:t>(b</a:t>
            </a:r>
            <a:r>
              <a:rPr lang="en-GB" sz="3200" i="1" baseline="-25000">
                <a:solidFill>
                  <a:schemeClr val="hlink"/>
                </a:solidFill>
                <a:latin typeface="Times New Roman" charset="0"/>
              </a:rPr>
              <a:t>t+1</a:t>
            </a:r>
            <a:r>
              <a:rPr lang="en-GB" sz="3200" i="1">
                <a:solidFill>
                  <a:schemeClr val="hlink"/>
                </a:solidFill>
                <a:latin typeface="Times New Roman" charset="0"/>
              </a:rPr>
              <a:t>, a</a:t>
            </a:r>
            <a:r>
              <a:rPr lang="en-GB" sz="3200" i="1" baseline="-25000">
                <a:solidFill>
                  <a:schemeClr val="hlink"/>
                </a:solidFill>
                <a:latin typeface="Times New Roman" charset="0"/>
              </a:rPr>
              <a:t>t+1</a:t>
            </a:r>
            <a:r>
              <a:rPr lang="en-GB" sz="3200" i="1">
                <a:solidFill>
                  <a:schemeClr val="hlink"/>
                </a:solidFill>
                <a:latin typeface="Times New Roman" charset="0"/>
              </a:rPr>
              <a:t>)</a:t>
            </a:r>
            <a:r>
              <a:rPr lang="en-GB" sz="3200" i="1">
                <a:latin typeface="Times New Roman" charset="0"/>
              </a:rPr>
              <a:t>).</a:t>
            </a:r>
            <a:endParaRPr lang="en-US" sz="3200" i="1">
              <a:latin typeface="Times New Roman" charset="0"/>
            </a:endParaRPr>
          </a:p>
        </p:txBody>
      </p:sp>
      <p:sp>
        <p:nvSpPr>
          <p:cNvPr id="104455" name="Line 7"/>
          <p:cNvSpPr>
            <a:spLocks noChangeShapeType="1"/>
          </p:cNvSpPr>
          <p:nvPr/>
        </p:nvSpPr>
        <p:spPr bwMode="auto">
          <a:xfrm flipV="1">
            <a:off x="4900613" y="1757710"/>
            <a:ext cx="1400175" cy="657225"/>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56" name="Line 8"/>
          <p:cNvSpPr>
            <a:spLocks noChangeShapeType="1"/>
          </p:cNvSpPr>
          <p:nvPr/>
        </p:nvSpPr>
        <p:spPr bwMode="auto">
          <a:xfrm>
            <a:off x="4895850" y="1752947"/>
            <a:ext cx="1414463" cy="700088"/>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57" name="Text Box 9"/>
          <p:cNvSpPr txBox="1">
            <a:spLocks noChangeArrowheads="1"/>
          </p:cNvSpPr>
          <p:nvPr/>
        </p:nvSpPr>
        <p:spPr bwMode="auto">
          <a:xfrm>
            <a:off x="4565650" y="1268760"/>
            <a:ext cx="20145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1800">
                <a:latin typeface="Calibri" charset="0"/>
              </a:rPr>
              <a:t>We don’t have this!</a:t>
            </a:r>
            <a:endParaRPr lang="en-US" sz="1800">
              <a:latin typeface="Calibri" charset="0"/>
            </a:endParaRPr>
          </a:p>
        </p:txBody>
      </p:sp>
      <p:sp>
        <p:nvSpPr>
          <p:cNvPr id="104458" name="Text Box 10"/>
          <p:cNvSpPr txBox="1">
            <a:spLocks noChangeArrowheads="1"/>
          </p:cNvSpPr>
          <p:nvPr/>
        </p:nvSpPr>
        <p:spPr bwMode="auto">
          <a:xfrm>
            <a:off x="1193800" y="4419600"/>
            <a:ext cx="20955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3200" i="1">
                <a:solidFill>
                  <a:schemeClr val="hlink"/>
                </a:solidFill>
                <a:latin typeface="Times New Roman" charset="0"/>
              </a:rPr>
              <a:t>b</a:t>
            </a:r>
            <a:r>
              <a:rPr lang="en-GB" sz="3200" i="1" baseline="-25000">
                <a:solidFill>
                  <a:schemeClr val="hlink"/>
                </a:solidFill>
                <a:latin typeface="Times New Roman" charset="0"/>
              </a:rPr>
              <a:t>1</a:t>
            </a:r>
            <a:r>
              <a:rPr lang="en-GB" sz="3200" i="1">
                <a:solidFill>
                  <a:schemeClr val="hlink"/>
                </a:solidFill>
                <a:latin typeface="Times New Roman" charset="0"/>
              </a:rPr>
              <a:t>, a</a:t>
            </a:r>
            <a:r>
              <a:rPr lang="en-GB" sz="3200" i="1" baseline="-25000">
                <a:solidFill>
                  <a:schemeClr val="hlink"/>
                </a:solidFill>
                <a:latin typeface="Times New Roman" charset="0"/>
              </a:rPr>
              <a:t>1</a:t>
            </a:r>
            <a:r>
              <a:rPr lang="en-GB" sz="3200" i="1">
                <a:solidFill>
                  <a:schemeClr val="hlink"/>
                </a:solidFill>
                <a:latin typeface="Times New Roman" charset="0"/>
              </a:rPr>
              <a:t>, </a:t>
            </a:r>
            <a:r>
              <a:rPr lang="en-GB" sz="3200" i="1">
                <a:solidFill>
                  <a:srgbClr val="CC0000"/>
                </a:solidFill>
                <a:latin typeface="Times New Roman" charset="0"/>
              </a:rPr>
              <a:t>r</a:t>
            </a:r>
            <a:r>
              <a:rPr lang="en-GB" sz="3200" i="1" baseline="-25000">
                <a:solidFill>
                  <a:srgbClr val="CC0000"/>
                </a:solidFill>
                <a:latin typeface="Times New Roman" charset="0"/>
              </a:rPr>
              <a:t>1</a:t>
            </a:r>
            <a:r>
              <a:rPr lang="en-GB" sz="3200" i="1">
                <a:latin typeface="Times New Roman" charset="0"/>
              </a:rPr>
              <a:t>, </a:t>
            </a:r>
            <a:r>
              <a:rPr lang="en-GB" sz="3200" i="1">
                <a:solidFill>
                  <a:schemeClr val="hlink"/>
                </a:solidFill>
                <a:latin typeface="Times New Roman" charset="0"/>
              </a:rPr>
              <a:t>b</a:t>
            </a:r>
            <a:r>
              <a:rPr lang="en-GB" sz="3200" i="1" baseline="-25000">
                <a:solidFill>
                  <a:schemeClr val="hlink"/>
                </a:solidFill>
                <a:latin typeface="Times New Roman" charset="0"/>
              </a:rPr>
              <a:t>2</a:t>
            </a:r>
            <a:endParaRPr lang="en-GB" sz="1800" i="1">
              <a:solidFill>
                <a:schemeClr val="hlink"/>
              </a:solidFill>
            </a:endParaRPr>
          </a:p>
          <a:p>
            <a:pPr eaLnBrk="1" hangingPunct="1"/>
            <a:r>
              <a:rPr lang="en-GB" sz="3200" i="1">
                <a:solidFill>
                  <a:schemeClr val="hlink"/>
                </a:solidFill>
                <a:latin typeface="Times New Roman" charset="0"/>
              </a:rPr>
              <a:t>b</a:t>
            </a:r>
            <a:r>
              <a:rPr lang="en-GB" sz="3200" i="1" baseline="-25000">
                <a:solidFill>
                  <a:schemeClr val="hlink"/>
                </a:solidFill>
                <a:latin typeface="Times New Roman" charset="0"/>
              </a:rPr>
              <a:t>2</a:t>
            </a:r>
            <a:r>
              <a:rPr lang="en-GB" sz="3200" i="1">
                <a:solidFill>
                  <a:schemeClr val="hlink"/>
                </a:solidFill>
                <a:latin typeface="Times New Roman" charset="0"/>
              </a:rPr>
              <a:t>, a</a:t>
            </a:r>
            <a:r>
              <a:rPr lang="en-GB" sz="3200" i="1" baseline="-25000">
                <a:solidFill>
                  <a:schemeClr val="hlink"/>
                </a:solidFill>
                <a:latin typeface="Times New Roman" charset="0"/>
              </a:rPr>
              <a:t>2</a:t>
            </a:r>
            <a:r>
              <a:rPr lang="en-GB" sz="3200" i="1">
                <a:solidFill>
                  <a:schemeClr val="hlink"/>
                </a:solidFill>
                <a:latin typeface="Times New Roman" charset="0"/>
              </a:rPr>
              <a:t>, </a:t>
            </a:r>
            <a:r>
              <a:rPr lang="en-GB" sz="3200" i="1">
                <a:solidFill>
                  <a:srgbClr val="CC0000"/>
                </a:solidFill>
                <a:latin typeface="Times New Roman" charset="0"/>
              </a:rPr>
              <a:t>r</a:t>
            </a:r>
            <a:r>
              <a:rPr lang="en-GB" sz="3200" i="1" baseline="-25000">
                <a:solidFill>
                  <a:srgbClr val="CC0000"/>
                </a:solidFill>
                <a:latin typeface="Times New Roman" charset="0"/>
              </a:rPr>
              <a:t>2</a:t>
            </a:r>
            <a:r>
              <a:rPr lang="en-GB" sz="3200" i="1">
                <a:latin typeface="Times New Roman" charset="0"/>
              </a:rPr>
              <a:t>, </a:t>
            </a:r>
            <a:r>
              <a:rPr lang="en-GB" sz="3200" i="1">
                <a:solidFill>
                  <a:schemeClr val="hlink"/>
                </a:solidFill>
                <a:latin typeface="Times New Roman" charset="0"/>
              </a:rPr>
              <a:t>b</a:t>
            </a:r>
            <a:r>
              <a:rPr lang="en-GB" sz="3200" i="1" baseline="-25000">
                <a:solidFill>
                  <a:schemeClr val="hlink"/>
                </a:solidFill>
                <a:latin typeface="Times New Roman" charset="0"/>
              </a:rPr>
              <a:t>3</a:t>
            </a:r>
            <a:endParaRPr lang="en-GB" sz="1800" i="1">
              <a:solidFill>
                <a:schemeClr val="hlink"/>
              </a:solidFill>
            </a:endParaRPr>
          </a:p>
          <a:p>
            <a:pPr eaLnBrk="1" hangingPunct="1"/>
            <a:r>
              <a:rPr lang="en-GB" sz="3200" i="1">
                <a:solidFill>
                  <a:schemeClr val="hlink"/>
                </a:solidFill>
                <a:latin typeface="Times New Roman" charset="0"/>
              </a:rPr>
              <a:t>b</a:t>
            </a:r>
            <a:r>
              <a:rPr lang="en-GB" sz="3200" i="1" baseline="-25000">
                <a:solidFill>
                  <a:schemeClr val="hlink"/>
                </a:solidFill>
                <a:latin typeface="Times New Roman" charset="0"/>
              </a:rPr>
              <a:t>3</a:t>
            </a:r>
            <a:r>
              <a:rPr lang="en-GB" sz="3200" i="1">
                <a:solidFill>
                  <a:schemeClr val="hlink"/>
                </a:solidFill>
                <a:latin typeface="Times New Roman" charset="0"/>
              </a:rPr>
              <a:t>, a</a:t>
            </a:r>
            <a:r>
              <a:rPr lang="en-GB" sz="3200" i="1" baseline="-25000">
                <a:solidFill>
                  <a:schemeClr val="hlink"/>
                </a:solidFill>
                <a:latin typeface="Times New Roman" charset="0"/>
              </a:rPr>
              <a:t>3</a:t>
            </a:r>
            <a:r>
              <a:rPr lang="en-GB" sz="3200" i="1">
                <a:solidFill>
                  <a:schemeClr val="hlink"/>
                </a:solidFill>
                <a:latin typeface="Times New Roman" charset="0"/>
              </a:rPr>
              <a:t>, </a:t>
            </a:r>
            <a:r>
              <a:rPr lang="en-GB" sz="3200" i="1">
                <a:solidFill>
                  <a:srgbClr val="CC0000"/>
                </a:solidFill>
                <a:latin typeface="Times New Roman" charset="0"/>
              </a:rPr>
              <a:t>r</a:t>
            </a:r>
            <a:r>
              <a:rPr lang="en-GB" sz="3200" i="1" baseline="-25000">
                <a:solidFill>
                  <a:srgbClr val="CC0000"/>
                </a:solidFill>
                <a:latin typeface="Times New Roman" charset="0"/>
              </a:rPr>
              <a:t>3</a:t>
            </a:r>
            <a:r>
              <a:rPr lang="en-GB" sz="3200" i="1">
                <a:latin typeface="Times New Roman" charset="0"/>
              </a:rPr>
              <a:t>, </a:t>
            </a:r>
            <a:r>
              <a:rPr lang="en-GB" sz="3200" i="1">
                <a:solidFill>
                  <a:schemeClr val="hlink"/>
                </a:solidFill>
                <a:latin typeface="Times New Roman" charset="0"/>
              </a:rPr>
              <a:t>b</a:t>
            </a:r>
            <a:r>
              <a:rPr lang="en-GB" sz="3200" i="1" baseline="-25000">
                <a:solidFill>
                  <a:schemeClr val="hlink"/>
                </a:solidFill>
                <a:latin typeface="Times New Roman" charset="0"/>
              </a:rPr>
              <a:t>4</a:t>
            </a:r>
            <a:endParaRPr lang="en-GB" sz="1800" i="1">
              <a:solidFill>
                <a:schemeClr val="hlink"/>
              </a:solidFill>
            </a:endParaRPr>
          </a:p>
          <a:p>
            <a:pPr eaLnBrk="1" hangingPunct="1"/>
            <a:r>
              <a:rPr lang="en-GB" sz="3200" i="1">
                <a:latin typeface="Times New Roman" charset="0"/>
              </a:rPr>
              <a:t>…</a:t>
            </a:r>
            <a:endParaRPr lang="en-US" sz="3200" i="1">
              <a:latin typeface="Times New Roman" charset="0"/>
            </a:endParaRPr>
          </a:p>
        </p:txBody>
      </p:sp>
      <p:sp>
        <p:nvSpPr>
          <p:cNvPr id="104459" name="Line 11"/>
          <p:cNvSpPr>
            <a:spLocks noChangeShapeType="1"/>
          </p:cNvSpPr>
          <p:nvPr/>
        </p:nvSpPr>
        <p:spPr bwMode="auto">
          <a:xfrm flipV="1">
            <a:off x="3167063" y="3276947"/>
            <a:ext cx="385762" cy="6858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0" name="Line 12"/>
          <p:cNvSpPr>
            <a:spLocks noChangeShapeType="1"/>
          </p:cNvSpPr>
          <p:nvPr/>
        </p:nvSpPr>
        <p:spPr bwMode="auto">
          <a:xfrm>
            <a:off x="3190875" y="3300760"/>
            <a:ext cx="328613" cy="642937"/>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1" name="Text Box 13"/>
          <p:cNvSpPr txBox="1">
            <a:spLocks noChangeArrowheads="1"/>
          </p:cNvSpPr>
          <p:nvPr/>
        </p:nvSpPr>
        <p:spPr bwMode="auto">
          <a:xfrm>
            <a:off x="3589338" y="3016597"/>
            <a:ext cx="23606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1800">
                <a:latin typeface="Calibri" charset="0"/>
              </a:rPr>
              <a:t>We can’t calculate this!</a:t>
            </a:r>
            <a:endParaRPr lang="en-US" sz="1800">
              <a:latin typeface="Calibri" charset="0"/>
            </a:endParaRPr>
          </a:p>
        </p:txBody>
      </p:sp>
      <p:sp>
        <p:nvSpPr>
          <p:cNvPr id="104463"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2772A60-9C6F-6549-84C2-9FA54027314A}" type="slidenum">
              <a:rPr lang="en-US" sz="1200">
                <a:solidFill>
                  <a:srgbClr val="898989"/>
                </a:solidFill>
                <a:latin typeface="Calibri" charset="0"/>
              </a:rPr>
              <a:pPr eaLnBrk="1" hangingPunct="1"/>
              <a:t>21</a:t>
            </a:fld>
            <a:endParaRPr lang="en-US" sz="1200">
              <a:solidFill>
                <a:srgbClr val="898989"/>
              </a:solidFill>
              <a:latin typeface="Calibri" charset="0"/>
            </a:endParaRPr>
          </a:p>
        </p:txBody>
      </p:sp>
    </p:spTree>
    <p:extLst>
      <p:ext uri="{BB962C8B-B14F-4D97-AF65-F5344CB8AC3E}">
        <p14:creationId xmlns:p14="http://schemas.microsoft.com/office/powerpoint/2010/main" val="270233157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7" name="Rectangle 2"/>
          <p:cNvSpPr>
            <a:spLocks noGrp="1"/>
          </p:cNvSpPr>
          <p:nvPr>
            <p:ph type="title"/>
          </p:nvPr>
        </p:nvSpPr>
        <p:spPr/>
        <p:txBody>
          <a:bodyPr/>
          <a:lstStyle/>
          <a:p>
            <a:r>
              <a:rPr lang="en-GB">
                <a:latin typeface="Calibri" charset="0"/>
                <a:ea typeface="ＭＳ Ｐゴシック" charset="0"/>
                <a:cs typeface="ＭＳ Ｐゴシック" charset="0"/>
              </a:rPr>
              <a:t>Online learning – The idea</a:t>
            </a:r>
            <a:endParaRPr lang="en-US">
              <a:latin typeface="Calibri" charset="0"/>
              <a:ea typeface="ＭＳ Ｐゴシック" charset="0"/>
              <a:cs typeface="ＭＳ Ｐゴシック" charset="0"/>
            </a:endParaRPr>
          </a:p>
        </p:txBody>
      </p:sp>
      <p:sp>
        <p:nvSpPr>
          <p:cNvPr id="105478" name="Rectangle 3"/>
          <p:cNvSpPr>
            <a:spLocks noGrp="1"/>
          </p:cNvSpPr>
          <p:nvPr>
            <p:ph type="body" idx="1"/>
          </p:nvPr>
        </p:nvSpPr>
        <p:spPr>
          <a:xfrm>
            <a:off x="457200" y="1066800"/>
            <a:ext cx="8229600" cy="5316538"/>
          </a:xfrm>
        </p:spPr>
        <p:txBody>
          <a:bodyPr/>
          <a:lstStyle/>
          <a:p>
            <a:pPr marL="342900" indent="-342900">
              <a:lnSpc>
                <a:spcPct val="90000"/>
              </a:lnSpc>
            </a:pPr>
            <a:r>
              <a:rPr lang="en-GB" dirty="0">
                <a:latin typeface="Calibri" charset="0"/>
                <a:ea typeface="ＭＳ Ｐゴシック" charset="0"/>
                <a:cs typeface="ＭＳ Ｐゴシック" charset="0"/>
              </a:rPr>
              <a:t>We want:</a:t>
            </a:r>
          </a:p>
          <a:p>
            <a:pPr marL="342900" indent="-342900">
              <a:lnSpc>
                <a:spcPct val="90000"/>
              </a:lnSpc>
            </a:pPr>
            <a:endParaRPr lang="en-GB" dirty="0" smtClean="0">
              <a:latin typeface="Calibri" charset="0"/>
              <a:ea typeface="ＭＳ Ｐゴシック" charset="0"/>
              <a:cs typeface="ＭＳ Ｐゴシック" charset="0"/>
            </a:endParaRPr>
          </a:p>
          <a:p>
            <a:pPr marL="342900" indent="-342900">
              <a:lnSpc>
                <a:spcPct val="90000"/>
              </a:lnSpc>
            </a:pPr>
            <a:endParaRPr lang="en-GB" dirty="0">
              <a:latin typeface="Calibri" charset="0"/>
              <a:ea typeface="ＭＳ Ｐゴシック" charset="0"/>
              <a:cs typeface="ＭＳ Ｐゴシック" charset="0"/>
            </a:endParaRPr>
          </a:p>
          <a:p>
            <a:pPr marL="342900" indent="-342900">
              <a:lnSpc>
                <a:spcPct val="90000"/>
              </a:lnSpc>
            </a:pPr>
            <a:endParaRPr lang="en-GB" dirty="0">
              <a:latin typeface="Calibri" charset="0"/>
              <a:ea typeface="ＭＳ Ｐゴシック" charset="0"/>
              <a:cs typeface="ＭＳ Ｐゴシック" charset="0"/>
            </a:endParaRPr>
          </a:p>
          <a:p>
            <a:pPr marL="342900" indent="-342900">
              <a:lnSpc>
                <a:spcPct val="90000"/>
              </a:lnSpc>
            </a:pPr>
            <a:r>
              <a:rPr lang="en-GB" dirty="0">
                <a:latin typeface="Calibri" charset="0"/>
                <a:ea typeface="ＭＳ Ｐゴシック" charset="0"/>
                <a:cs typeface="ＭＳ Ｐゴシック" charset="0"/>
              </a:rPr>
              <a:t>in terms of samples:</a:t>
            </a:r>
          </a:p>
          <a:p>
            <a:pPr marL="342900" indent="-342900">
              <a:lnSpc>
                <a:spcPct val="90000"/>
              </a:lnSpc>
            </a:pPr>
            <a:endParaRPr lang="en-GB" dirty="0">
              <a:latin typeface="Calibri" charset="0"/>
              <a:ea typeface="ＭＳ Ｐゴシック" charset="0"/>
              <a:cs typeface="ＭＳ Ｐゴシック" charset="0"/>
            </a:endParaRPr>
          </a:p>
          <a:p>
            <a:pPr marL="342900" indent="-342900">
              <a:lnSpc>
                <a:spcPct val="90000"/>
              </a:lnSpc>
            </a:pPr>
            <a:endParaRPr lang="en-GB" dirty="0">
              <a:latin typeface="Calibri" charset="0"/>
              <a:ea typeface="ＭＳ Ｐゴシック" charset="0"/>
              <a:cs typeface="ＭＳ Ｐゴシック" charset="0"/>
            </a:endParaRPr>
          </a:p>
          <a:p>
            <a:pPr marL="342900" indent="-342900">
              <a:lnSpc>
                <a:spcPct val="90000"/>
              </a:lnSpc>
            </a:pPr>
            <a:endParaRPr lang="en-GB" dirty="0">
              <a:latin typeface="Calibri" charset="0"/>
              <a:ea typeface="ＭＳ Ｐゴシック" charset="0"/>
              <a:cs typeface="ＭＳ Ｐゴシック" charset="0"/>
            </a:endParaRPr>
          </a:p>
          <a:p>
            <a:pPr marL="342900" indent="-342900">
              <a:lnSpc>
                <a:spcPct val="90000"/>
              </a:lnSpc>
            </a:pPr>
            <a:endParaRPr lang="en-GB" dirty="0">
              <a:latin typeface="Calibri" charset="0"/>
              <a:ea typeface="ＭＳ Ｐゴシック" charset="0"/>
              <a:cs typeface="ＭＳ Ｐゴシック" charset="0"/>
            </a:endParaRPr>
          </a:p>
          <a:p>
            <a:pPr marL="342900" indent="-342900">
              <a:lnSpc>
                <a:spcPct val="90000"/>
              </a:lnSpc>
            </a:pPr>
            <a:endParaRPr lang="en-GB" dirty="0">
              <a:latin typeface="Calibri" charset="0"/>
              <a:ea typeface="ＭＳ Ｐゴシック" charset="0"/>
              <a:cs typeface="ＭＳ Ｐゴシック" charset="0"/>
            </a:endParaRPr>
          </a:p>
          <a:p>
            <a:pPr marL="342900" indent="-342900">
              <a:lnSpc>
                <a:spcPct val="90000"/>
              </a:lnSpc>
            </a:pPr>
            <a:endParaRPr lang="en-GB" dirty="0" smtClean="0">
              <a:latin typeface="Calibri" charset="0"/>
              <a:ea typeface="ＭＳ Ｐゴシック" charset="0"/>
              <a:cs typeface="ＭＳ Ｐゴシック" charset="0"/>
            </a:endParaRPr>
          </a:p>
          <a:p>
            <a:pPr marL="342900" indent="-342900">
              <a:lnSpc>
                <a:spcPct val="90000"/>
              </a:lnSpc>
            </a:pPr>
            <a:endParaRPr lang="en-GB" dirty="0">
              <a:latin typeface="Calibri" charset="0"/>
              <a:ea typeface="ＭＳ Ｐゴシック" charset="0"/>
              <a:cs typeface="ＭＳ Ｐゴシック" charset="0"/>
            </a:endParaRPr>
          </a:p>
          <a:p>
            <a:pPr marL="342900" indent="-342900">
              <a:lnSpc>
                <a:spcPct val="90000"/>
              </a:lnSpc>
            </a:pPr>
            <a:endParaRPr lang="en-GB" dirty="0">
              <a:latin typeface="Calibri" charset="0"/>
              <a:ea typeface="ＭＳ Ｐゴシック" charset="0"/>
              <a:cs typeface="ＭＳ Ｐゴシック" charset="0"/>
            </a:endParaRPr>
          </a:p>
          <a:p>
            <a:pPr marL="342900" indent="-342900">
              <a:lnSpc>
                <a:spcPct val="90000"/>
              </a:lnSpc>
            </a:pPr>
            <a:r>
              <a:rPr lang="en-GB" dirty="0">
                <a:latin typeface="Calibri" charset="0"/>
                <a:ea typeface="ＭＳ Ｐゴシック" charset="0"/>
                <a:cs typeface="ＭＳ Ｐゴシック" charset="0"/>
              </a:rPr>
              <a:t>Optimise for </a:t>
            </a:r>
            <a:r>
              <a:rPr lang="en-GB" sz="3200" i="1" dirty="0" err="1">
                <a:solidFill>
                  <a:schemeClr val="hlink"/>
                </a:solidFill>
                <a:latin typeface="Times New Roman" charset="0"/>
                <a:ea typeface="ＭＳ Ｐゴシック" charset="0"/>
                <a:cs typeface="Arial" charset="0"/>
              </a:rPr>
              <a:t>Q</a:t>
            </a:r>
            <a:r>
              <a:rPr lang="en-GB" sz="3200" i="1" baseline="30000" dirty="0" err="1">
                <a:solidFill>
                  <a:schemeClr val="hlink"/>
                </a:solidFill>
                <a:latin typeface="Symbol" charset="0"/>
                <a:ea typeface="ＭＳ Ｐゴシック" charset="0"/>
                <a:cs typeface="Arial" charset="0"/>
              </a:rPr>
              <a:t>p</a:t>
            </a:r>
            <a:r>
              <a:rPr lang="en-GB" sz="3200" i="1" dirty="0">
                <a:solidFill>
                  <a:schemeClr val="hlink"/>
                </a:solidFill>
                <a:latin typeface="Times New Roman" charset="0"/>
                <a:ea typeface="ＭＳ Ｐゴシック" charset="0"/>
                <a:cs typeface="Arial" charset="0"/>
              </a:rPr>
              <a:t>(b</a:t>
            </a:r>
            <a:r>
              <a:rPr lang="en-GB" sz="3200" i="1" baseline="-25000" dirty="0">
                <a:solidFill>
                  <a:schemeClr val="hlink"/>
                </a:solidFill>
                <a:latin typeface="Times New Roman" charset="0"/>
                <a:ea typeface="ＭＳ Ｐゴシック" charset="0"/>
                <a:cs typeface="Arial" charset="0"/>
              </a:rPr>
              <a:t>i</a:t>
            </a:r>
            <a:r>
              <a:rPr lang="en-GB" sz="3200" i="1" dirty="0">
                <a:solidFill>
                  <a:schemeClr val="hlink"/>
                </a:solidFill>
                <a:latin typeface="Times New Roman" charset="0"/>
                <a:ea typeface="ＭＳ Ｐゴシック" charset="0"/>
                <a:cs typeface="Arial" charset="0"/>
              </a:rPr>
              <a:t>, </a:t>
            </a:r>
            <a:r>
              <a:rPr lang="en-GB" sz="3200" i="1" dirty="0" err="1">
                <a:solidFill>
                  <a:schemeClr val="hlink"/>
                </a:solidFill>
                <a:latin typeface="Times New Roman" charset="0"/>
                <a:ea typeface="ＭＳ Ｐゴシック" charset="0"/>
                <a:cs typeface="Arial" charset="0"/>
              </a:rPr>
              <a:t>a</a:t>
            </a:r>
            <a:r>
              <a:rPr lang="en-GB" sz="3200" i="1" baseline="-25000" dirty="0" err="1">
                <a:solidFill>
                  <a:schemeClr val="hlink"/>
                </a:solidFill>
                <a:latin typeface="Times New Roman" charset="0"/>
                <a:ea typeface="ＭＳ Ｐゴシック" charset="0"/>
                <a:cs typeface="Arial" charset="0"/>
              </a:rPr>
              <a:t>j</a:t>
            </a:r>
            <a:r>
              <a:rPr lang="en-GB" sz="3200" i="1" dirty="0">
                <a:solidFill>
                  <a:schemeClr val="hlink"/>
                </a:solidFill>
                <a:latin typeface="Times New Roman" charset="0"/>
                <a:ea typeface="ＭＳ Ｐゴシック" charset="0"/>
                <a:cs typeface="Arial" charset="0"/>
              </a:rPr>
              <a:t>)</a:t>
            </a:r>
            <a:r>
              <a:rPr lang="en-GB" dirty="0">
                <a:latin typeface="Calibri" charset="0"/>
                <a:ea typeface="ＭＳ Ｐゴシック" charset="0"/>
                <a:cs typeface="ＭＳ Ｐゴシック" charset="0"/>
              </a:rPr>
              <a:t> using standard techniques!</a:t>
            </a:r>
            <a:endParaRPr lang="en-US" dirty="0">
              <a:latin typeface="Calibri" charset="0"/>
              <a:ea typeface="ＭＳ Ｐゴシック" charset="0"/>
              <a:cs typeface="ＭＳ Ｐゴシック" charset="0"/>
            </a:endParaRPr>
          </a:p>
        </p:txBody>
      </p:sp>
      <p:sp>
        <p:nvSpPr>
          <p:cNvPr id="105479" name="Text Box 4"/>
          <p:cNvSpPr txBox="1">
            <a:spLocks noChangeArrowheads="1"/>
          </p:cNvSpPr>
          <p:nvPr/>
        </p:nvSpPr>
        <p:spPr bwMode="auto">
          <a:xfrm>
            <a:off x="1127125" y="1716088"/>
            <a:ext cx="58023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3200" i="1">
                <a:solidFill>
                  <a:schemeClr val="hlink"/>
                </a:solidFill>
                <a:latin typeface="Times New Roman" charset="0"/>
              </a:rPr>
              <a:t>Q</a:t>
            </a:r>
            <a:r>
              <a:rPr lang="en-GB" sz="3200" i="1" baseline="30000">
                <a:solidFill>
                  <a:schemeClr val="hlink"/>
                </a:solidFill>
                <a:latin typeface="Symbol" charset="0"/>
              </a:rPr>
              <a:t>p</a:t>
            </a:r>
            <a:r>
              <a:rPr lang="en-GB" sz="3200" i="1">
                <a:solidFill>
                  <a:schemeClr val="hlink"/>
                </a:solidFill>
                <a:latin typeface="Times New Roman" charset="0"/>
              </a:rPr>
              <a:t>(b</a:t>
            </a:r>
            <a:r>
              <a:rPr lang="en-GB" sz="3200" i="1" baseline="-25000">
                <a:solidFill>
                  <a:schemeClr val="hlink"/>
                </a:solidFill>
                <a:latin typeface="Times New Roman" charset="0"/>
              </a:rPr>
              <a:t>t</a:t>
            </a:r>
            <a:r>
              <a:rPr lang="en-GB" sz="3200" i="1">
                <a:solidFill>
                  <a:schemeClr val="hlink"/>
                </a:solidFill>
                <a:latin typeface="Times New Roman" charset="0"/>
              </a:rPr>
              <a:t>, a</a:t>
            </a:r>
            <a:r>
              <a:rPr lang="en-GB" sz="3200" i="1" baseline="-25000">
                <a:solidFill>
                  <a:schemeClr val="hlink"/>
                </a:solidFill>
                <a:latin typeface="Times New Roman" charset="0"/>
              </a:rPr>
              <a:t>t</a:t>
            </a:r>
            <a:r>
              <a:rPr lang="en-GB" sz="3200" i="1">
                <a:solidFill>
                  <a:schemeClr val="hlink"/>
                </a:solidFill>
                <a:latin typeface="Times New Roman" charset="0"/>
              </a:rPr>
              <a:t>)</a:t>
            </a:r>
            <a:r>
              <a:rPr lang="en-GB" sz="3200" i="1">
                <a:latin typeface="Times New Roman" charset="0"/>
              </a:rPr>
              <a:t> = E</a:t>
            </a:r>
            <a:r>
              <a:rPr lang="en-GB" sz="3200" i="1" baseline="-25000">
                <a:latin typeface="Symbol" charset="0"/>
              </a:rPr>
              <a:t>p</a:t>
            </a:r>
            <a:r>
              <a:rPr lang="en-GB" sz="3200" i="1">
                <a:latin typeface="Times New Roman" charset="0"/>
              </a:rPr>
              <a:t> (</a:t>
            </a:r>
            <a:r>
              <a:rPr lang="en-GB" sz="3200" i="1">
                <a:solidFill>
                  <a:srgbClr val="CC0000"/>
                </a:solidFill>
                <a:latin typeface="Times New Roman" charset="0"/>
              </a:rPr>
              <a:t>r</a:t>
            </a:r>
            <a:r>
              <a:rPr lang="en-GB" sz="3200" i="1" baseline="-25000">
                <a:solidFill>
                  <a:srgbClr val="CC0000"/>
                </a:solidFill>
                <a:latin typeface="Times New Roman" charset="0"/>
              </a:rPr>
              <a:t>t</a:t>
            </a:r>
            <a:r>
              <a:rPr lang="en-GB" sz="3200" i="1">
                <a:latin typeface="Times New Roman" charset="0"/>
              </a:rPr>
              <a:t> + </a:t>
            </a:r>
            <a:r>
              <a:rPr lang="en-GB" sz="3200" i="1">
                <a:solidFill>
                  <a:schemeClr val="hlink"/>
                </a:solidFill>
                <a:latin typeface="Times New Roman" charset="0"/>
              </a:rPr>
              <a:t>Q</a:t>
            </a:r>
            <a:r>
              <a:rPr lang="en-GB" sz="3200" i="1" baseline="30000">
                <a:solidFill>
                  <a:schemeClr val="hlink"/>
                </a:solidFill>
                <a:latin typeface="Symbol" charset="0"/>
              </a:rPr>
              <a:t>p</a:t>
            </a:r>
            <a:r>
              <a:rPr lang="en-GB" sz="3200" i="1">
                <a:solidFill>
                  <a:schemeClr val="hlink"/>
                </a:solidFill>
                <a:latin typeface="Times New Roman" charset="0"/>
              </a:rPr>
              <a:t>(b</a:t>
            </a:r>
            <a:r>
              <a:rPr lang="en-GB" sz="3200" i="1" baseline="-25000">
                <a:solidFill>
                  <a:schemeClr val="hlink"/>
                </a:solidFill>
                <a:latin typeface="Times New Roman" charset="0"/>
              </a:rPr>
              <a:t>t+1</a:t>
            </a:r>
            <a:r>
              <a:rPr lang="en-GB" sz="3200" i="1">
                <a:solidFill>
                  <a:schemeClr val="hlink"/>
                </a:solidFill>
                <a:latin typeface="Times New Roman" charset="0"/>
              </a:rPr>
              <a:t>, a</a:t>
            </a:r>
            <a:r>
              <a:rPr lang="en-GB" sz="3200" i="1" baseline="-25000">
                <a:solidFill>
                  <a:schemeClr val="hlink"/>
                </a:solidFill>
                <a:latin typeface="Times New Roman" charset="0"/>
              </a:rPr>
              <a:t>t+1</a:t>
            </a:r>
            <a:r>
              <a:rPr lang="en-GB" sz="3200" i="1">
                <a:solidFill>
                  <a:schemeClr val="hlink"/>
                </a:solidFill>
                <a:latin typeface="Times New Roman" charset="0"/>
              </a:rPr>
              <a:t>)</a:t>
            </a:r>
            <a:r>
              <a:rPr lang="en-GB" sz="3200" i="1">
                <a:latin typeface="Times New Roman" charset="0"/>
              </a:rPr>
              <a:t>),</a:t>
            </a:r>
            <a:endParaRPr lang="en-US" sz="3200" i="1">
              <a:latin typeface="Times New Roman" charset="0"/>
            </a:endParaRPr>
          </a:p>
        </p:txBody>
      </p:sp>
      <p:sp>
        <p:nvSpPr>
          <p:cNvPr id="105480" name="Text Box 5"/>
          <p:cNvSpPr txBox="1">
            <a:spLocks noChangeArrowheads="1"/>
          </p:cNvSpPr>
          <p:nvPr/>
        </p:nvSpPr>
        <p:spPr bwMode="auto">
          <a:xfrm>
            <a:off x="1150938" y="2929731"/>
            <a:ext cx="547370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3200" i="1" dirty="0" err="1">
                <a:solidFill>
                  <a:schemeClr val="hlink"/>
                </a:solidFill>
                <a:latin typeface="Times New Roman" charset="0"/>
              </a:rPr>
              <a:t>Q</a:t>
            </a:r>
            <a:r>
              <a:rPr lang="en-GB" sz="3200" i="1" baseline="30000" dirty="0" err="1">
                <a:solidFill>
                  <a:schemeClr val="hlink"/>
                </a:solidFill>
                <a:latin typeface="Symbol" charset="0"/>
              </a:rPr>
              <a:t>p</a:t>
            </a:r>
            <a:r>
              <a:rPr lang="en-GB" sz="3200" i="1" dirty="0">
                <a:solidFill>
                  <a:schemeClr val="hlink"/>
                </a:solidFill>
                <a:latin typeface="Times New Roman" charset="0"/>
              </a:rPr>
              <a:t>(b</a:t>
            </a:r>
            <a:r>
              <a:rPr lang="en-GB" sz="3200" i="1" baseline="-25000" dirty="0">
                <a:solidFill>
                  <a:schemeClr val="hlink"/>
                </a:solidFill>
                <a:latin typeface="Times New Roman" charset="0"/>
              </a:rPr>
              <a:t>1</a:t>
            </a:r>
            <a:r>
              <a:rPr lang="en-GB" sz="3200" i="1" dirty="0">
                <a:solidFill>
                  <a:schemeClr val="hlink"/>
                </a:solidFill>
                <a:latin typeface="Times New Roman" charset="0"/>
              </a:rPr>
              <a:t>, a</a:t>
            </a:r>
            <a:r>
              <a:rPr lang="en-GB" sz="3200" i="1" baseline="-25000" dirty="0">
                <a:solidFill>
                  <a:schemeClr val="hlink"/>
                </a:solidFill>
                <a:latin typeface="Times New Roman" charset="0"/>
              </a:rPr>
              <a:t>1</a:t>
            </a:r>
            <a:r>
              <a:rPr lang="en-GB" sz="3200" i="1" dirty="0">
                <a:solidFill>
                  <a:schemeClr val="hlink"/>
                </a:solidFill>
                <a:latin typeface="Times New Roman" charset="0"/>
              </a:rPr>
              <a:t>)</a:t>
            </a:r>
            <a:r>
              <a:rPr lang="en-GB" sz="3200" i="1" dirty="0">
                <a:latin typeface="Times New Roman" charset="0"/>
              </a:rPr>
              <a:t>       </a:t>
            </a:r>
            <a:r>
              <a:rPr lang="en-GB" sz="3200" i="1" dirty="0">
                <a:solidFill>
                  <a:srgbClr val="CC0000"/>
                </a:solidFill>
                <a:latin typeface="Times New Roman" charset="0"/>
              </a:rPr>
              <a:t>r</a:t>
            </a:r>
            <a:r>
              <a:rPr lang="en-GB" sz="3200" i="1" baseline="-25000" dirty="0">
                <a:solidFill>
                  <a:srgbClr val="CC0000"/>
                </a:solidFill>
                <a:latin typeface="Times New Roman" charset="0"/>
              </a:rPr>
              <a:t>1</a:t>
            </a:r>
            <a:r>
              <a:rPr lang="en-GB" sz="3200" i="1" dirty="0">
                <a:latin typeface="Times New Roman" charset="0"/>
              </a:rPr>
              <a:t>  +  </a:t>
            </a:r>
            <a:r>
              <a:rPr lang="en-GB" sz="3200" i="1" dirty="0" err="1">
                <a:solidFill>
                  <a:schemeClr val="hlink"/>
                </a:solidFill>
                <a:latin typeface="Times New Roman" charset="0"/>
              </a:rPr>
              <a:t>Q</a:t>
            </a:r>
            <a:r>
              <a:rPr lang="en-GB" sz="3200" i="1" baseline="30000" dirty="0" err="1">
                <a:solidFill>
                  <a:schemeClr val="hlink"/>
                </a:solidFill>
                <a:latin typeface="Symbol" charset="0"/>
              </a:rPr>
              <a:t>p</a:t>
            </a:r>
            <a:r>
              <a:rPr lang="en-GB" sz="3200" i="1" dirty="0">
                <a:solidFill>
                  <a:schemeClr val="hlink"/>
                </a:solidFill>
                <a:latin typeface="Times New Roman" charset="0"/>
              </a:rPr>
              <a:t>(b</a:t>
            </a:r>
            <a:r>
              <a:rPr lang="en-GB" sz="3200" i="1" baseline="-25000" dirty="0">
                <a:solidFill>
                  <a:schemeClr val="hlink"/>
                </a:solidFill>
                <a:latin typeface="Times New Roman" charset="0"/>
              </a:rPr>
              <a:t>2</a:t>
            </a:r>
            <a:r>
              <a:rPr lang="en-GB" sz="3200" i="1" dirty="0">
                <a:solidFill>
                  <a:schemeClr val="hlink"/>
                </a:solidFill>
                <a:latin typeface="Times New Roman" charset="0"/>
              </a:rPr>
              <a:t>, a</a:t>
            </a:r>
            <a:r>
              <a:rPr lang="en-GB" sz="3200" i="1" baseline="-25000" dirty="0">
                <a:solidFill>
                  <a:schemeClr val="hlink"/>
                </a:solidFill>
                <a:latin typeface="Times New Roman" charset="0"/>
              </a:rPr>
              <a:t>2</a:t>
            </a:r>
            <a:r>
              <a:rPr lang="en-GB" sz="3200" i="1" dirty="0">
                <a:solidFill>
                  <a:schemeClr val="hlink"/>
                </a:solidFill>
                <a:latin typeface="Times New Roman" charset="0"/>
              </a:rPr>
              <a:t>)</a:t>
            </a:r>
            <a:endParaRPr lang="en-US" sz="3200" i="1" dirty="0">
              <a:latin typeface="Times New Roman" charset="0"/>
            </a:endParaRPr>
          </a:p>
          <a:p>
            <a:pPr eaLnBrk="1" hangingPunct="1"/>
            <a:endParaRPr lang="en-GB" sz="1800" i="1" dirty="0">
              <a:solidFill>
                <a:schemeClr val="hlink"/>
              </a:solidFill>
            </a:endParaRPr>
          </a:p>
          <a:p>
            <a:pPr eaLnBrk="1" hangingPunct="1"/>
            <a:r>
              <a:rPr lang="en-GB" sz="3200" i="1" dirty="0" err="1">
                <a:solidFill>
                  <a:schemeClr val="hlink"/>
                </a:solidFill>
                <a:latin typeface="Times New Roman" charset="0"/>
              </a:rPr>
              <a:t>Q</a:t>
            </a:r>
            <a:r>
              <a:rPr lang="en-GB" sz="3200" i="1" baseline="30000" dirty="0" err="1">
                <a:solidFill>
                  <a:schemeClr val="hlink"/>
                </a:solidFill>
                <a:latin typeface="Symbol" charset="0"/>
              </a:rPr>
              <a:t>p</a:t>
            </a:r>
            <a:r>
              <a:rPr lang="en-GB" sz="3200" i="1" dirty="0">
                <a:solidFill>
                  <a:schemeClr val="hlink"/>
                </a:solidFill>
                <a:latin typeface="Times New Roman" charset="0"/>
              </a:rPr>
              <a:t>(b</a:t>
            </a:r>
            <a:r>
              <a:rPr lang="en-GB" sz="3200" i="1" baseline="-25000" dirty="0">
                <a:solidFill>
                  <a:schemeClr val="hlink"/>
                </a:solidFill>
                <a:latin typeface="Times New Roman" charset="0"/>
              </a:rPr>
              <a:t>2</a:t>
            </a:r>
            <a:r>
              <a:rPr lang="en-GB" sz="3200" i="1" dirty="0">
                <a:solidFill>
                  <a:schemeClr val="hlink"/>
                </a:solidFill>
                <a:latin typeface="Times New Roman" charset="0"/>
              </a:rPr>
              <a:t>, a</a:t>
            </a:r>
            <a:r>
              <a:rPr lang="en-GB" sz="3200" i="1" baseline="-25000" dirty="0">
                <a:solidFill>
                  <a:schemeClr val="hlink"/>
                </a:solidFill>
                <a:latin typeface="Times New Roman" charset="0"/>
              </a:rPr>
              <a:t>2</a:t>
            </a:r>
            <a:r>
              <a:rPr lang="en-GB" sz="3200" i="1" dirty="0">
                <a:solidFill>
                  <a:schemeClr val="hlink"/>
                </a:solidFill>
                <a:latin typeface="Times New Roman" charset="0"/>
              </a:rPr>
              <a:t>)</a:t>
            </a:r>
            <a:r>
              <a:rPr lang="en-GB" sz="3200" i="1" dirty="0">
                <a:latin typeface="Times New Roman" charset="0"/>
              </a:rPr>
              <a:t>       </a:t>
            </a:r>
            <a:r>
              <a:rPr lang="en-GB" sz="3200" i="1" dirty="0">
                <a:solidFill>
                  <a:srgbClr val="CC0000"/>
                </a:solidFill>
                <a:latin typeface="Times New Roman" charset="0"/>
              </a:rPr>
              <a:t>r</a:t>
            </a:r>
            <a:r>
              <a:rPr lang="en-GB" sz="3200" i="1" baseline="-25000" dirty="0">
                <a:solidFill>
                  <a:srgbClr val="CC0000"/>
                </a:solidFill>
                <a:latin typeface="Times New Roman" charset="0"/>
              </a:rPr>
              <a:t>2</a:t>
            </a:r>
            <a:r>
              <a:rPr lang="en-GB" sz="3200" i="1" dirty="0">
                <a:latin typeface="Times New Roman" charset="0"/>
              </a:rPr>
              <a:t>  +  </a:t>
            </a:r>
            <a:r>
              <a:rPr lang="en-GB" sz="3200" i="1" dirty="0" err="1">
                <a:solidFill>
                  <a:schemeClr val="hlink"/>
                </a:solidFill>
                <a:latin typeface="Times New Roman" charset="0"/>
              </a:rPr>
              <a:t>Q</a:t>
            </a:r>
            <a:r>
              <a:rPr lang="en-GB" sz="3200" i="1" baseline="30000" dirty="0" err="1">
                <a:solidFill>
                  <a:schemeClr val="hlink"/>
                </a:solidFill>
                <a:latin typeface="Symbol" charset="0"/>
              </a:rPr>
              <a:t>p</a:t>
            </a:r>
            <a:r>
              <a:rPr lang="en-GB" sz="3200" i="1" dirty="0">
                <a:solidFill>
                  <a:schemeClr val="hlink"/>
                </a:solidFill>
                <a:latin typeface="Times New Roman" charset="0"/>
              </a:rPr>
              <a:t>(b</a:t>
            </a:r>
            <a:r>
              <a:rPr lang="en-GB" sz="3200" i="1" baseline="-25000" dirty="0">
                <a:solidFill>
                  <a:schemeClr val="hlink"/>
                </a:solidFill>
                <a:latin typeface="Times New Roman" charset="0"/>
              </a:rPr>
              <a:t>3</a:t>
            </a:r>
            <a:r>
              <a:rPr lang="en-GB" sz="3200" i="1" dirty="0">
                <a:solidFill>
                  <a:schemeClr val="hlink"/>
                </a:solidFill>
                <a:latin typeface="Times New Roman" charset="0"/>
              </a:rPr>
              <a:t>, a</a:t>
            </a:r>
            <a:r>
              <a:rPr lang="en-GB" sz="3200" i="1" baseline="-25000" dirty="0">
                <a:solidFill>
                  <a:schemeClr val="hlink"/>
                </a:solidFill>
                <a:latin typeface="Times New Roman" charset="0"/>
              </a:rPr>
              <a:t>3</a:t>
            </a:r>
            <a:r>
              <a:rPr lang="en-GB" sz="3200" i="1" dirty="0">
                <a:solidFill>
                  <a:schemeClr val="hlink"/>
                </a:solidFill>
                <a:latin typeface="Times New Roman" charset="0"/>
              </a:rPr>
              <a:t>)</a:t>
            </a:r>
            <a:endParaRPr lang="en-US" sz="3200" i="1" dirty="0">
              <a:latin typeface="Times New Roman" charset="0"/>
            </a:endParaRPr>
          </a:p>
          <a:p>
            <a:pPr eaLnBrk="1" hangingPunct="1"/>
            <a:r>
              <a:rPr lang="en-GB" sz="3200" i="1" dirty="0">
                <a:latin typeface="Times New Roman" charset="0"/>
              </a:rPr>
              <a:t>…</a:t>
            </a:r>
          </a:p>
          <a:p>
            <a:pPr eaLnBrk="1" hangingPunct="1"/>
            <a:r>
              <a:rPr lang="en-GB" sz="3200" i="1" dirty="0" err="1">
                <a:solidFill>
                  <a:schemeClr val="hlink"/>
                </a:solidFill>
                <a:latin typeface="Times New Roman" charset="0"/>
              </a:rPr>
              <a:t>Q</a:t>
            </a:r>
            <a:r>
              <a:rPr lang="en-GB" sz="3200" i="1" baseline="30000" dirty="0" err="1">
                <a:solidFill>
                  <a:schemeClr val="hlink"/>
                </a:solidFill>
                <a:latin typeface="Symbol" charset="0"/>
              </a:rPr>
              <a:t>p</a:t>
            </a:r>
            <a:r>
              <a:rPr lang="en-GB" sz="3200" i="1" dirty="0">
                <a:solidFill>
                  <a:schemeClr val="hlink"/>
                </a:solidFill>
                <a:latin typeface="Times New Roman" charset="0"/>
              </a:rPr>
              <a:t>(</a:t>
            </a:r>
            <a:r>
              <a:rPr lang="en-GB" sz="3200" i="1" dirty="0" err="1">
                <a:solidFill>
                  <a:schemeClr val="hlink"/>
                </a:solidFill>
                <a:latin typeface="Times New Roman" charset="0"/>
              </a:rPr>
              <a:t>b</a:t>
            </a:r>
            <a:r>
              <a:rPr lang="en-GB" sz="3200" i="1" baseline="-25000" dirty="0" err="1">
                <a:solidFill>
                  <a:schemeClr val="hlink"/>
                </a:solidFill>
                <a:latin typeface="Times New Roman" charset="0"/>
              </a:rPr>
              <a:t>t</a:t>
            </a:r>
            <a:r>
              <a:rPr lang="en-GB" sz="3200" i="1" dirty="0">
                <a:solidFill>
                  <a:schemeClr val="hlink"/>
                </a:solidFill>
                <a:latin typeface="Times New Roman" charset="0"/>
              </a:rPr>
              <a:t>, a</a:t>
            </a:r>
            <a:r>
              <a:rPr lang="en-GB" sz="3200" i="1" baseline="-25000" dirty="0">
                <a:solidFill>
                  <a:schemeClr val="hlink"/>
                </a:solidFill>
                <a:latin typeface="Times New Roman" charset="0"/>
              </a:rPr>
              <a:t>t</a:t>
            </a:r>
            <a:r>
              <a:rPr lang="en-GB" sz="3200" i="1" dirty="0">
                <a:solidFill>
                  <a:schemeClr val="hlink"/>
                </a:solidFill>
                <a:latin typeface="Times New Roman" charset="0"/>
              </a:rPr>
              <a:t>)</a:t>
            </a:r>
            <a:r>
              <a:rPr lang="en-GB" sz="3200" i="1" dirty="0">
                <a:latin typeface="Times New Roman" charset="0"/>
              </a:rPr>
              <a:t>       </a:t>
            </a:r>
            <a:r>
              <a:rPr lang="en-GB" sz="3200" i="1" dirty="0" err="1">
                <a:solidFill>
                  <a:srgbClr val="CC0000"/>
                </a:solidFill>
                <a:latin typeface="Times New Roman" charset="0"/>
              </a:rPr>
              <a:t>r</a:t>
            </a:r>
            <a:r>
              <a:rPr lang="en-GB" sz="3200" i="1" baseline="-25000" dirty="0" err="1">
                <a:solidFill>
                  <a:srgbClr val="CC0000"/>
                </a:solidFill>
                <a:latin typeface="Times New Roman" charset="0"/>
              </a:rPr>
              <a:t>t</a:t>
            </a:r>
            <a:r>
              <a:rPr lang="en-GB" sz="3200" i="1" dirty="0">
                <a:latin typeface="Times New Roman" charset="0"/>
              </a:rPr>
              <a:t>  +  </a:t>
            </a:r>
            <a:r>
              <a:rPr lang="en-GB" sz="3200" i="1" dirty="0" err="1">
                <a:solidFill>
                  <a:schemeClr val="hlink"/>
                </a:solidFill>
                <a:latin typeface="Times New Roman" charset="0"/>
              </a:rPr>
              <a:t>Q</a:t>
            </a:r>
            <a:r>
              <a:rPr lang="en-GB" sz="3200" i="1" baseline="30000" dirty="0" err="1">
                <a:solidFill>
                  <a:schemeClr val="hlink"/>
                </a:solidFill>
                <a:latin typeface="Symbol" charset="0"/>
              </a:rPr>
              <a:t>p</a:t>
            </a:r>
            <a:r>
              <a:rPr lang="en-GB" sz="3200" i="1" dirty="0">
                <a:solidFill>
                  <a:schemeClr val="hlink"/>
                </a:solidFill>
                <a:latin typeface="Times New Roman" charset="0"/>
              </a:rPr>
              <a:t>(b</a:t>
            </a:r>
            <a:r>
              <a:rPr lang="en-GB" sz="3200" i="1" baseline="-25000" dirty="0">
                <a:solidFill>
                  <a:schemeClr val="hlink"/>
                </a:solidFill>
                <a:latin typeface="Times New Roman" charset="0"/>
              </a:rPr>
              <a:t>t+1</a:t>
            </a:r>
            <a:r>
              <a:rPr lang="en-GB" sz="3200" i="1" dirty="0">
                <a:solidFill>
                  <a:schemeClr val="hlink"/>
                </a:solidFill>
                <a:latin typeface="Times New Roman" charset="0"/>
              </a:rPr>
              <a:t>, a</a:t>
            </a:r>
            <a:r>
              <a:rPr lang="en-GB" sz="3200" i="1" baseline="-25000" dirty="0">
                <a:solidFill>
                  <a:schemeClr val="hlink"/>
                </a:solidFill>
                <a:latin typeface="Times New Roman" charset="0"/>
              </a:rPr>
              <a:t>t+1</a:t>
            </a:r>
            <a:r>
              <a:rPr lang="en-GB" sz="3200" i="1" dirty="0">
                <a:solidFill>
                  <a:schemeClr val="hlink"/>
                </a:solidFill>
                <a:latin typeface="Times New Roman" charset="0"/>
              </a:rPr>
              <a:t>).</a:t>
            </a:r>
            <a:endParaRPr lang="en-US" sz="3200" i="1" dirty="0">
              <a:latin typeface="Times New Roman" charset="0"/>
            </a:endParaRPr>
          </a:p>
          <a:p>
            <a:pPr eaLnBrk="1" hangingPunct="1"/>
            <a:endParaRPr lang="en-US" sz="3200" i="1" dirty="0">
              <a:latin typeface="Times New Roman" charset="0"/>
            </a:endParaRPr>
          </a:p>
        </p:txBody>
      </p:sp>
      <p:graphicFrame>
        <p:nvGraphicFramePr>
          <p:cNvPr id="105474" name="Object 2"/>
          <p:cNvGraphicFramePr>
            <a:graphicFrameLocks noChangeAspect="1"/>
          </p:cNvGraphicFramePr>
          <p:nvPr>
            <p:extLst>
              <p:ext uri="{D42A27DB-BD31-4B8C-83A1-F6EECF244321}">
                <p14:modId xmlns:p14="http://schemas.microsoft.com/office/powerpoint/2010/main" val="1593524447"/>
              </p:ext>
            </p:extLst>
          </p:nvPr>
        </p:nvGraphicFramePr>
        <p:xfrm>
          <a:off x="2951163" y="3059372"/>
          <a:ext cx="455612" cy="455613"/>
        </p:xfrm>
        <a:graphic>
          <a:graphicData uri="http://schemas.openxmlformats.org/presentationml/2006/ole">
            <mc:AlternateContent xmlns:mc="http://schemas.openxmlformats.org/markup-compatibility/2006">
              <mc:Choice xmlns:v="urn:schemas-microsoft-com:vml" Requires="v">
                <p:oleObj spid="_x0000_s184421" name="Equation" r:id="rId3" imgW="126720" imgH="126720" progId="Equation.3">
                  <p:embed/>
                </p:oleObj>
              </mc:Choice>
              <mc:Fallback>
                <p:oleObj name="Equation" r:id="rId3" imgW="126720" imgH="1267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1163" y="3059372"/>
                        <a:ext cx="455612"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05475" name="Object 3"/>
          <p:cNvGraphicFramePr>
            <a:graphicFrameLocks noChangeAspect="1"/>
          </p:cNvGraphicFramePr>
          <p:nvPr>
            <p:extLst>
              <p:ext uri="{D42A27DB-BD31-4B8C-83A1-F6EECF244321}">
                <p14:modId xmlns:p14="http://schemas.microsoft.com/office/powerpoint/2010/main" val="562325453"/>
              </p:ext>
            </p:extLst>
          </p:nvPr>
        </p:nvGraphicFramePr>
        <p:xfrm>
          <a:off x="2936875" y="3816610"/>
          <a:ext cx="455613" cy="455612"/>
        </p:xfrm>
        <a:graphic>
          <a:graphicData uri="http://schemas.openxmlformats.org/presentationml/2006/ole">
            <mc:AlternateContent xmlns:mc="http://schemas.openxmlformats.org/markup-compatibility/2006">
              <mc:Choice xmlns:v="urn:schemas-microsoft-com:vml" Requires="v">
                <p:oleObj spid="_x0000_s184422" name="Equation" r:id="rId5" imgW="126720" imgH="126720" progId="Equation.3">
                  <p:embed/>
                </p:oleObj>
              </mc:Choice>
              <mc:Fallback>
                <p:oleObj name="Equation" r:id="rId5" imgW="126720" imgH="12672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6875" y="3816610"/>
                        <a:ext cx="455613"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05476" name="Object 4"/>
          <p:cNvGraphicFramePr>
            <a:graphicFrameLocks noChangeAspect="1"/>
          </p:cNvGraphicFramePr>
          <p:nvPr>
            <p:extLst>
              <p:ext uri="{D42A27DB-BD31-4B8C-83A1-F6EECF244321}">
                <p14:modId xmlns:p14="http://schemas.microsoft.com/office/powerpoint/2010/main" val="3452728550"/>
              </p:ext>
            </p:extLst>
          </p:nvPr>
        </p:nvGraphicFramePr>
        <p:xfrm>
          <a:off x="2836863" y="4802447"/>
          <a:ext cx="455612" cy="455613"/>
        </p:xfrm>
        <a:graphic>
          <a:graphicData uri="http://schemas.openxmlformats.org/presentationml/2006/ole">
            <mc:AlternateContent xmlns:mc="http://schemas.openxmlformats.org/markup-compatibility/2006">
              <mc:Choice xmlns:v="urn:schemas-microsoft-com:vml" Requires="v">
                <p:oleObj spid="_x0000_s184423" name="Equation" r:id="rId7" imgW="126720" imgH="126720" progId="Equation.3">
                  <p:embed/>
                </p:oleObj>
              </mc:Choice>
              <mc:Fallback>
                <p:oleObj name="Equation" r:id="rId7" imgW="126720" imgH="12672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6863" y="4802447"/>
                        <a:ext cx="455612"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05482"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C1461549-1676-FB4D-8885-BE1AC32EAE09}" type="slidenum">
              <a:rPr lang="en-US" sz="1200">
                <a:solidFill>
                  <a:srgbClr val="898989"/>
                </a:solidFill>
                <a:latin typeface="Calibri" charset="0"/>
              </a:rPr>
              <a:pPr eaLnBrk="1" hangingPunct="1"/>
              <a:t>22</a:t>
            </a:fld>
            <a:endParaRPr lang="en-US" sz="1200">
              <a:solidFill>
                <a:srgbClr val="898989"/>
              </a:solidFill>
              <a:latin typeface="Calibri" charset="0"/>
            </a:endParaRPr>
          </a:p>
        </p:txBody>
      </p:sp>
    </p:spTree>
    <p:extLst>
      <p:ext uri="{BB962C8B-B14F-4D97-AF65-F5344CB8AC3E}">
        <p14:creationId xmlns:p14="http://schemas.microsoft.com/office/powerpoint/2010/main" val="294829889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Rectangle 2"/>
          <p:cNvSpPr>
            <a:spLocks noGrp="1"/>
          </p:cNvSpPr>
          <p:nvPr>
            <p:ph type="title"/>
          </p:nvPr>
        </p:nvSpPr>
        <p:spPr/>
        <p:txBody>
          <a:bodyPr/>
          <a:lstStyle/>
          <a:p>
            <a:r>
              <a:rPr lang="en-GB">
                <a:latin typeface="Calibri" charset="0"/>
                <a:ea typeface="ＭＳ Ｐゴシック" charset="0"/>
                <a:cs typeface="ＭＳ Ｐゴシック" charset="0"/>
              </a:rPr>
              <a:t>Online learning – Solving for Q</a:t>
            </a:r>
            <a:endParaRPr lang="en-US">
              <a:latin typeface="Calibri" charset="0"/>
              <a:ea typeface="ＭＳ Ｐゴシック" charset="0"/>
              <a:cs typeface="ＭＳ Ｐゴシック" charset="0"/>
            </a:endParaRPr>
          </a:p>
        </p:txBody>
      </p:sp>
      <p:sp>
        <p:nvSpPr>
          <p:cNvPr id="106501" name="Rectangle 3"/>
          <p:cNvSpPr>
            <a:spLocks noGrp="1"/>
          </p:cNvSpPr>
          <p:nvPr>
            <p:ph type="body" idx="1"/>
          </p:nvPr>
        </p:nvSpPr>
        <p:spPr>
          <a:xfrm>
            <a:off x="457200" y="1066800"/>
            <a:ext cx="8502650" cy="5394325"/>
          </a:xfrm>
        </p:spPr>
        <p:txBody>
          <a:bodyPr/>
          <a:lstStyle/>
          <a:p>
            <a:pPr marL="342900" indent="-342900">
              <a:lnSpc>
                <a:spcPct val="90000"/>
              </a:lnSpc>
            </a:pPr>
            <a:endParaRPr lang="en-GB" dirty="0">
              <a:latin typeface="Calibri" charset="0"/>
              <a:ea typeface="ＭＳ Ｐゴシック" charset="0"/>
              <a:cs typeface="ＭＳ Ｐゴシック" charset="0"/>
            </a:endParaRPr>
          </a:p>
          <a:p>
            <a:pPr marL="342900" indent="-342900">
              <a:lnSpc>
                <a:spcPct val="90000"/>
              </a:lnSpc>
            </a:pPr>
            <a:endParaRPr lang="en-GB" dirty="0">
              <a:latin typeface="Calibri" charset="0"/>
              <a:ea typeface="ＭＳ Ｐゴシック" charset="0"/>
              <a:cs typeface="ＭＳ Ｐゴシック" charset="0"/>
            </a:endParaRPr>
          </a:p>
          <a:p>
            <a:pPr marL="342900" indent="-342900">
              <a:lnSpc>
                <a:spcPct val="90000"/>
              </a:lnSpc>
            </a:pPr>
            <a:endParaRPr lang="en-GB" dirty="0">
              <a:latin typeface="Calibri" charset="0"/>
              <a:ea typeface="ＭＳ Ｐゴシック" charset="0"/>
              <a:cs typeface="ＭＳ Ｐゴシック" charset="0"/>
            </a:endParaRPr>
          </a:p>
          <a:p>
            <a:pPr marL="342900" indent="-342900">
              <a:lnSpc>
                <a:spcPct val="90000"/>
              </a:lnSpc>
            </a:pPr>
            <a:endParaRPr lang="en-GB" dirty="0">
              <a:latin typeface="Calibri" charset="0"/>
              <a:ea typeface="ＭＳ Ｐゴシック" charset="0"/>
              <a:cs typeface="ＭＳ Ｐゴシック" charset="0"/>
            </a:endParaRPr>
          </a:p>
          <a:p>
            <a:pPr marL="342900" indent="-342900">
              <a:lnSpc>
                <a:spcPct val="90000"/>
              </a:lnSpc>
            </a:pPr>
            <a:endParaRPr lang="en-GB" sz="1400" dirty="0">
              <a:latin typeface="Calibri" charset="0"/>
              <a:ea typeface="ＭＳ Ｐゴシック" charset="0"/>
              <a:cs typeface="ＭＳ Ｐゴシック" charset="0"/>
            </a:endParaRPr>
          </a:p>
          <a:p>
            <a:pPr marL="0" indent="0">
              <a:lnSpc>
                <a:spcPct val="90000"/>
              </a:lnSpc>
              <a:buNone/>
            </a:pPr>
            <a:endParaRPr lang="en-GB" dirty="0" smtClean="0">
              <a:latin typeface="Calibri" charset="0"/>
              <a:ea typeface="ＭＳ Ｐゴシック" charset="0"/>
              <a:cs typeface="ＭＳ Ｐゴシック" charset="0"/>
            </a:endParaRPr>
          </a:p>
          <a:p>
            <a:pPr marL="0" indent="0">
              <a:lnSpc>
                <a:spcPct val="90000"/>
              </a:lnSpc>
              <a:buNone/>
            </a:pPr>
            <a:endParaRPr lang="en-GB" dirty="0">
              <a:latin typeface="Calibri" charset="0"/>
              <a:ea typeface="ＭＳ Ｐゴシック" charset="0"/>
              <a:cs typeface="ＭＳ Ｐゴシック" charset="0"/>
            </a:endParaRPr>
          </a:p>
          <a:p>
            <a:pPr marL="0" indent="0">
              <a:lnSpc>
                <a:spcPct val="90000"/>
              </a:lnSpc>
              <a:buNone/>
            </a:pPr>
            <a:r>
              <a:rPr lang="en-GB" dirty="0" smtClean="0">
                <a:latin typeface="Calibri" charset="0"/>
                <a:ea typeface="ＭＳ Ｐゴシック" charset="0"/>
                <a:cs typeface="ＭＳ Ｐゴシック" charset="0"/>
              </a:rPr>
              <a:t>METHOD </a:t>
            </a:r>
            <a:r>
              <a:rPr lang="en-GB" dirty="0">
                <a:latin typeface="Calibri" charset="0"/>
                <a:ea typeface="ＭＳ Ｐゴシック" charset="0"/>
                <a:cs typeface="ＭＳ Ｐゴシック" charset="0"/>
              </a:rPr>
              <a:t>1 – Least  Squares:</a:t>
            </a:r>
          </a:p>
          <a:p>
            <a:pPr marL="0" indent="0">
              <a:lnSpc>
                <a:spcPct val="90000"/>
              </a:lnSpc>
              <a:buNone/>
            </a:pPr>
            <a:r>
              <a:rPr lang="en-GB" dirty="0">
                <a:latin typeface="Calibri" charset="0"/>
                <a:ea typeface="ＭＳ Ｐゴシック" charset="0"/>
                <a:cs typeface="ＭＳ Ｐゴシック" charset="0"/>
              </a:rPr>
              <a:t>	 </a:t>
            </a:r>
            <a:r>
              <a:rPr lang="en-GB" sz="3200" i="1" dirty="0" err="1">
                <a:solidFill>
                  <a:schemeClr val="hlink"/>
                </a:solidFill>
                <a:latin typeface="Times New Roman" charset="0"/>
                <a:ea typeface="ＭＳ Ｐゴシック" charset="0"/>
                <a:cs typeface="Arial" charset="0"/>
              </a:rPr>
              <a:t>Q</a:t>
            </a:r>
            <a:r>
              <a:rPr lang="en-GB" sz="3200" i="1" baseline="30000" dirty="0" err="1">
                <a:solidFill>
                  <a:schemeClr val="hlink"/>
                </a:solidFill>
                <a:latin typeface="Symbol" charset="0"/>
                <a:ea typeface="ＭＳ Ｐゴシック" charset="0"/>
                <a:cs typeface="Arial" charset="0"/>
              </a:rPr>
              <a:t>p</a:t>
            </a:r>
            <a:r>
              <a:rPr lang="en-GB" sz="3200" i="1" dirty="0">
                <a:solidFill>
                  <a:schemeClr val="hlink"/>
                </a:solidFill>
                <a:latin typeface="Times New Roman" charset="0"/>
                <a:ea typeface="ＭＳ Ｐゴシック" charset="0"/>
                <a:cs typeface="Arial" charset="0"/>
              </a:rPr>
              <a:t>(</a:t>
            </a:r>
            <a:r>
              <a:rPr lang="en-GB" sz="3200" i="1" dirty="0" err="1">
                <a:solidFill>
                  <a:schemeClr val="hlink"/>
                </a:solidFill>
                <a:latin typeface="Times New Roman" charset="0"/>
                <a:ea typeface="ＭＳ Ｐゴシック" charset="0"/>
                <a:cs typeface="Arial" charset="0"/>
              </a:rPr>
              <a:t>b</a:t>
            </a:r>
            <a:r>
              <a:rPr lang="en-GB" sz="3200" i="1" baseline="-25000" dirty="0" err="1">
                <a:solidFill>
                  <a:schemeClr val="hlink"/>
                </a:solidFill>
                <a:latin typeface="Times New Roman" charset="0"/>
                <a:ea typeface="ＭＳ Ｐゴシック" charset="0"/>
                <a:cs typeface="Arial" charset="0"/>
              </a:rPr>
              <a:t>t</a:t>
            </a:r>
            <a:r>
              <a:rPr lang="en-GB" sz="3200" i="1" dirty="0">
                <a:solidFill>
                  <a:schemeClr val="hlink"/>
                </a:solidFill>
                <a:latin typeface="Times New Roman" charset="0"/>
                <a:ea typeface="ＭＳ Ｐゴシック" charset="0"/>
                <a:cs typeface="Arial" charset="0"/>
              </a:rPr>
              <a:t>, a</a:t>
            </a:r>
            <a:r>
              <a:rPr lang="en-GB" sz="3200" i="1" baseline="-25000" dirty="0">
                <a:solidFill>
                  <a:schemeClr val="hlink"/>
                </a:solidFill>
                <a:latin typeface="Times New Roman" charset="0"/>
                <a:ea typeface="ＭＳ Ｐゴシック" charset="0"/>
                <a:cs typeface="Arial" charset="0"/>
              </a:rPr>
              <a:t>t</a:t>
            </a:r>
            <a:r>
              <a:rPr lang="en-GB" sz="3200" i="1" dirty="0">
                <a:solidFill>
                  <a:schemeClr val="hlink"/>
                </a:solidFill>
                <a:latin typeface="Times New Roman" charset="0"/>
                <a:ea typeface="ＭＳ Ｐゴシック" charset="0"/>
                <a:cs typeface="Arial" charset="0"/>
              </a:rPr>
              <a:t>) </a:t>
            </a:r>
            <a:r>
              <a:rPr lang="en-GB" dirty="0">
                <a:latin typeface="Calibri" charset="0"/>
                <a:ea typeface="ＭＳ Ｐゴシック" charset="0"/>
                <a:cs typeface="ＭＳ Ｐゴシック" charset="0"/>
              </a:rPr>
              <a:t>are variables to be estimated</a:t>
            </a:r>
          </a:p>
          <a:p>
            <a:pPr marL="0" indent="0">
              <a:lnSpc>
                <a:spcPct val="90000"/>
              </a:lnSpc>
              <a:buNone/>
            </a:pPr>
            <a:endParaRPr lang="en-GB" dirty="0">
              <a:latin typeface="Calibri" charset="0"/>
              <a:ea typeface="ＭＳ Ｐゴシック" charset="0"/>
              <a:cs typeface="ＭＳ Ｐゴシック" charset="0"/>
            </a:endParaRPr>
          </a:p>
          <a:p>
            <a:pPr marL="0" indent="0">
              <a:lnSpc>
                <a:spcPct val="90000"/>
              </a:lnSpc>
              <a:buNone/>
            </a:pPr>
            <a:r>
              <a:rPr lang="en-GB" dirty="0">
                <a:latin typeface="Calibri" charset="0"/>
                <a:ea typeface="ＭＳ Ｐゴシック" charset="0"/>
                <a:cs typeface="ＭＳ Ｐゴシック" charset="0"/>
              </a:rPr>
              <a:t>METHOD 2 – Iterative:</a:t>
            </a:r>
          </a:p>
          <a:p>
            <a:pPr marL="0" indent="0">
              <a:lnSpc>
                <a:spcPct val="90000"/>
              </a:lnSpc>
              <a:buNone/>
            </a:pPr>
            <a:r>
              <a:rPr lang="en-GB" dirty="0">
                <a:latin typeface="Calibri" charset="0"/>
                <a:ea typeface="ＭＳ Ｐゴシック" charset="0"/>
                <a:cs typeface="ＭＳ Ｐゴシック" charset="0"/>
              </a:rPr>
              <a:t>	</a:t>
            </a:r>
            <a:r>
              <a:rPr lang="en-GB" sz="3200" i="1" dirty="0" err="1">
                <a:solidFill>
                  <a:schemeClr val="hlink"/>
                </a:solidFill>
                <a:latin typeface="Times New Roman" charset="0"/>
                <a:ea typeface="ＭＳ Ｐゴシック" charset="0"/>
                <a:cs typeface="Arial" charset="0"/>
              </a:rPr>
              <a:t>Q</a:t>
            </a:r>
            <a:r>
              <a:rPr lang="en-GB" sz="3200" i="1" baseline="30000" dirty="0" err="1">
                <a:solidFill>
                  <a:schemeClr val="hlink"/>
                </a:solidFill>
                <a:latin typeface="Symbol" charset="0"/>
                <a:ea typeface="ＭＳ Ｐゴシック" charset="0"/>
                <a:cs typeface="Arial" charset="0"/>
              </a:rPr>
              <a:t>p</a:t>
            </a:r>
            <a:r>
              <a:rPr lang="en-GB" sz="3200" i="1" dirty="0">
                <a:solidFill>
                  <a:schemeClr val="hlink"/>
                </a:solidFill>
                <a:latin typeface="Times New Roman" charset="0"/>
                <a:ea typeface="ＭＳ Ｐゴシック" charset="0"/>
                <a:cs typeface="Arial" charset="0"/>
              </a:rPr>
              <a:t>(</a:t>
            </a:r>
            <a:r>
              <a:rPr lang="en-GB" sz="3200" i="1" dirty="0" err="1">
                <a:solidFill>
                  <a:schemeClr val="hlink"/>
                </a:solidFill>
                <a:latin typeface="Times New Roman" charset="0"/>
                <a:ea typeface="ＭＳ Ｐゴシック" charset="0"/>
                <a:cs typeface="Arial" charset="0"/>
              </a:rPr>
              <a:t>b</a:t>
            </a:r>
            <a:r>
              <a:rPr lang="en-GB" sz="3200" i="1" baseline="-25000" dirty="0" err="1">
                <a:solidFill>
                  <a:schemeClr val="hlink"/>
                </a:solidFill>
                <a:latin typeface="Times New Roman" charset="0"/>
                <a:ea typeface="ＭＳ Ｐゴシック" charset="0"/>
                <a:cs typeface="Arial" charset="0"/>
              </a:rPr>
              <a:t>t</a:t>
            </a:r>
            <a:r>
              <a:rPr lang="en-GB" sz="3200" i="1" dirty="0">
                <a:solidFill>
                  <a:schemeClr val="hlink"/>
                </a:solidFill>
                <a:latin typeface="Times New Roman" charset="0"/>
                <a:ea typeface="ＭＳ Ｐゴシック" charset="0"/>
                <a:cs typeface="Arial" charset="0"/>
              </a:rPr>
              <a:t>, a</a:t>
            </a:r>
            <a:r>
              <a:rPr lang="en-GB" sz="3200" i="1" baseline="-25000" dirty="0">
                <a:solidFill>
                  <a:schemeClr val="hlink"/>
                </a:solidFill>
                <a:latin typeface="Times New Roman" charset="0"/>
                <a:ea typeface="ＭＳ Ｐゴシック" charset="0"/>
                <a:cs typeface="Arial" charset="0"/>
              </a:rPr>
              <a:t>t</a:t>
            </a:r>
            <a:r>
              <a:rPr lang="en-GB" sz="3200" i="1" dirty="0">
                <a:solidFill>
                  <a:schemeClr val="hlink"/>
                </a:solidFill>
                <a:latin typeface="Times New Roman" charset="0"/>
                <a:ea typeface="ＭＳ Ｐゴシック" charset="0"/>
                <a:cs typeface="Arial" charset="0"/>
              </a:rPr>
              <a:t>)</a:t>
            </a:r>
            <a:r>
              <a:rPr lang="en-GB" sz="3200" i="1" dirty="0">
                <a:solidFill>
                  <a:schemeClr val="tx1"/>
                </a:solidFill>
                <a:latin typeface="Times New Roman" charset="0"/>
                <a:ea typeface="ＭＳ Ｐゴシック" charset="0"/>
                <a:cs typeface="Arial" charset="0"/>
              </a:rPr>
              <a:t>  </a:t>
            </a:r>
            <a:r>
              <a:rPr lang="en-GB" sz="3200" i="1" dirty="0">
                <a:solidFill>
                  <a:schemeClr val="tx1"/>
                </a:solidFill>
                <a:latin typeface="Times New Roman" charset="0"/>
                <a:ea typeface="ＭＳ Ｐゴシック" charset="0"/>
                <a:cs typeface="Arial" charset="0"/>
                <a:sym typeface="Wingdings" charset="0"/>
              </a:rPr>
              <a:t>    </a:t>
            </a:r>
            <a:r>
              <a:rPr lang="en-GB" sz="3200" i="1" dirty="0" err="1">
                <a:solidFill>
                  <a:schemeClr val="hlink"/>
                </a:solidFill>
                <a:latin typeface="Times New Roman" charset="0"/>
                <a:ea typeface="ＭＳ Ｐゴシック" charset="0"/>
                <a:cs typeface="Arial" charset="0"/>
              </a:rPr>
              <a:t>Q</a:t>
            </a:r>
            <a:r>
              <a:rPr lang="en-GB" sz="3200" i="1" baseline="30000" dirty="0" err="1">
                <a:solidFill>
                  <a:schemeClr val="hlink"/>
                </a:solidFill>
                <a:latin typeface="Symbol" charset="0"/>
                <a:ea typeface="ＭＳ Ｐゴシック" charset="0"/>
                <a:cs typeface="Arial" charset="0"/>
              </a:rPr>
              <a:t>p</a:t>
            </a:r>
            <a:r>
              <a:rPr lang="en-GB" sz="3200" i="1" dirty="0">
                <a:solidFill>
                  <a:schemeClr val="hlink"/>
                </a:solidFill>
                <a:latin typeface="Times New Roman" charset="0"/>
                <a:ea typeface="ＭＳ Ｐゴシック" charset="0"/>
                <a:cs typeface="Arial" charset="0"/>
              </a:rPr>
              <a:t>(</a:t>
            </a:r>
            <a:r>
              <a:rPr lang="en-GB" sz="3200" i="1" dirty="0" err="1">
                <a:solidFill>
                  <a:schemeClr val="hlink"/>
                </a:solidFill>
                <a:latin typeface="Times New Roman" charset="0"/>
                <a:ea typeface="ＭＳ Ｐゴシック" charset="0"/>
                <a:cs typeface="Arial" charset="0"/>
              </a:rPr>
              <a:t>b</a:t>
            </a:r>
            <a:r>
              <a:rPr lang="en-GB" sz="3200" i="1" baseline="-25000" dirty="0" err="1">
                <a:solidFill>
                  <a:schemeClr val="hlink"/>
                </a:solidFill>
                <a:latin typeface="Times New Roman" charset="0"/>
                <a:ea typeface="ＭＳ Ｐゴシック" charset="0"/>
                <a:cs typeface="Arial" charset="0"/>
              </a:rPr>
              <a:t>t</a:t>
            </a:r>
            <a:r>
              <a:rPr lang="en-GB" sz="3200" i="1" dirty="0">
                <a:solidFill>
                  <a:schemeClr val="hlink"/>
                </a:solidFill>
                <a:latin typeface="Times New Roman" charset="0"/>
                <a:ea typeface="ＭＳ Ｐゴシック" charset="0"/>
                <a:cs typeface="Arial" charset="0"/>
              </a:rPr>
              <a:t>, a</a:t>
            </a:r>
            <a:r>
              <a:rPr lang="en-GB" sz="3200" i="1" baseline="-25000" dirty="0">
                <a:solidFill>
                  <a:schemeClr val="hlink"/>
                </a:solidFill>
                <a:latin typeface="Times New Roman" charset="0"/>
                <a:ea typeface="ＭＳ Ｐゴシック" charset="0"/>
                <a:cs typeface="Arial" charset="0"/>
              </a:rPr>
              <a:t>t</a:t>
            </a:r>
            <a:r>
              <a:rPr lang="en-GB" sz="3200" i="1" dirty="0">
                <a:solidFill>
                  <a:schemeClr val="hlink"/>
                </a:solidFill>
                <a:latin typeface="Times New Roman" charset="0"/>
                <a:ea typeface="ＭＳ Ｐゴシック" charset="0"/>
                <a:cs typeface="Arial" charset="0"/>
              </a:rPr>
              <a:t>)</a:t>
            </a:r>
            <a:r>
              <a:rPr lang="en-GB" sz="3200" i="1" dirty="0">
                <a:solidFill>
                  <a:schemeClr val="tx1"/>
                </a:solidFill>
                <a:latin typeface="Times New Roman" charset="0"/>
                <a:ea typeface="ＭＳ Ｐゴシック" charset="0"/>
                <a:cs typeface="Arial" charset="0"/>
              </a:rPr>
              <a:t> +</a:t>
            </a:r>
          </a:p>
          <a:p>
            <a:pPr marL="0" indent="0">
              <a:lnSpc>
                <a:spcPct val="90000"/>
              </a:lnSpc>
              <a:buNone/>
            </a:pPr>
            <a:r>
              <a:rPr lang="en-GB" sz="3200" i="1" dirty="0">
                <a:solidFill>
                  <a:schemeClr val="tx1"/>
                </a:solidFill>
                <a:latin typeface="Times New Roman" charset="0"/>
                <a:ea typeface="ＭＳ Ｐゴシック" charset="0"/>
                <a:cs typeface="Arial" charset="0"/>
              </a:rPr>
              <a:t>         	 </a:t>
            </a:r>
            <a:r>
              <a:rPr lang="en-GB" sz="3200" i="1" dirty="0">
                <a:solidFill>
                  <a:schemeClr val="tx1"/>
                </a:solidFill>
                <a:latin typeface="Symbol" charset="0"/>
                <a:ea typeface="ＭＳ Ｐゴシック" charset="0"/>
                <a:cs typeface="Arial" charset="0"/>
              </a:rPr>
              <a:t>a</a:t>
            </a:r>
            <a:r>
              <a:rPr lang="en-GB" sz="3200" i="1" dirty="0">
                <a:solidFill>
                  <a:schemeClr val="tx1"/>
                </a:solidFill>
                <a:latin typeface="Times New Roman" charset="0"/>
                <a:ea typeface="ＭＳ Ｐゴシック" charset="0"/>
                <a:cs typeface="Arial" charset="0"/>
              </a:rPr>
              <a:t> [</a:t>
            </a:r>
            <a:r>
              <a:rPr lang="en-GB" sz="3200" i="1" dirty="0" err="1">
                <a:solidFill>
                  <a:srgbClr val="CC0000"/>
                </a:solidFill>
                <a:latin typeface="Times New Roman" charset="0"/>
                <a:ea typeface="ＭＳ Ｐゴシック" charset="0"/>
                <a:cs typeface="Arial" charset="0"/>
              </a:rPr>
              <a:t>r</a:t>
            </a:r>
            <a:r>
              <a:rPr lang="en-GB" sz="3200" i="1" baseline="-25000" dirty="0" err="1">
                <a:solidFill>
                  <a:srgbClr val="CC0000"/>
                </a:solidFill>
                <a:latin typeface="Times New Roman" charset="0"/>
                <a:ea typeface="ＭＳ Ｐゴシック" charset="0"/>
                <a:cs typeface="Arial" charset="0"/>
              </a:rPr>
              <a:t>t</a:t>
            </a:r>
            <a:r>
              <a:rPr lang="en-GB" sz="3200" i="1" dirty="0">
                <a:solidFill>
                  <a:schemeClr val="tx1"/>
                </a:solidFill>
                <a:latin typeface="Times New Roman" charset="0"/>
                <a:ea typeface="ＭＳ Ｐゴシック" charset="0"/>
                <a:cs typeface="Arial" charset="0"/>
              </a:rPr>
              <a:t>  +  </a:t>
            </a:r>
            <a:r>
              <a:rPr lang="en-GB" sz="3200" i="1" dirty="0" err="1">
                <a:solidFill>
                  <a:schemeClr val="hlink"/>
                </a:solidFill>
                <a:latin typeface="Times New Roman" charset="0"/>
                <a:ea typeface="ＭＳ Ｐゴシック" charset="0"/>
                <a:cs typeface="Arial" charset="0"/>
              </a:rPr>
              <a:t>Q</a:t>
            </a:r>
            <a:r>
              <a:rPr lang="en-GB" sz="3200" i="1" baseline="30000" dirty="0" err="1">
                <a:solidFill>
                  <a:schemeClr val="hlink"/>
                </a:solidFill>
                <a:latin typeface="Symbol" charset="0"/>
                <a:ea typeface="ＭＳ Ｐゴシック" charset="0"/>
                <a:cs typeface="Arial" charset="0"/>
              </a:rPr>
              <a:t>p</a:t>
            </a:r>
            <a:r>
              <a:rPr lang="en-GB" sz="3200" i="1" dirty="0">
                <a:solidFill>
                  <a:schemeClr val="hlink"/>
                </a:solidFill>
                <a:latin typeface="Times New Roman" charset="0"/>
                <a:ea typeface="ＭＳ Ｐゴシック" charset="0"/>
                <a:cs typeface="Arial" charset="0"/>
              </a:rPr>
              <a:t>(b</a:t>
            </a:r>
            <a:r>
              <a:rPr lang="en-GB" sz="3200" i="1" baseline="-25000" dirty="0">
                <a:solidFill>
                  <a:schemeClr val="hlink"/>
                </a:solidFill>
                <a:latin typeface="Times New Roman" charset="0"/>
                <a:ea typeface="ＭＳ Ｐゴシック" charset="0"/>
                <a:cs typeface="Arial" charset="0"/>
              </a:rPr>
              <a:t>t+1</a:t>
            </a:r>
            <a:r>
              <a:rPr lang="en-GB" sz="3200" i="1" dirty="0">
                <a:solidFill>
                  <a:schemeClr val="hlink"/>
                </a:solidFill>
                <a:latin typeface="Times New Roman" charset="0"/>
                <a:ea typeface="ＭＳ Ｐゴシック" charset="0"/>
                <a:cs typeface="Arial" charset="0"/>
              </a:rPr>
              <a:t>, a</a:t>
            </a:r>
            <a:r>
              <a:rPr lang="en-GB" sz="3200" i="1" baseline="-25000" dirty="0">
                <a:solidFill>
                  <a:schemeClr val="hlink"/>
                </a:solidFill>
                <a:latin typeface="Times New Roman" charset="0"/>
                <a:ea typeface="ＭＳ Ｐゴシック" charset="0"/>
                <a:cs typeface="Arial" charset="0"/>
              </a:rPr>
              <a:t>t+1</a:t>
            </a:r>
            <a:r>
              <a:rPr lang="en-GB" sz="3200" i="1" dirty="0">
                <a:solidFill>
                  <a:schemeClr val="hlink"/>
                </a:solidFill>
                <a:latin typeface="Times New Roman" charset="0"/>
                <a:ea typeface="ＭＳ Ｐゴシック" charset="0"/>
                <a:cs typeface="Arial" charset="0"/>
              </a:rPr>
              <a:t>)</a:t>
            </a:r>
            <a:r>
              <a:rPr lang="en-GB" sz="3200" i="1" dirty="0">
                <a:solidFill>
                  <a:schemeClr val="tx1"/>
                </a:solidFill>
                <a:latin typeface="Times New Roman" charset="0"/>
                <a:ea typeface="ＭＳ Ｐゴシック" charset="0"/>
                <a:cs typeface="Arial" charset="0"/>
              </a:rPr>
              <a:t> - </a:t>
            </a:r>
            <a:r>
              <a:rPr lang="en-GB" sz="3200" i="1" dirty="0" err="1">
                <a:solidFill>
                  <a:schemeClr val="hlink"/>
                </a:solidFill>
                <a:latin typeface="Times New Roman" charset="0"/>
                <a:ea typeface="ＭＳ Ｐゴシック" charset="0"/>
                <a:cs typeface="Arial" charset="0"/>
              </a:rPr>
              <a:t>Q</a:t>
            </a:r>
            <a:r>
              <a:rPr lang="en-GB" sz="3200" i="1" baseline="30000" dirty="0" err="1">
                <a:solidFill>
                  <a:schemeClr val="hlink"/>
                </a:solidFill>
                <a:latin typeface="Symbol" charset="0"/>
                <a:ea typeface="ＭＳ Ｐゴシック" charset="0"/>
                <a:cs typeface="Arial" charset="0"/>
              </a:rPr>
              <a:t>p</a:t>
            </a:r>
            <a:r>
              <a:rPr lang="en-GB" sz="3200" i="1" dirty="0">
                <a:solidFill>
                  <a:schemeClr val="hlink"/>
                </a:solidFill>
                <a:latin typeface="Times New Roman" charset="0"/>
                <a:ea typeface="ＭＳ Ｐゴシック" charset="0"/>
                <a:cs typeface="Arial" charset="0"/>
              </a:rPr>
              <a:t>(</a:t>
            </a:r>
            <a:r>
              <a:rPr lang="en-GB" sz="3200" i="1" dirty="0" err="1">
                <a:solidFill>
                  <a:schemeClr val="hlink"/>
                </a:solidFill>
                <a:latin typeface="Times New Roman" charset="0"/>
                <a:ea typeface="ＭＳ Ｐゴシック" charset="0"/>
                <a:cs typeface="Arial" charset="0"/>
              </a:rPr>
              <a:t>b</a:t>
            </a:r>
            <a:r>
              <a:rPr lang="en-GB" sz="3200" i="1" baseline="-25000" dirty="0" err="1">
                <a:solidFill>
                  <a:schemeClr val="hlink"/>
                </a:solidFill>
                <a:latin typeface="Times New Roman" charset="0"/>
                <a:ea typeface="ＭＳ Ｐゴシック" charset="0"/>
                <a:cs typeface="Arial" charset="0"/>
              </a:rPr>
              <a:t>t</a:t>
            </a:r>
            <a:r>
              <a:rPr lang="en-GB" sz="3200" i="1" dirty="0">
                <a:solidFill>
                  <a:schemeClr val="hlink"/>
                </a:solidFill>
                <a:latin typeface="Times New Roman" charset="0"/>
                <a:ea typeface="ＭＳ Ｐゴシック" charset="0"/>
                <a:cs typeface="Arial" charset="0"/>
              </a:rPr>
              <a:t>, a</a:t>
            </a:r>
            <a:r>
              <a:rPr lang="en-GB" sz="3200" i="1" baseline="-25000" dirty="0">
                <a:solidFill>
                  <a:schemeClr val="hlink"/>
                </a:solidFill>
                <a:latin typeface="Times New Roman" charset="0"/>
                <a:ea typeface="ＭＳ Ｐゴシック" charset="0"/>
                <a:cs typeface="Arial" charset="0"/>
              </a:rPr>
              <a:t>t</a:t>
            </a:r>
            <a:r>
              <a:rPr lang="en-GB" sz="3200" i="1" dirty="0">
                <a:solidFill>
                  <a:schemeClr val="hlink"/>
                </a:solidFill>
                <a:latin typeface="Times New Roman" charset="0"/>
                <a:ea typeface="ＭＳ Ｐゴシック" charset="0"/>
                <a:cs typeface="Arial" charset="0"/>
              </a:rPr>
              <a:t>)</a:t>
            </a:r>
            <a:r>
              <a:rPr lang="en-GB" sz="3200" i="1" dirty="0">
                <a:solidFill>
                  <a:schemeClr val="tx1"/>
                </a:solidFill>
                <a:latin typeface="Times New Roman" charset="0"/>
                <a:ea typeface="ＭＳ Ｐゴシック" charset="0"/>
                <a:cs typeface="Arial" charset="0"/>
              </a:rPr>
              <a:t> ]</a:t>
            </a:r>
            <a:endParaRPr lang="en-US" dirty="0">
              <a:latin typeface="Calibri" charset="0"/>
              <a:ea typeface="ＭＳ Ｐゴシック" charset="0"/>
              <a:cs typeface="ＭＳ Ｐゴシック" charset="0"/>
            </a:endParaRPr>
          </a:p>
        </p:txBody>
      </p:sp>
      <p:sp>
        <p:nvSpPr>
          <p:cNvPr id="106502" name="Text Box 4"/>
          <p:cNvSpPr txBox="1">
            <a:spLocks noChangeArrowheads="1"/>
          </p:cNvSpPr>
          <p:nvPr/>
        </p:nvSpPr>
        <p:spPr bwMode="auto">
          <a:xfrm>
            <a:off x="1303338" y="1173163"/>
            <a:ext cx="5040312"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3200" i="1" dirty="0" err="1">
                <a:solidFill>
                  <a:schemeClr val="hlink"/>
                </a:solidFill>
                <a:latin typeface="Times New Roman" charset="0"/>
              </a:rPr>
              <a:t>Q</a:t>
            </a:r>
            <a:r>
              <a:rPr lang="en-GB" sz="3200" i="1" baseline="30000" dirty="0" err="1">
                <a:solidFill>
                  <a:schemeClr val="hlink"/>
                </a:solidFill>
                <a:latin typeface="Symbol" charset="0"/>
              </a:rPr>
              <a:t>p</a:t>
            </a:r>
            <a:r>
              <a:rPr lang="en-GB" sz="3200" i="1" dirty="0">
                <a:solidFill>
                  <a:schemeClr val="hlink"/>
                </a:solidFill>
                <a:latin typeface="Times New Roman" charset="0"/>
              </a:rPr>
              <a:t>(b</a:t>
            </a:r>
            <a:r>
              <a:rPr lang="en-GB" sz="3200" i="1" baseline="-25000" dirty="0">
                <a:solidFill>
                  <a:schemeClr val="hlink"/>
                </a:solidFill>
                <a:latin typeface="Times New Roman" charset="0"/>
              </a:rPr>
              <a:t>1</a:t>
            </a:r>
            <a:r>
              <a:rPr lang="en-GB" sz="3200" i="1" dirty="0">
                <a:solidFill>
                  <a:schemeClr val="hlink"/>
                </a:solidFill>
                <a:latin typeface="Times New Roman" charset="0"/>
              </a:rPr>
              <a:t>, a</a:t>
            </a:r>
            <a:r>
              <a:rPr lang="en-GB" sz="3200" i="1" baseline="-25000" dirty="0">
                <a:solidFill>
                  <a:schemeClr val="hlink"/>
                </a:solidFill>
                <a:latin typeface="Times New Roman" charset="0"/>
              </a:rPr>
              <a:t>1</a:t>
            </a:r>
            <a:r>
              <a:rPr lang="en-GB" sz="3200" i="1" dirty="0">
                <a:solidFill>
                  <a:schemeClr val="hlink"/>
                </a:solidFill>
                <a:latin typeface="Times New Roman" charset="0"/>
              </a:rPr>
              <a:t>)</a:t>
            </a:r>
            <a:r>
              <a:rPr lang="en-GB" sz="3200" i="1" dirty="0">
                <a:latin typeface="Times New Roman" charset="0"/>
              </a:rPr>
              <a:t>       </a:t>
            </a:r>
            <a:r>
              <a:rPr lang="en-GB" sz="3200" i="1" dirty="0">
                <a:solidFill>
                  <a:srgbClr val="CC0000"/>
                </a:solidFill>
                <a:latin typeface="Times New Roman" charset="0"/>
              </a:rPr>
              <a:t>r</a:t>
            </a:r>
            <a:r>
              <a:rPr lang="en-GB" sz="3200" i="1" baseline="-25000" dirty="0">
                <a:solidFill>
                  <a:srgbClr val="CC0000"/>
                </a:solidFill>
                <a:latin typeface="Times New Roman" charset="0"/>
              </a:rPr>
              <a:t>1</a:t>
            </a:r>
            <a:r>
              <a:rPr lang="en-GB" sz="3200" i="1" dirty="0">
                <a:latin typeface="Times New Roman" charset="0"/>
              </a:rPr>
              <a:t>  +  </a:t>
            </a:r>
            <a:r>
              <a:rPr lang="en-GB" sz="3200" i="1" dirty="0" err="1">
                <a:solidFill>
                  <a:schemeClr val="hlink"/>
                </a:solidFill>
                <a:latin typeface="Times New Roman" charset="0"/>
              </a:rPr>
              <a:t>Q</a:t>
            </a:r>
            <a:r>
              <a:rPr lang="en-GB" sz="3200" i="1" baseline="30000" dirty="0" err="1">
                <a:solidFill>
                  <a:schemeClr val="hlink"/>
                </a:solidFill>
                <a:latin typeface="Symbol" charset="0"/>
              </a:rPr>
              <a:t>p</a:t>
            </a:r>
            <a:r>
              <a:rPr lang="en-GB" sz="3200" i="1" dirty="0">
                <a:solidFill>
                  <a:schemeClr val="hlink"/>
                </a:solidFill>
                <a:latin typeface="Times New Roman" charset="0"/>
              </a:rPr>
              <a:t>(b</a:t>
            </a:r>
            <a:r>
              <a:rPr lang="en-GB" sz="3200" i="1" baseline="-25000" dirty="0">
                <a:solidFill>
                  <a:schemeClr val="hlink"/>
                </a:solidFill>
                <a:latin typeface="Times New Roman" charset="0"/>
              </a:rPr>
              <a:t>2</a:t>
            </a:r>
            <a:r>
              <a:rPr lang="en-GB" sz="3200" i="1" dirty="0">
                <a:solidFill>
                  <a:schemeClr val="hlink"/>
                </a:solidFill>
                <a:latin typeface="Times New Roman" charset="0"/>
              </a:rPr>
              <a:t>, a</a:t>
            </a:r>
            <a:r>
              <a:rPr lang="en-GB" sz="3200" i="1" baseline="-25000" dirty="0">
                <a:solidFill>
                  <a:schemeClr val="hlink"/>
                </a:solidFill>
                <a:latin typeface="Times New Roman" charset="0"/>
              </a:rPr>
              <a:t>2</a:t>
            </a:r>
            <a:r>
              <a:rPr lang="en-GB" sz="3200" i="1" dirty="0">
                <a:solidFill>
                  <a:schemeClr val="hlink"/>
                </a:solidFill>
                <a:latin typeface="Times New Roman" charset="0"/>
              </a:rPr>
              <a:t>)</a:t>
            </a:r>
            <a:endParaRPr lang="en-US" sz="3200" i="1" dirty="0">
              <a:latin typeface="Times New Roman" charset="0"/>
            </a:endParaRPr>
          </a:p>
          <a:p>
            <a:pPr eaLnBrk="1" hangingPunct="1"/>
            <a:endParaRPr lang="en-GB" sz="1800" i="1" dirty="0">
              <a:solidFill>
                <a:schemeClr val="hlink"/>
              </a:solidFill>
            </a:endParaRPr>
          </a:p>
          <a:p>
            <a:pPr eaLnBrk="1" hangingPunct="1"/>
            <a:r>
              <a:rPr lang="en-GB" sz="3200" i="1" dirty="0" err="1">
                <a:solidFill>
                  <a:schemeClr val="hlink"/>
                </a:solidFill>
                <a:latin typeface="Times New Roman" charset="0"/>
              </a:rPr>
              <a:t>Q</a:t>
            </a:r>
            <a:r>
              <a:rPr lang="en-GB" sz="3200" i="1" baseline="30000" dirty="0" err="1">
                <a:solidFill>
                  <a:schemeClr val="hlink"/>
                </a:solidFill>
                <a:latin typeface="Symbol" charset="0"/>
              </a:rPr>
              <a:t>p</a:t>
            </a:r>
            <a:r>
              <a:rPr lang="en-GB" sz="3200" i="1" dirty="0">
                <a:solidFill>
                  <a:schemeClr val="hlink"/>
                </a:solidFill>
                <a:latin typeface="Times New Roman" charset="0"/>
              </a:rPr>
              <a:t>(b</a:t>
            </a:r>
            <a:r>
              <a:rPr lang="en-GB" sz="3200" i="1" baseline="-25000" dirty="0">
                <a:solidFill>
                  <a:schemeClr val="hlink"/>
                </a:solidFill>
                <a:latin typeface="Times New Roman" charset="0"/>
              </a:rPr>
              <a:t>2</a:t>
            </a:r>
            <a:r>
              <a:rPr lang="en-GB" sz="3200" i="1" dirty="0">
                <a:solidFill>
                  <a:schemeClr val="hlink"/>
                </a:solidFill>
                <a:latin typeface="Times New Roman" charset="0"/>
              </a:rPr>
              <a:t>, a</a:t>
            </a:r>
            <a:r>
              <a:rPr lang="en-GB" sz="3200" i="1" baseline="-25000" dirty="0">
                <a:solidFill>
                  <a:schemeClr val="hlink"/>
                </a:solidFill>
                <a:latin typeface="Times New Roman" charset="0"/>
              </a:rPr>
              <a:t>2</a:t>
            </a:r>
            <a:r>
              <a:rPr lang="en-GB" sz="3200" i="1" dirty="0">
                <a:solidFill>
                  <a:schemeClr val="hlink"/>
                </a:solidFill>
                <a:latin typeface="Times New Roman" charset="0"/>
              </a:rPr>
              <a:t>)</a:t>
            </a:r>
            <a:r>
              <a:rPr lang="en-GB" sz="3200" i="1" dirty="0">
                <a:latin typeface="Times New Roman" charset="0"/>
              </a:rPr>
              <a:t>       </a:t>
            </a:r>
            <a:r>
              <a:rPr lang="en-GB" sz="3200" i="1" dirty="0">
                <a:solidFill>
                  <a:srgbClr val="CC0000"/>
                </a:solidFill>
                <a:latin typeface="Times New Roman" charset="0"/>
              </a:rPr>
              <a:t>r</a:t>
            </a:r>
            <a:r>
              <a:rPr lang="en-GB" sz="3200" i="1" baseline="-25000" dirty="0">
                <a:solidFill>
                  <a:srgbClr val="CC0000"/>
                </a:solidFill>
                <a:latin typeface="Times New Roman" charset="0"/>
              </a:rPr>
              <a:t>2</a:t>
            </a:r>
            <a:r>
              <a:rPr lang="en-GB" sz="3200" i="1" dirty="0">
                <a:latin typeface="Times New Roman" charset="0"/>
              </a:rPr>
              <a:t>  +  </a:t>
            </a:r>
            <a:r>
              <a:rPr lang="en-GB" sz="3200" i="1" dirty="0" err="1">
                <a:solidFill>
                  <a:schemeClr val="hlink"/>
                </a:solidFill>
                <a:latin typeface="Times New Roman" charset="0"/>
              </a:rPr>
              <a:t>Q</a:t>
            </a:r>
            <a:r>
              <a:rPr lang="en-GB" sz="3200" i="1" baseline="30000" dirty="0" err="1">
                <a:solidFill>
                  <a:schemeClr val="hlink"/>
                </a:solidFill>
                <a:latin typeface="Symbol" charset="0"/>
              </a:rPr>
              <a:t>p</a:t>
            </a:r>
            <a:r>
              <a:rPr lang="en-GB" sz="3200" i="1" dirty="0">
                <a:solidFill>
                  <a:schemeClr val="hlink"/>
                </a:solidFill>
                <a:latin typeface="Times New Roman" charset="0"/>
              </a:rPr>
              <a:t>(b</a:t>
            </a:r>
            <a:r>
              <a:rPr lang="en-GB" sz="3200" i="1" baseline="-25000" dirty="0">
                <a:solidFill>
                  <a:schemeClr val="hlink"/>
                </a:solidFill>
                <a:latin typeface="Times New Roman" charset="0"/>
              </a:rPr>
              <a:t>3</a:t>
            </a:r>
            <a:r>
              <a:rPr lang="en-GB" sz="3200" i="1" dirty="0">
                <a:solidFill>
                  <a:schemeClr val="hlink"/>
                </a:solidFill>
                <a:latin typeface="Times New Roman" charset="0"/>
              </a:rPr>
              <a:t>, a</a:t>
            </a:r>
            <a:r>
              <a:rPr lang="en-GB" sz="3200" i="1" baseline="-25000" dirty="0">
                <a:solidFill>
                  <a:schemeClr val="hlink"/>
                </a:solidFill>
                <a:latin typeface="Times New Roman" charset="0"/>
              </a:rPr>
              <a:t>3</a:t>
            </a:r>
            <a:r>
              <a:rPr lang="en-GB" sz="3200" i="1" dirty="0">
                <a:solidFill>
                  <a:schemeClr val="hlink"/>
                </a:solidFill>
                <a:latin typeface="Times New Roman" charset="0"/>
              </a:rPr>
              <a:t>)</a:t>
            </a:r>
            <a:endParaRPr lang="en-US" sz="3200" i="1" dirty="0">
              <a:latin typeface="Times New Roman" charset="0"/>
            </a:endParaRPr>
          </a:p>
          <a:p>
            <a:pPr eaLnBrk="1" hangingPunct="1"/>
            <a:r>
              <a:rPr lang="en-GB" sz="3200" i="1" dirty="0">
                <a:latin typeface="Times New Roman" charset="0"/>
              </a:rPr>
              <a:t>…</a:t>
            </a:r>
          </a:p>
          <a:p>
            <a:pPr eaLnBrk="1" hangingPunct="1"/>
            <a:endParaRPr lang="en-US" sz="3200" i="1" dirty="0">
              <a:latin typeface="Times New Roman" charset="0"/>
            </a:endParaRPr>
          </a:p>
        </p:txBody>
      </p:sp>
      <p:graphicFrame>
        <p:nvGraphicFramePr>
          <p:cNvPr id="106498" name="Object 2"/>
          <p:cNvGraphicFramePr>
            <a:graphicFrameLocks noChangeAspect="1"/>
          </p:cNvGraphicFramePr>
          <p:nvPr/>
        </p:nvGraphicFramePr>
        <p:xfrm>
          <a:off x="3103563" y="1303338"/>
          <a:ext cx="455612" cy="455612"/>
        </p:xfrm>
        <a:graphic>
          <a:graphicData uri="http://schemas.openxmlformats.org/presentationml/2006/ole">
            <mc:AlternateContent xmlns:mc="http://schemas.openxmlformats.org/markup-compatibility/2006">
              <mc:Choice xmlns:v="urn:schemas-microsoft-com:vml" Requires="v">
                <p:oleObj spid="_x0000_s185412" name="Equation" r:id="rId3" imgW="126720" imgH="126720" progId="Equation.3">
                  <p:embed/>
                </p:oleObj>
              </mc:Choice>
              <mc:Fallback>
                <p:oleObj name="Equation" r:id="rId3" imgW="126720" imgH="1267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3563" y="1303338"/>
                        <a:ext cx="4556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06499" name="Object 3"/>
          <p:cNvGraphicFramePr>
            <a:graphicFrameLocks noChangeAspect="1"/>
          </p:cNvGraphicFramePr>
          <p:nvPr/>
        </p:nvGraphicFramePr>
        <p:xfrm>
          <a:off x="3089275" y="2060575"/>
          <a:ext cx="455613" cy="455613"/>
        </p:xfrm>
        <a:graphic>
          <a:graphicData uri="http://schemas.openxmlformats.org/presentationml/2006/ole">
            <mc:AlternateContent xmlns:mc="http://schemas.openxmlformats.org/markup-compatibility/2006">
              <mc:Choice xmlns:v="urn:schemas-microsoft-com:vml" Requires="v">
                <p:oleObj spid="_x0000_s185413" name="Equation" r:id="rId5" imgW="126720" imgH="126720" progId="Equation.3">
                  <p:embed/>
                </p:oleObj>
              </mc:Choice>
              <mc:Fallback>
                <p:oleObj name="Equation" r:id="rId5" imgW="126720" imgH="12672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9275" y="2060575"/>
                        <a:ext cx="4556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06504"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74655F2E-681B-8747-8D7A-1C1B2A7E8839}" type="slidenum">
              <a:rPr lang="en-US" sz="1200">
                <a:solidFill>
                  <a:srgbClr val="898989"/>
                </a:solidFill>
                <a:latin typeface="Calibri" charset="0"/>
              </a:rPr>
              <a:pPr eaLnBrk="1" hangingPunct="1"/>
              <a:t>23</a:t>
            </a:fld>
            <a:endParaRPr lang="en-US" sz="1200">
              <a:solidFill>
                <a:srgbClr val="898989"/>
              </a:solidFill>
              <a:latin typeface="Calibri" charset="0"/>
            </a:endParaRPr>
          </a:p>
        </p:txBody>
      </p:sp>
    </p:spTree>
    <p:extLst>
      <p:ext uri="{BB962C8B-B14F-4D97-AF65-F5344CB8AC3E}">
        <p14:creationId xmlns:p14="http://schemas.microsoft.com/office/powerpoint/2010/main" val="363544643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p:cNvSpPr>
          <p:nvPr>
            <p:ph type="title"/>
          </p:nvPr>
        </p:nvSpPr>
        <p:spPr/>
        <p:txBody>
          <a:bodyPr/>
          <a:lstStyle/>
          <a:p>
            <a:r>
              <a:rPr lang="en-GB">
                <a:latin typeface="Calibri" charset="0"/>
                <a:ea typeface="ＭＳ Ｐゴシック" charset="0"/>
                <a:cs typeface="ＭＳ Ｐゴシック" charset="0"/>
              </a:rPr>
              <a:t>Online learning – The algorithm </a:t>
            </a:r>
            <a:endParaRPr lang="en-US">
              <a:latin typeface="Calibri" charset="0"/>
              <a:ea typeface="ＭＳ Ｐゴシック" charset="0"/>
              <a:cs typeface="ＭＳ Ｐゴシック" charset="0"/>
            </a:endParaRPr>
          </a:p>
        </p:txBody>
      </p:sp>
      <p:sp>
        <p:nvSpPr>
          <p:cNvPr id="107523" name="Rectangle 3"/>
          <p:cNvSpPr>
            <a:spLocks noGrp="1"/>
          </p:cNvSpPr>
          <p:nvPr>
            <p:ph type="body" idx="1"/>
          </p:nvPr>
        </p:nvSpPr>
        <p:spPr>
          <a:xfrm>
            <a:off x="457200" y="1066800"/>
            <a:ext cx="8229600" cy="5394325"/>
          </a:xfrm>
        </p:spPr>
        <p:txBody>
          <a:bodyPr/>
          <a:lstStyle/>
          <a:p>
            <a:pPr marL="533400" indent="-533400">
              <a:buFont typeface="Arial" charset="0"/>
              <a:buAutoNum type="arabicPeriod"/>
            </a:pPr>
            <a:r>
              <a:rPr lang="en-GB">
                <a:latin typeface="Calibri" charset="0"/>
                <a:ea typeface="ＭＳ Ｐゴシック" charset="0"/>
                <a:cs typeface="ＭＳ Ｐゴシック" charset="0"/>
              </a:rPr>
              <a:t>Follow currently optimal policy</a:t>
            </a:r>
          </a:p>
          <a:p>
            <a:pPr marL="1371600" lvl="2" indent="-457200"/>
            <a:r>
              <a:rPr lang="en-GB">
                <a:latin typeface="Calibri" charset="0"/>
                <a:ea typeface="ＭＳ Ｐゴシック" charset="0"/>
              </a:rPr>
              <a:t>Take a random action with probability </a:t>
            </a:r>
            <a:r>
              <a:rPr lang="en-GB">
                <a:latin typeface="Symbol" charset="0"/>
                <a:ea typeface="ＭＳ Ｐゴシック" charset="0"/>
              </a:rPr>
              <a:t>e </a:t>
            </a:r>
            <a:r>
              <a:rPr lang="en-GB">
                <a:latin typeface="Calibri" charset="0"/>
                <a:ea typeface="ＭＳ Ｐゴシック" charset="0"/>
              </a:rPr>
              <a:t>(Exploration)</a:t>
            </a:r>
          </a:p>
          <a:p>
            <a:pPr marL="533400" indent="-533400">
              <a:buFont typeface="Arial" charset="0"/>
              <a:buAutoNum type="arabicPeriod"/>
            </a:pPr>
            <a:endParaRPr lang="en-GB" sz="1000">
              <a:latin typeface="Calibri" charset="0"/>
              <a:ea typeface="ＭＳ Ｐゴシック" charset="0"/>
              <a:cs typeface="ＭＳ Ｐゴシック" charset="0"/>
            </a:endParaRPr>
          </a:p>
          <a:p>
            <a:pPr marL="533400" indent="-533400">
              <a:buFont typeface="Arial" charset="0"/>
              <a:buAutoNum type="arabicPeriod"/>
            </a:pPr>
            <a:r>
              <a:rPr lang="en-GB">
                <a:latin typeface="Calibri" charset="0"/>
                <a:ea typeface="ＭＳ Ｐゴシック" charset="0"/>
                <a:cs typeface="ＭＳ Ｐゴシック" charset="0"/>
              </a:rPr>
              <a:t>Estimate </a:t>
            </a:r>
            <a:r>
              <a:rPr lang="en-GB" i="1">
                <a:solidFill>
                  <a:schemeClr val="hlink"/>
                </a:solidFill>
                <a:latin typeface="Times New Roman" charset="0"/>
                <a:ea typeface="ＭＳ Ｐゴシック" charset="0"/>
                <a:cs typeface="ＭＳ Ｐゴシック" charset="0"/>
              </a:rPr>
              <a:t>Q</a:t>
            </a:r>
            <a:r>
              <a:rPr lang="en-GB">
                <a:latin typeface="Calibri" charset="0"/>
                <a:ea typeface="ＭＳ Ｐゴシック" charset="0"/>
                <a:cs typeface="ＭＳ Ｐゴシック" charset="0"/>
              </a:rPr>
              <a:t> using samples</a:t>
            </a:r>
          </a:p>
          <a:p>
            <a:pPr marL="1371600" lvl="2" indent="-457200"/>
            <a:r>
              <a:rPr lang="en-GB">
                <a:latin typeface="Calibri" charset="0"/>
                <a:ea typeface="ＭＳ Ｐゴシック" charset="0"/>
              </a:rPr>
              <a:t>Iterative version: SARSA(0)</a:t>
            </a:r>
          </a:p>
          <a:p>
            <a:pPr marL="1371600" lvl="2" indent="-457200"/>
            <a:r>
              <a:rPr lang="en-GB">
                <a:latin typeface="Calibri" charset="0"/>
                <a:ea typeface="ＭＳ Ｐゴシック" charset="0"/>
              </a:rPr>
              <a:t>Least squares: LS-SARSA(0)</a:t>
            </a:r>
          </a:p>
          <a:p>
            <a:pPr marL="1371600" lvl="2" indent="-457200"/>
            <a:r>
              <a:rPr lang="en-GB">
                <a:latin typeface="Calibri" charset="0"/>
                <a:ea typeface="ＭＳ Ｐゴシック" charset="0"/>
              </a:rPr>
              <a:t>SARSA = State, Action, Reward, State, Action</a:t>
            </a:r>
          </a:p>
          <a:p>
            <a:pPr marL="533400" indent="-533400">
              <a:buFont typeface="Arial" charset="0"/>
              <a:buAutoNum type="arabicPeriod"/>
            </a:pPr>
            <a:endParaRPr lang="en-GB" sz="1000">
              <a:latin typeface="Calibri" charset="0"/>
              <a:ea typeface="ＭＳ Ｐゴシック" charset="0"/>
              <a:cs typeface="ＭＳ Ｐゴシック" charset="0"/>
            </a:endParaRPr>
          </a:p>
          <a:p>
            <a:pPr marL="533400" indent="-533400">
              <a:buFont typeface="Arial" charset="0"/>
              <a:buAutoNum type="arabicPeriod"/>
            </a:pPr>
            <a:r>
              <a:rPr lang="en-GB">
                <a:latin typeface="Calibri" charset="0"/>
                <a:ea typeface="ＭＳ Ｐゴシック" charset="0"/>
                <a:cs typeface="ＭＳ Ｐゴシック" charset="0"/>
              </a:rPr>
              <a:t>Update policy using best action given by </a:t>
            </a:r>
            <a:r>
              <a:rPr lang="en-GB" i="1">
                <a:solidFill>
                  <a:schemeClr val="hlink"/>
                </a:solidFill>
                <a:latin typeface="Times New Roman" charset="0"/>
                <a:ea typeface="ＭＳ Ｐゴシック" charset="0"/>
                <a:cs typeface="ＭＳ Ｐゴシック" charset="0"/>
              </a:rPr>
              <a:t>Q</a:t>
            </a:r>
            <a:endParaRPr lang="en-GB">
              <a:latin typeface="Calibri" charset="0"/>
              <a:ea typeface="ＭＳ Ｐゴシック" charset="0"/>
              <a:cs typeface="ＭＳ Ｐゴシック" charset="0"/>
            </a:endParaRPr>
          </a:p>
          <a:p>
            <a:pPr marL="533400" indent="-533400">
              <a:buFont typeface="Arial" charset="0"/>
              <a:buAutoNum type="arabicPeriod"/>
            </a:pPr>
            <a:endParaRPr lang="en-GB" sz="1000">
              <a:latin typeface="Calibri" charset="0"/>
              <a:ea typeface="ＭＳ Ｐゴシック" charset="0"/>
              <a:cs typeface="ＭＳ Ｐゴシック" charset="0"/>
            </a:endParaRPr>
          </a:p>
          <a:p>
            <a:pPr marL="533400" indent="-533400">
              <a:buFont typeface="Arial" charset="0"/>
              <a:buAutoNum type="arabicPeriod"/>
            </a:pPr>
            <a:r>
              <a:rPr lang="en-GB">
                <a:latin typeface="Calibri" charset="0"/>
                <a:ea typeface="ＭＳ Ｐゴシック" charset="0"/>
                <a:cs typeface="ＭＳ Ｐゴシック" charset="0"/>
              </a:rPr>
              <a:t>Repeat, gradually decreasing </a:t>
            </a:r>
            <a:r>
              <a:rPr lang="en-GB">
                <a:latin typeface="Symbol" charset="0"/>
                <a:ea typeface="ＭＳ Ｐゴシック" charset="0"/>
                <a:cs typeface="ＭＳ Ｐゴシック" charset="0"/>
              </a:rPr>
              <a:t>e</a:t>
            </a:r>
            <a:r>
              <a:rPr lang="en-GB">
                <a:latin typeface="Calibri" charset="0"/>
                <a:ea typeface="ＭＳ Ｐゴシック" charset="0"/>
                <a:cs typeface="ＭＳ Ｐゴシック" charset="0"/>
              </a:rPr>
              <a:t>.</a:t>
            </a:r>
            <a:endParaRPr lang="en-US">
              <a:latin typeface="Calibri" charset="0"/>
              <a:ea typeface="ＭＳ Ｐゴシック" charset="0"/>
              <a:cs typeface="ＭＳ Ｐゴシック" charset="0"/>
            </a:endParaRPr>
          </a:p>
        </p:txBody>
      </p:sp>
      <p:sp>
        <p:nvSpPr>
          <p:cNvPr id="107525"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02783B3F-6602-8A4A-9A69-74323969C16B}" type="slidenum">
              <a:rPr lang="en-US" sz="1200">
                <a:solidFill>
                  <a:srgbClr val="898989"/>
                </a:solidFill>
                <a:latin typeface="Calibri" charset="0"/>
              </a:rPr>
              <a:pPr eaLnBrk="1" hangingPunct="1"/>
              <a:t>24</a:t>
            </a:fld>
            <a:endParaRPr lang="en-US" sz="1200">
              <a:solidFill>
                <a:srgbClr val="898989"/>
              </a:solidFill>
              <a:latin typeface="Calibri" charset="0"/>
            </a:endParaRPr>
          </a:p>
        </p:txBody>
      </p:sp>
    </p:spTree>
    <p:extLst>
      <p:ext uri="{BB962C8B-B14F-4D97-AF65-F5344CB8AC3E}">
        <p14:creationId xmlns:p14="http://schemas.microsoft.com/office/powerpoint/2010/main" val="236867934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p:cNvSpPr>
          <p:nvPr>
            <p:ph type="title"/>
          </p:nvPr>
        </p:nvSpPr>
        <p:spPr/>
        <p:txBody>
          <a:bodyPr/>
          <a:lstStyle/>
          <a:p>
            <a:r>
              <a:rPr lang="en-GB">
                <a:latin typeface="Calibri" charset="0"/>
                <a:ea typeface="ＭＳ Ｐゴシック" charset="0"/>
                <a:cs typeface="ＭＳ Ｐゴシック" charset="0"/>
              </a:rPr>
              <a:t>Online learning – An example</a:t>
            </a:r>
            <a:endParaRPr lang="en-US">
              <a:latin typeface="Calibri" charset="0"/>
              <a:ea typeface="ＭＳ Ｐゴシック" charset="0"/>
              <a:cs typeface="ＭＳ Ｐゴシック" charset="0"/>
            </a:endParaRPr>
          </a:p>
        </p:txBody>
      </p:sp>
      <p:sp>
        <p:nvSpPr>
          <p:cNvPr id="108549"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2B39A09-3A01-8A40-B3D9-886C3133830A}" type="slidenum">
              <a:rPr lang="en-US" sz="1200">
                <a:solidFill>
                  <a:srgbClr val="898989"/>
                </a:solidFill>
                <a:latin typeface="Calibri" charset="0"/>
              </a:rPr>
              <a:pPr eaLnBrk="1" hangingPunct="1"/>
              <a:t>25</a:t>
            </a:fld>
            <a:endParaRPr lang="en-US" sz="1200">
              <a:solidFill>
                <a:srgbClr val="898989"/>
              </a:solidFill>
              <a:latin typeface="Calibri" charset="0"/>
            </a:endParaRPr>
          </a:p>
        </p:txBody>
      </p:sp>
      <p:pic>
        <p:nvPicPr>
          <p:cNvPr id="3" name="mdp.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1600" y="980728"/>
            <a:ext cx="7112000" cy="5334000"/>
          </a:xfrm>
          <a:prstGeom prst="rect">
            <a:avLst/>
          </a:prstGeom>
        </p:spPr>
      </p:pic>
    </p:spTree>
    <p:extLst>
      <p:ext uri="{BB962C8B-B14F-4D97-AF65-F5344CB8AC3E}">
        <p14:creationId xmlns:p14="http://schemas.microsoft.com/office/powerpoint/2010/main" val="327225190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dirty="0" err="1" smtClean="0"/>
              <a:t>Fuction</a:t>
            </a:r>
            <a:r>
              <a:rPr lang="en-US" dirty="0" smtClean="0"/>
              <a:t> approximation – POMDP Problem</a:t>
            </a:r>
            <a:endParaRPr lang="en-US" dirty="0"/>
          </a:p>
        </p:txBody>
      </p:sp>
      <p:sp>
        <p:nvSpPr>
          <p:cNvPr id="33796" name="Line 4"/>
          <p:cNvSpPr>
            <a:spLocks noChangeShapeType="1"/>
          </p:cNvSpPr>
          <p:nvPr/>
        </p:nvSpPr>
        <p:spPr bwMode="auto">
          <a:xfrm>
            <a:off x="762000" y="1844675"/>
            <a:ext cx="1143000" cy="0"/>
          </a:xfrm>
          <a:prstGeom prst="line">
            <a:avLst/>
          </a:prstGeom>
          <a:noFill/>
          <a:ln w="952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797" name="Text Box 5"/>
          <p:cNvSpPr txBox="1">
            <a:spLocks noChangeArrowheads="1"/>
          </p:cNvSpPr>
          <p:nvPr/>
        </p:nvSpPr>
        <p:spPr bwMode="auto">
          <a:xfrm>
            <a:off x="762000" y="2590800"/>
            <a:ext cx="1089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0">
                <a:latin typeface="Times New Roman" charset="0"/>
              </a:rPr>
              <a:t>2 states</a:t>
            </a:r>
          </a:p>
        </p:txBody>
      </p:sp>
      <p:sp>
        <p:nvSpPr>
          <p:cNvPr id="33798" name="Text Box 6"/>
          <p:cNvSpPr txBox="1">
            <a:spLocks noChangeArrowheads="1"/>
          </p:cNvSpPr>
          <p:nvPr/>
        </p:nvSpPr>
        <p:spPr bwMode="auto">
          <a:xfrm>
            <a:off x="3759200" y="2590800"/>
            <a:ext cx="1089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0">
                <a:latin typeface="Times New Roman" charset="0"/>
              </a:rPr>
              <a:t>3 states</a:t>
            </a:r>
          </a:p>
        </p:txBody>
      </p:sp>
      <p:sp>
        <p:nvSpPr>
          <p:cNvPr id="33799" name="Text Box 7"/>
          <p:cNvSpPr txBox="1">
            <a:spLocks noChangeArrowheads="1"/>
          </p:cNvSpPr>
          <p:nvPr/>
        </p:nvSpPr>
        <p:spPr bwMode="auto">
          <a:xfrm>
            <a:off x="6877050" y="2590800"/>
            <a:ext cx="1089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0">
                <a:latin typeface="Times New Roman" charset="0"/>
              </a:rPr>
              <a:t>4 states</a:t>
            </a:r>
          </a:p>
        </p:txBody>
      </p:sp>
      <p:sp>
        <p:nvSpPr>
          <p:cNvPr id="33800" name="AutoShape 8"/>
          <p:cNvSpPr>
            <a:spLocks noChangeArrowheads="1"/>
          </p:cNvSpPr>
          <p:nvPr/>
        </p:nvSpPr>
        <p:spPr bwMode="auto">
          <a:xfrm>
            <a:off x="3708400" y="1341438"/>
            <a:ext cx="1295400" cy="1079500"/>
          </a:xfrm>
          <a:prstGeom prst="triangle">
            <a:avLst>
              <a:gd name="adj" fmla="val 50000"/>
            </a:avLst>
          </a:prstGeom>
          <a:gradFill rotWithShape="1">
            <a:gsLst>
              <a:gs pos="0">
                <a:schemeClr val="accent1"/>
              </a:gs>
              <a:gs pos="100000">
                <a:schemeClr val="bg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33801" name="Picture 9" descr="tetrahed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1268413"/>
            <a:ext cx="1257300" cy="1219200"/>
          </a:xfrm>
          <a:prstGeom prst="rect">
            <a:avLst/>
          </a:prstGeom>
          <a:noFill/>
          <a:extLst>
            <a:ext uri="{909E8E84-426E-40dd-AFC4-6F175D3DCCD1}">
              <a14:hiddenFill xmlns:a14="http://schemas.microsoft.com/office/drawing/2010/main">
                <a:solidFill>
                  <a:srgbClr val="FFFFFF"/>
                </a:solidFill>
              </a14:hiddenFill>
            </a:ext>
          </a:extLst>
        </p:spPr>
      </p:pic>
      <p:sp>
        <p:nvSpPr>
          <p:cNvPr id="33802" name="Rectangle 10"/>
          <p:cNvSpPr>
            <a:spLocks noChangeArrowheads="1"/>
          </p:cNvSpPr>
          <p:nvPr/>
        </p:nvSpPr>
        <p:spPr bwMode="auto">
          <a:xfrm>
            <a:off x="1042988" y="3573463"/>
            <a:ext cx="6985000" cy="183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Clr>
                <a:srgbClr val="CC0000"/>
              </a:buClr>
              <a:buSzPct val="70000"/>
              <a:buFont typeface="Wingdings" charset="0"/>
              <a:buNone/>
            </a:pPr>
            <a:r>
              <a:rPr lang="en-US" sz="2000" b="0" dirty="0">
                <a:latin typeface="Verdana" charset="0"/>
              </a:rPr>
              <a:t>POMDP is just an MDP with a continuous state </a:t>
            </a:r>
            <a:r>
              <a:rPr lang="en-US" sz="2000" b="0" dirty="0" smtClean="0">
                <a:latin typeface="Verdana" charset="0"/>
              </a:rPr>
              <a:t>space</a:t>
            </a:r>
          </a:p>
          <a:p>
            <a:pPr marL="342900" indent="-342900">
              <a:spcBef>
                <a:spcPct val="20000"/>
              </a:spcBef>
              <a:buClr>
                <a:srgbClr val="CC0000"/>
              </a:buClr>
              <a:buSzPct val="70000"/>
              <a:buFont typeface="Wingdings" charset="0"/>
              <a:buNone/>
            </a:pPr>
            <a:endParaRPr lang="en-US" sz="2000" b="0" dirty="0">
              <a:latin typeface="Verdana" charset="0"/>
            </a:endParaRPr>
          </a:p>
          <a:p>
            <a:pPr marL="342900" indent="-342900">
              <a:spcBef>
                <a:spcPct val="20000"/>
              </a:spcBef>
              <a:buClr>
                <a:srgbClr val="CC0000"/>
              </a:buClr>
              <a:buSzPct val="70000"/>
              <a:buFont typeface="Wingdings" charset="0"/>
              <a:buNone/>
            </a:pPr>
            <a:r>
              <a:rPr lang="en-US" sz="2000" b="0" dirty="0" smtClean="0">
                <a:latin typeface="Verdana" charset="0"/>
              </a:rPr>
              <a:t>We need a way to handle continuous spaces!</a:t>
            </a:r>
            <a:endParaRPr lang="en-US" sz="2000" b="0" dirty="0">
              <a:latin typeface="Verdana" charset="0"/>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p:cNvSpPr>
          <p:nvPr>
            <p:ph type="title"/>
          </p:nvPr>
        </p:nvSpPr>
        <p:spPr/>
        <p:txBody>
          <a:bodyPr/>
          <a:lstStyle/>
          <a:p>
            <a:r>
              <a:rPr lang="en-GB">
                <a:latin typeface="Calibri" charset="0"/>
                <a:ea typeface="ＭＳ Ｐゴシック" charset="0"/>
                <a:cs typeface="ＭＳ Ｐゴシック" charset="0"/>
              </a:rPr>
              <a:t>Function approximation – The POMDP problem</a:t>
            </a:r>
            <a:endParaRPr lang="en-US">
              <a:latin typeface="Calibri" charset="0"/>
              <a:ea typeface="ＭＳ Ｐゴシック" charset="0"/>
              <a:cs typeface="ＭＳ Ｐゴシック" charset="0"/>
            </a:endParaRPr>
          </a:p>
        </p:txBody>
      </p:sp>
      <p:sp>
        <p:nvSpPr>
          <p:cNvPr id="64515" name="Line 3"/>
          <p:cNvSpPr>
            <a:spLocks noChangeShapeType="1"/>
          </p:cNvSpPr>
          <p:nvPr/>
        </p:nvSpPr>
        <p:spPr bwMode="auto">
          <a:xfrm>
            <a:off x="466725" y="3286125"/>
            <a:ext cx="3384550" cy="0"/>
          </a:xfrm>
          <a:prstGeom prst="line">
            <a:avLst/>
          </a:prstGeom>
          <a:noFill/>
          <a:ln w="28575">
            <a:solidFill>
              <a:schemeClr val="tx1"/>
            </a:solidFill>
            <a:round/>
            <a:headEnd/>
            <a:tailEnd type="triangle" w="lg" len="lg"/>
          </a:ln>
          <a:effectLst/>
        </p:spPr>
        <p:txBody>
          <a:bodyPr/>
          <a:lstStyle/>
          <a:p>
            <a:pPr>
              <a:defRPr/>
            </a:pPr>
            <a:endParaRPr lang="en-US" sz="2000">
              <a:latin typeface="+mj-lt"/>
              <a:ea typeface="+mn-ea"/>
            </a:endParaRPr>
          </a:p>
        </p:txBody>
      </p:sp>
      <p:sp>
        <p:nvSpPr>
          <p:cNvPr id="109572" name="Line 4"/>
          <p:cNvSpPr>
            <a:spLocks noChangeShapeType="1"/>
          </p:cNvSpPr>
          <p:nvPr/>
        </p:nvSpPr>
        <p:spPr bwMode="auto">
          <a:xfrm flipV="1">
            <a:off x="682625" y="1487488"/>
            <a:ext cx="0" cy="2016125"/>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09573" name="Text Box 5"/>
          <p:cNvSpPr txBox="1">
            <a:spLocks noChangeArrowheads="1"/>
          </p:cNvSpPr>
          <p:nvPr/>
        </p:nvSpPr>
        <p:spPr bwMode="auto">
          <a:xfrm>
            <a:off x="639763" y="3349625"/>
            <a:ext cx="330358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078288" eaLnBrk="0" hangingPunct="0">
              <a:defRPr sz="2400">
                <a:solidFill>
                  <a:schemeClr val="tx1"/>
                </a:solidFill>
                <a:latin typeface="Arial" charset="0"/>
                <a:ea typeface="ＭＳ Ｐゴシック" charset="0"/>
                <a:cs typeface="Arial" charset="0"/>
              </a:defRPr>
            </a:lvl1pPr>
            <a:lvl2pPr marL="37931725" indent="-37474525" defTabSz="4078288"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1900">
                <a:latin typeface="Calibri" charset="0"/>
              </a:rPr>
              <a:t>DSave | PSave | ? | PDel | DDel</a:t>
            </a:r>
            <a:endParaRPr lang="en-US" sz="1900">
              <a:latin typeface="Calibri" charset="0"/>
            </a:endParaRPr>
          </a:p>
        </p:txBody>
      </p:sp>
      <p:sp>
        <p:nvSpPr>
          <p:cNvPr id="109574" name="AutoShape 6"/>
          <p:cNvSpPr>
            <a:spLocks noChangeArrowheads="1"/>
          </p:cNvSpPr>
          <p:nvPr/>
        </p:nvSpPr>
        <p:spPr bwMode="auto">
          <a:xfrm>
            <a:off x="1198563" y="1622425"/>
            <a:ext cx="215900" cy="215900"/>
          </a:xfrm>
          <a:prstGeom prst="diamond">
            <a:avLst/>
          </a:prstGeom>
          <a:solidFill>
            <a:schemeClr val="accent1"/>
          </a:solidFill>
          <a:ln w="9525">
            <a:solidFill>
              <a:schemeClr val="tx1"/>
            </a:solidFill>
            <a:miter lim="800000"/>
            <a:headEnd/>
            <a:tailEnd/>
          </a:ln>
        </p:spPr>
        <p:txBody>
          <a:bodyPr wrap="none" anchor="ctr"/>
          <a:lstStyle/>
          <a:p>
            <a:endParaRPr lang="en-US"/>
          </a:p>
        </p:txBody>
      </p:sp>
      <p:sp>
        <p:nvSpPr>
          <p:cNvPr id="109575" name="AutoShape 7"/>
          <p:cNvSpPr>
            <a:spLocks noChangeArrowheads="1"/>
          </p:cNvSpPr>
          <p:nvPr/>
        </p:nvSpPr>
        <p:spPr bwMode="auto">
          <a:xfrm>
            <a:off x="2308225" y="2176463"/>
            <a:ext cx="215900" cy="215900"/>
          </a:xfrm>
          <a:prstGeom prst="diamond">
            <a:avLst/>
          </a:prstGeom>
          <a:solidFill>
            <a:schemeClr val="accent1"/>
          </a:solidFill>
          <a:ln w="9525">
            <a:solidFill>
              <a:schemeClr val="tx1"/>
            </a:solidFill>
            <a:miter lim="800000"/>
            <a:headEnd/>
            <a:tailEnd/>
          </a:ln>
        </p:spPr>
        <p:txBody>
          <a:bodyPr wrap="none" anchor="ctr"/>
          <a:lstStyle/>
          <a:p>
            <a:endParaRPr lang="en-US"/>
          </a:p>
        </p:txBody>
      </p:sp>
      <p:sp>
        <p:nvSpPr>
          <p:cNvPr id="109576" name="Text Box 8"/>
          <p:cNvSpPr txBox="1">
            <a:spLocks noChangeArrowheads="1"/>
          </p:cNvSpPr>
          <p:nvPr/>
        </p:nvSpPr>
        <p:spPr bwMode="auto">
          <a:xfrm>
            <a:off x="971550" y="1131888"/>
            <a:ext cx="2249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078288" eaLnBrk="0" hangingPunct="0">
              <a:defRPr sz="2400">
                <a:solidFill>
                  <a:schemeClr val="tx1"/>
                </a:solidFill>
                <a:latin typeface="Arial" charset="0"/>
                <a:ea typeface="ＭＳ Ｐゴシック" charset="0"/>
                <a:cs typeface="Arial" charset="0"/>
              </a:defRPr>
            </a:lvl1pPr>
            <a:lvl2pPr marL="37931725" indent="-37474525" defTabSz="4078288"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a:latin typeface="Calibri" charset="0"/>
              </a:rPr>
              <a:t>Q : MDP do-save</a:t>
            </a:r>
            <a:endParaRPr lang="en-US">
              <a:latin typeface="Calibri" charset="0"/>
            </a:endParaRPr>
          </a:p>
        </p:txBody>
      </p:sp>
      <p:sp>
        <p:nvSpPr>
          <p:cNvPr id="64521" name="Line 9"/>
          <p:cNvSpPr>
            <a:spLocks noChangeShapeType="1"/>
          </p:cNvSpPr>
          <p:nvPr/>
        </p:nvSpPr>
        <p:spPr bwMode="auto">
          <a:xfrm>
            <a:off x="4976813" y="3286125"/>
            <a:ext cx="3384550" cy="0"/>
          </a:xfrm>
          <a:prstGeom prst="line">
            <a:avLst/>
          </a:prstGeom>
          <a:noFill/>
          <a:ln w="28575">
            <a:solidFill>
              <a:schemeClr val="tx1"/>
            </a:solidFill>
            <a:round/>
            <a:headEnd/>
            <a:tailEnd type="triangle" w="lg" len="lg"/>
          </a:ln>
          <a:effectLst/>
        </p:spPr>
        <p:txBody>
          <a:bodyPr/>
          <a:lstStyle/>
          <a:p>
            <a:pPr>
              <a:defRPr/>
            </a:pPr>
            <a:endParaRPr lang="en-US" sz="2000">
              <a:latin typeface="+mj-lt"/>
              <a:ea typeface="+mn-ea"/>
            </a:endParaRPr>
          </a:p>
        </p:txBody>
      </p:sp>
      <p:sp>
        <p:nvSpPr>
          <p:cNvPr id="109578" name="Line 10"/>
          <p:cNvSpPr>
            <a:spLocks noChangeShapeType="1"/>
          </p:cNvSpPr>
          <p:nvPr/>
        </p:nvSpPr>
        <p:spPr bwMode="auto">
          <a:xfrm flipV="1">
            <a:off x="5192713" y="1487488"/>
            <a:ext cx="0" cy="2016125"/>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09579" name="Text Box 13"/>
          <p:cNvSpPr txBox="1">
            <a:spLocks noChangeArrowheads="1"/>
          </p:cNvSpPr>
          <p:nvPr/>
        </p:nvSpPr>
        <p:spPr bwMode="auto">
          <a:xfrm>
            <a:off x="5292725" y="1131888"/>
            <a:ext cx="1682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078288" eaLnBrk="0" hangingPunct="0">
              <a:defRPr sz="2400">
                <a:solidFill>
                  <a:schemeClr val="tx1"/>
                </a:solidFill>
                <a:latin typeface="Arial" charset="0"/>
                <a:ea typeface="ＭＳ Ｐゴシック" charset="0"/>
                <a:cs typeface="Arial" charset="0"/>
              </a:defRPr>
            </a:lvl1pPr>
            <a:lvl2pPr marL="37931725" indent="-37474525" defTabSz="4078288"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a:latin typeface="Calibri" charset="0"/>
              </a:rPr>
              <a:t>Q : MDP ask</a:t>
            </a:r>
            <a:endParaRPr lang="en-US">
              <a:latin typeface="Calibri" charset="0"/>
            </a:endParaRPr>
          </a:p>
        </p:txBody>
      </p:sp>
      <p:sp>
        <p:nvSpPr>
          <p:cNvPr id="109580" name="AutoShape 15"/>
          <p:cNvSpPr>
            <a:spLocks noChangeArrowheads="1"/>
          </p:cNvSpPr>
          <p:nvPr/>
        </p:nvSpPr>
        <p:spPr bwMode="auto">
          <a:xfrm>
            <a:off x="1720850" y="1893888"/>
            <a:ext cx="215900" cy="215900"/>
          </a:xfrm>
          <a:prstGeom prst="diamond">
            <a:avLst/>
          </a:prstGeom>
          <a:solidFill>
            <a:schemeClr val="accent1"/>
          </a:solidFill>
          <a:ln w="9525">
            <a:solidFill>
              <a:schemeClr val="tx1"/>
            </a:solidFill>
            <a:miter lim="800000"/>
            <a:headEnd/>
            <a:tailEnd/>
          </a:ln>
        </p:spPr>
        <p:txBody>
          <a:bodyPr wrap="none" anchor="ctr"/>
          <a:lstStyle/>
          <a:p>
            <a:endParaRPr lang="en-US"/>
          </a:p>
        </p:txBody>
      </p:sp>
      <p:sp>
        <p:nvSpPr>
          <p:cNvPr id="109581" name="Text Box 18"/>
          <p:cNvSpPr txBox="1">
            <a:spLocks noChangeArrowheads="1"/>
          </p:cNvSpPr>
          <p:nvPr/>
        </p:nvSpPr>
        <p:spPr bwMode="auto">
          <a:xfrm>
            <a:off x="5210175" y="3362325"/>
            <a:ext cx="330358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078288" eaLnBrk="0" hangingPunct="0">
              <a:defRPr sz="2400">
                <a:solidFill>
                  <a:schemeClr val="tx1"/>
                </a:solidFill>
                <a:latin typeface="Arial" charset="0"/>
                <a:ea typeface="ＭＳ Ｐゴシック" charset="0"/>
                <a:cs typeface="Arial" charset="0"/>
              </a:defRPr>
            </a:lvl1pPr>
            <a:lvl2pPr marL="37931725" indent="-37474525" defTabSz="4078288"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1900">
                <a:latin typeface="Calibri" charset="0"/>
              </a:rPr>
              <a:t>DSave | PSave | ? | PDel | DDel</a:t>
            </a:r>
            <a:endParaRPr lang="en-US" sz="1900">
              <a:latin typeface="Calibri" charset="0"/>
            </a:endParaRPr>
          </a:p>
        </p:txBody>
      </p:sp>
      <p:sp>
        <p:nvSpPr>
          <p:cNvPr id="109582" name="AutoShape 19"/>
          <p:cNvSpPr>
            <a:spLocks noChangeArrowheads="1"/>
          </p:cNvSpPr>
          <p:nvPr/>
        </p:nvSpPr>
        <p:spPr bwMode="auto">
          <a:xfrm>
            <a:off x="2843213" y="2457450"/>
            <a:ext cx="215900" cy="215900"/>
          </a:xfrm>
          <a:prstGeom prst="diamond">
            <a:avLst/>
          </a:prstGeom>
          <a:solidFill>
            <a:schemeClr val="accent1"/>
          </a:solidFill>
          <a:ln w="9525">
            <a:solidFill>
              <a:schemeClr val="tx1"/>
            </a:solidFill>
            <a:miter lim="800000"/>
            <a:headEnd/>
            <a:tailEnd/>
          </a:ln>
        </p:spPr>
        <p:txBody>
          <a:bodyPr wrap="none" anchor="ctr"/>
          <a:lstStyle/>
          <a:p>
            <a:endParaRPr lang="en-US"/>
          </a:p>
        </p:txBody>
      </p:sp>
      <p:sp>
        <p:nvSpPr>
          <p:cNvPr id="109583" name="AutoShape 20"/>
          <p:cNvSpPr>
            <a:spLocks noChangeArrowheads="1"/>
          </p:cNvSpPr>
          <p:nvPr/>
        </p:nvSpPr>
        <p:spPr bwMode="auto">
          <a:xfrm>
            <a:off x="3394075" y="2595563"/>
            <a:ext cx="215900" cy="215900"/>
          </a:xfrm>
          <a:prstGeom prst="diamond">
            <a:avLst/>
          </a:prstGeom>
          <a:solidFill>
            <a:schemeClr val="accent1"/>
          </a:solidFill>
          <a:ln w="9525">
            <a:solidFill>
              <a:schemeClr val="tx1"/>
            </a:solidFill>
            <a:miter lim="800000"/>
            <a:headEnd/>
            <a:tailEnd/>
          </a:ln>
        </p:spPr>
        <p:txBody>
          <a:bodyPr wrap="none" anchor="ctr"/>
          <a:lstStyle/>
          <a:p>
            <a:endParaRPr lang="en-US"/>
          </a:p>
        </p:txBody>
      </p:sp>
      <p:sp>
        <p:nvSpPr>
          <p:cNvPr id="109584" name="AutoShape 21"/>
          <p:cNvSpPr>
            <a:spLocks noChangeArrowheads="1"/>
          </p:cNvSpPr>
          <p:nvPr/>
        </p:nvSpPr>
        <p:spPr bwMode="auto">
          <a:xfrm>
            <a:off x="5683250" y="1900238"/>
            <a:ext cx="215900" cy="215900"/>
          </a:xfrm>
          <a:prstGeom prst="diamond">
            <a:avLst/>
          </a:prstGeom>
          <a:solidFill>
            <a:schemeClr val="accent1"/>
          </a:solidFill>
          <a:ln w="9525">
            <a:solidFill>
              <a:schemeClr val="tx1"/>
            </a:solidFill>
            <a:miter lim="800000"/>
            <a:headEnd/>
            <a:tailEnd/>
          </a:ln>
        </p:spPr>
        <p:txBody>
          <a:bodyPr wrap="none" anchor="ctr"/>
          <a:lstStyle/>
          <a:p>
            <a:endParaRPr lang="en-US"/>
          </a:p>
        </p:txBody>
      </p:sp>
      <p:sp>
        <p:nvSpPr>
          <p:cNvPr id="109585" name="AutoShape 22"/>
          <p:cNvSpPr>
            <a:spLocks noChangeArrowheads="1"/>
          </p:cNvSpPr>
          <p:nvPr/>
        </p:nvSpPr>
        <p:spPr bwMode="auto">
          <a:xfrm>
            <a:off x="6889750" y="2074863"/>
            <a:ext cx="215900" cy="215900"/>
          </a:xfrm>
          <a:prstGeom prst="diamond">
            <a:avLst/>
          </a:prstGeom>
          <a:solidFill>
            <a:schemeClr val="accent1"/>
          </a:solidFill>
          <a:ln w="9525">
            <a:solidFill>
              <a:schemeClr val="tx1"/>
            </a:solidFill>
            <a:miter lim="800000"/>
            <a:headEnd/>
            <a:tailEnd/>
          </a:ln>
        </p:spPr>
        <p:txBody>
          <a:bodyPr wrap="none" anchor="ctr"/>
          <a:lstStyle/>
          <a:p>
            <a:endParaRPr lang="en-US"/>
          </a:p>
        </p:txBody>
      </p:sp>
      <p:sp>
        <p:nvSpPr>
          <p:cNvPr id="109586" name="AutoShape 23"/>
          <p:cNvSpPr>
            <a:spLocks noChangeArrowheads="1"/>
          </p:cNvSpPr>
          <p:nvPr/>
        </p:nvSpPr>
        <p:spPr bwMode="auto">
          <a:xfrm>
            <a:off x="6300788" y="2024063"/>
            <a:ext cx="215900" cy="215900"/>
          </a:xfrm>
          <a:prstGeom prst="diamond">
            <a:avLst/>
          </a:prstGeom>
          <a:solidFill>
            <a:schemeClr val="accent1"/>
          </a:solidFill>
          <a:ln w="9525">
            <a:solidFill>
              <a:schemeClr val="tx1"/>
            </a:solidFill>
            <a:miter lim="800000"/>
            <a:headEnd/>
            <a:tailEnd/>
          </a:ln>
        </p:spPr>
        <p:txBody>
          <a:bodyPr wrap="none" anchor="ctr"/>
          <a:lstStyle/>
          <a:p>
            <a:endParaRPr lang="en-US"/>
          </a:p>
        </p:txBody>
      </p:sp>
      <p:sp>
        <p:nvSpPr>
          <p:cNvPr id="109587" name="AutoShape 24"/>
          <p:cNvSpPr>
            <a:spLocks noChangeArrowheads="1"/>
          </p:cNvSpPr>
          <p:nvPr/>
        </p:nvSpPr>
        <p:spPr bwMode="auto">
          <a:xfrm>
            <a:off x="7410450" y="2025650"/>
            <a:ext cx="215900" cy="215900"/>
          </a:xfrm>
          <a:prstGeom prst="diamond">
            <a:avLst/>
          </a:prstGeom>
          <a:solidFill>
            <a:schemeClr val="accent1"/>
          </a:solidFill>
          <a:ln w="9525">
            <a:solidFill>
              <a:schemeClr val="tx1"/>
            </a:solidFill>
            <a:miter lim="800000"/>
            <a:headEnd/>
            <a:tailEnd/>
          </a:ln>
        </p:spPr>
        <p:txBody>
          <a:bodyPr wrap="none" anchor="ctr"/>
          <a:lstStyle/>
          <a:p>
            <a:endParaRPr lang="en-US"/>
          </a:p>
        </p:txBody>
      </p:sp>
      <p:sp>
        <p:nvSpPr>
          <p:cNvPr id="109588" name="AutoShape 25"/>
          <p:cNvSpPr>
            <a:spLocks noChangeArrowheads="1"/>
          </p:cNvSpPr>
          <p:nvPr/>
        </p:nvSpPr>
        <p:spPr bwMode="auto">
          <a:xfrm>
            <a:off x="7959725" y="1811338"/>
            <a:ext cx="215900" cy="215900"/>
          </a:xfrm>
          <a:prstGeom prst="diamond">
            <a:avLst/>
          </a:prstGeom>
          <a:solidFill>
            <a:schemeClr val="accent1"/>
          </a:solidFill>
          <a:ln w="9525">
            <a:solidFill>
              <a:schemeClr val="tx1"/>
            </a:solidFill>
            <a:miter lim="800000"/>
            <a:headEnd/>
            <a:tailEnd/>
          </a:ln>
        </p:spPr>
        <p:txBody>
          <a:bodyPr wrap="none" anchor="ctr"/>
          <a:lstStyle/>
          <a:p>
            <a:endParaRPr lang="en-US"/>
          </a:p>
        </p:txBody>
      </p:sp>
      <p:sp>
        <p:nvSpPr>
          <p:cNvPr id="109589" name="Title 1"/>
          <p:cNvSpPr txBox="1">
            <a:spLocks/>
          </p:cNvSpPr>
          <p:nvPr/>
        </p:nvSpPr>
        <p:spPr bwMode="auto">
          <a:xfrm>
            <a:off x="457200" y="6019800"/>
            <a:ext cx="822960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600" i="1">
                <a:solidFill>
                  <a:srgbClr val="898989"/>
                </a:solidFill>
                <a:latin typeface="Calibri" charset="0"/>
              </a:rPr>
              <a:t>R. Sutton and A. Barto. (1998). </a:t>
            </a:r>
            <a:r>
              <a:rPr lang="ja-JP" altLang="en-US" sz="1600" i="1">
                <a:solidFill>
                  <a:srgbClr val="898989"/>
                </a:solidFill>
                <a:latin typeface="Calibri" charset="0"/>
              </a:rPr>
              <a:t>“</a:t>
            </a:r>
            <a:r>
              <a:rPr lang="en-US" sz="1600" i="1">
                <a:solidFill>
                  <a:srgbClr val="898989"/>
                </a:solidFill>
                <a:latin typeface="Calibri" charset="0"/>
              </a:rPr>
              <a:t>Reinforcement Learning: An Introduction</a:t>
            </a:r>
            <a:r>
              <a:rPr lang="ja-JP" altLang="en-US" sz="1600" i="1">
                <a:solidFill>
                  <a:srgbClr val="898989"/>
                </a:solidFill>
                <a:latin typeface="Calibri" charset="0"/>
              </a:rPr>
              <a:t>”</a:t>
            </a:r>
            <a:r>
              <a:rPr lang="en-US" sz="1600" i="1">
                <a:solidFill>
                  <a:srgbClr val="898989"/>
                </a:solidFill>
                <a:latin typeface="Calibri" charset="0"/>
              </a:rPr>
              <a:t>. MIT Press</a:t>
            </a:r>
          </a:p>
        </p:txBody>
      </p:sp>
      <p:sp>
        <p:nvSpPr>
          <p:cNvPr id="109591"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8D1FC80-3C4B-5142-B903-F0407894AA81}" type="slidenum">
              <a:rPr lang="en-US" sz="1200">
                <a:solidFill>
                  <a:srgbClr val="898989"/>
                </a:solidFill>
                <a:latin typeface="Calibri" charset="0"/>
              </a:rPr>
              <a:pPr eaLnBrk="1" hangingPunct="1"/>
              <a:t>27</a:t>
            </a:fld>
            <a:endParaRPr lang="en-US" sz="1200">
              <a:solidFill>
                <a:srgbClr val="898989"/>
              </a:solidFill>
              <a:latin typeface="Calibri" charset="0"/>
            </a:endParaRPr>
          </a:p>
        </p:txBody>
      </p:sp>
    </p:spTree>
    <p:extLst>
      <p:ext uri="{BB962C8B-B14F-4D97-AF65-F5344CB8AC3E}">
        <p14:creationId xmlns:p14="http://schemas.microsoft.com/office/powerpoint/2010/main" val="160580964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p:cNvSpPr>
          <p:nvPr>
            <p:ph type="title"/>
          </p:nvPr>
        </p:nvSpPr>
        <p:spPr/>
        <p:txBody>
          <a:bodyPr/>
          <a:lstStyle/>
          <a:p>
            <a:r>
              <a:rPr lang="en-GB">
                <a:latin typeface="Calibri" charset="0"/>
                <a:ea typeface="ＭＳ Ｐゴシック" charset="0"/>
                <a:cs typeface="ＭＳ Ｐゴシック" charset="0"/>
              </a:rPr>
              <a:t>Function approximation – The POMDP problem</a:t>
            </a:r>
            <a:endParaRPr lang="en-US">
              <a:latin typeface="Calibri" charset="0"/>
              <a:ea typeface="ＭＳ Ｐゴシック" charset="0"/>
              <a:cs typeface="ＭＳ Ｐゴシック" charset="0"/>
            </a:endParaRPr>
          </a:p>
        </p:txBody>
      </p:sp>
      <p:sp>
        <p:nvSpPr>
          <p:cNvPr id="111619" name="Line 3"/>
          <p:cNvSpPr>
            <a:spLocks noChangeShapeType="1"/>
          </p:cNvSpPr>
          <p:nvPr/>
        </p:nvSpPr>
        <p:spPr bwMode="auto">
          <a:xfrm>
            <a:off x="468313" y="6157913"/>
            <a:ext cx="3384550" cy="0"/>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11620" name="Line 4"/>
          <p:cNvSpPr>
            <a:spLocks noChangeShapeType="1"/>
          </p:cNvSpPr>
          <p:nvPr/>
        </p:nvSpPr>
        <p:spPr bwMode="auto">
          <a:xfrm flipV="1">
            <a:off x="684213" y="4359275"/>
            <a:ext cx="0" cy="2016125"/>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11621" name="Text Box 5"/>
          <p:cNvSpPr txBox="1">
            <a:spLocks noChangeArrowheads="1"/>
          </p:cNvSpPr>
          <p:nvPr/>
        </p:nvSpPr>
        <p:spPr bwMode="auto">
          <a:xfrm>
            <a:off x="973138" y="4003675"/>
            <a:ext cx="2608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078288" eaLnBrk="0" hangingPunct="0">
              <a:defRPr sz="2400">
                <a:solidFill>
                  <a:schemeClr val="tx1"/>
                </a:solidFill>
                <a:latin typeface="Arial" charset="0"/>
                <a:ea typeface="ＭＳ Ｐゴシック" charset="0"/>
                <a:cs typeface="Arial" charset="0"/>
              </a:defRPr>
            </a:lvl1pPr>
            <a:lvl2pPr marL="37931725" indent="-37474525" defTabSz="4078288"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a:latin typeface="Calibri" charset="0"/>
              </a:rPr>
              <a:t>Q : POMDP do-save</a:t>
            </a:r>
            <a:endParaRPr lang="en-US">
              <a:latin typeface="Calibri" charset="0"/>
            </a:endParaRPr>
          </a:p>
        </p:txBody>
      </p:sp>
      <p:sp>
        <p:nvSpPr>
          <p:cNvPr id="111622" name="Line 6"/>
          <p:cNvSpPr>
            <a:spLocks noChangeShapeType="1"/>
          </p:cNvSpPr>
          <p:nvPr/>
        </p:nvSpPr>
        <p:spPr bwMode="auto">
          <a:xfrm>
            <a:off x="4978400" y="6157913"/>
            <a:ext cx="3384550" cy="0"/>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11623" name="Line 7"/>
          <p:cNvSpPr>
            <a:spLocks noChangeShapeType="1"/>
          </p:cNvSpPr>
          <p:nvPr/>
        </p:nvSpPr>
        <p:spPr bwMode="auto">
          <a:xfrm flipV="1">
            <a:off x="5194300" y="4359275"/>
            <a:ext cx="0" cy="2016125"/>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11624" name="Text Box 8"/>
          <p:cNvSpPr txBox="1">
            <a:spLocks noChangeArrowheads="1"/>
          </p:cNvSpPr>
          <p:nvPr/>
        </p:nvSpPr>
        <p:spPr bwMode="auto">
          <a:xfrm>
            <a:off x="5294313" y="4003675"/>
            <a:ext cx="2041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078288" eaLnBrk="0" hangingPunct="0">
              <a:defRPr sz="2400">
                <a:solidFill>
                  <a:schemeClr val="tx1"/>
                </a:solidFill>
                <a:latin typeface="Arial" charset="0"/>
                <a:ea typeface="ＭＳ Ｐゴシック" charset="0"/>
                <a:cs typeface="Arial" charset="0"/>
              </a:defRPr>
            </a:lvl1pPr>
            <a:lvl2pPr marL="37931725" indent="-37474525" defTabSz="4078288"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a:latin typeface="Calibri" charset="0"/>
              </a:rPr>
              <a:t>Q : POMDP ask</a:t>
            </a:r>
            <a:endParaRPr lang="en-US">
              <a:latin typeface="Calibri" charset="0"/>
            </a:endParaRPr>
          </a:p>
        </p:txBody>
      </p:sp>
      <p:sp>
        <p:nvSpPr>
          <p:cNvPr id="111625" name="Arc 9"/>
          <p:cNvSpPr>
            <a:spLocks/>
          </p:cNvSpPr>
          <p:nvPr/>
        </p:nvSpPr>
        <p:spPr bwMode="auto">
          <a:xfrm rot="10800000">
            <a:off x="684213" y="4541838"/>
            <a:ext cx="2879725" cy="936625"/>
          </a:xfrm>
          <a:custGeom>
            <a:avLst/>
            <a:gdLst>
              <a:gd name="T0" fmla="*/ 0 w 21600"/>
              <a:gd name="T1" fmla="*/ 0 h 21600"/>
              <a:gd name="T2" fmla="*/ 2147483647 w 21600"/>
              <a:gd name="T3" fmla="*/ 1761123022 h 21600"/>
              <a:gd name="T4" fmla="*/ 0 w 21600"/>
              <a:gd name="T5" fmla="*/ 176112302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1626" name="Arc 10"/>
          <p:cNvSpPr>
            <a:spLocks/>
          </p:cNvSpPr>
          <p:nvPr/>
        </p:nvSpPr>
        <p:spPr bwMode="auto">
          <a:xfrm rot="9658757">
            <a:off x="5076825" y="3435350"/>
            <a:ext cx="2857500" cy="2190750"/>
          </a:xfrm>
          <a:custGeom>
            <a:avLst/>
            <a:gdLst>
              <a:gd name="T0" fmla="*/ 0 w 23471"/>
              <a:gd name="T1" fmla="*/ 750150935 h 21600"/>
              <a:gd name="T2" fmla="*/ 2147483647 w 23471"/>
              <a:gd name="T3" fmla="*/ 2147483647 h 21600"/>
              <a:gd name="T4" fmla="*/ 2147483647 w 23471"/>
              <a:gd name="T5" fmla="*/ 2147483647 h 21600"/>
              <a:gd name="T6" fmla="*/ 0 60000 65536"/>
              <a:gd name="T7" fmla="*/ 0 60000 65536"/>
              <a:gd name="T8" fmla="*/ 0 60000 65536"/>
              <a:gd name="T9" fmla="*/ 0 w 23471"/>
              <a:gd name="T10" fmla="*/ 0 h 21600"/>
              <a:gd name="T11" fmla="*/ 23471 w 23471"/>
              <a:gd name="T12" fmla="*/ 21600 h 21600"/>
            </a:gdLst>
            <a:ahLst/>
            <a:cxnLst>
              <a:cxn ang="T6">
                <a:pos x="T0" y="T1"/>
              </a:cxn>
              <a:cxn ang="T7">
                <a:pos x="T2" y="T3"/>
              </a:cxn>
              <a:cxn ang="T8">
                <a:pos x="T4" y="T5"/>
              </a:cxn>
            </a:cxnLst>
            <a:rect l="T9" t="T10" r="T11" b="T12"/>
            <a:pathLst>
              <a:path w="23471" h="21600" fill="none" extrusionOk="0">
                <a:moveTo>
                  <a:pt x="0" y="719"/>
                </a:moveTo>
                <a:cubicBezTo>
                  <a:pt x="1803" y="241"/>
                  <a:pt x="3661" y="-1"/>
                  <a:pt x="5527" y="0"/>
                </a:cubicBezTo>
                <a:cubicBezTo>
                  <a:pt x="12731" y="0"/>
                  <a:pt x="19461" y="3591"/>
                  <a:pt x="23471" y="9576"/>
                </a:cubicBezTo>
              </a:path>
              <a:path w="23471" h="21600" stroke="0" extrusionOk="0">
                <a:moveTo>
                  <a:pt x="0" y="719"/>
                </a:moveTo>
                <a:cubicBezTo>
                  <a:pt x="1803" y="241"/>
                  <a:pt x="3661" y="-1"/>
                  <a:pt x="5527" y="0"/>
                </a:cubicBezTo>
                <a:cubicBezTo>
                  <a:pt x="12731" y="0"/>
                  <a:pt x="19461" y="3591"/>
                  <a:pt x="23471" y="9576"/>
                </a:cubicBezTo>
                <a:lnTo>
                  <a:pt x="5527" y="21600"/>
                </a:lnTo>
                <a:close/>
              </a:path>
            </a:pathLst>
          </a:cu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2" name="Group 11"/>
          <p:cNvGrpSpPr>
            <a:grpSpLocks/>
          </p:cNvGrpSpPr>
          <p:nvPr/>
        </p:nvGrpSpPr>
        <p:grpSpPr bwMode="auto">
          <a:xfrm>
            <a:off x="684213" y="4830763"/>
            <a:ext cx="2879725" cy="647700"/>
            <a:chOff x="431" y="3113"/>
            <a:chExt cx="1814" cy="408"/>
          </a:xfrm>
        </p:grpSpPr>
        <p:sp>
          <p:nvSpPr>
            <p:cNvPr id="111660" name="Line 12"/>
            <p:cNvSpPr>
              <a:spLocks noChangeShapeType="1"/>
            </p:cNvSpPr>
            <p:nvPr/>
          </p:nvSpPr>
          <p:spPr bwMode="auto">
            <a:xfrm>
              <a:off x="431" y="3113"/>
              <a:ext cx="272"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1" name="Line 13"/>
            <p:cNvSpPr>
              <a:spLocks noChangeShapeType="1"/>
            </p:cNvSpPr>
            <p:nvPr/>
          </p:nvSpPr>
          <p:spPr bwMode="auto">
            <a:xfrm>
              <a:off x="703" y="3294"/>
              <a:ext cx="272"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2" name="Line 14"/>
            <p:cNvSpPr>
              <a:spLocks noChangeShapeType="1"/>
            </p:cNvSpPr>
            <p:nvPr/>
          </p:nvSpPr>
          <p:spPr bwMode="auto">
            <a:xfrm>
              <a:off x="975" y="3385"/>
              <a:ext cx="272"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3" name="Line 15"/>
            <p:cNvSpPr>
              <a:spLocks noChangeShapeType="1"/>
            </p:cNvSpPr>
            <p:nvPr/>
          </p:nvSpPr>
          <p:spPr bwMode="auto">
            <a:xfrm>
              <a:off x="1247" y="3448"/>
              <a:ext cx="272"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4" name="Line 16"/>
            <p:cNvSpPr>
              <a:spLocks noChangeShapeType="1"/>
            </p:cNvSpPr>
            <p:nvPr/>
          </p:nvSpPr>
          <p:spPr bwMode="auto">
            <a:xfrm>
              <a:off x="1519" y="3493"/>
              <a:ext cx="272"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5" name="Line 17"/>
            <p:cNvSpPr>
              <a:spLocks noChangeShapeType="1"/>
            </p:cNvSpPr>
            <p:nvPr/>
          </p:nvSpPr>
          <p:spPr bwMode="auto">
            <a:xfrm>
              <a:off x="1792" y="3521"/>
              <a:ext cx="453"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111666" name="AutoShape 18"/>
            <p:cNvCxnSpPr>
              <a:cxnSpLocks noChangeShapeType="1"/>
              <a:stCxn id="111660" idx="1"/>
              <a:endCxn id="111661" idx="0"/>
            </p:cNvCxnSpPr>
            <p:nvPr/>
          </p:nvCxnSpPr>
          <p:spPr bwMode="auto">
            <a:xfrm>
              <a:off x="703" y="3113"/>
              <a:ext cx="0" cy="181"/>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111667" name="AutoShape 19"/>
            <p:cNvCxnSpPr>
              <a:cxnSpLocks noChangeShapeType="1"/>
              <a:stCxn id="111661" idx="1"/>
              <a:endCxn id="111662" idx="0"/>
            </p:cNvCxnSpPr>
            <p:nvPr/>
          </p:nvCxnSpPr>
          <p:spPr bwMode="auto">
            <a:xfrm>
              <a:off x="975" y="3294"/>
              <a:ext cx="0" cy="91"/>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111668" name="AutoShape 20"/>
            <p:cNvCxnSpPr>
              <a:cxnSpLocks noChangeShapeType="1"/>
              <a:stCxn id="111662" idx="1"/>
              <a:endCxn id="111663" idx="0"/>
            </p:cNvCxnSpPr>
            <p:nvPr/>
          </p:nvCxnSpPr>
          <p:spPr bwMode="auto">
            <a:xfrm>
              <a:off x="1247" y="3385"/>
              <a:ext cx="0" cy="63"/>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111669" name="AutoShape 21"/>
            <p:cNvCxnSpPr>
              <a:cxnSpLocks noChangeShapeType="1"/>
              <a:stCxn id="111663" idx="1"/>
              <a:endCxn id="111664" idx="0"/>
            </p:cNvCxnSpPr>
            <p:nvPr/>
          </p:nvCxnSpPr>
          <p:spPr bwMode="auto">
            <a:xfrm>
              <a:off x="1519" y="3448"/>
              <a:ext cx="0" cy="45"/>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111670" name="AutoShape 22"/>
            <p:cNvCxnSpPr>
              <a:cxnSpLocks noChangeShapeType="1"/>
              <a:stCxn id="111665" idx="0"/>
              <a:endCxn id="111664" idx="1"/>
            </p:cNvCxnSpPr>
            <p:nvPr/>
          </p:nvCxnSpPr>
          <p:spPr bwMode="auto">
            <a:xfrm flipH="1" flipV="1">
              <a:off x="1791" y="3493"/>
              <a:ext cx="1" cy="28"/>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grpSp>
      <p:grpSp>
        <p:nvGrpSpPr>
          <p:cNvPr id="3" name="Group 23"/>
          <p:cNvGrpSpPr>
            <a:grpSpLocks/>
          </p:cNvGrpSpPr>
          <p:nvPr/>
        </p:nvGrpSpPr>
        <p:grpSpPr bwMode="auto">
          <a:xfrm>
            <a:off x="5219700" y="5091113"/>
            <a:ext cx="2954338" cy="403225"/>
            <a:chOff x="3288" y="3067"/>
            <a:chExt cx="1861" cy="254"/>
          </a:xfrm>
        </p:grpSpPr>
        <p:sp>
          <p:nvSpPr>
            <p:cNvPr id="111649" name="Line 24"/>
            <p:cNvSpPr>
              <a:spLocks noChangeShapeType="1"/>
            </p:cNvSpPr>
            <p:nvPr/>
          </p:nvSpPr>
          <p:spPr bwMode="auto">
            <a:xfrm>
              <a:off x="3288" y="3203"/>
              <a:ext cx="499"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0" name="Line 25"/>
            <p:cNvSpPr>
              <a:spLocks noChangeShapeType="1"/>
            </p:cNvSpPr>
            <p:nvPr/>
          </p:nvSpPr>
          <p:spPr bwMode="auto">
            <a:xfrm>
              <a:off x="3787" y="3303"/>
              <a:ext cx="272"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1" name="Line 26"/>
            <p:cNvSpPr>
              <a:spLocks noChangeShapeType="1"/>
            </p:cNvSpPr>
            <p:nvPr/>
          </p:nvSpPr>
          <p:spPr bwMode="auto">
            <a:xfrm>
              <a:off x="4059" y="3321"/>
              <a:ext cx="272"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2" name="Line 27"/>
            <p:cNvSpPr>
              <a:spLocks noChangeShapeType="1"/>
            </p:cNvSpPr>
            <p:nvPr/>
          </p:nvSpPr>
          <p:spPr bwMode="auto">
            <a:xfrm>
              <a:off x="4332" y="3294"/>
              <a:ext cx="272"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3" name="Line 28"/>
            <p:cNvSpPr>
              <a:spLocks noChangeShapeType="1"/>
            </p:cNvSpPr>
            <p:nvPr/>
          </p:nvSpPr>
          <p:spPr bwMode="auto">
            <a:xfrm>
              <a:off x="4604" y="3203"/>
              <a:ext cx="272"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4" name="Line 29"/>
            <p:cNvSpPr>
              <a:spLocks noChangeShapeType="1"/>
            </p:cNvSpPr>
            <p:nvPr/>
          </p:nvSpPr>
          <p:spPr bwMode="auto">
            <a:xfrm>
              <a:off x="4876" y="3067"/>
              <a:ext cx="273"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111655" name="AutoShape 30"/>
            <p:cNvCxnSpPr>
              <a:cxnSpLocks noChangeShapeType="1"/>
              <a:stCxn id="111649" idx="1"/>
              <a:endCxn id="111650" idx="0"/>
            </p:cNvCxnSpPr>
            <p:nvPr/>
          </p:nvCxnSpPr>
          <p:spPr bwMode="auto">
            <a:xfrm>
              <a:off x="3787" y="3203"/>
              <a:ext cx="0" cy="100"/>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111656" name="AutoShape 31"/>
            <p:cNvCxnSpPr>
              <a:cxnSpLocks noChangeShapeType="1"/>
              <a:stCxn id="111650" idx="1"/>
              <a:endCxn id="111651" idx="0"/>
            </p:cNvCxnSpPr>
            <p:nvPr/>
          </p:nvCxnSpPr>
          <p:spPr bwMode="auto">
            <a:xfrm>
              <a:off x="4059" y="3303"/>
              <a:ext cx="0" cy="18"/>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111657" name="AutoShape 32"/>
            <p:cNvCxnSpPr>
              <a:cxnSpLocks noChangeShapeType="1"/>
              <a:stCxn id="111651" idx="1"/>
              <a:endCxn id="111652" idx="0"/>
            </p:cNvCxnSpPr>
            <p:nvPr/>
          </p:nvCxnSpPr>
          <p:spPr bwMode="auto">
            <a:xfrm flipV="1">
              <a:off x="4331" y="3294"/>
              <a:ext cx="1" cy="27"/>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111658" name="AutoShape 33"/>
            <p:cNvCxnSpPr>
              <a:cxnSpLocks noChangeShapeType="1"/>
              <a:stCxn id="111652" idx="1"/>
              <a:endCxn id="111653" idx="0"/>
            </p:cNvCxnSpPr>
            <p:nvPr/>
          </p:nvCxnSpPr>
          <p:spPr bwMode="auto">
            <a:xfrm flipV="1">
              <a:off x="4604" y="3203"/>
              <a:ext cx="0" cy="91"/>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111659" name="AutoShape 34"/>
            <p:cNvCxnSpPr>
              <a:cxnSpLocks noChangeShapeType="1"/>
              <a:stCxn id="111654" idx="0"/>
              <a:endCxn id="111653" idx="1"/>
            </p:cNvCxnSpPr>
            <p:nvPr/>
          </p:nvCxnSpPr>
          <p:spPr bwMode="auto">
            <a:xfrm>
              <a:off x="4876" y="3067"/>
              <a:ext cx="0" cy="136"/>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grpSp>
      <p:sp>
        <p:nvSpPr>
          <p:cNvPr id="111629" name="Line 67"/>
          <p:cNvSpPr>
            <a:spLocks noChangeShapeType="1"/>
          </p:cNvSpPr>
          <p:nvPr/>
        </p:nvSpPr>
        <p:spPr bwMode="auto">
          <a:xfrm>
            <a:off x="466725" y="3286125"/>
            <a:ext cx="3384550" cy="0"/>
          </a:xfrm>
          <a:prstGeom prst="line">
            <a:avLst/>
          </a:prstGeom>
          <a:noFill/>
          <a:ln w="28575">
            <a:solidFill>
              <a:srgbClr val="DDDDDD"/>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11630" name="Line 68"/>
          <p:cNvSpPr>
            <a:spLocks noChangeShapeType="1"/>
          </p:cNvSpPr>
          <p:nvPr/>
        </p:nvSpPr>
        <p:spPr bwMode="auto">
          <a:xfrm flipV="1">
            <a:off x="682625" y="1487488"/>
            <a:ext cx="0" cy="2016125"/>
          </a:xfrm>
          <a:prstGeom prst="line">
            <a:avLst/>
          </a:prstGeom>
          <a:noFill/>
          <a:ln w="28575">
            <a:solidFill>
              <a:srgbClr val="DDDDDD"/>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11631" name="AutoShape 70"/>
          <p:cNvSpPr>
            <a:spLocks noChangeArrowheads="1"/>
          </p:cNvSpPr>
          <p:nvPr/>
        </p:nvSpPr>
        <p:spPr bwMode="auto">
          <a:xfrm>
            <a:off x="1198563" y="1622425"/>
            <a:ext cx="215900" cy="215900"/>
          </a:xfrm>
          <a:prstGeom prst="diamond">
            <a:avLst/>
          </a:prstGeom>
          <a:solidFill>
            <a:schemeClr val="accent1"/>
          </a:solidFill>
          <a:ln w="9525">
            <a:solidFill>
              <a:srgbClr val="DDDDDD"/>
            </a:solidFill>
            <a:miter lim="800000"/>
            <a:headEnd/>
            <a:tailEnd/>
          </a:ln>
        </p:spPr>
        <p:txBody>
          <a:bodyPr wrap="none" anchor="ctr"/>
          <a:lstStyle/>
          <a:p>
            <a:endParaRPr lang="en-US"/>
          </a:p>
        </p:txBody>
      </p:sp>
      <p:sp>
        <p:nvSpPr>
          <p:cNvPr id="111632" name="AutoShape 71"/>
          <p:cNvSpPr>
            <a:spLocks noChangeArrowheads="1"/>
          </p:cNvSpPr>
          <p:nvPr/>
        </p:nvSpPr>
        <p:spPr bwMode="auto">
          <a:xfrm>
            <a:off x="2308225" y="2176463"/>
            <a:ext cx="215900" cy="215900"/>
          </a:xfrm>
          <a:prstGeom prst="diamond">
            <a:avLst/>
          </a:prstGeom>
          <a:solidFill>
            <a:schemeClr val="accent1"/>
          </a:solidFill>
          <a:ln w="9525">
            <a:solidFill>
              <a:srgbClr val="DDDDDD"/>
            </a:solidFill>
            <a:miter lim="800000"/>
            <a:headEnd/>
            <a:tailEnd/>
          </a:ln>
        </p:spPr>
        <p:txBody>
          <a:bodyPr wrap="none" anchor="ctr"/>
          <a:lstStyle/>
          <a:p>
            <a:endParaRPr lang="en-US"/>
          </a:p>
        </p:txBody>
      </p:sp>
      <p:sp>
        <p:nvSpPr>
          <p:cNvPr id="111633" name="Line 73"/>
          <p:cNvSpPr>
            <a:spLocks noChangeShapeType="1"/>
          </p:cNvSpPr>
          <p:nvPr/>
        </p:nvSpPr>
        <p:spPr bwMode="auto">
          <a:xfrm>
            <a:off x="4976813" y="3286125"/>
            <a:ext cx="3384550" cy="0"/>
          </a:xfrm>
          <a:prstGeom prst="line">
            <a:avLst/>
          </a:prstGeom>
          <a:noFill/>
          <a:ln w="28575">
            <a:solidFill>
              <a:srgbClr val="DDDDDD"/>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11634" name="Line 74"/>
          <p:cNvSpPr>
            <a:spLocks noChangeShapeType="1"/>
          </p:cNvSpPr>
          <p:nvPr/>
        </p:nvSpPr>
        <p:spPr bwMode="auto">
          <a:xfrm flipV="1">
            <a:off x="5192713" y="1487488"/>
            <a:ext cx="0" cy="2016125"/>
          </a:xfrm>
          <a:prstGeom prst="line">
            <a:avLst/>
          </a:prstGeom>
          <a:noFill/>
          <a:ln w="28575">
            <a:solidFill>
              <a:srgbClr val="DDDDDD"/>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11635" name="AutoShape 76"/>
          <p:cNvSpPr>
            <a:spLocks noChangeArrowheads="1"/>
          </p:cNvSpPr>
          <p:nvPr/>
        </p:nvSpPr>
        <p:spPr bwMode="auto">
          <a:xfrm>
            <a:off x="1720850" y="1893888"/>
            <a:ext cx="215900" cy="215900"/>
          </a:xfrm>
          <a:prstGeom prst="diamond">
            <a:avLst/>
          </a:prstGeom>
          <a:solidFill>
            <a:schemeClr val="accent1"/>
          </a:solidFill>
          <a:ln w="9525">
            <a:solidFill>
              <a:srgbClr val="DDDDDD"/>
            </a:solidFill>
            <a:miter lim="800000"/>
            <a:headEnd/>
            <a:tailEnd/>
          </a:ln>
        </p:spPr>
        <p:txBody>
          <a:bodyPr wrap="none" anchor="ctr"/>
          <a:lstStyle/>
          <a:p>
            <a:endParaRPr lang="en-US"/>
          </a:p>
        </p:txBody>
      </p:sp>
      <p:sp>
        <p:nvSpPr>
          <p:cNvPr id="111636" name="AutoShape 78"/>
          <p:cNvSpPr>
            <a:spLocks noChangeArrowheads="1"/>
          </p:cNvSpPr>
          <p:nvPr/>
        </p:nvSpPr>
        <p:spPr bwMode="auto">
          <a:xfrm>
            <a:off x="2843213" y="2457450"/>
            <a:ext cx="215900" cy="215900"/>
          </a:xfrm>
          <a:prstGeom prst="diamond">
            <a:avLst/>
          </a:prstGeom>
          <a:solidFill>
            <a:schemeClr val="accent1"/>
          </a:solidFill>
          <a:ln w="9525">
            <a:solidFill>
              <a:srgbClr val="DDDDDD"/>
            </a:solidFill>
            <a:miter lim="800000"/>
            <a:headEnd/>
            <a:tailEnd/>
          </a:ln>
        </p:spPr>
        <p:txBody>
          <a:bodyPr wrap="none" anchor="ctr"/>
          <a:lstStyle/>
          <a:p>
            <a:endParaRPr lang="en-US"/>
          </a:p>
        </p:txBody>
      </p:sp>
      <p:sp>
        <p:nvSpPr>
          <p:cNvPr id="111637" name="AutoShape 79"/>
          <p:cNvSpPr>
            <a:spLocks noChangeArrowheads="1"/>
          </p:cNvSpPr>
          <p:nvPr/>
        </p:nvSpPr>
        <p:spPr bwMode="auto">
          <a:xfrm>
            <a:off x="3394075" y="2595563"/>
            <a:ext cx="215900" cy="215900"/>
          </a:xfrm>
          <a:prstGeom prst="diamond">
            <a:avLst/>
          </a:prstGeom>
          <a:solidFill>
            <a:schemeClr val="accent1"/>
          </a:solidFill>
          <a:ln w="9525">
            <a:solidFill>
              <a:srgbClr val="DDDDDD"/>
            </a:solidFill>
            <a:miter lim="800000"/>
            <a:headEnd/>
            <a:tailEnd/>
          </a:ln>
        </p:spPr>
        <p:txBody>
          <a:bodyPr wrap="none" anchor="ctr"/>
          <a:lstStyle/>
          <a:p>
            <a:endParaRPr lang="en-US"/>
          </a:p>
        </p:txBody>
      </p:sp>
      <p:sp>
        <p:nvSpPr>
          <p:cNvPr id="111638" name="AutoShape 80"/>
          <p:cNvSpPr>
            <a:spLocks noChangeArrowheads="1"/>
          </p:cNvSpPr>
          <p:nvPr/>
        </p:nvSpPr>
        <p:spPr bwMode="auto">
          <a:xfrm>
            <a:off x="5683250" y="1900238"/>
            <a:ext cx="215900" cy="215900"/>
          </a:xfrm>
          <a:prstGeom prst="diamond">
            <a:avLst/>
          </a:prstGeom>
          <a:solidFill>
            <a:schemeClr val="accent1"/>
          </a:solidFill>
          <a:ln w="9525">
            <a:solidFill>
              <a:srgbClr val="DDDDDD"/>
            </a:solidFill>
            <a:miter lim="800000"/>
            <a:headEnd/>
            <a:tailEnd/>
          </a:ln>
        </p:spPr>
        <p:txBody>
          <a:bodyPr wrap="none" anchor="ctr"/>
          <a:lstStyle/>
          <a:p>
            <a:endParaRPr lang="en-US"/>
          </a:p>
        </p:txBody>
      </p:sp>
      <p:sp>
        <p:nvSpPr>
          <p:cNvPr id="111639" name="AutoShape 81"/>
          <p:cNvSpPr>
            <a:spLocks noChangeArrowheads="1"/>
          </p:cNvSpPr>
          <p:nvPr/>
        </p:nvSpPr>
        <p:spPr bwMode="auto">
          <a:xfrm>
            <a:off x="6889750" y="2074863"/>
            <a:ext cx="215900" cy="215900"/>
          </a:xfrm>
          <a:prstGeom prst="diamond">
            <a:avLst/>
          </a:prstGeom>
          <a:solidFill>
            <a:schemeClr val="accent1"/>
          </a:solidFill>
          <a:ln w="9525">
            <a:solidFill>
              <a:srgbClr val="DDDDDD"/>
            </a:solidFill>
            <a:miter lim="800000"/>
            <a:headEnd/>
            <a:tailEnd/>
          </a:ln>
        </p:spPr>
        <p:txBody>
          <a:bodyPr wrap="none" anchor="ctr"/>
          <a:lstStyle/>
          <a:p>
            <a:endParaRPr lang="en-US"/>
          </a:p>
        </p:txBody>
      </p:sp>
      <p:sp>
        <p:nvSpPr>
          <p:cNvPr id="111640" name="AutoShape 82"/>
          <p:cNvSpPr>
            <a:spLocks noChangeArrowheads="1"/>
          </p:cNvSpPr>
          <p:nvPr/>
        </p:nvSpPr>
        <p:spPr bwMode="auto">
          <a:xfrm>
            <a:off x="6300788" y="2024063"/>
            <a:ext cx="215900" cy="215900"/>
          </a:xfrm>
          <a:prstGeom prst="diamond">
            <a:avLst/>
          </a:prstGeom>
          <a:solidFill>
            <a:schemeClr val="accent1"/>
          </a:solidFill>
          <a:ln w="9525">
            <a:solidFill>
              <a:srgbClr val="DDDDDD"/>
            </a:solidFill>
            <a:miter lim="800000"/>
            <a:headEnd/>
            <a:tailEnd/>
          </a:ln>
        </p:spPr>
        <p:txBody>
          <a:bodyPr wrap="none" anchor="ctr"/>
          <a:lstStyle/>
          <a:p>
            <a:endParaRPr lang="en-US"/>
          </a:p>
        </p:txBody>
      </p:sp>
      <p:sp>
        <p:nvSpPr>
          <p:cNvPr id="111641" name="AutoShape 83"/>
          <p:cNvSpPr>
            <a:spLocks noChangeArrowheads="1"/>
          </p:cNvSpPr>
          <p:nvPr/>
        </p:nvSpPr>
        <p:spPr bwMode="auto">
          <a:xfrm>
            <a:off x="7410450" y="2025650"/>
            <a:ext cx="215900" cy="215900"/>
          </a:xfrm>
          <a:prstGeom prst="diamond">
            <a:avLst/>
          </a:prstGeom>
          <a:solidFill>
            <a:schemeClr val="accent1"/>
          </a:solidFill>
          <a:ln w="9525">
            <a:solidFill>
              <a:srgbClr val="DDDDDD"/>
            </a:solidFill>
            <a:miter lim="800000"/>
            <a:headEnd/>
            <a:tailEnd/>
          </a:ln>
        </p:spPr>
        <p:txBody>
          <a:bodyPr wrap="none" anchor="ctr"/>
          <a:lstStyle/>
          <a:p>
            <a:endParaRPr lang="en-US"/>
          </a:p>
        </p:txBody>
      </p:sp>
      <p:sp>
        <p:nvSpPr>
          <p:cNvPr id="111642" name="AutoShape 84"/>
          <p:cNvSpPr>
            <a:spLocks noChangeArrowheads="1"/>
          </p:cNvSpPr>
          <p:nvPr/>
        </p:nvSpPr>
        <p:spPr bwMode="auto">
          <a:xfrm>
            <a:off x="7959725" y="1811338"/>
            <a:ext cx="215900" cy="215900"/>
          </a:xfrm>
          <a:prstGeom prst="diamond">
            <a:avLst/>
          </a:prstGeom>
          <a:solidFill>
            <a:schemeClr val="accent1"/>
          </a:solidFill>
          <a:ln w="9525">
            <a:solidFill>
              <a:srgbClr val="DDDDDD"/>
            </a:solidFill>
            <a:miter lim="800000"/>
            <a:headEnd/>
            <a:tailEnd/>
          </a:ln>
        </p:spPr>
        <p:txBody>
          <a:bodyPr wrap="none" anchor="ctr"/>
          <a:lstStyle/>
          <a:p>
            <a:endParaRPr lang="en-US"/>
          </a:p>
        </p:txBody>
      </p:sp>
      <p:sp>
        <p:nvSpPr>
          <p:cNvPr id="111643" name="Text Box 5"/>
          <p:cNvSpPr txBox="1">
            <a:spLocks noChangeArrowheads="1"/>
          </p:cNvSpPr>
          <p:nvPr/>
        </p:nvSpPr>
        <p:spPr bwMode="auto">
          <a:xfrm>
            <a:off x="639763" y="3349625"/>
            <a:ext cx="330358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078288" eaLnBrk="0" hangingPunct="0">
              <a:defRPr sz="2400">
                <a:solidFill>
                  <a:schemeClr val="tx1"/>
                </a:solidFill>
                <a:latin typeface="Arial" charset="0"/>
                <a:ea typeface="ＭＳ Ｐゴシック" charset="0"/>
                <a:cs typeface="Arial" charset="0"/>
              </a:defRPr>
            </a:lvl1pPr>
            <a:lvl2pPr marL="37931725" indent="-37474525" defTabSz="4078288"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1900">
                <a:solidFill>
                  <a:srgbClr val="D9D9D9"/>
                </a:solidFill>
                <a:latin typeface="Calibri" charset="0"/>
              </a:rPr>
              <a:t>DSave | PSave | ? | PDel | DDel</a:t>
            </a:r>
            <a:endParaRPr lang="en-US" sz="1900">
              <a:solidFill>
                <a:srgbClr val="D9D9D9"/>
              </a:solidFill>
              <a:latin typeface="Calibri" charset="0"/>
            </a:endParaRPr>
          </a:p>
        </p:txBody>
      </p:sp>
      <p:sp>
        <p:nvSpPr>
          <p:cNvPr id="111644" name="Text Box 8"/>
          <p:cNvSpPr txBox="1">
            <a:spLocks noChangeArrowheads="1"/>
          </p:cNvSpPr>
          <p:nvPr/>
        </p:nvSpPr>
        <p:spPr bwMode="auto">
          <a:xfrm>
            <a:off x="971550" y="1131888"/>
            <a:ext cx="2249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078288" eaLnBrk="0" hangingPunct="0">
              <a:defRPr sz="2400">
                <a:solidFill>
                  <a:schemeClr val="tx1"/>
                </a:solidFill>
                <a:latin typeface="Arial" charset="0"/>
                <a:ea typeface="ＭＳ Ｐゴシック" charset="0"/>
                <a:cs typeface="Arial" charset="0"/>
              </a:defRPr>
            </a:lvl1pPr>
            <a:lvl2pPr marL="37931725" indent="-37474525" defTabSz="4078288"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a:solidFill>
                  <a:srgbClr val="D9D9D9"/>
                </a:solidFill>
                <a:latin typeface="Calibri" charset="0"/>
              </a:rPr>
              <a:t>Q : MDP do-save</a:t>
            </a:r>
            <a:endParaRPr lang="en-US">
              <a:solidFill>
                <a:srgbClr val="D9D9D9"/>
              </a:solidFill>
              <a:latin typeface="Calibri" charset="0"/>
            </a:endParaRPr>
          </a:p>
        </p:txBody>
      </p:sp>
      <p:sp>
        <p:nvSpPr>
          <p:cNvPr id="111645" name="Text Box 13"/>
          <p:cNvSpPr txBox="1">
            <a:spLocks noChangeArrowheads="1"/>
          </p:cNvSpPr>
          <p:nvPr/>
        </p:nvSpPr>
        <p:spPr bwMode="auto">
          <a:xfrm>
            <a:off x="5292725" y="1131888"/>
            <a:ext cx="1682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078288" eaLnBrk="0" hangingPunct="0">
              <a:defRPr sz="2400">
                <a:solidFill>
                  <a:schemeClr val="tx1"/>
                </a:solidFill>
                <a:latin typeface="Arial" charset="0"/>
                <a:ea typeface="ＭＳ Ｐゴシック" charset="0"/>
                <a:cs typeface="Arial" charset="0"/>
              </a:defRPr>
            </a:lvl1pPr>
            <a:lvl2pPr marL="37931725" indent="-37474525" defTabSz="4078288"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a:solidFill>
                  <a:srgbClr val="D9D9D9"/>
                </a:solidFill>
                <a:latin typeface="Calibri" charset="0"/>
              </a:rPr>
              <a:t>Q : MDP ask</a:t>
            </a:r>
            <a:endParaRPr lang="en-US">
              <a:solidFill>
                <a:srgbClr val="D9D9D9"/>
              </a:solidFill>
              <a:latin typeface="Calibri" charset="0"/>
            </a:endParaRPr>
          </a:p>
        </p:txBody>
      </p:sp>
      <p:sp>
        <p:nvSpPr>
          <p:cNvPr id="111646" name="Text Box 18"/>
          <p:cNvSpPr txBox="1">
            <a:spLocks noChangeArrowheads="1"/>
          </p:cNvSpPr>
          <p:nvPr/>
        </p:nvSpPr>
        <p:spPr bwMode="auto">
          <a:xfrm>
            <a:off x="5210175" y="3362325"/>
            <a:ext cx="330358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078288" eaLnBrk="0" hangingPunct="0">
              <a:defRPr sz="2400">
                <a:solidFill>
                  <a:schemeClr val="tx1"/>
                </a:solidFill>
                <a:latin typeface="Arial" charset="0"/>
                <a:ea typeface="ＭＳ Ｐゴシック" charset="0"/>
                <a:cs typeface="Arial" charset="0"/>
              </a:defRPr>
            </a:lvl1pPr>
            <a:lvl2pPr marL="37931725" indent="-37474525" defTabSz="4078288"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1900">
                <a:solidFill>
                  <a:srgbClr val="D9D9D9"/>
                </a:solidFill>
                <a:latin typeface="Calibri" charset="0"/>
              </a:rPr>
              <a:t>DSave | PSave | ? | PDel | DDel</a:t>
            </a:r>
            <a:endParaRPr lang="en-US" sz="1900">
              <a:solidFill>
                <a:srgbClr val="D9D9D9"/>
              </a:solidFill>
              <a:latin typeface="Calibri" charset="0"/>
            </a:endParaRPr>
          </a:p>
        </p:txBody>
      </p:sp>
      <p:sp>
        <p:nvSpPr>
          <p:cNvPr id="111648"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81A2F429-5AE7-4D44-A939-6BB6E32201D3}" type="slidenum">
              <a:rPr lang="en-US" sz="1200">
                <a:solidFill>
                  <a:srgbClr val="898989"/>
                </a:solidFill>
                <a:latin typeface="Calibri" charset="0"/>
              </a:rPr>
              <a:pPr eaLnBrk="1" hangingPunct="1"/>
              <a:t>28</a:t>
            </a:fld>
            <a:endParaRPr lang="en-US" sz="1200">
              <a:solidFill>
                <a:srgbClr val="898989"/>
              </a:solidFill>
              <a:latin typeface="Calibri" charset="0"/>
            </a:endParaRPr>
          </a:p>
        </p:txBody>
      </p:sp>
    </p:spTree>
    <p:extLst>
      <p:ext uri="{BB962C8B-B14F-4D97-AF65-F5344CB8AC3E}">
        <p14:creationId xmlns:p14="http://schemas.microsoft.com/office/powerpoint/2010/main" val="2199724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p:cNvSpPr>
          <p:nvPr>
            <p:ph type="title"/>
          </p:nvPr>
        </p:nvSpPr>
        <p:spPr/>
        <p:txBody>
          <a:bodyPr/>
          <a:lstStyle/>
          <a:p>
            <a:r>
              <a:rPr lang="en-GB">
                <a:latin typeface="Calibri" charset="0"/>
                <a:ea typeface="ＭＳ Ｐゴシック" charset="0"/>
                <a:cs typeface="ＭＳ Ｐゴシック" charset="0"/>
              </a:rPr>
              <a:t>Function approximation – Formalities </a:t>
            </a:r>
            <a:endParaRPr lang="en-US">
              <a:latin typeface="Calibri" charset="0"/>
              <a:ea typeface="ＭＳ Ｐゴシック" charset="0"/>
              <a:cs typeface="ＭＳ Ｐゴシック" charset="0"/>
            </a:endParaRPr>
          </a:p>
        </p:txBody>
      </p:sp>
      <p:sp>
        <p:nvSpPr>
          <p:cNvPr id="113667" name="Rectangle 3"/>
          <p:cNvSpPr>
            <a:spLocks noGrp="1"/>
          </p:cNvSpPr>
          <p:nvPr>
            <p:ph type="body" idx="1"/>
          </p:nvPr>
        </p:nvSpPr>
        <p:spPr>
          <a:xfrm>
            <a:off x="336550" y="1131888"/>
            <a:ext cx="8229600" cy="730250"/>
          </a:xfrm>
        </p:spPr>
        <p:txBody>
          <a:bodyPr/>
          <a:lstStyle/>
          <a:p>
            <a:pPr marL="342900" indent="-342900"/>
            <a:r>
              <a:rPr lang="en-GB">
                <a:latin typeface="Calibri" charset="0"/>
                <a:ea typeface="ＭＳ Ｐゴシック" charset="0"/>
                <a:cs typeface="ＭＳ Ｐゴシック" charset="0"/>
              </a:rPr>
              <a:t>General linear form is:</a:t>
            </a:r>
            <a:endParaRPr lang="en-GB">
              <a:latin typeface="Times New Roman" charset="0"/>
              <a:ea typeface="ＭＳ Ｐゴシック" charset="0"/>
              <a:cs typeface="ＭＳ Ｐゴシック" charset="0"/>
            </a:endParaRPr>
          </a:p>
        </p:txBody>
      </p:sp>
      <p:sp>
        <p:nvSpPr>
          <p:cNvPr id="113668" name="Text Box 24"/>
          <p:cNvSpPr txBox="1">
            <a:spLocks noChangeArrowheads="1"/>
          </p:cNvSpPr>
          <p:nvPr/>
        </p:nvSpPr>
        <p:spPr bwMode="auto">
          <a:xfrm>
            <a:off x="4692650" y="2900363"/>
            <a:ext cx="1809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1800">
                <a:latin typeface="Calibri" charset="0"/>
              </a:rPr>
              <a:t>Parameter vector</a:t>
            </a:r>
            <a:endParaRPr lang="en-US" sz="1800">
              <a:latin typeface="Calibri" charset="0"/>
            </a:endParaRPr>
          </a:p>
        </p:txBody>
      </p:sp>
      <p:sp>
        <p:nvSpPr>
          <p:cNvPr id="113669" name="Line 25"/>
          <p:cNvSpPr>
            <a:spLocks noChangeShapeType="1"/>
          </p:cNvSpPr>
          <p:nvPr/>
        </p:nvSpPr>
        <p:spPr bwMode="auto">
          <a:xfrm>
            <a:off x="4305300" y="2686050"/>
            <a:ext cx="398463" cy="311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70" name="Text Box 26"/>
          <p:cNvSpPr txBox="1">
            <a:spLocks noChangeArrowheads="1"/>
          </p:cNvSpPr>
          <p:nvPr/>
        </p:nvSpPr>
        <p:spPr bwMode="auto">
          <a:xfrm>
            <a:off x="3783013" y="1335088"/>
            <a:ext cx="22685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GB" sz="1800">
                <a:latin typeface="Calibri" charset="0"/>
              </a:rPr>
              <a:t>Summarising function </a:t>
            </a:r>
          </a:p>
          <a:p>
            <a:pPr algn="ctr" eaLnBrk="1" hangingPunct="1"/>
            <a:r>
              <a:rPr lang="en-GB" sz="1800">
                <a:latin typeface="Calibri" charset="0"/>
              </a:rPr>
              <a:t>(result is a vector)</a:t>
            </a:r>
            <a:endParaRPr lang="en-US" sz="1800">
              <a:latin typeface="Calibri" charset="0"/>
            </a:endParaRPr>
          </a:p>
        </p:txBody>
      </p:sp>
      <p:sp>
        <p:nvSpPr>
          <p:cNvPr id="113671" name="Line 27"/>
          <p:cNvSpPr>
            <a:spLocks noChangeShapeType="1"/>
          </p:cNvSpPr>
          <p:nvPr/>
        </p:nvSpPr>
        <p:spPr bwMode="auto">
          <a:xfrm flipH="1">
            <a:off x="3441700" y="1852613"/>
            <a:ext cx="457200" cy="260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72" name="Rectangle 35"/>
          <p:cNvSpPr>
            <a:spLocks noChangeArrowheads="1"/>
          </p:cNvSpPr>
          <p:nvPr/>
        </p:nvSpPr>
        <p:spPr bwMode="auto">
          <a:xfrm>
            <a:off x="715963" y="2006600"/>
            <a:ext cx="33178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20000"/>
              </a:spcBef>
              <a:buFont typeface="Arial" charset="0"/>
              <a:buNone/>
            </a:pPr>
            <a:r>
              <a:rPr lang="en-GB" sz="3200" i="1">
                <a:solidFill>
                  <a:schemeClr val="hlink"/>
                </a:solidFill>
                <a:latin typeface="Times New Roman" charset="0"/>
              </a:rPr>
              <a:t>Q</a:t>
            </a:r>
            <a:r>
              <a:rPr lang="en-GB" sz="3200" i="1" baseline="30000">
                <a:solidFill>
                  <a:schemeClr val="hlink"/>
                </a:solidFill>
                <a:latin typeface="Symbol" charset="0"/>
              </a:rPr>
              <a:t>p</a:t>
            </a:r>
            <a:r>
              <a:rPr lang="en-GB" sz="3200" i="1">
                <a:solidFill>
                  <a:schemeClr val="hlink"/>
                </a:solidFill>
                <a:latin typeface="Times New Roman" charset="0"/>
              </a:rPr>
              <a:t>(b, a)</a:t>
            </a:r>
            <a:r>
              <a:rPr lang="en-GB" sz="3200" i="1">
                <a:latin typeface="Times New Roman" charset="0"/>
              </a:rPr>
              <a:t> = </a:t>
            </a:r>
            <a:r>
              <a:rPr lang="en-GB" sz="3200" b="1" i="1">
                <a:solidFill>
                  <a:srgbClr val="008000"/>
                </a:solidFill>
                <a:latin typeface="Symbol" charset="0"/>
              </a:rPr>
              <a:t>f</a:t>
            </a:r>
            <a:r>
              <a:rPr lang="en-GB" sz="3200" i="1" baseline="-25000">
                <a:solidFill>
                  <a:srgbClr val="008000"/>
                </a:solidFill>
                <a:latin typeface="Times New Roman" charset="0"/>
              </a:rPr>
              <a:t>a</a:t>
            </a:r>
            <a:r>
              <a:rPr lang="en-GB" sz="3200" i="1">
                <a:solidFill>
                  <a:srgbClr val="008000"/>
                </a:solidFill>
                <a:latin typeface="Times New Roman" charset="0"/>
              </a:rPr>
              <a:t>(b)</a:t>
            </a:r>
            <a:r>
              <a:rPr lang="en-GB" sz="3200" i="1">
                <a:latin typeface="Times New Roman" charset="0"/>
              </a:rPr>
              <a:t> . </a:t>
            </a:r>
            <a:r>
              <a:rPr lang="en-GB" sz="3200" b="1" i="1">
                <a:solidFill>
                  <a:srgbClr val="FF6600"/>
                </a:solidFill>
                <a:latin typeface="Symbol" charset="0"/>
              </a:rPr>
              <a:t>q</a:t>
            </a:r>
            <a:endParaRPr lang="en-US" sz="3200" i="1">
              <a:latin typeface="Times New Roman" charset="0"/>
            </a:endParaRPr>
          </a:p>
        </p:txBody>
      </p:sp>
      <p:sp>
        <p:nvSpPr>
          <p:cNvPr id="113674"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8633A5A-4594-E54E-B309-486DEE66B16A}" type="slidenum">
              <a:rPr lang="en-US" sz="1200">
                <a:solidFill>
                  <a:srgbClr val="898989"/>
                </a:solidFill>
                <a:latin typeface="Calibri" charset="0"/>
              </a:rPr>
              <a:pPr eaLnBrk="1" hangingPunct="1"/>
              <a:t>29</a:t>
            </a:fld>
            <a:endParaRPr lang="en-US" sz="1200">
              <a:solidFill>
                <a:srgbClr val="898989"/>
              </a:solidFill>
              <a:latin typeface="Calibri" charset="0"/>
            </a:endParaRPr>
          </a:p>
        </p:txBody>
      </p:sp>
    </p:spTree>
    <p:extLst>
      <p:ext uri="{BB962C8B-B14F-4D97-AF65-F5344CB8AC3E}">
        <p14:creationId xmlns:p14="http://schemas.microsoft.com/office/powerpoint/2010/main" val="144565270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 Reinforcement learning</a:t>
            </a:r>
            <a:endParaRPr lang="en-US" dirty="0"/>
          </a:p>
        </p:txBody>
      </p:sp>
      <p:pic>
        <p:nvPicPr>
          <p:cNvPr id="4" name="Valentine_s Day Google Doodle.failed-conv.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3850" y="1455738"/>
            <a:ext cx="8424863" cy="4738687"/>
          </a:xfrm>
        </p:spPr>
      </p:pic>
    </p:spTree>
    <p:extLst>
      <p:ext uri="{BB962C8B-B14F-4D97-AF65-F5344CB8AC3E}">
        <p14:creationId xmlns:p14="http://schemas.microsoft.com/office/powerpoint/2010/main" val="164607982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2"/>
          <p:cNvSpPr>
            <a:spLocks noGrp="1"/>
          </p:cNvSpPr>
          <p:nvPr>
            <p:ph type="title"/>
          </p:nvPr>
        </p:nvSpPr>
        <p:spPr/>
        <p:txBody>
          <a:bodyPr/>
          <a:lstStyle/>
          <a:p>
            <a:r>
              <a:rPr lang="en-GB">
                <a:latin typeface="Calibri" charset="0"/>
                <a:ea typeface="ＭＳ Ｐゴシック" charset="0"/>
                <a:cs typeface="ＭＳ Ｐゴシック" charset="0"/>
              </a:rPr>
              <a:t>Function approximation – Formalities </a:t>
            </a:r>
            <a:endParaRPr lang="en-US">
              <a:latin typeface="Calibri" charset="0"/>
              <a:ea typeface="ＭＳ Ｐゴシック" charset="0"/>
              <a:cs typeface="ＭＳ Ｐゴシック" charset="0"/>
            </a:endParaRPr>
          </a:p>
        </p:txBody>
      </p:sp>
      <p:sp>
        <p:nvSpPr>
          <p:cNvPr id="114692" name="Rectangle 3"/>
          <p:cNvSpPr>
            <a:spLocks noGrp="1"/>
          </p:cNvSpPr>
          <p:nvPr>
            <p:ph type="body" idx="1"/>
          </p:nvPr>
        </p:nvSpPr>
        <p:spPr>
          <a:xfrm>
            <a:off x="336550" y="1131888"/>
            <a:ext cx="8229600" cy="730250"/>
          </a:xfrm>
        </p:spPr>
        <p:txBody>
          <a:bodyPr/>
          <a:lstStyle/>
          <a:p>
            <a:pPr marL="342900" indent="-342900"/>
            <a:r>
              <a:rPr lang="en-GB">
                <a:latin typeface="Calibri" charset="0"/>
                <a:ea typeface="ＭＳ Ｐゴシック" charset="0"/>
                <a:cs typeface="ＭＳ Ｐゴシック" charset="0"/>
              </a:rPr>
              <a:t>Discrete approximation uses:</a:t>
            </a:r>
            <a:endParaRPr lang="en-GB">
              <a:latin typeface="Times New Roman" charset="0"/>
              <a:ea typeface="ＭＳ Ｐゴシック" charset="0"/>
              <a:cs typeface="ＭＳ Ｐゴシック" charset="0"/>
            </a:endParaRPr>
          </a:p>
        </p:txBody>
      </p:sp>
      <p:sp>
        <p:nvSpPr>
          <p:cNvPr id="114693" name="Line 7"/>
          <p:cNvSpPr>
            <a:spLocks noChangeShapeType="1"/>
          </p:cNvSpPr>
          <p:nvPr/>
        </p:nvSpPr>
        <p:spPr bwMode="auto">
          <a:xfrm>
            <a:off x="406400" y="6022975"/>
            <a:ext cx="3384550" cy="0"/>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14694" name="Line 8"/>
          <p:cNvSpPr>
            <a:spLocks noChangeShapeType="1"/>
          </p:cNvSpPr>
          <p:nvPr/>
        </p:nvSpPr>
        <p:spPr bwMode="auto">
          <a:xfrm flipV="1">
            <a:off x="622300" y="4224338"/>
            <a:ext cx="0" cy="2016125"/>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14695" name="Text Box 9"/>
          <p:cNvSpPr txBox="1">
            <a:spLocks noChangeArrowheads="1"/>
          </p:cNvSpPr>
          <p:nvPr/>
        </p:nvSpPr>
        <p:spPr bwMode="auto">
          <a:xfrm>
            <a:off x="860425" y="4203700"/>
            <a:ext cx="9858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078288" eaLnBrk="0" hangingPunct="0">
              <a:defRPr sz="2400">
                <a:solidFill>
                  <a:schemeClr val="tx1"/>
                </a:solidFill>
                <a:latin typeface="Arial" charset="0"/>
                <a:ea typeface="ＭＳ Ｐゴシック" charset="0"/>
                <a:cs typeface="Arial" charset="0"/>
              </a:defRPr>
            </a:lvl1pPr>
            <a:lvl2pPr marL="37931725" indent="-37474525" defTabSz="4078288"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2000"/>
              <a:t>Q : ask</a:t>
            </a:r>
            <a:endParaRPr lang="en-US" sz="2000"/>
          </a:p>
        </p:txBody>
      </p:sp>
      <p:sp>
        <p:nvSpPr>
          <p:cNvPr id="114696" name="Arc 11"/>
          <p:cNvSpPr>
            <a:spLocks/>
          </p:cNvSpPr>
          <p:nvPr/>
        </p:nvSpPr>
        <p:spPr bwMode="auto">
          <a:xfrm rot="9658757">
            <a:off x="504825" y="3300413"/>
            <a:ext cx="2857500" cy="2190750"/>
          </a:xfrm>
          <a:custGeom>
            <a:avLst/>
            <a:gdLst>
              <a:gd name="T0" fmla="*/ 0 w 23471"/>
              <a:gd name="T1" fmla="*/ 750150935 h 21600"/>
              <a:gd name="T2" fmla="*/ 2147483647 w 23471"/>
              <a:gd name="T3" fmla="*/ 2147483647 h 21600"/>
              <a:gd name="T4" fmla="*/ 2147483647 w 23471"/>
              <a:gd name="T5" fmla="*/ 2147483647 h 21600"/>
              <a:gd name="T6" fmla="*/ 0 60000 65536"/>
              <a:gd name="T7" fmla="*/ 0 60000 65536"/>
              <a:gd name="T8" fmla="*/ 0 60000 65536"/>
              <a:gd name="T9" fmla="*/ 0 w 23471"/>
              <a:gd name="T10" fmla="*/ 0 h 21600"/>
              <a:gd name="T11" fmla="*/ 23471 w 23471"/>
              <a:gd name="T12" fmla="*/ 21600 h 21600"/>
            </a:gdLst>
            <a:ahLst/>
            <a:cxnLst>
              <a:cxn ang="T6">
                <a:pos x="T0" y="T1"/>
              </a:cxn>
              <a:cxn ang="T7">
                <a:pos x="T2" y="T3"/>
              </a:cxn>
              <a:cxn ang="T8">
                <a:pos x="T4" y="T5"/>
              </a:cxn>
            </a:cxnLst>
            <a:rect l="T9" t="T10" r="T11" b="T12"/>
            <a:pathLst>
              <a:path w="23471" h="21600" fill="none" extrusionOk="0">
                <a:moveTo>
                  <a:pt x="0" y="719"/>
                </a:moveTo>
                <a:cubicBezTo>
                  <a:pt x="1803" y="241"/>
                  <a:pt x="3661" y="-1"/>
                  <a:pt x="5527" y="0"/>
                </a:cubicBezTo>
                <a:cubicBezTo>
                  <a:pt x="12731" y="0"/>
                  <a:pt x="19461" y="3591"/>
                  <a:pt x="23471" y="9576"/>
                </a:cubicBezTo>
              </a:path>
              <a:path w="23471" h="21600" stroke="0" extrusionOk="0">
                <a:moveTo>
                  <a:pt x="0" y="719"/>
                </a:moveTo>
                <a:cubicBezTo>
                  <a:pt x="1803" y="241"/>
                  <a:pt x="3661" y="-1"/>
                  <a:pt x="5527" y="0"/>
                </a:cubicBezTo>
                <a:cubicBezTo>
                  <a:pt x="12731" y="0"/>
                  <a:pt x="19461" y="3591"/>
                  <a:pt x="23471" y="9576"/>
                </a:cubicBezTo>
                <a:lnTo>
                  <a:pt x="5527" y="21600"/>
                </a:lnTo>
                <a:close/>
              </a:path>
            </a:pathLst>
          </a:cu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14697" name="Group 24"/>
          <p:cNvGrpSpPr>
            <a:grpSpLocks/>
          </p:cNvGrpSpPr>
          <p:nvPr/>
        </p:nvGrpSpPr>
        <p:grpSpPr bwMode="auto">
          <a:xfrm>
            <a:off x="647700" y="4956175"/>
            <a:ext cx="2954338" cy="403225"/>
            <a:chOff x="3288" y="3067"/>
            <a:chExt cx="1861" cy="254"/>
          </a:xfrm>
        </p:grpSpPr>
        <p:sp>
          <p:nvSpPr>
            <p:cNvPr id="114710" name="Line 25"/>
            <p:cNvSpPr>
              <a:spLocks noChangeShapeType="1"/>
            </p:cNvSpPr>
            <p:nvPr/>
          </p:nvSpPr>
          <p:spPr bwMode="auto">
            <a:xfrm>
              <a:off x="3288" y="3203"/>
              <a:ext cx="499"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11" name="Line 26"/>
            <p:cNvSpPr>
              <a:spLocks noChangeShapeType="1"/>
            </p:cNvSpPr>
            <p:nvPr/>
          </p:nvSpPr>
          <p:spPr bwMode="auto">
            <a:xfrm>
              <a:off x="3787" y="3303"/>
              <a:ext cx="272"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12" name="Line 27"/>
            <p:cNvSpPr>
              <a:spLocks noChangeShapeType="1"/>
            </p:cNvSpPr>
            <p:nvPr/>
          </p:nvSpPr>
          <p:spPr bwMode="auto">
            <a:xfrm>
              <a:off x="4059" y="3321"/>
              <a:ext cx="272"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13" name="Line 28"/>
            <p:cNvSpPr>
              <a:spLocks noChangeShapeType="1"/>
            </p:cNvSpPr>
            <p:nvPr/>
          </p:nvSpPr>
          <p:spPr bwMode="auto">
            <a:xfrm>
              <a:off x="4332" y="3294"/>
              <a:ext cx="272"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14" name="Line 29"/>
            <p:cNvSpPr>
              <a:spLocks noChangeShapeType="1"/>
            </p:cNvSpPr>
            <p:nvPr/>
          </p:nvSpPr>
          <p:spPr bwMode="auto">
            <a:xfrm>
              <a:off x="4604" y="3203"/>
              <a:ext cx="272"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15" name="Line 30"/>
            <p:cNvSpPr>
              <a:spLocks noChangeShapeType="1"/>
            </p:cNvSpPr>
            <p:nvPr/>
          </p:nvSpPr>
          <p:spPr bwMode="auto">
            <a:xfrm>
              <a:off x="4876" y="3067"/>
              <a:ext cx="273"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114716" name="AutoShape 31"/>
            <p:cNvCxnSpPr>
              <a:cxnSpLocks noChangeShapeType="1"/>
              <a:stCxn id="114710" idx="1"/>
              <a:endCxn id="114711" idx="0"/>
            </p:cNvCxnSpPr>
            <p:nvPr/>
          </p:nvCxnSpPr>
          <p:spPr bwMode="auto">
            <a:xfrm>
              <a:off x="3787" y="3203"/>
              <a:ext cx="0" cy="100"/>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114717" name="AutoShape 32"/>
            <p:cNvCxnSpPr>
              <a:cxnSpLocks noChangeShapeType="1"/>
              <a:stCxn id="114711" idx="1"/>
              <a:endCxn id="114712" idx="0"/>
            </p:cNvCxnSpPr>
            <p:nvPr/>
          </p:nvCxnSpPr>
          <p:spPr bwMode="auto">
            <a:xfrm>
              <a:off x="4059" y="3303"/>
              <a:ext cx="0" cy="18"/>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114718" name="AutoShape 33"/>
            <p:cNvCxnSpPr>
              <a:cxnSpLocks noChangeShapeType="1"/>
              <a:stCxn id="114712" idx="1"/>
              <a:endCxn id="114713" idx="0"/>
            </p:cNvCxnSpPr>
            <p:nvPr/>
          </p:nvCxnSpPr>
          <p:spPr bwMode="auto">
            <a:xfrm flipV="1">
              <a:off x="4331" y="3294"/>
              <a:ext cx="1" cy="27"/>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114719" name="AutoShape 34"/>
            <p:cNvCxnSpPr>
              <a:cxnSpLocks noChangeShapeType="1"/>
              <a:stCxn id="114713" idx="1"/>
              <a:endCxn id="114714" idx="0"/>
            </p:cNvCxnSpPr>
            <p:nvPr/>
          </p:nvCxnSpPr>
          <p:spPr bwMode="auto">
            <a:xfrm flipV="1">
              <a:off x="4604" y="3203"/>
              <a:ext cx="0" cy="91"/>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114720" name="AutoShape 35"/>
            <p:cNvCxnSpPr>
              <a:cxnSpLocks noChangeShapeType="1"/>
              <a:stCxn id="114715" idx="0"/>
              <a:endCxn id="114714" idx="1"/>
            </p:cNvCxnSpPr>
            <p:nvPr/>
          </p:nvCxnSpPr>
          <p:spPr bwMode="auto">
            <a:xfrm>
              <a:off x="4876" y="3067"/>
              <a:ext cx="0" cy="136"/>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grpSp>
      <p:sp>
        <p:nvSpPr>
          <p:cNvPr id="114698" name="Rectangle 39"/>
          <p:cNvSpPr>
            <a:spLocks noChangeArrowheads="1"/>
          </p:cNvSpPr>
          <p:nvPr/>
        </p:nvSpPr>
        <p:spPr bwMode="auto">
          <a:xfrm>
            <a:off x="3921125" y="4895850"/>
            <a:ext cx="10033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3200" b="1" i="1">
                <a:solidFill>
                  <a:srgbClr val="008000"/>
                </a:solidFill>
                <a:latin typeface="Symbol" charset="0"/>
              </a:rPr>
              <a:t>f</a:t>
            </a:r>
            <a:r>
              <a:rPr lang="en-GB" sz="3200" i="1" baseline="-25000">
                <a:solidFill>
                  <a:srgbClr val="008000"/>
                </a:solidFill>
                <a:latin typeface="Times New Roman" charset="0"/>
              </a:rPr>
              <a:t>a</a:t>
            </a:r>
            <a:r>
              <a:rPr lang="en-GB" sz="3200" i="1">
                <a:solidFill>
                  <a:srgbClr val="008000"/>
                </a:solidFill>
                <a:latin typeface="Times New Roman" charset="0"/>
              </a:rPr>
              <a:t>(b)</a:t>
            </a:r>
            <a:endParaRPr lang="en-US" sz="3200" i="1">
              <a:solidFill>
                <a:srgbClr val="008000"/>
              </a:solidFill>
              <a:latin typeface="Times New Roman" charset="0"/>
            </a:endParaRPr>
          </a:p>
        </p:txBody>
      </p:sp>
      <p:graphicFrame>
        <p:nvGraphicFramePr>
          <p:cNvPr id="114690" name="Object 2"/>
          <p:cNvGraphicFramePr>
            <a:graphicFrameLocks noChangeAspect="1"/>
          </p:cNvGraphicFramePr>
          <p:nvPr/>
        </p:nvGraphicFramePr>
        <p:xfrm>
          <a:off x="4922838" y="3924300"/>
          <a:ext cx="920750" cy="2592388"/>
        </p:xfrm>
        <a:graphic>
          <a:graphicData uri="http://schemas.openxmlformats.org/presentationml/2006/ole">
            <mc:AlternateContent xmlns:mc="http://schemas.openxmlformats.org/markup-compatibility/2006">
              <mc:Choice xmlns:v="urn:schemas-microsoft-com:vml" Requires="v">
                <p:oleObj spid="_x0000_s193570" name="Equation" r:id="rId3" imgW="406080" imgH="1143000" progId="Equation.3">
                  <p:embed/>
                </p:oleObj>
              </mc:Choice>
              <mc:Fallback>
                <p:oleObj name="Equation" r:id="rId3" imgW="406080" imgH="1143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2838" y="3924300"/>
                        <a:ext cx="920750" cy="2592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4699" name="Rectangle 41"/>
          <p:cNvSpPr>
            <a:spLocks noChangeArrowheads="1"/>
          </p:cNvSpPr>
          <p:nvPr/>
        </p:nvSpPr>
        <p:spPr bwMode="auto">
          <a:xfrm>
            <a:off x="338138" y="3106738"/>
            <a:ext cx="69326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2800">
                <a:solidFill>
                  <a:srgbClr val="000000"/>
                </a:solidFill>
                <a:latin typeface="Calibri" charset="0"/>
                <a:cs typeface="ＭＳ Ｐゴシック" charset="0"/>
              </a:rPr>
              <a:t>Where each (region, action)  is given an index </a:t>
            </a:r>
            <a:r>
              <a:rPr lang="en-GB" sz="2800" i="1">
                <a:solidFill>
                  <a:srgbClr val="000000"/>
                </a:solidFill>
                <a:latin typeface="Times New Roman" charset="0"/>
                <a:cs typeface="ＭＳ Ｐゴシック" charset="0"/>
              </a:rPr>
              <a:t>i</a:t>
            </a:r>
            <a:endParaRPr lang="en-US" sz="2800" i="1">
              <a:solidFill>
                <a:srgbClr val="000000"/>
              </a:solidFill>
              <a:latin typeface="Times New Roman" charset="0"/>
              <a:cs typeface="ＭＳ Ｐゴシック" charset="0"/>
            </a:endParaRPr>
          </a:p>
        </p:txBody>
      </p:sp>
      <p:sp>
        <p:nvSpPr>
          <p:cNvPr id="114700" name="Text Box 49"/>
          <p:cNvSpPr txBox="1">
            <a:spLocks noChangeArrowheads="1"/>
          </p:cNvSpPr>
          <p:nvPr/>
        </p:nvSpPr>
        <p:spPr bwMode="auto">
          <a:xfrm>
            <a:off x="6418263" y="3943350"/>
            <a:ext cx="20272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GB" sz="1800">
                <a:latin typeface="Calibri" charset="0"/>
              </a:rPr>
              <a:t>0’s everywhere else</a:t>
            </a:r>
            <a:endParaRPr lang="en-US" sz="1800">
              <a:latin typeface="Calibri" charset="0"/>
            </a:endParaRPr>
          </a:p>
        </p:txBody>
      </p:sp>
      <p:sp>
        <p:nvSpPr>
          <p:cNvPr id="114701" name="Line 50"/>
          <p:cNvSpPr>
            <a:spLocks noChangeShapeType="1"/>
          </p:cNvSpPr>
          <p:nvPr/>
        </p:nvSpPr>
        <p:spPr bwMode="auto">
          <a:xfrm flipH="1">
            <a:off x="5805488" y="4181475"/>
            <a:ext cx="561975" cy="3635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4702" name="Line 51"/>
          <p:cNvSpPr>
            <a:spLocks noChangeShapeType="1"/>
          </p:cNvSpPr>
          <p:nvPr/>
        </p:nvSpPr>
        <p:spPr bwMode="auto">
          <a:xfrm flipH="1" flipV="1">
            <a:off x="5789613" y="5745163"/>
            <a:ext cx="604837" cy="2841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4703" name="Text Box 52"/>
          <p:cNvSpPr txBox="1">
            <a:spLocks noChangeArrowheads="1"/>
          </p:cNvSpPr>
          <p:nvPr/>
        </p:nvSpPr>
        <p:spPr bwMode="auto">
          <a:xfrm>
            <a:off x="6418263" y="5875338"/>
            <a:ext cx="20272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GB" sz="1800">
                <a:latin typeface="Calibri" charset="0"/>
              </a:rPr>
              <a:t>0’s everywhere else</a:t>
            </a:r>
            <a:endParaRPr lang="en-US" sz="1800">
              <a:latin typeface="Calibri" charset="0"/>
            </a:endParaRPr>
          </a:p>
        </p:txBody>
      </p:sp>
      <p:sp>
        <p:nvSpPr>
          <p:cNvPr id="114704" name="Line 53"/>
          <p:cNvSpPr>
            <a:spLocks noChangeShapeType="1"/>
          </p:cNvSpPr>
          <p:nvPr/>
        </p:nvSpPr>
        <p:spPr bwMode="auto">
          <a:xfrm flipH="1" flipV="1">
            <a:off x="5791200" y="5153025"/>
            <a:ext cx="581025" cy="14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4705" name="Text Box 54"/>
          <p:cNvSpPr txBox="1">
            <a:spLocks noChangeArrowheads="1"/>
          </p:cNvSpPr>
          <p:nvPr/>
        </p:nvSpPr>
        <p:spPr bwMode="auto">
          <a:xfrm>
            <a:off x="6413500" y="4983163"/>
            <a:ext cx="1212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GB" sz="1800">
                <a:latin typeface="Calibri" charset="0"/>
              </a:rPr>
              <a:t>1 at index </a:t>
            </a:r>
            <a:r>
              <a:rPr lang="en-GB" sz="1800" i="1">
                <a:latin typeface="Times New Roman" charset="0"/>
              </a:rPr>
              <a:t>i</a:t>
            </a:r>
            <a:endParaRPr lang="en-US" sz="1800" i="1">
              <a:latin typeface="Times New Roman" charset="0"/>
            </a:endParaRPr>
          </a:p>
        </p:txBody>
      </p:sp>
      <p:sp>
        <p:nvSpPr>
          <p:cNvPr id="114706" name="Rectangle 55"/>
          <p:cNvSpPr>
            <a:spLocks noChangeArrowheads="1"/>
          </p:cNvSpPr>
          <p:nvPr/>
        </p:nvSpPr>
        <p:spPr bwMode="auto">
          <a:xfrm>
            <a:off x="4116388" y="2028825"/>
            <a:ext cx="8477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3200" i="1">
                <a:latin typeface="Times New Roman" charset="0"/>
              </a:rPr>
              <a:t>=</a:t>
            </a:r>
            <a:r>
              <a:rPr lang="en-GB" sz="3200" i="1">
                <a:solidFill>
                  <a:srgbClr val="FF6600"/>
                </a:solidFill>
                <a:latin typeface="Symbol" charset="0"/>
              </a:rPr>
              <a:t> </a:t>
            </a:r>
            <a:r>
              <a:rPr lang="en-GB" sz="3200" b="1" i="1">
                <a:solidFill>
                  <a:srgbClr val="FF6600"/>
                </a:solidFill>
                <a:latin typeface="Symbol" charset="0"/>
              </a:rPr>
              <a:t>q</a:t>
            </a:r>
            <a:r>
              <a:rPr lang="en-GB" sz="3200" b="1" i="1" baseline="-25000">
                <a:solidFill>
                  <a:srgbClr val="FF6600"/>
                </a:solidFill>
                <a:latin typeface="Times New Roman" charset="0"/>
              </a:rPr>
              <a:t>i</a:t>
            </a:r>
            <a:endParaRPr lang="en-US" sz="3200" b="1" i="1" baseline="-25000">
              <a:solidFill>
                <a:srgbClr val="FF6600"/>
              </a:solidFill>
              <a:latin typeface="Times New Roman" charset="0"/>
            </a:endParaRPr>
          </a:p>
        </p:txBody>
      </p:sp>
      <p:sp>
        <p:nvSpPr>
          <p:cNvPr id="114707" name="Rectangle 56"/>
          <p:cNvSpPr>
            <a:spLocks noChangeArrowheads="1"/>
          </p:cNvSpPr>
          <p:nvPr/>
        </p:nvSpPr>
        <p:spPr bwMode="auto">
          <a:xfrm>
            <a:off x="715963" y="2006600"/>
            <a:ext cx="33178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20000"/>
              </a:spcBef>
              <a:buFont typeface="Arial" charset="0"/>
              <a:buNone/>
            </a:pPr>
            <a:r>
              <a:rPr lang="en-GB" sz="3200" i="1">
                <a:solidFill>
                  <a:schemeClr val="hlink"/>
                </a:solidFill>
                <a:latin typeface="Times New Roman" charset="0"/>
              </a:rPr>
              <a:t>Q</a:t>
            </a:r>
            <a:r>
              <a:rPr lang="en-GB" sz="3200" i="1" baseline="30000">
                <a:solidFill>
                  <a:schemeClr val="hlink"/>
                </a:solidFill>
                <a:latin typeface="Symbol" charset="0"/>
              </a:rPr>
              <a:t>p</a:t>
            </a:r>
            <a:r>
              <a:rPr lang="en-GB" sz="3200" i="1">
                <a:solidFill>
                  <a:schemeClr val="hlink"/>
                </a:solidFill>
                <a:latin typeface="Times New Roman" charset="0"/>
              </a:rPr>
              <a:t>(b, a)</a:t>
            </a:r>
            <a:r>
              <a:rPr lang="en-GB" sz="3200" i="1">
                <a:latin typeface="Times New Roman" charset="0"/>
              </a:rPr>
              <a:t> = </a:t>
            </a:r>
            <a:r>
              <a:rPr lang="en-GB" sz="3200" b="1" i="1">
                <a:solidFill>
                  <a:srgbClr val="008000"/>
                </a:solidFill>
                <a:latin typeface="Symbol" charset="0"/>
              </a:rPr>
              <a:t>f</a:t>
            </a:r>
            <a:r>
              <a:rPr lang="en-GB" sz="3200" i="1" baseline="-25000">
                <a:solidFill>
                  <a:srgbClr val="008000"/>
                </a:solidFill>
                <a:latin typeface="Times New Roman" charset="0"/>
              </a:rPr>
              <a:t>a</a:t>
            </a:r>
            <a:r>
              <a:rPr lang="en-GB" sz="3200" i="1">
                <a:solidFill>
                  <a:srgbClr val="008000"/>
                </a:solidFill>
                <a:latin typeface="Times New Roman" charset="0"/>
              </a:rPr>
              <a:t>(b)</a:t>
            </a:r>
            <a:r>
              <a:rPr lang="en-GB" sz="3200" i="1">
                <a:latin typeface="Times New Roman" charset="0"/>
              </a:rPr>
              <a:t> . </a:t>
            </a:r>
            <a:r>
              <a:rPr lang="en-GB" sz="3200" b="1" i="1">
                <a:solidFill>
                  <a:srgbClr val="FF6600"/>
                </a:solidFill>
                <a:latin typeface="Symbol" charset="0"/>
              </a:rPr>
              <a:t>q</a:t>
            </a:r>
            <a:endParaRPr lang="en-US" sz="3200" i="1">
              <a:latin typeface="Times New Roman" charset="0"/>
            </a:endParaRPr>
          </a:p>
        </p:txBody>
      </p:sp>
      <p:sp>
        <p:nvSpPr>
          <p:cNvPr id="114709"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C45509BF-A2CA-AC47-8097-7349DB6D0F5E}" type="slidenum">
              <a:rPr lang="en-US" sz="1200">
                <a:solidFill>
                  <a:srgbClr val="898989"/>
                </a:solidFill>
                <a:latin typeface="Calibri" charset="0"/>
              </a:rPr>
              <a:pPr eaLnBrk="1" hangingPunct="1"/>
              <a:t>30</a:t>
            </a:fld>
            <a:endParaRPr lang="en-US" sz="1200">
              <a:solidFill>
                <a:srgbClr val="898989"/>
              </a:solidFill>
              <a:latin typeface="Calibri" charset="0"/>
            </a:endParaRPr>
          </a:p>
        </p:txBody>
      </p:sp>
    </p:spTree>
    <p:extLst>
      <p:ext uri="{BB962C8B-B14F-4D97-AF65-F5344CB8AC3E}">
        <p14:creationId xmlns:p14="http://schemas.microsoft.com/office/powerpoint/2010/main" val="92240967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2"/>
          <p:cNvSpPr>
            <a:spLocks noGrp="1"/>
          </p:cNvSpPr>
          <p:nvPr>
            <p:ph type="title"/>
          </p:nvPr>
        </p:nvSpPr>
        <p:spPr/>
        <p:txBody>
          <a:bodyPr/>
          <a:lstStyle/>
          <a:p>
            <a:r>
              <a:rPr lang="en-GB">
                <a:latin typeface="Calibri" charset="0"/>
                <a:ea typeface="ＭＳ Ｐゴシック" charset="0"/>
                <a:cs typeface="ＭＳ Ｐゴシック" charset="0"/>
              </a:rPr>
              <a:t>Function approximation – Formalities </a:t>
            </a:r>
            <a:endParaRPr lang="en-US">
              <a:latin typeface="Calibri" charset="0"/>
              <a:ea typeface="ＭＳ Ｐゴシック" charset="0"/>
              <a:cs typeface="ＭＳ Ｐゴシック" charset="0"/>
            </a:endParaRPr>
          </a:p>
        </p:txBody>
      </p:sp>
      <p:sp>
        <p:nvSpPr>
          <p:cNvPr id="115716" name="Line 4"/>
          <p:cNvSpPr>
            <a:spLocks noChangeShapeType="1"/>
          </p:cNvSpPr>
          <p:nvPr/>
        </p:nvSpPr>
        <p:spPr bwMode="auto">
          <a:xfrm>
            <a:off x="406400" y="6007100"/>
            <a:ext cx="3384550" cy="0"/>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15717" name="Line 5"/>
          <p:cNvSpPr>
            <a:spLocks noChangeShapeType="1"/>
          </p:cNvSpPr>
          <p:nvPr/>
        </p:nvSpPr>
        <p:spPr bwMode="auto">
          <a:xfrm flipV="1">
            <a:off x="622300" y="4208463"/>
            <a:ext cx="0" cy="2016125"/>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15718" name="Text Box 6"/>
          <p:cNvSpPr txBox="1">
            <a:spLocks noChangeArrowheads="1"/>
          </p:cNvSpPr>
          <p:nvPr/>
        </p:nvSpPr>
        <p:spPr bwMode="auto">
          <a:xfrm>
            <a:off x="860425" y="4187825"/>
            <a:ext cx="9858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078288" eaLnBrk="0" hangingPunct="0">
              <a:defRPr sz="2400">
                <a:solidFill>
                  <a:schemeClr val="tx1"/>
                </a:solidFill>
                <a:latin typeface="Arial" charset="0"/>
                <a:ea typeface="ＭＳ Ｐゴシック" charset="0"/>
                <a:cs typeface="Arial" charset="0"/>
              </a:defRPr>
            </a:lvl1pPr>
            <a:lvl2pPr marL="37931725" indent="-37474525" defTabSz="4078288"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2000"/>
              <a:t>Q : ask</a:t>
            </a:r>
            <a:endParaRPr lang="en-US" sz="2000"/>
          </a:p>
        </p:txBody>
      </p:sp>
      <p:sp>
        <p:nvSpPr>
          <p:cNvPr id="115719" name="Arc 7"/>
          <p:cNvSpPr>
            <a:spLocks/>
          </p:cNvSpPr>
          <p:nvPr/>
        </p:nvSpPr>
        <p:spPr bwMode="auto">
          <a:xfrm rot="9658757">
            <a:off x="504825" y="3284538"/>
            <a:ext cx="2857500" cy="2190750"/>
          </a:xfrm>
          <a:custGeom>
            <a:avLst/>
            <a:gdLst>
              <a:gd name="T0" fmla="*/ 0 w 23471"/>
              <a:gd name="T1" fmla="*/ 750150935 h 21600"/>
              <a:gd name="T2" fmla="*/ 2147483647 w 23471"/>
              <a:gd name="T3" fmla="*/ 2147483647 h 21600"/>
              <a:gd name="T4" fmla="*/ 2147483647 w 23471"/>
              <a:gd name="T5" fmla="*/ 2147483647 h 21600"/>
              <a:gd name="T6" fmla="*/ 0 60000 65536"/>
              <a:gd name="T7" fmla="*/ 0 60000 65536"/>
              <a:gd name="T8" fmla="*/ 0 60000 65536"/>
              <a:gd name="T9" fmla="*/ 0 w 23471"/>
              <a:gd name="T10" fmla="*/ 0 h 21600"/>
              <a:gd name="T11" fmla="*/ 23471 w 23471"/>
              <a:gd name="T12" fmla="*/ 21600 h 21600"/>
            </a:gdLst>
            <a:ahLst/>
            <a:cxnLst>
              <a:cxn ang="T6">
                <a:pos x="T0" y="T1"/>
              </a:cxn>
              <a:cxn ang="T7">
                <a:pos x="T2" y="T3"/>
              </a:cxn>
              <a:cxn ang="T8">
                <a:pos x="T4" y="T5"/>
              </a:cxn>
            </a:cxnLst>
            <a:rect l="T9" t="T10" r="T11" b="T12"/>
            <a:pathLst>
              <a:path w="23471" h="21600" fill="none" extrusionOk="0">
                <a:moveTo>
                  <a:pt x="0" y="719"/>
                </a:moveTo>
                <a:cubicBezTo>
                  <a:pt x="1803" y="241"/>
                  <a:pt x="3661" y="-1"/>
                  <a:pt x="5527" y="0"/>
                </a:cubicBezTo>
                <a:cubicBezTo>
                  <a:pt x="12731" y="0"/>
                  <a:pt x="19461" y="3591"/>
                  <a:pt x="23471" y="9576"/>
                </a:cubicBezTo>
              </a:path>
              <a:path w="23471" h="21600" stroke="0" extrusionOk="0">
                <a:moveTo>
                  <a:pt x="0" y="719"/>
                </a:moveTo>
                <a:cubicBezTo>
                  <a:pt x="1803" y="241"/>
                  <a:pt x="3661" y="-1"/>
                  <a:pt x="5527" y="0"/>
                </a:cubicBezTo>
                <a:cubicBezTo>
                  <a:pt x="12731" y="0"/>
                  <a:pt x="19461" y="3591"/>
                  <a:pt x="23471" y="9576"/>
                </a:cubicBezTo>
                <a:lnTo>
                  <a:pt x="5527" y="21600"/>
                </a:lnTo>
                <a:close/>
              </a:path>
            </a:pathLst>
          </a:cu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5720" name="Rectangle 21"/>
          <p:cNvSpPr>
            <a:spLocks noChangeArrowheads="1"/>
          </p:cNvSpPr>
          <p:nvPr/>
        </p:nvSpPr>
        <p:spPr bwMode="auto">
          <a:xfrm>
            <a:off x="4619625" y="4879975"/>
            <a:ext cx="10033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3200" b="1" i="1">
                <a:solidFill>
                  <a:srgbClr val="008000"/>
                </a:solidFill>
                <a:latin typeface="Symbol" charset="0"/>
              </a:rPr>
              <a:t>f</a:t>
            </a:r>
            <a:r>
              <a:rPr lang="en-GB" sz="3200" i="1" baseline="-25000">
                <a:solidFill>
                  <a:srgbClr val="008000"/>
                </a:solidFill>
                <a:latin typeface="Times New Roman" charset="0"/>
              </a:rPr>
              <a:t>a</a:t>
            </a:r>
            <a:r>
              <a:rPr lang="en-GB" sz="3200" i="1">
                <a:solidFill>
                  <a:srgbClr val="008000"/>
                </a:solidFill>
                <a:latin typeface="Times New Roman" charset="0"/>
              </a:rPr>
              <a:t>(b)</a:t>
            </a:r>
            <a:endParaRPr lang="en-US" sz="3200" i="1">
              <a:solidFill>
                <a:srgbClr val="008000"/>
              </a:solidFill>
              <a:latin typeface="Times New Roman" charset="0"/>
            </a:endParaRPr>
          </a:p>
        </p:txBody>
      </p:sp>
      <p:graphicFrame>
        <p:nvGraphicFramePr>
          <p:cNvPr id="115714" name="Object 2"/>
          <p:cNvGraphicFramePr>
            <a:graphicFrameLocks noChangeAspect="1"/>
          </p:cNvGraphicFramePr>
          <p:nvPr/>
        </p:nvGraphicFramePr>
        <p:xfrm>
          <a:off x="5621338" y="3910013"/>
          <a:ext cx="1009650" cy="2592387"/>
        </p:xfrm>
        <a:graphic>
          <a:graphicData uri="http://schemas.openxmlformats.org/presentationml/2006/ole">
            <mc:AlternateContent xmlns:mc="http://schemas.openxmlformats.org/markup-compatibility/2006">
              <mc:Choice xmlns:v="urn:schemas-microsoft-com:vml" Requires="v">
                <p:oleObj spid="_x0000_s194594" name="Equation" r:id="rId3" imgW="444240" imgH="1143000" progId="Equation.3">
                  <p:embed/>
                </p:oleObj>
              </mc:Choice>
              <mc:Fallback>
                <p:oleObj name="Equation" r:id="rId3" imgW="444240" imgH="1143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1338" y="3910013"/>
                        <a:ext cx="1009650" cy="2592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5721" name="Freeform 30"/>
          <p:cNvSpPr>
            <a:spLocks/>
          </p:cNvSpPr>
          <p:nvPr/>
        </p:nvSpPr>
        <p:spPr bwMode="auto">
          <a:xfrm>
            <a:off x="625475" y="4756150"/>
            <a:ext cx="3001963" cy="750888"/>
          </a:xfrm>
          <a:custGeom>
            <a:avLst/>
            <a:gdLst>
              <a:gd name="T0" fmla="*/ 0 w 1891"/>
              <a:gd name="T1" fmla="*/ 47883794 h 473"/>
              <a:gd name="T2" fmla="*/ 2147483647 w 1891"/>
              <a:gd name="T3" fmla="*/ 1184474226 h 473"/>
              <a:gd name="T4" fmla="*/ 2147483647 w 1891"/>
              <a:gd name="T5" fmla="*/ 0 h 473"/>
              <a:gd name="T6" fmla="*/ 0 60000 65536"/>
              <a:gd name="T7" fmla="*/ 0 60000 65536"/>
              <a:gd name="T8" fmla="*/ 0 60000 65536"/>
              <a:gd name="T9" fmla="*/ 0 w 1891"/>
              <a:gd name="T10" fmla="*/ 0 h 473"/>
              <a:gd name="T11" fmla="*/ 1891 w 1891"/>
              <a:gd name="T12" fmla="*/ 473 h 473"/>
            </a:gdLst>
            <a:ahLst/>
            <a:cxnLst>
              <a:cxn ang="T6">
                <a:pos x="T0" y="T1"/>
              </a:cxn>
              <a:cxn ang="T7">
                <a:pos x="T2" y="T3"/>
              </a:cxn>
              <a:cxn ang="T8">
                <a:pos x="T4" y="T5"/>
              </a:cxn>
            </a:cxnLst>
            <a:rect l="T9" t="T10" r="T11" b="T12"/>
            <a:pathLst>
              <a:path w="1891" h="473">
                <a:moveTo>
                  <a:pt x="0" y="19"/>
                </a:moveTo>
                <a:cubicBezTo>
                  <a:pt x="312" y="246"/>
                  <a:pt x="625" y="473"/>
                  <a:pt x="940" y="470"/>
                </a:cubicBezTo>
                <a:cubicBezTo>
                  <a:pt x="1255" y="467"/>
                  <a:pt x="1573" y="233"/>
                  <a:pt x="1891" y="0"/>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722" name="Text Box 31"/>
          <p:cNvSpPr txBox="1">
            <a:spLocks noChangeArrowheads="1"/>
          </p:cNvSpPr>
          <p:nvPr/>
        </p:nvSpPr>
        <p:spPr bwMode="auto">
          <a:xfrm>
            <a:off x="7451725" y="4876800"/>
            <a:ext cx="1450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GB" sz="2000">
                <a:latin typeface="Calibri" charset="0"/>
              </a:rPr>
              <a:t>0’s for other</a:t>
            </a:r>
          </a:p>
          <a:p>
            <a:pPr algn="ctr" eaLnBrk="1" hangingPunct="1"/>
            <a:r>
              <a:rPr lang="en-GB" sz="2000">
                <a:latin typeface="Calibri" charset="0"/>
              </a:rPr>
              <a:t>actions</a:t>
            </a:r>
            <a:endParaRPr lang="en-US" sz="2000">
              <a:latin typeface="Calibri" charset="0"/>
            </a:endParaRPr>
          </a:p>
        </p:txBody>
      </p:sp>
      <p:sp>
        <p:nvSpPr>
          <p:cNvPr id="115723" name="Line 33"/>
          <p:cNvSpPr>
            <a:spLocks noChangeShapeType="1"/>
          </p:cNvSpPr>
          <p:nvPr/>
        </p:nvSpPr>
        <p:spPr bwMode="auto">
          <a:xfrm flipH="1" flipV="1">
            <a:off x="6721475" y="4252913"/>
            <a:ext cx="1371600" cy="6254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5724" name="Line 34"/>
          <p:cNvSpPr>
            <a:spLocks noChangeShapeType="1"/>
          </p:cNvSpPr>
          <p:nvPr/>
        </p:nvSpPr>
        <p:spPr bwMode="auto">
          <a:xfrm flipH="1">
            <a:off x="6735763" y="5548313"/>
            <a:ext cx="1371600" cy="7159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5725" name="Rectangle 45"/>
          <p:cNvSpPr>
            <a:spLocks noChangeArrowheads="1"/>
          </p:cNvSpPr>
          <p:nvPr/>
        </p:nvSpPr>
        <p:spPr bwMode="auto">
          <a:xfrm>
            <a:off x="4122738" y="2022475"/>
            <a:ext cx="43037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20000"/>
              </a:spcBef>
              <a:buFont typeface="Arial" charset="0"/>
              <a:buNone/>
            </a:pPr>
            <a:r>
              <a:rPr lang="en-GB" sz="3200" i="1">
                <a:latin typeface="Times New Roman" charset="0"/>
              </a:rPr>
              <a:t>=</a:t>
            </a:r>
            <a:r>
              <a:rPr lang="en-GB" sz="3200" i="1">
                <a:solidFill>
                  <a:srgbClr val="FF6600"/>
                </a:solidFill>
                <a:latin typeface="Symbol" charset="0"/>
              </a:rPr>
              <a:t> </a:t>
            </a:r>
            <a:r>
              <a:rPr lang="en-GB" sz="3200" b="1" i="1">
                <a:solidFill>
                  <a:srgbClr val="FF6600"/>
                </a:solidFill>
                <a:latin typeface="Symbol" charset="0"/>
              </a:rPr>
              <a:t>q</a:t>
            </a:r>
            <a:r>
              <a:rPr lang="en-GB" sz="3200" b="1" i="1" baseline="-25000">
                <a:solidFill>
                  <a:srgbClr val="FF6600"/>
                </a:solidFill>
                <a:latin typeface="Times New Roman" charset="0"/>
              </a:rPr>
              <a:t>a,1</a:t>
            </a:r>
            <a:r>
              <a:rPr lang="en-GB" sz="3200" i="1">
                <a:latin typeface="Times New Roman" charset="0"/>
              </a:rPr>
              <a:t> + b . </a:t>
            </a:r>
            <a:r>
              <a:rPr lang="en-GB" sz="3200" b="1" i="1">
                <a:solidFill>
                  <a:srgbClr val="FF6600"/>
                </a:solidFill>
                <a:latin typeface="Symbol" charset="0"/>
              </a:rPr>
              <a:t>q</a:t>
            </a:r>
            <a:r>
              <a:rPr lang="en-GB" sz="3200" b="1" i="1" baseline="-25000">
                <a:solidFill>
                  <a:srgbClr val="FF6600"/>
                </a:solidFill>
                <a:latin typeface="Times New Roman" charset="0"/>
              </a:rPr>
              <a:t>a,2</a:t>
            </a:r>
            <a:r>
              <a:rPr lang="en-GB" sz="3200" i="1">
                <a:latin typeface="Times New Roman" charset="0"/>
              </a:rPr>
              <a:t> + b</a:t>
            </a:r>
            <a:r>
              <a:rPr lang="en-GB" sz="3200" i="1" baseline="30000">
                <a:latin typeface="Times New Roman" charset="0"/>
              </a:rPr>
              <a:t>2</a:t>
            </a:r>
            <a:r>
              <a:rPr lang="en-GB" sz="3200" i="1">
                <a:latin typeface="Times New Roman" charset="0"/>
              </a:rPr>
              <a:t> . </a:t>
            </a:r>
            <a:r>
              <a:rPr lang="en-GB" sz="3200" b="1" i="1">
                <a:solidFill>
                  <a:srgbClr val="FF6600"/>
                </a:solidFill>
                <a:latin typeface="Symbol" charset="0"/>
              </a:rPr>
              <a:t>q</a:t>
            </a:r>
            <a:r>
              <a:rPr lang="en-GB" sz="3200" b="1" i="1" baseline="-25000">
                <a:solidFill>
                  <a:srgbClr val="FF6600"/>
                </a:solidFill>
                <a:latin typeface="Times New Roman" charset="0"/>
              </a:rPr>
              <a:t>a,2</a:t>
            </a:r>
            <a:endParaRPr lang="en-US" sz="3200" b="1" i="1" baseline="-25000">
              <a:solidFill>
                <a:srgbClr val="FF6600"/>
              </a:solidFill>
              <a:latin typeface="Times New Roman" charset="0"/>
            </a:endParaRPr>
          </a:p>
        </p:txBody>
      </p:sp>
      <p:sp>
        <p:nvSpPr>
          <p:cNvPr id="115726" name="Rectangle 47"/>
          <p:cNvSpPr>
            <a:spLocks noChangeArrowheads="1"/>
          </p:cNvSpPr>
          <p:nvPr/>
        </p:nvSpPr>
        <p:spPr bwMode="auto">
          <a:xfrm>
            <a:off x="715963" y="2006600"/>
            <a:ext cx="33178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20000"/>
              </a:spcBef>
              <a:buFont typeface="Arial" charset="0"/>
              <a:buNone/>
            </a:pPr>
            <a:r>
              <a:rPr lang="en-GB" sz="3200" i="1">
                <a:solidFill>
                  <a:schemeClr val="hlink"/>
                </a:solidFill>
                <a:latin typeface="Times New Roman" charset="0"/>
              </a:rPr>
              <a:t>Q</a:t>
            </a:r>
            <a:r>
              <a:rPr lang="en-GB" sz="3200" i="1" baseline="30000">
                <a:solidFill>
                  <a:schemeClr val="hlink"/>
                </a:solidFill>
                <a:latin typeface="Symbol" charset="0"/>
              </a:rPr>
              <a:t>p</a:t>
            </a:r>
            <a:r>
              <a:rPr lang="en-GB" sz="3200" i="1">
                <a:solidFill>
                  <a:schemeClr val="hlink"/>
                </a:solidFill>
                <a:latin typeface="Times New Roman" charset="0"/>
              </a:rPr>
              <a:t>(b, a)</a:t>
            </a:r>
            <a:r>
              <a:rPr lang="en-GB" sz="3200" i="1">
                <a:latin typeface="Times New Roman" charset="0"/>
              </a:rPr>
              <a:t> = </a:t>
            </a:r>
            <a:r>
              <a:rPr lang="en-GB" sz="3200" b="1" i="1">
                <a:solidFill>
                  <a:srgbClr val="008000"/>
                </a:solidFill>
                <a:latin typeface="Symbol" charset="0"/>
              </a:rPr>
              <a:t>f</a:t>
            </a:r>
            <a:r>
              <a:rPr lang="en-GB" sz="3200" i="1" baseline="-25000">
                <a:solidFill>
                  <a:srgbClr val="008000"/>
                </a:solidFill>
                <a:latin typeface="Times New Roman" charset="0"/>
              </a:rPr>
              <a:t>a</a:t>
            </a:r>
            <a:r>
              <a:rPr lang="en-GB" sz="3200" i="1">
                <a:solidFill>
                  <a:srgbClr val="008000"/>
                </a:solidFill>
                <a:latin typeface="Times New Roman" charset="0"/>
              </a:rPr>
              <a:t>(b)</a:t>
            </a:r>
            <a:r>
              <a:rPr lang="en-GB" sz="3200" i="1">
                <a:latin typeface="Times New Roman" charset="0"/>
              </a:rPr>
              <a:t> . </a:t>
            </a:r>
            <a:r>
              <a:rPr lang="en-GB" sz="3200" b="1" i="1">
                <a:solidFill>
                  <a:srgbClr val="FF6600"/>
                </a:solidFill>
                <a:latin typeface="Symbol" charset="0"/>
              </a:rPr>
              <a:t>q</a:t>
            </a:r>
            <a:endParaRPr lang="en-US" sz="3200" i="1">
              <a:latin typeface="Times New Roman" charset="0"/>
            </a:endParaRPr>
          </a:p>
        </p:txBody>
      </p:sp>
      <p:sp>
        <p:nvSpPr>
          <p:cNvPr id="115727" name="Rectangle 48"/>
          <p:cNvSpPr>
            <a:spLocks noGrp="1"/>
          </p:cNvSpPr>
          <p:nvPr>
            <p:ph type="body" idx="1"/>
          </p:nvPr>
        </p:nvSpPr>
        <p:spPr>
          <a:xfrm>
            <a:off x="336550" y="1131888"/>
            <a:ext cx="8229600" cy="730250"/>
          </a:xfrm>
          <a:noFill/>
        </p:spPr>
        <p:txBody>
          <a:bodyPr/>
          <a:lstStyle/>
          <a:p>
            <a:pPr marL="342900" indent="-342900"/>
            <a:r>
              <a:rPr lang="en-GB">
                <a:latin typeface="Calibri" charset="0"/>
                <a:ea typeface="ＭＳ Ｐゴシック" charset="0"/>
                <a:cs typeface="ＭＳ Ｐゴシック" charset="0"/>
              </a:rPr>
              <a:t>Can use other approximations (e.g. quadratic):</a:t>
            </a:r>
          </a:p>
        </p:txBody>
      </p:sp>
      <p:sp>
        <p:nvSpPr>
          <p:cNvPr id="115729"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B7E149C3-EDC8-3D4A-969E-BFEC66212051}" type="slidenum">
              <a:rPr lang="en-US" sz="1200">
                <a:solidFill>
                  <a:srgbClr val="898989"/>
                </a:solidFill>
                <a:latin typeface="Calibri" charset="0"/>
              </a:rPr>
              <a:pPr eaLnBrk="1" hangingPunct="1"/>
              <a:t>31</a:t>
            </a:fld>
            <a:endParaRPr lang="en-US" sz="1200">
              <a:solidFill>
                <a:srgbClr val="898989"/>
              </a:solidFill>
              <a:latin typeface="Calibri" charset="0"/>
            </a:endParaRPr>
          </a:p>
        </p:txBody>
      </p:sp>
    </p:spTree>
    <p:extLst>
      <p:ext uri="{BB962C8B-B14F-4D97-AF65-F5344CB8AC3E}">
        <p14:creationId xmlns:p14="http://schemas.microsoft.com/office/powerpoint/2010/main" val="58206296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2" name="Rectangle 2"/>
          <p:cNvSpPr>
            <a:spLocks noGrp="1"/>
          </p:cNvSpPr>
          <p:nvPr>
            <p:ph type="title"/>
          </p:nvPr>
        </p:nvSpPr>
        <p:spPr/>
        <p:txBody>
          <a:bodyPr/>
          <a:lstStyle/>
          <a:p>
            <a:r>
              <a:rPr lang="en-GB">
                <a:latin typeface="Calibri" charset="0"/>
                <a:ea typeface="ＭＳ Ｐゴシック" charset="0"/>
                <a:cs typeface="ＭＳ Ｐゴシック" charset="0"/>
              </a:rPr>
              <a:t>Function approximation – The details</a:t>
            </a:r>
            <a:endParaRPr lang="en-US">
              <a:latin typeface="Calibri" charset="0"/>
              <a:ea typeface="ＭＳ Ｐゴシック" charset="0"/>
              <a:cs typeface="ＭＳ Ｐゴシック" charset="0"/>
            </a:endParaRPr>
          </a:p>
        </p:txBody>
      </p:sp>
      <p:sp>
        <p:nvSpPr>
          <p:cNvPr id="116743" name="Rectangle 3"/>
          <p:cNvSpPr>
            <a:spLocks noGrp="1"/>
          </p:cNvSpPr>
          <p:nvPr>
            <p:ph type="body" idx="1"/>
          </p:nvPr>
        </p:nvSpPr>
        <p:spPr/>
        <p:txBody>
          <a:bodyPr/>
          <a:lstStyle/>
          <a:p>
            <a:pPr marL="342900" indent="-342900"/>
            <a:r>
              <a:rPr lang="en-GB" dirty="0">
                <a:latin typeface="Calibri" charset="0"/>
                <a:ea typeface="ＭＳ Ｐゴシック" charset="0"/>
                <a:cs typeface="ＭＳ Ｐゴシック" charset="0"/>
              </a:rPr>
              <a:t>In the SARSA algorithms we had:</a:t>
            </a:r>
          </a:p>
          <a:p>
            <a:pPr marL="342900" indent="-342900"/>
            <a:endParaRPr lang="en-GB" dirty="0">
              <a:latin typeface="Calibri" charset="0"/>
              <a:ea typeface="ＭＳ Ｐゴシック" charset="0"/>
              <a:cs typeface="ＭＳ Ｐゴシック" charset="0"/>
            </a:endParaRPr>
          </a:p>
          <a:p>
            <a:pPr marL="342900" indent="-342900"/>
            <a:endParaRPr lang="en-GB" dirty="0">
              <a:latin typeface="Calibri" charset="0"/>
              <a:ea typeface="ＭＳ Ｐゴシック" charset="0"/>
              <a:cs typeface="ＭＳ Ｐゴシック" charset="0"/>
            </a:endParaRPr>
          </a:p>
          <a:p>
            <a:pPr marL="342900" indent="-342900"/>
            <a:endParaRPr lang="en-GB" dirty="0" smtClean="0">
              <a:latin typeface="Calibri" charset="0"/>
              <a:ea typeface="ＭＳ Ｐゴシック" charset="0"/>
              <a:cs typeface="ＭＳ Ｐゴシック" charset="0"/>
            </a:endParaRPr>
          </a:p>
          <a:p>
            <a:pPr marL="342900" indent="-342900"/>
            <a:endParaRPr lang="en-GB" dirty="0">
              <a:latin typeface="Calibri" charset="0"/>
              <a:ea typeface="ＭＳ Ｐゴシック" charset="0"/>
              <a:cs typeface="ＭＳ Ｐゴシック" charset="0"/>
            </a:endParaRPr>
          </a:p>
          <a:p>
            <a:pPr marL="342900" indent="-342900"/>
            <a:endParaRPr lang="en-GB" dirty="0">
              <a:latin typeface="Calibri" charset="0"/>
              <a:ea typeface="ＭＳ Ｐゴシック" charset="0"/>
              <a:cs typeface="ＭＳ Ｐゴシック" charset="0"/>
            </a:endParaRPr>
          </a:p>
          <a:p>
            <a:pPr marL="342900" indent="-342900"/>
            <a:r>
              <a:rPr lang="en-GB" dirty="0">
                <a:latin typeface="Calibri" charset="0"/>
                <a:ea typeface="ＭＳ Ｐゴシック" charset="0"/>
                <a:cs typeface="ＭＳ Ｐゴシック" charset="0"/>
              </a:rPr>
              <a:t>Replacing with function approximations gives:</a:t>
            </a:r>
            <a:endParaRPr lang="en-US" dirty="0">
              <a:latin typeface="Calibri" charset="0"/>
              <a:ea typeface="ＭＳ Ｐゴシック" charset="0"/>
              <a:cs typeface="ＭＳ Ｐゴシック" charset="0"/>
            </a:endParaRPr>
          </a:p>
        </p:txBody>
      </p:sp>
      <p:sp>
        <p:nvSpPr>
          <p:cNvPr id="116744" name="Text Box 4"/>
          <p:cNvSpPr txBox="1">
            <a:spLocks noChangeArrowheads="1"/>
          </p:cNvSpPr>
          <p:nvPr/>
        </p:nvSpPr>
        <p:spPr bwMode="auto">
          <a:xfrm>
            <a:off x="1303338" y="1685925"/>
            <a:ext cx="5040312"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3200" i="1">
                <a:solidFill>
                  <a:schemeClr val="hlink"/>
                </a:solidFill>
                <a:latin typeface="Times New Roman" charset="0"/>
              </a:rPr>
              <a:t>Q</a:t>
            </a:r>
            <a:r>
              <a:rPr lang="en-GB" sz="3200" i="1" baseline="30000">
                <a:solidFill>
                  <a:schemeClr val="hlink"/>
                </a:solidFill>
                <a:latin typeface="Symbol" charset="0"/>
              </a:rPr>
              <a:t>p</a:t>
            </a:r>
            <a:r>
              <a:rPr lang="en-GB" sz="3200" i="1">
                <a:solidFill>
                  <a:schemeClr val="hlink"/>
                </a:solidFill>
                <a:latin typeface="Times New Roman" charset="0"/>
              </a:rPr>
              <a:t>(b</a:t>
            </a:r>
            <a:r>
              <a:rPr lang="en-GB" sz="3200" i="1" baseline="-25000">
                <a:solidFill>
                  <a:schemeClr val="hlink"/>
                </a:solidFill>
                <a:latin typeface="Times New Roman" charset="0"/>
              </a:rPr>
              <a:t>1</a:t>
            </a:r>
            <a:r>
              <a:rPr lang="en-GB" sz="3200" i="1">
                <a:solidFill>
                  <a:schemeClr val="hlink"/>
                </a:solidFill>
                <a:latin typeface="Times New Roman" charset="0"/>
              </a:rPr>
              <a:t>, a</a:t>
            </a:r>
            <a:r>
              <a:rPr lang="en-GB" sz="3200" i="1" baseline="-25000">
                <a:solidFill>
                  <a:schemeClr val="hlink"/>
                </a:solidFill>
                <a:latin typeface="Times New Roman" charset="0"/>
              </a:rPr>
              <a:t>1</a:t>
            </a:r>
            <a:r>
              <a:rPr lang="en-GB" sz="3200" i="1">
                <a:solidFill>
                  <a:schemeClr val="hlink"/>
                </a:solidFill>
                <a:latin typeface="Times New Roman" charset="0"/>
              </a:rPr>
              <a:t>)</a:t>
            </a:r>
            <a:r>
              <a:rPr lang="en-GB" sz="3200" i="1">
                <a:latin typeface="Times New Roman" charset="0"/>
              </a:rPr>
              <a:t>       </a:t>
            </a:r>
            <a:r>
              <a:rPr lang="en-GB" sz="3200" i="1">
                <a:solidFill>
                  <a:srgbClr val="CC0000"/>
                </a:solidFill>
                <a:latin typeface="Times New Roman" charset="0"/>
              </a:rPr>
              <a:t>r</a:t>
            </a:r>
            <a:r>
              <a:rPr lang="en-GB" sz="3200" i="1" baseline="-25000">
                <a:solidFill>
                  <a:srgbClr val="CC0000"/>
                </a:solidFill>
                <a:latin typeface="Times New Roman" charset="0"/>
              </a:rPr>
              <a:t>1</a:t>
            </a:r>
            <a:r>
              <a:rPr lang="en-GB" sz="3200" i="1">
                <a:latin typeface="Times New Roman" charset="0"/>
              </a:rPr>
              <a:t>  +  </a:t>
            </a:r>
            <a:r>
              <a:rPr lang="en-GB" sz="3200" i="1">
                <a:solidFill>
                  <a:schemeClr val="hlink"/>
                </a:solidFill>
                <a:latin typeface="Times New Roman" charset="0"/>
              </a:rPr>
              <a:t>Q</a:t>
            </a:r>
            <a:r>
              <a:rPr lang="en-GB" sz="3200" i="1" baseline="30000">
                <a:solidFill>
                  <a:schemeClr val="hlink"/>
                </a:solidFill>
                <a:latin typeface="Symbol" charset="0"/>
              </a:rPr>
              <a:t>p</a:t>
            </a:r>
            <a:r>
              <a:rPr lang="en-GB" sz="3200" i="1">
                <a:solidFill>
                  <a:schemeClr val="hlink"/>
                </a:solidFill>
                <a:latin typeface="Times New Roman" charset="0"/>
              </a:rPr>
              <a:t>(b</a:t>
            </a:r>
            <a:r>
              <a:rPr lang="en-GB" sz="3200" i="1" baseline="-25000">
                <a:solidFill>
                  <a:schemeClr val="hlink"/>
                </a:solidFill>
                <a:latin typeface="Times New Roman" charset="0"/>
              </a:rPr>
              <a:t>2</a:t>
            </a:r>
            <a:r>
              <a:rPr lang="en-GB" sz="3200" i="1">
                <a:solidFill>
                  <a:schemeClr val="hlink"/>
                </a:solidFill>
                <a:latin typeface="Times New Roman" charset="0"/>
              </a:rPr>
              <a:t>, a</a:t>
            </a:r>
            <a:r>
              <a:rPr lang="en-GB" sz="3200" i="1" baseline="-25000">
                <a:solidFill>
                  <a:schemeClr val="hlink"/>
                </a:solidFill>
                <a:latin typeface="Times New Roman" charset="0"/>
              </a:rPr>
              <a:t>2</a:t>
            </a:r>
            <a:r>
              <a:rPr lang="en-GB" sz="3200" i="1">
                <a:solidFill>
                  <a:schemeClr val="hlink"/>
                </a:solidFill>
                <a:latin typeface="Times New Roman" charset="0"/>
              </a:rPr>
              <a:t>)</a:t>
            </a:r>
            <a:endParaRPr lang="en-US" sz="3200" i="1">
              <a:latin typeface="Times New Roman" charset="0"/>
            </a:endParaRPr>
          </a:p>
          <a:p>
            <a:pPr eaLnBrk="1" hangingPunct="1"/>
            <a:endParaRPr lang="en-GB" sz="1800" i="1">
              <a:solidFill>
                <a:schemeClr val="hlink"/>
              </a:solidFill>
            </a:endParaRPr>
          </a:p>
          <a:p>
            <a:pPr eaLnBrk="1" hangingPunct="1"/>
            <a:r>
              <a:rPr lang="en-GB" sz="3200" i="1">
                <a:solidFill>
                  <a:schemeClr val="hlink"/>
                </a:solidFill>
                <a:latin typeface="Times New Roman" charset="0"/>
              </a:rPr>
              <a:t>Q</a:t>
            </a:r>
            <a:r>
              <a:rPr lang="en-GB" sz="3200" i="1" baseline="30000">
                <a:solidFill>
                  <a:schemeClr val="hlink"/>
                </a:solidFill>
                <a:latin typeface="Symbol" charset="0"/>
              </a:rPr>
              <a:t>p</a:t>
            </a:r>
            <a:r>
              <a:rPr lang="en-GB" sz="3200" i="1">
                <a:solidFill>
                  <a:schemeClr val="hlink"/>
                </a:solidFill>
                <a:latin typeface="Times New Roman" charset="0"/>
              </a:rPr>
              <a:t>(b</a:t>
            </a:r>
            <a:r>
              <a:rPr lang="en-GB" sz="3200" i="1" baseline="-25000">
                <a:solidFill>
                  <a:schemeClr val="hlink"/>
                </a:solidFill>
                <a:latin typeface="Times New Roman" charset="0"/>
              </a:rPr>
              <a:t>2</a:t>
            </a:r>
            <a:r>
              <a:rPr lang="en-GB" sz="3200" i="1">
                <a:solidFill>
                  <a:schemeClr val="hlink"/>
                </a:solidFill>
                <a:latin typeface="Times New Roman" charset="0"/>
              </a:rPr>
              <a:t>, a</a:t>
            </a:r>
            <a:r>
              <a:rPr lang="en-GB" sz="3200" i="1" baseline="-25000">
                <a:solidFill>
                  <a:schemeClr val="hlink"/>
                </a:solidFill>
                <a:latin typeface="Times New Roman" charset="0"/>
              </a:rPr>
              <a:t>2</a:t>
            </a:r>
            <a:r>
              <a:rPr lang="en-GB" sz="3200" i="1">
                <a:solidFill>
                  <a:schemeClr val="hlink"/>
                </a:solidFill>
                <a:latin typeface="Times New Roman" charset="0"/>
              </a:rPr>
              <a:t>)</a:t>
            </a:r>
            <a:r>
              <a:rPr lang="en-GB" sz="3200" i="1">
                <a:latin typeface="Times New Roman" charset="0"/>
              </a:rPr>
              <a:t>       </a:t>
            </a:r>
            <a:r>
              <a:rPr lang="en-GB" sz="3200" i="1">
                <a:solidFill>
                  <a:srgbClr val="CC0000"/>
                </a:solidFill>
                <a:latin typeface="Times New Roman" charset="0"/>
              </a:rPr>
              <a:t>r</a:t>
            </a:r>
            <a:r>
              <a:rPr lang="en-GB" sz="3200" i="1" baseline="-25000">
                <a:solidFill>
                  <a:srgbClr val="CC0000"/>
                </a:solidFill>
                <a:latin typeface="Times New Roman" charset="0"/>
              </a:rPr>
              <a:t>2</a:t>
            </a:r>
            <a:r>
              <a:rPr lang="en-GB" sz="3200" i="1">
                <a:latin typeface="Times New Roman" charset="0"/>
              </a:rPr>
              <a:t>  +  </a:t>
            </a:r>
            <a:r>
              <a:rPr lang="en-GB" sz="3200" i="1">
                <a:solidFill>
                  <a:schemeClr val="hlink"/>
                </a:solidFill>
                <a:latin typeface="Times New Roman" charset="0"/>
              </a:rPr>
              <a:t>Q</a:t>
            </a:r>
            <a:r>
              <a:rPr lang="en-GB" sz="3200" i="1" baseline="30000">
                <a:solidFill>
                  <a:schemeClr val="hlink"/>
                </a:solidFill>
                <a:latin typeface="Symbol" charset="0"/>
              </a:rPr>
              <a:t>p</a:t>
            </a:r>
            <a:r>
              <a:rPr lang="en-GB" sz="3200" i="1">
                <a:solidFill>
                  <a:schemeClr val="hlink"/>
                </a:solidFill>
                <a:latin typeface="Times New Roman" charset="0"/>
              </a:rPr>
              <a:t>(b</a:t>
            </a:r>
            <a:r>
              <a:rPr lang="en-GB" sz="3200" i="1" baseline="-25000">
                <a:solidFill>
                  <a:schemeClr val="hlink"/>
                </a:solidFill>
                <a:latin typeface="Times New Roman" charset="0"/>
              </a:rPr>
              <a:t>3</a:t>
            </a:r>
            <a:r>
              <a:rPr lang="en-GB" sz="3200" i="1">
                <a:solidFill>
                  <a:schemeClr val="hlink"/>
                </a:solidFill>
                <a:latin typeface="Times New Roman" charset="0"/>
              </a:rPr>
              <a:t>, a</a:t>
            </a:r>
            <a:r>
              <a:rPr lang="en-GB" sz="3200" i="1" baseline="-25000">
                <a:solidFill>
                  <a:schemeClr val="hlink"/>
                </a:solidFill>
                <a:latin typeface="Times New Roman" charset="0"/>
              </a:rPr>
              <a:t>3</a:t>
            </a:r>
            <a:r>
              <a:rPr lang="en-GB" sz="3200" i="1">
                <a:solidFill>
                  <a:schemeClr val="hlink"/>
                </a:solidFill>
                <a:latin typeface="Times New Roman" charset="0"/>
              </a:rPr>
              <a:t>)</a:t>
            </a:r>
            <a:endParaRPr lang="en-US" sz="3200" i="1">
              <a:latin typeface="Times New Roman" charset="0"/>
            </a:endParaRPr>
          </a:p>
          <a:p>
            <a:pPr eaLnBrk="1" hangingPunct="1"/>
            <a:r>
              <a:rPr lang="en-GB" sz="3200" i="1">
                <a:latin typeface="Times New Roman" charset="0"/>
              </a:rPr>
              <a:t>…</a:t>
            </a:r>
          </a:p>
          <a:p>
            <a:pPr eaLnBrk="1" hangingPunct="1"/>
            <a:endParaRPr lang="en-US" sz="3200" i="1">
              <a:latin typeface="Times New Roman" charset="0"/>
            </a:endParaRPr>
          </a:p>
        </p:txBody>
      </p:sp>
      <p:graphicFrame>
        <p:nvGraphicFramePr>
          <p:cNvPr id="116738" name="Object 2"/>
          <p:cNvGraphicFramePr>
            <a:graphicFrameLocks noChangeAspect="1"/>
          </p:cNvGraphicFramePr>
          <p:nvPr/>
        </p:nvGraphicFramePr>
        <p:xfrm>
          <a:off x="3103563" y="1816100"/>
          <a:ext cx="455612" cy="455613"/>
        </p:xfrm>
        <a:graphic>
          <a:graphicData uri="http://schemas.openxmlformats.org/presentationml/2006/ole">
            <mc:AlternateContent xmlns:mc="http://schemas.openxmlformats.org/markup-compatibility/2006">
              <mc:Choice xmlns:v="urn:schemas-microsoft-com:vml" Requires="v">
                <p:oleObj spid="_x0000_s195718" name="Equation" r:id="rId3" imgW="126720" imgH="126720" progId="Equation.3">
                  <p:embed/>
                </p:oleObj>
              </mc:Choice>
              <mc:Fallback>
                <p:oleObj name="Equation" r:id="rId3" imgW="126720" imgH="1267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3563" y="1816100"/>
                        <a:ext cx="455612"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6739" name="Object 3"/>
          <p:cNvGraphicFramePr>
            <a:graphicFrameLocks noChangeAspect="1"/>
          </p:cNvGraphicFramePr>
          <p:nvPr/>
        </p:nvGraphicFramePr>
        <p:xfrm>
          <a:off x="3089275" y="2573338"/>
          <a:ext cx="455613" cy="455612"/>
        </p:xfrm>
        <a:graphic>
          <a:graphicData uri="http://schemas.openxmlformats.org/presentationml/2006/ole">
            <mc:AlternateContent xmlns:mc="http://schemas.openxmlformats.org/markup-compatibility/2006">
              <mc:Choice xmlns:v="urn:schemas-microsoft-com:vml" Requires="v">
                <p:oleObj spid="_x0000_s195719" name="Equation" r:id="rId5" imgW="126720" imgH="126720" progId="Equation.3">
                  <p:embed/>
                </p:oleObj>
              </mc:Choice>
              <mc:Fallback>
                <p:oleObj name="Equation" r:id="rId5" imgW="126720" imgH="12672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9275" y="2573338"/>
                        <a:ext cx="455613"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6745" name="Text Box 7"/>
          <p:cNvSpPr txBox="1">
            <a:spLocks noChangeArrowheads="1"/>
          </p:cNvSpPr>
          <p:nvPr/>
        </p:nvSpPr>
        <p:spPr bwMode="auto">
          <a:xfrm>
            <a:off x="1330325" y="4251325"/>
            <a:ext cx="5116513"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3200" b="1" i="1">
                <a:solidFill>
                  <a:srgbClr val="008000"/>
                </a:solidFill>
                <a:latin typeface="Symbol" charset="0"/>
              </a:rPr>
              <a:t>f</a:t>
            </a:r>
            <a:r>
              <a:rPr lang="en-GB" sz="3200" i="1" baseline="-25000">
                <a:solidFill>
                  <a:srgbClr val="008000"/>
                </a:solidFill>
                <a:latin typeface="Times New Roman" charset="0"/>
              </a:rPr>
              <a:t>a</a:t>
            </a:r>
            <a:r>
              <a:rPr lang="en-GB" sz="1600" i="1" baseline="-100000">
                <a:solidFill>
                  <a:srgbClr val="008000"/>
                </a:solidFill>
                <a:latin typeface="Times New Roman" charset="0"/>
              </a:rPr>
              <a:t>1</a:t>
            </a:r>
            <a:r>
              <a:rPr lang="en-GB" sz="3200" i="1">
                <a:solidFill>
                  <a:srgbClr val="008000"/>
                </a:solidFill>
                <a:latin typeface="Times New Roman" charset="0"/>
              </a:rPr>
              <a:t>(b</a:t>
            </a:r>
            <a:r>
              <a:rPr lang="en-GB" sz="3200" i="1" baseline="-25000">
                <a:solidFill>
                  <a:srgbClr val="008000"/>
                </a:solidFill>
                <a:latin typeface="Times New Roman" charset="0"/>
              </a:rPr>
              <a:t>1</a:t>
            </a:r>
            <a:r>
              <a:rPr lang="en-GB" sz="3200" i="1">
                <a:solidFill>
                  <a:srgbClr val="008000"/>
                </a:solidFill>
                <a:latin typeface="Times New Roman" charset="0"/>
              </a:rPr>
              <a:t>)</a:t>
            </a:r>
            <a:r>
              <a:rPr lang="en-GB" sz="3200" i="1">
                <a:latin typeface="Times New Roman" charset="0"/>
              </a:rPr>
              <a:t> . </a:t>
            </a:r>
            <a:r>
              <a:rPr lang="en-GB" sz="3200" b="1" i="1">
                <a:solidFill>
                  <a:srgbClr val="FF6600"/>
                </a:solidFill>
                <a:latin typeface="Symbol" charset="0"/>
              </a:rPr>
              <a:t>q</a:t>
            </a:r>
            <a:r>
              <a:rPr lang="en-GB" sz="3200" i="1">
                <a:latin typeface="Times New Roman" charset="0"/>
              </a:rPr>
              <a:t>        </a:t>
            </a:r>
            <a:r>
              <a:rPr lang="en-GB" sz="3200" i="1">
                <a:solidFill>
                  <a:srgbClr val="CC0000"/>
                </a:solidFill>
                <a:latin typeface="Times New Roman" charset="0"/>
              </a:rPr>
              <a:t>r</a:t>
            </a:r>
            <a:r>
              <a:rPr lang="en-GB" sz="3200" i="1" baseline="-25000">
                <a:solidFill>
                  <a:srgbClr val="CC0000"/>
                </a:solidFill>
                <a:latin typeface="Times New Roman" charset="0"/>
              </a:rPr>
              <a:t>1</a:t>
            </a:r>
            <a:r>
              <a:rPr lang="en-GB" sz="3200" i="1">
                <a:latin typeface="Times New Roman" charset="0"/>
              </a:rPr>
              <a:t>  + </a:t>
            </a:r>
            <a:r>
              <a:rPr lang="en-GB" sz="3200" b="1" i="1">
                <a:solidFill>
                  <a:srgbClr val="008000"/>
                </a:solidFill>
                <a:latin typeface="Symbol" charset="0"/>
              </a:rPr>
              <a:t>f</a:t>
            </a:r>
            <a:r>
              <a:rPr lang="en-GB" sz="3200" i="1" baseline="-25000">
                <a:solidFill>
                  <a:srgbClr val="008000"/>
                </a:solidFill>
                <a:latin typeface="Times New Roman" charset="0"/>
              </a:rPr>
              <a:t>a</a:t>
            </a:r>
            <a:r>
              <a:rPr lang="en-GB" sz="1600" i="1" baseline="-100000">
                <a:solidFill>
                  <a:srgbClr val="008000"/>
                </a:solidFill>
                <a:latin typeface="Times New Roman" charset="0"/>
              </a:rPr>
              <a:t>2</a:t>
            </a:r>
            <a:r>
              <a:rPr lang="en-GB" sz="3200" i="1" baseline="-25000">
                <a:solidFill>
                  <a:srgbClr val="008000"/>
                </a:solidFill>
                <a:latin typeface="Times New Roman" charset="0"/>
              </a:rPr>
              <a:t> </a:t>
            </a:r>
            <a:r>
              <a:rPr lang="en-GB" sz="3200" i="1">
                <a:solidFill>
                  <a:srgbClr val="008000"/>
                </a:solidFill>
                <a:latin typeface="Times New Roman" charset="0"/>
              </a:rPr>
              <a:t>(b</a:t>
            </a:r>
            <a:r>
              <a:rPr lang="en-GB" sz="3200" i="1" baseline="-25000">
                <a:solidFill>
                  <a:srgbClr val="008000"/>
                </a:solidFill>
                <a:latin typeface="Times New Roman" charset="0"/>
              </a:rPr>
              <a:t>2</a:t>
            </a:r>
            <a:r>
              <a:rPr lang="en-GB" sz="3200" i="1">
                <a:solidFill>
                  <a:srgbClr val="008000"/>
                </a:solidFill>
                <a:latin typeface="Times New Roman" charset="0"/>
              </a:rPr>
              <a:t>)</a:t>
            </a:r>
            <a:r>
              <a:rPr lang="en-GB" sz="3200" i="1">
                <a:latin typeface="Times New Roman" charset="0"/>
              </a:rPr>
              <a:t> . </a:t>
            </a:r>
            <a:r>
              <a:rPr lang="en-GB" sz="3200" b="1" i="1">
                <a:solidFill>
                  <a:srgbClr val="FF6600"/>
                </a:solidFill>
                <a:latin typeface="Symbol" charset="0"/>
              </a:rPr>
              <a:t>q</a:t>
            </a:r>
            <a:r>
              <a:rPr lang="en-GB" sz="3200" i="1">
                <a:latin typeface="Times New Roman" charset="0"/>
              </a:rPr>
              <a:t> </a:t>
            </a:r>
            <a:endParaRPr lang="en-US" sz="3200" i="1">
              <a:latin typeface="Times New Roman" charset="0"/>
            </a:endParaRPr>
          </a:p>
          <a:p>
            <a:pPr eaLnBrk="1" hangingPunct="1"/>
            <a:endParaRPr lang="en-GB" sz="1800" i="1">
              <a:solidFill>
                <a:schemeClr val="hlink"/>
              </a:solidFill>
            </a:endParaRPr>
          </a:p>
          <a:p>
            <a:pPr eaLnBrk="1" hangingPunct="1"/>
            <a:r>
              <a:rPr lang="en-GB" sz="3200" b="1" i="1">
                <a:solidFill>
                  <a:srgbClr val="008000"/>
                </a:solidFill>
                <a:latin typeface="Symbol" charset="0"/>
              </a:rPr>
              <a:t>f</a:t>
            </a:r>
            <a:r>
              <a:rPr lang="en-GB" sz="3200" i="1" baseline="-25000">
                <a:solidFill>
                  <a:srgbClr val="008000"/>
                </a:solidFill>
                <a:latin typeface="Times New Roman" charset="0"/>
              </a:rPr>
              <a:t>a</a:t>
            </a:r>
            <a:r>
              <a:rPr lang="en-GB" sz="1600" i="1" baseline="-100000">
                <a:solidFill>
                  <a:srgbClr val="008000"/>
                </a:solidFill>
                <a:latin typeface="Times New Roman" charset="0"/>
              </a:rPr>
              <a:t>2</a:t>
            </a:r>
            <a:r>
              <a:rPr lang="en-GB" sz="3200" i="1">
                <a:solidFill>
                  <a:srgbClr val="008000"/>
                </a:solidFill>
                <a:latin typeface="Times New Roman" charset="0"/>
              </a:rPr>
              <a:t>(b</a:t>
            </a:r>
            <a:r>
              <a:rPr lang="en-GB" sz="3200" i="1" baseline="-25000">
                <a:solidFill>
                  <a:srgbClr val="008000"/>
                </a:solidFill>
                <a:latin typeface="Times New Roman" charset="0"/>
              </a:rPr>
              <a:t>2</a:t>
            </a:r>
            <a:r>
              <a:rPr lang="en-GB" sz="3200" i="1">
                <a:solidFill>
                  <a:srgbClr val="008000"/>
                </a:solidFill>
                <a:latin typeface="Times New Roman" charset="0"/>
              </a:rPr>
              <a:t>)</a:t>
            </a:r>
            <a:r>
              <a:rPr lang="en-GB" sz="3200" i="1">
                <a:latin typeface="Times New Roman" charset="0"/>
              </a:rPr>
              <a:t> . </a:t>
            </a:r>
            <a:r>
              <a:rPr lang="en-GB" sz="3200" b="1" i="1">
                <a:solidFill>
                  <a:srgbClr val="FF6600"/>
                </a:solidFill>
                <a:latin typeface="Symbol" charset="0"/>
              </a:rPr>
              <a:t>q</a:t>
            </a:r>
            <a:r>
              <a:rPr lang="en-GB" sz="3200" i="1">
                <a:latin typeface="Times New Roman" charset="0"/>
              </a:rPr>
              <a:t>        </a:t>
            </a:r>
            <a:r>
              <a:rPr lang="en-GB" sz="3200" i="1">
                <a:solidFill>
                  <a:srgbClr val="CC0000"/>
                </a:solidFill>
                <a:latin typeface="Times New Roman" charset="0"/>
              </a:rPr>
              <a:t>r</a:t>
            </a:r>
            <a:r>
              <a:rPr lang="en-GB" sz="3200" i="1" baseline="-25000">
                <a:solidFill>
                  <a:srgbClr val="CC0000"/>
                </a:solidFill>
                <a:latin typeface="Times New Roman" charset="0"/>
              </a:rPr>
              <a:t>2</a:t>
            </a:r>
            <a:r>
              <a:rPr lang="en-GB" sz="3200" i="1">
                <a:latin typeface="Times New Roman" charset="0"/>
              </a:rPr>
              <a:t>  + </a:t>
            </a:r>
            <a:r>
              <a:rPr lang="en-GB" sz="3200" b="1" i="1">
                <a:solidFill>
                  <a:srgbClr val="008000"/>
                </a:solidFill>
                <a:latin typeface="Symbol" charset="0"/>
              </a:rPr>
              <a:t>f</a:t>
            </a:r>
            <a:r>
              <a:rPr lang="en-GB" sz="3200" i="1" baseline="-25000">
                <a:solidFill>
                  <a:srgbClr val="008000"/>
                </a:solidFill>
                <a:latin typeface="Times New Roman" charset="0"/>
              </a:rPr>
              <a:t>a</a:t>
            </a:r>
            <a:r>
              <a:rPr lang="en-GB" sz="1600" i="1" baseline="-100000">
                <a:solidFill>
                  <a:srgbClr val="008000"/>
                </a:solidFill>
                <a:latin typeface="Times New Roman" charset="0"/>
              </a:rPr>
              <a:t>3</a:t>
            </a:r>
            <a:r>
              <a:rPr lang="en-GB" sz="3200" i="1" baseline="-25000">
                <a:solidFill>
                  <a:srgbClr val="008000"/>
                </a:solidFill>
                <a:latin typeface="Times New Roman" charset="0"/>
              </a:rPr>
              <a:t> </a:t>
            </a:r>
            <a:r>
              <a:rPr lang="en-GB" sz="3200" i="1">
                <a:solidFill>
                  <a:srgbClr val="008000"/>
                </a:solidFill>
                <a:latin typeface="Times New Roman" charset="0"/>
              </a:rPr>
              <a:t>(b</a:t>
            </a:r>
            <a:r>
              <a:rPr lang="en-GB" sz="3200" i="1" baseline="-25000">
                <a:solidFill>
                  <a:srgbClr val="008000"/>
                </a:solidFill>
                <a:latin typeface="Times New Roman" charset="0"/>
              </a:rPr>
              <a:t>3</a:t>
            </a:r>
            <a:r>
              <a:rPr lang="en-GB" sz="3200" i="1">
                <a:solidFill>
                  <a:srgbClr val="008000"/>
                </a:solidFill>
                <a:latin typeface="Times New Roman" charset="0"/>
              </a:rPr>
              <a:t>)</a:t>
            </a:r>
            <a:r>
              <a:rPr lang="en-GB" sz="3200" i="1">
                <a:latin typeface="Times New Roman" charset="0"/>
              </a:rPr>
              <a:t> . </a:t>
            </a:r>
            <a:r>
              <a:rPr lang="en-GB" sz="3200" b="1" i="1">
                <a:solidFill>
                  <a:srgbClr val="FF6600"/>
                </a:solidFill>
                <a:latin typeface="Symbol" charset="0"/>
              </a:rPr>
              <a:t>q</a:t>
            </a:r>
            <a:r>
              <a:rPr lang="en-GB" sz="3200" i="1">
                <a:latin typeface="Times New Roman" charset="0"/>
              </a:rPr>
              <a:t> </a:t>
            </a:r>
            <a:endParaRPr lang="en-US" sz="3200" i="1">
              <a:latin typeface="Times New Roman" charset="0"/>
            </a:endParaRPr>
          </a:p>
          <a:p>
            <a:pPr eaLnBrk="1" hangingPunct="1"/>
            <a:r>
              <a:rPr lang="en-GB" sz="3200" i="1">
                <a:latin typeface="Times New Roman" charset="0"/>
              </a:rPr>
              <a:t>…</a:t>
            </a:r>
          </a:p>
          <a:p>
            <a:pPr eaLnBrk="1" hangingPunct="1"/>
            <a:endParaRPr lang="en-US" sz="3200" i="1">
              <a:latin typeface="Times New Roman" charset="0"/>
            </a:endParaRPr>
          </a:p>
        </p:txBody>
      </p:sp>
      <p:graphicFrame>
        <p:nvGraphicFramePr>
          <p:cNvPr id="116740" name="Object 4"/>
          <p:cNvGraphicFramePr>
            <a:graphicFrameLocks noChangeAspect="1"/>
          </p:cNvGraphicFramePr>
          <p:nvPr/>
        </p:nvGraphicFramePr>
        <p:xfrm>
          <a:off x="3130550" y="4389438"/>
          <a:ext cx="455613" cy="455612"/>
        </p:xfrm>
        <a:graphic>
          <a:graphicData uri="http://schemas.openxmlformats.org/presentationml/2006/ole">
            <mc:AlternateContent xmlns:mc="http://schemas.openxmlformats.org/markup-compatibility/2006">
              <mc:Choice xmlns:v="urn:schemas-microsoft-com:vml" Requires="v">
                <p:oleObj spid="_x0000_s195720" name="Equation" r:id="rId7" imgW="126720" imgH="126720" progId="Equation.3">
                  <p:embed/>
                </p:oleObj>
              </mc:Choice>
              <mc:Fallback>
                <p:oleObj name="Equation" r:id="rId7" imgW="126720" imgH="1267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0550" y="4389438"/>
                        <a:ext cx="455613"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6741" name="Object 5"/>
          <p:cNvGraphicFramePr>
            <a:graphicFrameLocks noChangeAspect="1"/>
          </p:cNvGraphicFramePr>
          <p:nvPr/>
        </p:nvGraphicFramePr>
        <p:xfrm>
          <a:off x="3116263" y="5146675"/>
          <a:ext cx="455612" cy="455613"/>
        </p:xfrm>
        <a:graphic>
          <a:graphicData uri="http://schemas.openxmlformats.org/presentationml/2006/ole">
            <mc:AlternateContent xmlns:mc="http://schemas.openxmlformats.org/markup-compatibility/2006">
              <mc:Choice xmlns:v="urn:schemas-microsoft-com:vml" Requires="v">
                <p:oleObj spid="_x0000_s195721" name="Equation" r:id="rId8" imgW="126720" imgH="126720" progId="Equation.3">
                  <p:embed/>
                </p:oleObj>
              </mc:Choice>
              <mc:Fallback>
                <p:oleObj name="Equation" r:id="rId8" imgW="126720" imgH="12672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6263" y="5146675"/>
                        <a:ext cx="455612"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6747"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1AFDF88-52CB-684A-8E0E-30FA830EF664}" type="slidenum">
              <a:rPr lang="en-US" sz="1200">
                <a:solidFill>
                  <a:srgbClr val="898989"/>
                </a:solidFill>
                <a:latin typeface="Calibri" charset="0"/>
              </a:rPr>
              <a:pPr eaLnBrk="1" hangingPunct="1"/>
              <a:t>32</a:t>
            </a:fld>
            <a:endParaRPr lang="en-US" sz="1200">
              <a:solidFill>
                <a:srgbClr val="898989"/>
              </a:solidFill>
              <a:latin typeface="Calibri" charset="0"/>
            </a:endParaRPr>
          </a:p>
        </p:txBody>
      </p:sp>
    </p:spTree>
    <p:extLst>
      <p:ext uri="{BB962C8B-B14F-4D97-AF65-F5344CB8AC3E}">
        <p14:creationId xmlns:p14="http://schemas.microsoft.com/office/powerpoint/2010/main" val="38832110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4" name="Rectangle 2"/>
          <p:cNvSpPr>
            <a:spLocks noGrp="1"/>
          </p:cNvSpPr>
          <p:nvPr>
            <p:ph type="title"/>
          </p:nvPr>
        </p:nvSpPr>
        <p:spPr/>
        <p:txBody>
          <a:bodyPr/>
          <a:lstStyle/>
          <a:p>
            <a:r>
              <a:rPr lang="en-GB">
                <a:latin typeface="Calibri" charset="0"/>
                <a:ea typeface="ＭＳ Ｐゴシック" charset="0"/>
                <a:cs typeface="ＭＳ Ｐゴシック" charset="0"/>
              </a:rPr>
              <a:t>Function approximation – Solving for </a:t>
            </a:r>
            <a:r>
              <a:rPr lang="en-GB">
                <a:latin typeface="Symbol" charset="0"/>
                <a:ea typeface="ＭＳ Ｐゴシック" charset="0"/>
                <a:cs typeface="ＭＳ Ｐゴシック" charset="0"/>
              </a:rPr>
              <a:t>q</a:t>
            </a:r>
            <a:endParaRPr lang="en-US">
              <a:latin typeface="Symbol" charset="0"/>
              <a:ea typeface="ＭＳ Ｐゴシック" charset="0"/>
              <a:cs typeface="ＭＳ Ｐゴシック" charset="0"/>
            </a:endParaRPr>
          </a:p>
        </p:txBody>
      </p:sp>
      <p:sp>
        <p:nvSpPr>
          <p:cNvPr id="117765" name="Text Box 4"/>
          <p:cNvSpPr txBox="1">
            <a:spLocks noChangeArrowheads="1"/>
          </p:cNvSpPr>
          <p:nvPr/>
        </p:nvSpPr>
        <p:spPr bwMode="auto">
          <a:xfrm>
            <a:off x="1498600" y="1081088"/>
            <a:ext cx="5116513"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3200" b="1" i="1">
                <a:solidFill>
                  <a:srgbClr val="008000"/>
                </a:solidFill>
                <a:latin typeface="Symbol" charset="0"/>
              </a:rPr>
              <a:t>f</a:t>
            </a:r>
            <a:r>
              <a:rPr lang="en-GB" sz="3200" i="1" baseline="-25000">
                <a:solidFill>
                  <a:srgbClr val="008000"/>
                </a:solidFill>
                <a:latin typeface="Times New Roman" charset="0"/>
              </a:rPr>
              <a:t>a</a:t>
            </a:r>
            <a:r>
              <a:rPr lang="en-GB" sz="1600" i="1" baseline="-100000">
                <a:solidFill>
                  <a:srgbClr val="008000"/>
                </a:solidFill>
                <a:latin typeface="Times New Roman" charset="0"/>
              </a:rPr>
              <a:t>1</a:t>
            </a:r>
            <a:r>
              <a:rPr lang="en-GB" sz="3200" i="1">
                <a:solidFill>
                  <a:srgbClr val="008000"/>
                </a:solidFill>
                <a:latin typeface="Times New Roman" charset="0"/>
              </a:rPr>
              <a:t>(b</a:t>
            </a:r>
            <a:r>
              <a:rPr lang="en-GB" sz="3200" i="1" baseline="-25000">
                <a:solidFill>
                  <a:srgbClr val="008000"/>
                </a:solidFill>
                <a:latin typeface="Times New Roman" charset="0"/>
              </a:rPr>
              <a:t>1</a:t>
            </a:r>
            <a:r>
              <a:rPr lang="en-GB" sz="3200" i="1">
                <a:solidFill>
                  <a:srgbClr val="008000"/>
                </a:solidFill>
                <a:latin typeface="Times New Roman" charset="0"/>
              </a:rPr>
              <a:t>)</a:t>
            </a:r>
            <a:r>
              <a:rPr lang="en-GB" sz="3200" i="1">
                <a:latin typeface="Times New Roman" charset="0"/>
              </a:rPr>
              <a:t> . </a:t>
            </a:r>
            <a:r>
              <a:rPr lang="en-GB" sz="3200" b="1" i="1">
                <a:solidFill>
                  <a:srgbClr val="FF6600"/>
                </a:solidFill>
                <a:latin typeface="Symbol" charset="0"/>
              </a:rPr>
              <a:t>q</a:t>
            </a:r>
            <a:r>
              <a:rPr lang="en-GB" sz="3200" i="1">
                <a:latin typeface="Times New Roman" charset="0"/>
              </a:rPr>
              <a:t>        </a:t>
            </a:r>
            <a:r>
              <a:rPr lang="en-GB" sz="3200" i="1">
                <a:solidFill>
                  <a:srgbClr val="CC0000"/>
                </a:solidFill>
                <a:latin typeface="Times New Roman" charset="0"/>
              </a:rPr>
              <a:t>r</a:t>
            </a:r>
            <a:r>
              <a:rPr lang="en-GB" sz="3200" i="1" baseline="-25000">
                <a:solidFill>
                  <a:srgbClr val="CC0000"/>
                </a:solidFill>
                <a:latin typeface="Times New Roman" charset="0"/>
              </a:rPr>
              <a:t>1</a:t>
            </a:r>
            <a:r>
              <a:rPr lang="en-GB" sz="3200" i="1">
                <a:latin typeface="Times New Roman" charset="0"/>
              </a:rPr>
              <a:t>  + </a:t>
            </a:r>
            <a:r>
              <a:rPr lang="en-GB" sz="3200" b="1" i="1">
                <a:solidFill>
                  <a:srgbClr val="008000"/>
                </a:solidFill>
                <a:latin typeface="Symbol" charset="0"/>
              </a:rPr>
              <a:t>f</a:t>
            </a:r>
            <a:r>
              <a:rPr lang="en-GB" sz="3200" i="1" baseline="-25000">
                <a:solidFill>
                  <a:srgbClr val="008000"/>
                </a:solidFill>
                <a:latin typeface="Times New Roman" charset="0"/>
              </a:rPr>
              <a:t>a</a:t>
            </a:r>
            <a:r>
              <a:rPr lang="en-GB" sz="1600" i="1" baseline="-100000">
                <a:solidFill>
                  <a:srgbClr val="008000"/>
                </a:solidFill>
                <a:latin typeface="Times New Roman" charset="0"/>
              </a:rPr>
              <a:t>2</a:t>
            </a:r>
            <a:r>
              <a:rPr lang="en-GB" sz="3200" i="1" baseline="-25000">
                <a:solidFill>
                  <a:srgbClr val="008000"/>
                </a:solidFill>
                <a:latin typeface="Times New Roman" charset="0"/>
              </a:rPr>
              <a:t> </a:t>
            </a:r>
            <a:r>
              <a:rPr lang="en-GB" sz="3200" i="1">
                <a:solidFill>
                  <a:srgbClr val="008000"/>
                </a:solidFill>
                <a:latin typeface="Times New Roman" charset="0"/>
              </a:rPr>
              <a:t>(b</a:t>
            </a:r>
            <a:r>
              <a:rPr lang="en-GB" sz="3200" i="1" baseline="-25000">
                <a:solidFill>
                  <a:srgbClr val="008000"/>
                </a:solidFill>
                <a:latin typeface="Times New Roman" charset="0"/>
              </a:rPr>
              <a:t>2</a:t>
            </a:r>
            <a:r>
              <a:rPr lang="en-GB" sz="3200" i="1">
                <a:solidFill>
                  <a:srgbClr val="008000"/>
                </a:solidFill>
                <a:latin typeface="Times New Roman" charset="0"/>
              </a:rPr>
              <a:t>)</a:t>
            </a:r>
            <a:r>
              <a:rPr lang="en-GB" sz="3200" i="1">
                <a:latin typeface="Times New Roman" charset="0"/>
              </a:rPr>
              <a:t> . </a:t>
            </a:r>
            <a:r>
              <a:rPr lang="en-GB" sz="3200" b="1" i="1">
                <a:solidFill>
                  <a:srgbClr val="FF6600"/>
                </a:solidFill>
                <a:latin typeface="Symbol" charset="0"/>
              </a:rPr>
              <a:t>q</a:t>
            </a:r>
            <a:r>
              <a:rPr lang="en-GB" sz="3200" i="1">
                <a:latin typeface="Times New Roman" charset="0"/>
              </a:rPr>
              <a:t> </a:t>
            </a:r>
            <a:endParaRPr lang="en-US" sz="3200" i="1">
              <a:latin typeface="Times New Roman" charset="0"/>
            </a:endParaRPr>
          </a:p>
          <a:p>
            <a:pPr eaLnBrk="1" hangingPunct="1"/>
            <a:endParaRPr lang="en-GB" sz="1800" i="1">
              <a:solidFill>
                <a:schemeClr val="hlink"/>
              </a:solidFill>
            </a:endParaRPr>
          </a:p>
          <a:p>
            <a:pPr eaLnBrk="1" hangingPunct="1"/>
            <a:r>
              <a:rPr lang="en-GB" sz="3200" b="1" i="1">
                <a:solidFill>
                  <a:srgbClr val="008000"/>
                </a:solidFill>
                <a:latin typeface="Symbol" charset="0"/>
              </a:rPr>
              <a:t>f</a:t>
            </a:r>
            <a:r>
              <a:rPr lang="en-GB" sz="3200" i="1" baseline="-25000">
                <a:solidFill>
                  <a:srgbClr val="008000"/>
                </a:solidFill>
                <a:latin typeface="Times New Roman" charset="0"/>
              </a:rPr>
              <a:t>a</a:t>
            </a:r>
            <a:r>
              <a:rPr lang="en-GB" sz="1600" i="1" baseline="-100000">
                <a:solidFill>
                  <a:srgbClr val="008000"/>
                </a:solidFill>
                <a:latin typeface="Times New Roman" charset="0"/>
              </a:rPr>
              <a:t>2</a:t>
            </a:r>
            <a:r>
              <a:rPr lang="en-GB" sz="3200" i="1">
                <a:solidFill>
                  <a:srgbClr val="008000"/>
                </a:solidFill>
                <a:latin typeface="Times New Roman" charset="0"/>
              </a:rPr>
              <a:t>(b</a:t>
            </a:r>
            <a:r>
              <a:rPr lang="en-GB" sz="3200" i="1" baseline="-25000">
                <a:solidFill>
                  <a:srgbClr val="008000"/>
                </a:solidFill>
                <a:latin typeface="Times New Roman" charset="0"/>
              </a:rPr>
              <a:t>2</a:t>
            </a:r>
            <a:r>
              <a:rPr lang="en-GB" sz="3200" i="1">
                <a:solidFill>
                  <a:srgbClr val="008000"/>
                </a:solidFill>
                <a:latin typeface="Times New Roman" charset="0"/>
              </a:rPr>
              <a:t>)</a:t>
            </a:r>
            <a:r>
              <a:rPr lang="en-GB" sz="3200" i="1">
                <a:latin typeface="Times New Roman" charset="0"/>
              </a:rPr>
              <a:t> . </a:t>
            </a:r>
            <a:r>
              <a:rPr lang="en-GB" sz="3200" b="1" i="1">
                <a:solidFill>
                  <a:srgbClr val="FF6600"/>
                </a:solidFill>
                <a:latin typeface="Symbol" charset="0"/>
              </a:rPr>
              <a:t>q</a:t>
            </a:r>
            <a:r>
              <a:rPr lang="en-GB" sz="3200" i="1">
                <a:latin typeface="Times New Roman" charset="0"/>
              </a:rPr>
              <a:t>        </a:t>
            </a:r>
            <a:r>
              <a:rPr lang="en-GB" sz="3200" i="1">
                <a:solidFill>
                  <a:srgbClr val="CC0000"/>
                </a:solidFill>
                <a:latin typeface="Times New Roman" charset="0"/>
              </a:rPr>
              <a:t>r</a:t>
            </a:r>
            <a:r>
              <a:rPr lang="en-GB" sz="3200" i="1" baseline="-25000">
                <a:solidFill>
                  <a:srgbClr val="CC0000"/>
                </a:solidFill>
                <a:latin typeface="Times New Roman" charset="0"/>
              </a:rPr>
              <a:t>2</a:t>
            </a:r>
            <a:r>
              <a:rPr lang="en-GB" sz="3200" i="1">
                <a:latin typeface="Times New Roman" charset="0"/>
              </a:rPr>
              <a:t>  + </a:t>
            </a:r>
            <a:r>
              <a:rPr lang="en-GB" sz="3200" b="1" i="1">
                <a:solidFill>
                  <a:srgbClr val="008000"/>
                </a:solidFill>
                <a:latin typeface="Symbol" charset="0"/>
              </a:rPr>
              <a:t>f</a:t>
            </a:r>
            <a:r>
              <a:rPr lang="en-GB" sz="3200" i="1" baseline="-25000">
                <a:solidFill>
                  <a:srgbClr val="008000"/>
                </a:solidFill>
                <a:latin typeface="Times New Roman" charset="0"/>
              </a:rPr>
              <a:t>a</a:t>
            </a:r>
            <a:r>
              <a:rPr lang="en-GB" sz="1600" i="1" baseline="-100000">
                <a:solidFill>
                  <a:srgbClr val="008000"/>
                </a:solidFill>
                <a:latin typeface="Times New Roman" charset="0"/>
              </a:rPr>
              <a:t>3</a:t>
            </a:r>
            <a:r>
              <a:rPr lang="en-GB" sz="3200" i="1" baseline="-25000">
                <a:solidFill>
                  <a:srgbClr val="008000"/>
                </a:solidFill>
                <a:latin typeface="Times New Roman" charset="0"/>
              </a:rPr>
              <a:t> </a:t>
            </a:r>
            <a:r>
              <a:rPr lang="en-GB" sz="3200" i="1">
                <a:solidFill>
                  <a:srgbClr val="008000"/>
                </a:solidFill>
                <a:latin typeface="Times New Roman" charset="0"/>
              </a:rPr>
              <a:t>(b</a:t>
            </a:r>
            <a:r>
              <a:rPr lang="en-GB" sz="3200" i="1" baseline="-25000">
                <a:solidFill>
                  <a:srgbClr val="008000"/>
                </a:solidFill>
                <a:latin typeface="Times New Roman" charset="0"/>
              </a:rPr>
              <a:t>3</a:t>
            </a:r>
            <a:r>
              <a:rPr lang="en-GB" sz="3200" i="1">
                <a:solidFill>
                  <a:srgbClr val="008000"/>
                </a:solidFill>
                <a:latin typeface="Times New Roman" charset="0"/>
              </a:rPr>
              <a:t>)</a:t>
            </a:r>
            <a:r>
              <a:rPr lang="en-GB" sz="3200" i="1">
                <a:latin typeface="Times New Roman" charset="0"/>
              </a:rPr>
              <a:t> . </a:t>
            </a:r>
            <a:r>
              <a:rPr lang="en-GB" sz="3200" b="1" i="1">
                <a:solidFill>
                  <a:srgbClr val="FF6600"/>
                </a:solidFill>
                <a:latin typeface="Symbol" charset="0"/>
              </a:rPr>
              <a:t>q</a:t>
            </a:r>
            <a:r>
              <a:rPr lang="en-GB" sz="3200" i="1">
                <a:latin typeface="Times New Roman" charset="0"/>
              </a:rPr>
              <a:t> </a:t>
            </a:r>
            <a:endParaRPr lang="en-US" sz="3200" i="1">
              <a:latin typeface="Times New Roman" charset="0"/>
            </a:endParaRPr>
          </a:p>
          <a:p>
            <a:pPr eaLnBrk="1" hangingPunct="1"/>
            <a:r>
              <a:rPr lang="en-GB" sz="3200" i="1">
                <a:latin typeface="Times New Roman" charset="0"/>
              </a:rPr>
              <a:t>…</a:t>
            </a:r>
          </a:p>
          <a:p>
            <a:pPr eaLnBrk="1" hangingPunct="1"/>
            <a:endParaRPr lang="en-US" sz="3200" i="1">
              <a:latin typeface="Times New Roman" charset="0"/>
            </a:endParaRPr>
          </a:p>
        </p:txBody>
      </p:sp>
      <p:graphicFrame>
        <p:nvGraphicFramePr>
          <p:cNvPr id="117762" name="Object 2"/>
          <p:cNvGraphicFramePr>
            <a:graphicFrameLocks noChangeAspect="1"/>
          </p:cNvGraphicFramePr>
          <p:nvPr/>
        </p:nvGraphicFramePr>
        <p:xfrm>
          <a:off x="3298825" y="1219200"/>
          <a:ext cx="455613" cy="455613"/>
        </p:xfrm>
        <a:graphic>
          <a:graphicData uri="http://schemas.openxmlformats.org/presentationml/2006/ole">
            <mc:AlternateContent xmlns:mc="http://schemas.openxmlformats.org/markup-compatibility/2006">
              <mc:Choice xmlns:v="urn:schemas-microsoft-com:vml" Requires="v">
                <p:oleObj spid="_x0000_s196676" name="Equation" r:id="rId3" imgW="126720" imgH="126720" progId="Equation.3">
                  <p:embed/>
                </p:oleObj>
              </mc:Choice>
              <mc:Fallback>
                <p:oleObj name="Equation" r:id="rId3" imgW="126720" imgH="1267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8825" y="1219200"/>
                        <a:ext cx="4556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7763" name="Object 3"/>
          <p:cNvGraphicFramePr>
            <a:graphicFrameLocks noChangeAspect="1"/>
          </p:cNvGraphicFramePr>
          <p:nvPr/>
        </p:nvGraphicFramePr>
        <p:xfrm>
          <a:off x="3284538" y="1976438"/>
          <a:ext cx="455612" cy="455612"/>
        </p:xfrm>
        <a:graphic>
          <a:graphicData uri="http://schemas.openxmlformats.org/presentationml/2006/ole">
            <mc:AlternateContent xmlns:mc="http://schemas.openxmlformats.org/markup-compatibility/2006">
              <mc:Choice xmlns:v="urn:schemas-microsoft-com:vml" Requires="v">
                <p:oleObj spid="_x0000_s196677" name="Equation" r:id="rId5" imgW="126720" imgH="126720" progId="Equation.3">
                  <p:embed/>
                </p:oleObj>
              </mc:Choice>
              <mc:Fallback>
                <p:oleObj name="Equation" r:id="rId5" imgW="126720" imgH="12672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4538" y="1976438"/>
                        <a:ext cx="4556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7766" name="Rectangle 9"/>
          <p:cNvSpPr>
            <a:spLocks noGrp="1"/>
          </p:cNvSpPr>
          <p:nvPr>
            <p:ph type="body" idx="1"/>
          </p:nvPr>
        </p:nvSpPr>
        <p:spPr>
          <a:xfrm>
            <a:off x="382588" y="3049588"/>
            <a:ext cx="8502650" cy="3306762"/>
          </a:xfrm>
          <a:noFill/>
        </p:spPr>
        <p:txBody>
          <a:bodyPr/>
          <a:lstStyle/>
          <a:p>
            <a:pPr marL="0" indent="0">
              <a:buNone/>
            </a:pPr>
            <a:r>
              <a:rPr lang="en-GB" dirty="0">
                <a:latin typeface="Calibri" charset="0"/>
                <a:ea typeface="ＭＳ Ｐゴシック" charset="0"/>
                <a:cs typeface="ＭＳ Ｐゴシック" charset="0"/>
              </a:rPr>
              <a:t>METHOD 1 – Least  Squares:</a:t>
            </a:r>
          </a:p>
          <a:p>
            <a:pPr marL="0" indent="0">
              <a:buNone/>
            </a:pPr>
            <a:r>
              <a:rPr lang="en-GB" dirty="0">
                <a:latin typeface="Calibri" charset="0"/>
                <a:ea typeface="ＭＳ Ｐゴシック" charset="0"/>
                <a:cs typeface="ＭＳ Ｐゴシック" charset="0"/>
              </a:rPr>
              <a:t>	 </a:t>
            </a:r>
            <a:r>
              <a:rPr lang="en-GB" sz="3200" b="1" i="1" dirty="0">
                <a:solidFill>
                  <a:srgbClr val="FF6600"/>
                </a:solidFill>
                <a:latin typeface="Symbol" charset="0"/>
                <a:ea typeface="ＭＳ Ｐゴシック" charset="0"/>
                <a:cs typeface="Arial" charset="0"/>
              </a:rPr>
              <a:t>q</a:t>
            </a:r>
            <a:r>
              <a:rPr lang="en-GB" sz="3200" i="1" dirty="0">
                <a:solidFill>
                  <a:schemeClr val="hlink"/>
                </a:solidFill>
                <a:latin typeface="Times New Roman" charset="0"/>
                <a:ea typeface="ＭＳ Ｐゴシック" charset="0"/>
                <a:cs typeface="Arial" charset="0"/>
              </a:rPr>
              <a:t>  </a:t>
            </a:r>
            <a:r>
              <a:rPr lang="en-GB" dirty="0">
                <a:latin typeface="Calibri" charset="0"/>
                <a:ea typeface="ＭＳ Ｐゴシック" charset="0"/>
                <a:cs typeface="ＭＳ Ｐゴシック" charset="0"/>
              </a:rPr>
              <a:t>are variables to be estimated</a:t>
            </a:r>
          </a:p>
          <a:p>
            <a:pPr marL="0" indent="0">
              <a:buNone/>
            </a:pPr>
            <a:endParaRPr lang="en-GB" dirty="0">
              <a:latin typeface="Calibri" charset="0"/>
              <a:ea typeface="ＭＳ Ｐゴシック" charset="0"/>
              <a:cs typeface="ＭＳ Ｐゴシック" charset="0"/>
            </a:endParaRPr>
          </a:p>
          <a:p>
            <a:pPr marL="0" indent="0">
              <a:buNone/>
            </a:pPr>
            <a:r>
              <a:rPr lang="en-GB" dirty="0">
                <a:latin typeface="Calibri" charset="0"/>
                <a:ea typeface="ＭＳ Ｐゴシック" charset="0"/>
                <a:cs typeface="ＭＳ Ｐゴシック" charset="0"/>
              </a:rPr>
              <a:t>METHOD 2 – Iterative:</a:t>
            </a:r>
          </a:p>
          <a:p>
            <a:pPr marL="0" indent="0">
              <a:buNone/>
            </a:pPr>
            <a:r>
              <a:rPr lang="en-GB" dirty="0" smtClean="0">
                <a:latin typeface="Calibri" charset="0"/>
                <a:ea typeface="ＭＳ Ｐゴシック" charset="0"/>
                <a:cs typeface="ＭＳ Ｐゴシック" charset="0"/>
              </a:rPr>
              <a:t>      </a:t>
            </a:r>
            <a:r>
              <a:rPr lang="en-GB" sz="3200" b="1" i="1" dirty="0" smtClean="0">
                <a:solidFill>
                  <a:srgbClr val="FF6600"/>
                </a:solidFill>
                <a:latin typeface="Symbol" charset="0"/>
                <a:ea typeface="ＭＳ Ｐゴシック" charset="0"/>
                <a:cs typeface="Arial" charset="0"/>
              </a:rPr>
              <a:t>q</a:t>
            </a:r>
            <a:r>
              <a:rPr lang="en-GB" sz="3200" i="1" dirty="0" smtClean="0">
                <a:solidFill>
                  <a:schemeClr val="tx1"/>
                </a:solidFill>
                <a:latin typeface="Times New Roman" charset="0"/>
                <a:ea typeface="ＭＳ Ｐゴシック" charset="0"/>
                <a:cs typeface="Arial" charset="0"/>
              </a:rPr>
              <a:t>  </a:t>
            </a:r>
            <a:r>
              <a:rPr lang="en-GB" sz="3200" i="1" dirty="0">
                <a:solidFill>
                  <a:schemeClr val="tx1"/>
                </a:solidFill>
                <a:latin typeface="Times New Roman" charset="0"/>
                <a:ea typeface="ＭＳ Ｐゴシック" charset="0"/>
                <a:cs typeface="Arial" charset="0"/>
                <a:sym typeface="Wingdings" charset="0"/>
              </a:rPr>
              <a:t>    </a:t>
            </a:r>
            <a:r>
              <a:rPr lang="en-GB" sz="3200" b="1" i="1" dirty="0">
                <a:solidFill>
                  <a:srgbClr val="FF6600"/>
                </a:solidFill>
                <a:latin typeface="Symbol" charset="0"/>
                <a:ea typeface="ＭＳ Ｐゴシック" charset="0"/>
                <a:cs typeface="Arial" charset="0"/>
              </a:rPr>
              <a:t>q</a:t>
            </a:r>
            <a:r>
              <a:rPr lang="en-GB" sz="3200" i="1" dirty="0">
                <a:solidFill>
                  <a:schemeClr val="tx1"/>
                </a:solidFill>
                <a:latin typeface="Times New Roman" charset="0"/>
                <a:ea typeface="ＭＳ Ｐゴシック" charset="0"/>
                <a:cs typeface="Arial" charset="0"/>
              </a:rPr>
              <a:t>  + </a:t>
            </a:r>
          </a:p>
          <a:p>
            <a:pPr marL="0" indent="0">
              <a:buNone/>
            </a:pPr>
            <a:r>
              <a:rPr lang="en-GB" sz="3200" i="1" dirty="0">
                <a:solidFill>
                  <a:schemeClr val="tx1"/>
                </a:solidFill>
                <a:latin typeface="Symbol" charset="0"/>
                <a:ea typeface="ＭＳ Ｐゴシック" charset="0"/>
                <a:cs typeface="Arial" charset="0"/>
              </a:rPr>
              <a:t>	a</a:t>
            </a:r>
            <a:r>
              <a:rPr lang="en-GB" sz="3200" i="1" dirty="0">
                <a:solidFill>
                  <a:schemeClr val="tx1"/>
                </a:solidFill>
                <a:latin typeface="Times New Roman" charset="0"/>
                <a:ea typeface="ＭＳ Ｐゴシック" charset="0"/>
                <a:cs typeface="Arial" charset="0"/>
              </a:rPr>
              <a:t> [</a:t>
            </a:r>
            <a:r>
              <a:rPr lang="en-GB" sz="3200" i="1" dirty="0" err="1">
                <a:solidFill>
                  <a:srgbClr val="CC0000"/>
                </a:solidFill>
                <a:latin typeface="Times New Roman" charset="0"/>
                <a:ea typeface="ＭＳ Ｐゴシック" charset="0"/>
                <a:cs typeface="Arial" charset="0"/>
              </a:rPr>
              <a:t>r</a:t>
            </a:r>
            <a:r>
              <a:rPr lang="en-GB" sz="3200" i="1" baseline="-25000" dirty="0" err="1">
                <a:solidFill>
                  <a:srgbClr val="CC0000"/>
                </a:solidFill>
                <a:latin typeface="Times New Roman" charset="0"/>
                <a:ea typeface="ＭＳ Ｐゴシック" charset="0"/>
                <a:cs typeface="Arial" charset="0"/>
              </a:rPr>
              <a:t>t</a:t>
            </a:r>
            <a:r>
              <a:rPr lang="en-GB" sz="3200" i="1" dirty="0">
                <a:solidFill>
                  <a:schemeClr val="tx1"/>
                </a:solidFill>
                <a:latin typeface="Times New Roman" charset="0"/>
                <a:ea typeface="ＭＳ Ｐゴシック" charset="0"/>
                <a:cs typeface="Arial" charset="0"/>
              </a:rPr>
              <a:t>  + </a:t>
            </a:r>
            <a:r>
              <a:rPr lang="en-GB" sz="3200" b="1" i="1" dirty="0">
                <a:solidFill>
                  <a:srgbClr val="008000"/>
                </a:solidFill>
                <a:latin typeface="Symbol" charset="0"/>
                <a:ea typeface="ＭＳ Ｐゴシック" charset="0"/>
                <a:cs typeface="Arial" charset="0"/>
              </a:rPr>
              <a:t>f</a:t>
            </a:r>
            <a:r>
              <a:rPr lang="en-GB" sz="3200" i="1" baseline="-25000" dirty="0">
                <a:solidFill>
                  <a:srgbClr val="008000"/>
                </a:solidFill>
                <a:latin typeface="Times New Roman" charset="0"/>
                <a:ea typeface="ＭＳ Ｐゴシック" charset="0"/>
                <a:cs typeface="Arial" charset="0"/>
              </a:rPr>
              <a:t>a</a:t>
            </a:r>
            <a:r>
              <a:rPr lang="en-GB" sz="1600" i="1" baseline="-100000" dirty="0">
                <a:solidFill>
                  <a:srgbClr val="008000"/>
                </a:solidFill>
                <a:latin typeface="Times New Roman" charset="0"/>
                <a:ea typeface="ＭＳ Ｐゴシック" charset="0"/>
                <a:cs typeface="Arial" charset="0"/>
              </a:rPr>
              <a:t>t+1</a:t>
            </a:r>
            <a:r>
              <a:rPr lang="en-GB" sz="3200" i="1" baseline="-25000" dirty="0">
                <a:solidFill>
                  <a:srgbClr val="008000"/>
                </a:solidFill>
                <a:latin typeface="Times New Roman" charset="0"/>
                <a:ea typeface="ＭＳ Ｐゴシック" charset="0"/>
                <a:cs typeface="Arial" charset="0"/>
              </a:rPr>
              <a:t> </a:t>
            </a:r>
            <a:r>
              <a:rPr lang="en-GB" sz="3200" i="1" dirty="0">
                <a:solidFill>
                  <a:srgbClr val="008000"/>
                </a:solidFill>
                <a:latin typeface="Times New Roman" charset="0"/>
                <a:ea typeface="ＭＳ Ｐゴシック" charset="0"/>
                <a:cs typeface="Arial" charset="0"/>
              </a:rPr>
              <a:t>(b</a:t>
            </a:r>
            <a:r>
              <a:rPr lang="en-GB" sz="3200" i="1" baseline="-25000" dirty="0">
                <a:solidFill>
                  <a:srgbClr val="008000"/>
                </a:solidFill>
                <a:latin typeface="Times New Roman" charset="0"/>
                <a:ea typeface="ＭＳ Ｐゴシック" charset="0"/>
                <a:cs typeface="Arial" charset="0"/>
              </a:rPr>
              <a:t>t+1</a:t>
            </a:r>
            <a:r>
              <a:rPr lang="en-GB" sz="3200" i="1" dirty="0">
                <a:solidFill>
                  <a:srgbClr val="008000"/>
                </a:solidFill>
                <a:latin typeface="Times New Roman" charset="0"/>
                <a:ea typeface="ＭＳ Ｐゴシック" charset="0"/>
                <a:cs typeface="Arial" charset="0"/>
              </a:rPr>
              <a:t>)</a:t>
            </a:r>
            <a:r>
              <a:rPr lang="en-GB" sz="3200" i="1" dirty="0">
                <a:solidFill>
                  <a:schemeClr val="tx1"/>
                </a:solidFill>
                <a:latin typeface="Times New Roman" charset="0"/>
                <a:ea typeface="ＭＳ Ｐゴシック" charset="0"/>
                <a:cs typeface="Arial" charset="0"/>
              </a:rPr>
              <a:t> . </a:t>
            </a:r>
            <a:r>
              <a:rPr lang="en-GB" sz="3200" b="1" i="1" dirty="0">
                <a:solidFill>
                  <a:srgbClr val="FF6600"/>
                </a:solidFill>
                <a:latin typeface="Symbol" charset="0"/>
                <a:ea typeface="ＭＳ Ｐゴシック" charset="0"/>
                <a:cs typeface="Arial" charset="0"/>
              </a:rPr>
              <a:t>q</a:t>
            </a:r>
            <a:r>
              <a:rPr lang="en-GB" sz="3200" i="1" dirty="0">
                <a:solidFill>
                  <a:schemeClr val="tx1"/>
                </a:solidFill>
                <a:latin typeface="Times New Roman" charset="0"/>
                <a:ea typeface="ＭＳ Ｐゴシック" charset="0"/>
                <a:cs typeface="Arial" charset="0"/>
              </a:rPr>
              <a:t>  - </a:t>
            </a:r>
            <a:r>
              <a:rPr lang="en-GB" sz="3200" b="1" i="1" dirty="0">
                <a:solidFill>
                  <a:srgbClr val="008000"/>
                </a:solidFill>
                <a:latin typeface="Symbol" charset="0"/>
                <a:ea typeface="ＭＳ Ｐゴシック" charset="0"/>
                <a:cs typeface="Arial" charset="0"/>
              </a:rPr>
              <a:t>f</a:t>
            </a:r>
            <a:r>
              <a:rPr lang="en-GB" sz="3200" i="1" baseline="-25000" dirty="0">
                <a:solidFill>
                  <a:srgbClr val="008000"/>
                </a:solidFill>
                <a:latin typeface="Times New Roman" charset="0"/>
                <a:ea typeface="ＭＳ Ｐゴシック" charset="0"/>
                <a:cs typeface="Arial" charset="0"/>
              </a:rPr>
              <a:t>a</a:t>
            </a:r>
            <a:r>
              <a:rPr lang="en-GB" sz="1600" i="1" baseline="-100000" dirty="0">
                <a:solidFill>
                  <a:srgbClr val="008000"/>
                </a:solidFill>
                <a:latin typeface="Times New Roman" charset="0"/>
                <a:ea typeface="ＭＳ Ｐゴシック" charset="0"/>
                <a:cs typeface="Arial" charset="0"/>
              </a:rPr>
              <a:t>t</a:t>
            </a:r>
            <a:r>
              <a:rPr lang="en-GB" sz="3200" i="1" dirty="0">
                <a:solidFill>
                  <a:srgbClr val="008000"/>
                </a:solidFill>
                <a:latin typeface="Times New Roman" charset="0"/>
                <a:ea typeface="ＭＳ Ｐゴシック" charset="0"/>
                <a:cs typeface="Arial" charset="0"/>
              </a:rPr>
              <a:t>(</a:t>
            </a:r>
            <a:r>
              <a:rPr lang="en-GB" sz="3200" i="1" dirty="0" err="1">
                <a:solidFill>
                  <a:srgbClr val="008000"/>
                </a:solidFill>
                <a:latin typeface="Times New Roman" charset="0"/>
                <a:ea typeface="ＭＳ Ｐゴシック" charset="0"/>
                <a:cs typeface="Arial" charset="0"/>
              </a:rPr>
              <a:t>b</a:t>
            </a:r>
            <a:r>
              <a:rPr lang="en-GB" sz="3200" i="1" baseline="-25000" dirty="0" err="1">
                <a:solidFill>
                  <a:srgbClr val="008000"/>
                </a:solidFill>
                <a:latin typeface="Times New Roman" charset="0"/>
                <a:ea typeface="ＭＳ Ｐゴシック" charset="0"/>
                <a:cs typeface="Arial" charset="0"/>
              </a:rPr>
              <a:t>t</a:t>
            </a:r>
            <a:r>
              <a:rPr lang="en-GB" sz="3200" i="1" dirty="0">
                <a:solidFill>
                  <a:srgbClr val="008000"/>
                </a:solidFill>
                <a:latin typeface="Times New Roman" charset="0"/>
                <a:ea typeface="ＭＳ Ｐゴシック" charset="0"/>
                <a:cs typeface="Arial" charset="0"/>
              </a:rPr>
              <a:t>)</a:t>
            </a:r>
            <a:r>
              <a:rPr lang="en-GB" sz="3200" i="1" dirty="0">
                <a:solidFill>
                  <a:schemeClr val="tx1"/>
                </a:solidFill>
                <a:latin typeface="Times New Roman" charset="0"/>
                <a:ea typeface="ＭＳ Ｐゴシック" charset="0"/>
                <a:cs typeface="Arial" charset="0"/>
              </a:rPr>
              <a:t> . </a:t>
            </a:r>
            <a:r>
              <a:rPr lang="en-GB" sz="3200" b="1" i="1" dirty="0">
                <a:solidFill>
                  <a:srgbClr val="FF6600"/>
                </a:solidFill>
                <a:latin typeface="Symbol" charset="0"/>
                <a:ea typeface="ＭＳ Ｐゴシック" charset="0"/>
                <a:cs typeface="Arial" charset="0"/>
              </a:rPr>
              <a:t>q</a:t>
            </a:r>
            <a:r>
              <a:rPr lang="en-GB" sz="3200" i="1" dirty="0">
                <a:solidFill>
                  <a:schemeClr val="tx1"/>
                </a:solidFill>
                <a:latin typeface="Times New Roman" charset="0"/>
                <a:ea typeface="ＭＳ Ｐゴシック" charset="0"/>
                <a:cs typeface="Arial" charset="0"/>
              </a:rPr>
              <a:t> ] </a:t>
            </a:r>
            <a:r>
              <a:rPr lang="en-GB" sz="3200" b="1" i="1" dirty="0">
                <a:solidFill>
                  <a:srgbClr val="008000"/>
                </a:solidFill>
                <a:latin typeface="Symbol" charset="0"/>
                <a:ea typeface="ＭＳ Ｐゴシック" charset="0"/>
                <a:cs typeface="Arial" charset="0"/>
              </a:rPr>
              <a:t>f</a:t>
            </a:r>
            <a:r>
              <a:rPr lang="en-GB" sz="3200" i="1" baseline="-25000" dirty="0">
                <a:solidFill>
                  <a:srgbClr val="008000"/>
                </a:solidFill>
                <a:latin typeface="Times New Roman" charset="0"/>
                <a:ea typeface="ＭＳ Ｐゴシック" charset="0"/>
                <a:cs typeface="Arial" charset="0"/>
              </a:rPr>
              <a:t>a</a:t>
            </a:r>
            <a:r>
              <a:rPr lang="en-GB" sz="1600" i="1" baseline="-100000" dirty="0">
                <a:solidFill>
                  <a:srgbClr val="008000"/>
                </a:solidFill>
                <a:latin typeface="Times New Roman" charset="0"/>
                <a:ea typeface="ＭＳ Ｐゴシック" charset="0"/>
                <a:cs typeface="Arial" charset="0"/>
              </a:rPr>
              <a:t>t</a:t>
            </a:r>
            <a:r>
              <a:rPr lang="en-GB" sz="3200" i="1" dirty="0">
                <a:solidFill>
                  <a:srgbClr val="008000"/>
                </a:solidFill>
                <a:latin typeface="Times New Roman" charset="0"/>
                <a:ea typeface="ＭＳ Ｐゴシック" charset="0"/>
                <a:cs typeface="Arial" charset="0"/>
              </a:rPr>
              <a:t>(</a:t>
            </a:r>
            <a:r>
              <a:rPr lang="en-GB" sz="3200" i="1" dirty="0" err="1">
                <a:solidFill>
                  <a:srgbClr val="008000"/>
                </a:solidFill>
                <a:latin typeface="Times New Roman" charset="0"/>
                <a:ea typeface="ＭＳ Ｐゴシック" charset="0"/>
                <a:cs typeface="Arial" charset="0"/>
              </a:rPr>
              <a:t>b</a:t>
            </a:r>
            <a:r>
              <a:rPr lang="en-GB" sz="3200" i="1" baseline="-25000" dirty="0" err="1">
                <a:solidFill>
                  <a:srgbClr val="008000"/>
                </a:solidFill>
                <a:latin typeface="Times New Roman" charset="0"/>
                <a:ea typeface="ＭＳ Ｐゴシック" charset="0"/>
                <a:cs typeface="Arial" charset="0"/>
              </a:rPr>
              <a:t>t</a:t>
            </a:r>
            <a:r>
              <a:rPr lang="en-GB" sz="3200" i="1" dirty="0">
                <a:solidFill>
                  <a:srgbClr val="008000"/>
                </a:solidFill>
                <a:latin typeface="Times New Roman" charset="0"/>
                <a:ea typeface="ＭＳ Ｐゴシック" charset="0"/>
                <a:cs typeface="Arial" charset="0"/>
              </a:rPr>
              <a:t>)</a:t>
            </a:r>
            <a:r>
              <a:rPr lang="en-GB" sz="3200" i="1" dirty="0">
                <a:solidFill>
                  <a:schemeClr val="tx1"/>
                </a:solidFill>
                <a:latin typeface="Times New Roman" charset="0"/>
                <a:ea typeface="ＭＳ Ｐゴシック" charset="0"/>
                <a:cs typeface="Arial" charset="0"/>
              </a:rPr>
              <a:t> </a:t>
            </a:r>
            <a:endParaRPr lang="en-US" sz="3200" i="1" dirty="0">
              <a:solidFill>
                <a:schemeClr val="tx1"/>
              </a:solidFill>
              <a:latin typeface="Times New Roman" charset="0"/>
              <a:ea typeface="ＭＳ Ｐゴシック" charset="0"/>
              <a:cs typeface="Arial" charset="0"/>
            </a:endParaRPr>
          </a:p>
        </p:txBody>
      </p:sp>
      <p:sp>
        <p:nvSpPr>
          <p:cNvPr id="117768"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430903C5-2830-274D-BB42-DA8FAD723FD8}" type="slidenum">
              <a:rPr lang="en-US" sz="1200">
                <a:solidFill>
                  <a:srgbClr val="898989"/>
                </a:solidFill>
                <a:latin typeface="Calibri" charset="0"/>
              </a:rPr>
              <a:pPr eaLnBrk="1" hangingPunct="1"/>
              <a:t>33</a:t>
            </a:fld>
            <a:endParaRPr lang="en-US" sz="1200">
              <a:solidFill>
                <a:srgbClr val="898989"/>
              </a:solidFill>
              <a:latin typeface="Calibri" charset="0"/>
            </a:endParaRPr>
          </a:p>
        </p:txBody>
      </p:sp>
    </p:spTree>
    <p:extLst>
      <p:ext uri="{BB962C8B-B14F-4D97-AF65-F5344CB8AC3E}">
        <p14:creationId xmlns:p14="http://schemas.microsoft.com/office/powerpoint/2010/main" val="163780785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p:cNvSpPr>
          <p:nvPr>
            <p:ph type="title"/>
          </p:nvPr>
        </p:nvSpPr>
        <p:spPr/>
        <p:txBody>
          <a:bodyPr/>
          <a:lstStyle/>
          <a:p>
            <a:r>
              <a:rPr lang="en-GB">
                <a:latin typeface="Calibri" charset="0"/>
                <a:ea typeface="ＭＳ Ｐゴシック" charset="0"/>
                <a:cs typeface="ＭＳ Ｐゴシック" charset="0"/>
              </a:rPr>
              <a:t>Function approximation – The algorithm </a:t>
            </a:r>
            <a:endParaRPr lang="en-US">
              <a:latin typeface="Calibri" charset="0"/>
              <a:ea typeface="ＭＳ Ｐゴシック" charset="0"/>
              <a:cs typeface="ＭＳ Ｐゴシック" charset="0"/>
            </a:endParaRPr>
          </a:p>
        </p:txBody>
      </p:sp>
      <p:sp>
        <p:nvSpPr>
          <p:cNvPr id="118787" name="Rectangle 3"/>
          <p:cNvSpPr>
            <a:spLocks noGrp="1"/>
          </p:cNvSpPr>
          <p:nvPr>
            <p:ph type="body" idx="1"/>
          </p:nvPr>
        </p:nvSpPr>
        <p:spPr>
          <a:xfrm>
            <a:off x="457200" y="1066800"/>
            <a:ext cx="8229600" cy="5394325"/>
          </a:xfrm>
        </p:spPr>
        <p:txBody>
          <a:bodyPr/>
          <a:lstStyle/>
          <a:p>
            <a:pPr marL="533400" indent="-533400">
              <a:buFont typeface="Arial" charset="0"/>
              <a:buAutoNum type="arabicPeriod"/>
            </a:pPr>
            <a:r>
              <a:rPr lang="en-GB" dirty="0">
                <a:latin typeface="Calibri" charset="0"/>
                <a:ea typeface="ＭＳ Ｐゴシック" charset="0"/>
                <a:cs typeface="ＭＳ Ｐゴシック" charset="0"/>
              </a:rPr>
              <a:t>Follow currently optimal policy</a:t>
            </a:r>
          </a:p>
          <a:p>
            <a:pPr marL="1371600" lvl="2" indent="-457200"/>
            <a:r>
              <a:rPr lang="en-GB" dirty="0">
                <a:latin typeface="Calibri" charset="0"/>
                <a:ea typeface="ＭＳ Ｐゴシック" charset="0"/>
              </a:rPr>
              <a:t>Take a random action with probability </a:t>
            </a:r>
            <a:r>
              <a:rPr lang="en-GB" dirty="0">
                <a:latin typeface="Symbol" charset="0"/>
                <a:ea typeface="ＭＳ Ｐゴシック" charset="0"/>
              </a:rPr>
              <a:t>e </a:t>
            </a:r>
            <a:r>
              <a:rPr lang="en-GB" dirty="0">
                <a:latin typeface="Calibri" charset="0"/>
                <a:ea typeface="ＭＳ Ｐゴシック" charset="0"/>
              </a:rPr>
              <a:t>(Exploration)</a:t>
            </a:r>
          </a:p>
          <a:p>
            <a:pPr marL="533400" indent="-533400">
              <a:buFont typeface="Arial" charset="0"/>
              <a:buAutoNum type="arabicPeriod"/>
            </a:pPr>
            <a:endParaRPr lang="en-GB" dirty="0">
              <a:latin typeface="Calibri" charset="0"/>
              <a:ea typeface="ＭＳ Ｐゴシック" charset="0"/>
              <a:cs typeface="ＭＳ Ｐゴシック" charset="0"/>
            </a:endParaRPr>
          </a:p>
          <a:p>
            <a:pPr marL="533400" indent="-533400">
              <a:buFont typeface="Arial" charset="0"/>
              <a:buAutoNum type="arabicPeriod"/>
            </a:pPr>
            <a:r>
              <a:rPr lang="en-GB" dirty="0">
                <a:latin typeface="Calibri" charset="0"/>
                <a:ea typeface="ＭＳ Ｐゴシック" charset="0"/>
                <a:cs typeface="ＭＳ Ｐゴシック" charset="0"/>
              </a:rPr>
              <a:t>Estimate </a:t>
            </a:r>
            <a:r>
              <a:rPr lang="en-GB" b="1" i="1" dirty="0">
                <a:solidFill>
                  <a:srgbClr val="FF6600"/>
                </a:solidFill>
                <a:latin typeface="Symbol" charset="0"/>
                <a:ea typeface="ＭＳ Ｐゴシック" charset="0"/>
                <a:cs typeface="ＭＳ Ｐゴシック" charset="0"/>
              </a:rPr>
              <a:t>q</a:t>
            </a:r>
            <a:r>
              <a:rPr lang="en-GB" dirty="0">
                <a:latin typeface="Calibri" charset="0"/>
                <a:ea typeface="ＭＳ Ｐゴシック" charset="0"/>
                <a:cs typeface="ＭＳ Ｐゴシック" charset="0"/>
              </a:rPr>
              <a:t>  using samples</a:t>
            </a:r>
          </a:p>
          <a:p>
            <a:pPr marL="1371600" lvl="2" indent="-457200"/>
            <a:r>
              <a:rPr lang="en-GB" dirty="0">
                <a:latin typeface="Calibri" charset="0"/>
                <a:ea typeface="ＭＳ Ｐゴシック" charset="0"/>
              </a:rPr>
              <a:t>Iterative version: SARSA(0)</a:t>
            </a:r>
          </a:p>
          <a:p>
            <a:pPr marL="1371600" lvl="2" indent="-457200"/>
            <a:r>
              <a:rPr lang="en-GB" dirty="0">
                <a:latin typeface="Calibri" charset="0"/>
                <a:ea typeface="ＭＳ Ｐゴシック" charset="0"/>
              </a:rPr>
              <a:t>Least squares: LS-SARSA(0)</a:t>
            </a:r>
          </a:p>
          <a:p>
            <a:pPr marL="533400" indent="-533400">
              <a:buFont typeface="Arial" charset="0"/>
              <a:buAutoNum type="arabicPeriod"/>
            </a:pPr>
            <a:endParaRPr lang="en-GB" dirty="0">
              <a:latin typeface="Calibri" charset="0"/>
              <a:ea typeface="ＭＳ Ｐゴシック" charset="0"/>
              <a:cs typeface="ＭＳ Ｐゴシック" charset="0"/>
            </a:endParaRPr>
          </a:p>
          <a:p>
            <a:pPr marL="533400" indent="-533400">
              <a:buFont typeface="Arial" charset="0"/>
              <a:buAutoNum type="arabicPeriod"/>
            </a:pPr>
            <a:r>
              <a:rPr lang="en-GB" dirty="0">
                <a:latin typeface="Calibri" charset="0"/>
                <a:ea typeface="ＭＳ Ｐゴシック" charset="0"/>
                <a:cs typeface="ＭＳ Ｐゴシック" charset="0"/>
              </a:rPr>
              <a:t>Update policy using best action given by </a:t>
            </a:r>
            <a:r>
              <a:rPr lang="en-GB" i="1" dirty="0">
                <a:solidFill>
                  <a:schemeClr val="hlink"/>
                </a:solidFill>
                <a:latin typeface="Times New Roman" charset="0"/>
                <a:ea typeface="ＭＳ Ｐゴシック" charset="0"/>
                <a:cs typeface="ＭＳ Ｐゴシック" charset="0"/>
              </a:rPr>
              <a:t>Q</a:t>
            </a:r>
            <a:endParaRPr lang="en-GB" dirty="0">
              <a:latin typeface="Calibri" charset="0"/>
              <a:ea typeface="ＭＳ Ｐゴシック" charset="0"/>
              <a:cs typeface="ＭＳ Ｐゴシック" charset="0"/>
            </a:endParaRPr>
          </a:p>
          <a:p>
            <a:pPr marL="533400" indent="-533400">
              <a:buFont typeface="Arial" charset="0"/>
              <a:buAutoNum type="arabicPeriod"/>
            </a:pPr>
            <a:endParaRPr lang="en-GB" dirty="0">
              <a:latin typeface="Calibri" charset="0"/>
              <a:ea typeface="ＭＳ Ｐゴシック" charset="0"/>
              <a:cs typeface="ＭＳ Ｐゴシック" charset="0"/>
            </a:endParaRPr>
          </a:p>
          <a:p>
            <a:pPr marL="533400" indent="-533400">
              <a:buFont typeface="Arial" charset="0"/>
              <a:buAutoNum type="arabicPeriod"/>
            </a:pPr>
            <a:r>
              <a:rPr lang="en-GB" dirty="0">
                <a:latin typeface="Calibri" charset="0"/>
                <a:ea typeface="ＭＳ Ｐゴシック" charset="0"/>
                <a:cs typeface="ＭＳ Ｐゴシック" charset="0"/>
              </a:rPr>
              <a:t>Repeat, gradually decreasing </a:t>
            </a:r>
            <a:r>
              <a:rPr lang="en-GB" dirty="0">
                <a:latin typeface="Symbol" charset="0"/>
                <a:ea typeface="ＭＳ Ｐゴシック" charset="0"/>
                <a:cs typeface="ＭＳ Ｐゴシック" charset="0"/>
              </a:rPr>
              <a:t>e</a:t>
            </a:r>
            <a:r>
              <a:rPr lang="en-GB" dirty="0">
                <a:latin typeface="Calibri" charset="0"/>
                <a:ea typeface="ＭＳ Ｐゴシック" charset="0"/>
                <a:cs typeface="ＭＳ Ｐゴシック" charset="0"/>
              </a:rPr>
              <a:t>.</a:t>
            </a:r>
            <a:endParaRPr lang="en-US" dirty="0">
              <a:latin typeface="Calibri" charset="0"/>
              <a:ea typeface="ＭＳ Ｐゴシック" charset="0"/>
              <a:cs typeface="ＭＳ Ｐゴシック" charset="0"/>
            </a:endParaRPr>
          </a:p>
        </p:txBody>
      </p:sp>
      <p:sp>
        <p:nvSpPr>
          <p:cNvPr id="118789"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B3532F3A-F5F1-3942-A229-C86A50AE524A}" type="slidenum">
              <a:rPr lang="en-US" sz="1200">
                <a:solidFill>
                  <a:srgbClr val="898989"/>
                </a:solidFill>
                <a:latin typeface="Calibri" charset="0"/>
              </a:rPr>
              <a:pPr eaLnBrk="1" hangingPunct="1"/>
              <a:t>34</a:t>
            </a:fld>
            <a:endParaRPr lang="en-US" sz="1200">
              <a:solidFill>
                <a:srgbClr val="898989"/>
              </a:solidFill>
              <a:latin typeface="Calibri" charset="0"/>
            </a:endParaRPr>
          </a:p>
        </p:txBody>
      </p:sp>
    </p:spTree>
    <p:extLst>
      <p:ext uri="{BB962C8B-B14F-4D97-AF65-F5344CB8AC3E}">
        <p14:creationId xmlns:p14="http://schemas.microsoft.com/office/powerpoint/2010/main" val="282250372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188913"/>
            <a:ext cx="8640638" cy="565150"/>
          </a:xfrm>
        </p:spPr>
        <p:txBody>
          <a:bodyPr/>
          <a:lstStyle/>
          <a:p>
            <a:r>
              <a:rPr lang="en-US" dirty="0" smtClean="0"/>
              <a:t>Function approximation – An example</a:t>
            </a:r>
            <a:endParaRPr lang="en-US" dirty="0"/>
          </a:p>
        </p:txBody>
      </p:sp>
      <p:pic>
        <p:nvPicPr>
          <p:cNvPr id="10" name="quadrati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03648" y="1772816"/>
            <a:ext cx="6120680" cy="4590510"/>
          </a:xfrm>
          <a:prstGeom prst="rect">
            <a:avLst/>
          </a:prstGeom>
        </p:spPr>
      </p:pic>
      <p:sp>
        <p:nvSpPr>
          <p:cNvPr id="3" name="TextBox 2"/>
          <p:cNvSpPr txBox="1"/>
          <p:nvPr/>
        </p:nvSpPr>
        <p:spPr>
          <a:xfrm>
            <a:off x="611560" y="1124744"/>
            <a:ext cx="6446196" cy="369332"/>
          </a:xfrm>
          <a:prstGeom prst="rect">
            <a:avLst/>
          </a:prstGeom>
          <a:noFill/>
        </p:spPr>
        <p:txBody>
          <a:bodyPr wrap="none" rtlCol="0">
            <a:spAutoFit/>
          </a:bodyPr>
          <a:lstStyle/>
          <a:p>
            <a:r>
              <a:rPr lang="en-US" dirty="0" smtClean="0"/>
              <a:t>Voicemail – Save message, Delete message or Ask user?</a:t>
            </a:r>
            <a:endParaRPr lang="en-US" dirty="0"/>
          </a:p>
        </p:txBody>
      </p:sp>
    </p:spTree>
    <p:extLst>
      <p:ext uri="{BB962C8B-B14F-4D97-AF65-F5344CB8AC3E}">
        <p14:creationId xmlns:p14="http://schemas.microsoft.com/office/powerpoint/2010/main" val="130395599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p:cNvSpPr>
          <p:nvPr>
            <p:ph type="title" idx="4294967295"/>
          </p:nvPr>
        </p:nvSpPr>
        <p:spPr/>
        <p:txBody>
          <a:bodyPr/>
          <a:lstStyle/>
          <a:p>
            <a:r>
              <a:rPr lang="en-GB">
                <a:latin typeface="Calibri" charset="0"/>
                <a:ea typeface="ＭＳ Ｐゴシック" charset="0"/>
                <a:cs typeface="ＭＳ Ｐゴシック" charset="0"/>
              </a:rPr>
              <a:t>Other learning techniques – Policy Gradients</a:t>
            </a:r>
            <a:endParaRPr lang="en-US">
              <a:latin typeface="Calibri" charset="0"/>
              <a:ea typeface="ＭＳ Ｐゴシック" charset="0"/>
              <a:cs typeface="ＭＳ Ｐゴシック" charset="0"/>
            </a:endParaRPr>
          </a:p>
        </p:txBody>
      </p:sp>
      <p:sp>
        <p:nvSpPr>
          <p:cNvPr id="173059" name="Rectangle 3"/>
          <p:cNvSpPr>
            <a:spLocks noGrp="1"/>
          </p:cNvSpPr>
          <p:nvPr>
            <p:ph type="body" idx="4294967295"/>
          </p:nvPr>
        </p:nvSpPr>
        <p:spPr/>
        <p:txBody>
          <a:bodyPr/>
          <a:lstStyle/>
          <a:p>
            <a:r>
              <a:rPr lang="en-GB" dirty="0">
                <a:latin typeface="Calibri" charset="0"/>
                <a:ea typeface="ＭＳ Ｐゴシック" charset="0"/>
                <a:cs typeface="ＭＳ Ｐゴシック" charset="0"/>
              </a:rPr>
              <a:t>Aim is to get probabilistic </a:t>
            </a:r>
            <a:r>
              <a:rPr lang="en-GB" i="1" dirty="0">
                <a:latin typeface="Symbol" charset="0"/>
                <a:ea typeface="ＭＳ Ｐゴシック" charset="0"/>
                <a:cs typeface="ＭＳ Ｐゴシック" charset="0"/>
              </a:rPr>
              <a:t>p</a:t>
            </a:r>
            <a:r>
              <a:rPr lang="en-GB" dirty="0">
                <a:latin typeface="Calibri" charset="0"/>
                <a:ea typeface="ＭＳ Ｐゴシック" charset="0"/>
                <a:cs typeface="ＭＳ Ｐゴシック" charset="0"/>
              </a:rPr>
              <a:t> to maximise:</a:t>
            </a:r>
          </a:p>
          <a:p>
            <a:endParaRPr lang="en-GB" dirty="0">
              <a:latin typeface="Calibri" charset="0"/>
              <a:ea typeface="ＭＳ Ｐゴシック" charset="0"/>
              <a:cs typeface="ＭＳ Ｐゴシック" charset="0"/>
            </a:endParaRPr>
          </a:p>
          <a:p>
            <a:endParaRPr lang="en-GB" dirty="0" smtClean="0">
              <a:latin typeface="Calibri" charset="0"/>
              <a:ea typeface="ＭＳ Ｐゴシック" charset="0"/>
              <a:cs typeface="ＭＳ Ｐゴシック" charset="0"/>
            </a:endParaRPr>
          </a:p>
          <a:p>
            <a:endParaRPr lang="en-GB" dirty="0">
              <a:latin typeface="Calibri" charset="0"/>
              <a:ea typeface="ＭＳ Ｐゴシック" charset="0"/>
              <a:cs typeface="ＭＳ Ｐゴシック" charset="0"/>
            </a:endParaRPr>
          </a:p>
          <a:p>
            <a:r>
              <a:rPr lang="en-GB" dirty="0">
                <a:latin typeface="Calibri" charset="0"/>
                <a:ea typeface="ＭＳ Ｐゴシック" charset="0"/>
                <a:cs typeface="ＭＳ Ｐゴシック" charset="0"/>
              </a:rPr>
              <a:t>Parameterise </a:t>
            </a:r>
            <a:r>
              <a:rPr lang="en-GB" i="1" dirty="0">
                <a:latin typeface="Symbol" charset="0"/>
                <a:ea typeface="ＭＳ Ｐゴシック" charset="0"/>
                <a:cs typeface="ＭＳ Ｐゴシック" charset="0"/>
              </a:rPr>
              <a:t>p</a:t>
            </a:r>
            <a:r>
              <a:rPr lang="en-GB" dirty="0">
                <a:latin typeface="Calibri" charset="0"/>
                <a:ea typeface="ＭＳ Ｐゴシック" charset="0"/>
                <a:cs typeface="ＭＳ Ｐゴシック" charset="0"/>
              </a:rPr>
              <a:t> according to </a:t>
            </a:r>
            <a:r>
              <a:rPr lang="en-GB" b="1" i="1" dirty="0">
                <a:latin typeface="Symbol" charset="0"/>
                <a:ea typeface="ＭＳ Ｐゴシック" charset="0"/>
                <a:cs typeface="ＭＳ Ｐゴシック" charset="0"/>
              </a:rPr>
              <a:t>q</a:t>
            </a:r>
            <a:r>
              <a:rPr lang="en-GB" dirty="0">
                <a:latin typeface="Calibri" charset="0"/>
                <a:ea typeface="ＭＳ Ｐゴシック" charset="0"/>
                <a:cs typeface="ＭＳ Ｐゴシック" charset="0"/>
              </a:rPr>
              <a:t>.  Directly estimate:</a:t>
            </a:r>
          </a:p>
          <a:p>
            <a:endParaRPr lang="en-GB" dirty="0" smtClean="0">
              <a:latin typeface="Calibri" charset="0"/>
              <a:ea typeface="ＭＳ Ｐゴシック" charset="0"/>
              <a:cs typeface="ＭＳ Ｐゴシック" charset="0"/>
            </a:endParaRPr>
          </a:p>
          <a:p>
            <a:endParaRPr lang="en-GB" dirty="0">
              <a:latin typeface="Calibri" charset="0"/>
              <a:ea typeface="ＭＳ Ｐゴシック" charset="0"/>
              <a:cs typeface="ＭＳ Ｐゴシック" charset="0"/>
            </a:endParaRPr>
          </a:p>
          <a:p>
            <a:endParaRPr lang="en-GB" dirty="0">
              <a:latin typeface="Calibri" charset="0"/>
              <a:ea typeface="ＭＳ Ｐゴシック" charset="0"/>
              <a:cs typeface="ＭＳ Ｐゴシック" charset="0"/>
            </a:endParaRPr>
          </a:p>
          <a:p>
            <a:r>
              <a:rPr lang="en-GB" dirty="0">
                <a:latin typeface="Calibri" charset="0"/>
                <a:ea typeface="ＭＳ Ｐゴシック" charset="0"/>
                <a:cs typeface="ＭＳ Ｐゴシック" charset="0"/>
              </a:rPr>
              <a:t>Update using gradient descent:</a:t>
            </a:r>
            <a:endParaRPr lang="en-US" dirty="0">
              <a:latin typeface="Calibri" charset="0"/>
              <a:ea typeface="ＭＳ Ｐゴシック" charset="0"/>
              <a:cs typeface="ＭＳ Ｐゴシック" charset="0"/>
            </a:endParaRPr>
          </a:p>
        </p:txBody>
      </p:sp>
      <p:sp>
        <p:nvSpPr>
          <p:cNvPr id="173060" name="Text Box 4"/>
          <p:cNvSpPr txBox="1">
            <a:spLocks noChangeArrowheads="1"/>
          </p:cNvSpPr>
          <p:nvPr/>
        </p:nvSpPr>
        <p:spPr bwMode="auto">
          <a:xfrm>
            <a:off x="1203325" y="1841450"/>
            <a:ext cx="68135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3200" i="1" dirty="0" err="1">
                <a:solidFill>
                  <a:schemeClr val="hlink"/>
                </a:solidFill>
                <a:latin typeface="Times New Roman" charset="0"/>
              </a:rPr>
              <a:t>V</a:t>
            </a:r>
            <a:r>
              <a:rPr lang="en-GB" sz="3200" i="1" baseline="30000" dirty="0" err="1">
                <a:solidFill>
                  <a:schemeClr val="hlink"/>
                </a:solidFill>
                <a:latin typeface="Symbol" charset="0"/>
              </a:rPr>
              <a:t>p</a:t>
            </a:r>
            <a:r>
              <a:rPr lang="en-GB" sz="3200" i="1" dirty="0">
                <a:solidFill>
                  <a:schemeClr val="hlink"/>
                </a:solidFill>
                <a:latin typeface="Times New Roman" charset="0"/>
              </a:rPr>
              <a:t>(b)</a:t>
            </a:r>
            <a:r>
              <a:rPr lang="en-GB" sz="3200" i="1" dirty="0">
                <a:latin typeface="Times New Roman" charset="0"/>
              </a:rPr>
              <a:t> = </a:t>
            </a:r>
            <a:r>
              <a:rPr lang="en-GB" sz="3200" i="1" dirty="0">
                <a:solidFill>
                  <a:srgbClr val="CC0000"/>
                </a:solidFill>
                <a:latin typeface="Times New Roman" charset="0"/>
              </a:rPr>
              <a:t>r(</a:t>
            </a:r>
            <a:r>
              <a:rPr lang="en-GB" sz="3200" i="1" dirty="0" err="1">
                <a:solidFill>
                  <a:srgbClr val="CC0000"/>
                </a:solidFill>
                <a:latin typeface="Times New Roman" charset="0"/>
              </a:rPr>
              <a:t>b,</a:t>
            </a:r>
            <a:r>
              <a:rPr lang="en-GB" sz="3200" i="1" dirty="0" err="1">
                <a:solidFill>
                  <a:srgbClr val="CC0000"/>
                </a:solidFill>
                <a:latin typeface="Symbol" charset="0"/>
              </a:rPr>
              <a:t>p</a:t>
            </a:r>
            <a:r>
              <a:rPr lang="en-GB" sz="3200" i="1" dirty="0">
                <a:solidFill>
                  <a:srgbClr val="CC0000"/>
                </a:solidFill>
                <a:latin typeface="Times New Roman" charset="0"/>
              </a:rPr>
              <a:t>(b))</a:t>
            </a:r>
            <a:r>
              <a:rPr lang="en-GB" sz="3200" i="1" dirty="0">
                <a:latin typeface="Times New Roman" charset="0"/>
              </a:rPr>
              <a:t> +     </a:t>
            </a:r>
            <a:r>
              <a:rPr lang="en-GB" sz="3200" i="1" dirty="0">
                <a:solidFill>
                  <a:srgbClr val="008000"/>
                </a:solidFill>
                <a:latin typeface="Times New Roman" charset="0"/>
              </a:rPr>
              <a:t>P(b’|</a:t>
            </a:r>
            <a:r>
              <a:rPr lang="en-GB" sz="3200" i="1" dirty="0" err="1">
                <a:solidFill>
                  <a:srgbClr val="008000"/>
                </a:solidFill>
                <a:latin typeface="Times New Roman" charset="0"/>
              </a:rPr>
              <a:t>b,</a:t>
            </a:r>
            <a:r>
              <a:rPr lang="en-GB" sz="3200" i="1" dirty="0" err="1">
                <a:solidFill>
                  <a:srgbClr val="008000"/>
                </a:solidFill>
                <a:latin typeface="Symbol" charset="0"/>
              </a:rPr>
              <a:t>p</a:t>
            </a:r>
            <a:r>
              <a:rPr lang="en-GB" sz="3200" i="1" dirty="0">
                <a:solidFill>
                  <a:srgbClr val="008000"/>
                </a:solidFill>
                <a:latin typeface="Times New Roman" charset="0"/>
              </a:rPr>
              <a:t>(b))</a:t>
            </a:r>
            <a:r>
              <a:rPr lang="en-GB" sz="3200" i="1" dirty="0" err="1">
                <a:solidFill>
                  <a:schemeClr val="hlink"/>
                </a:solidFill>
                <a:latin typeface="Times New Roman" charset="0"/>
              </a:rPr>
              <a:t>V</a:t>
            </a:r>
            <a:r>
              <a:rPr lang="en-GB" sz="3200" i="1" baseline="30000" dirty="0" err="1">
                <a:solidFill>
                  <a:schemeClr val="hlink"/>
                </a:solidFill>
                <a:latin typeface="Symbol" charset="0"/>
              </a:rPr>
              <a:t>p</a:t>
            </a:r>
            <a:r>
              <a:rPr lang="en-GB" sz="3200" i="1" dirty="0">
                <a:solidFill>
                  <a:schemeClr val="hlink"/>
                </a:solidFill>
                <a:latin typeface="Times New Roman" charset="0"/>
              </a:rPr>
              <a:t>(b’)</a:t>
            </a:r>
            <a:endParaRPr lang="en-US" sz="3200" i="1" dirty="0">
              <a:solidFill>
                <a:schemeClr val="hlink"/>
              </a:solidFill>
              <a:latin typeface="Times New Roman" charset="0"/>
            </a:endParaRPr>
          </a:p>
        </p:txBody>
      </p:sp>
      <p:graphicFrame>
        <p:nvGraphicFramePr>
          <p:cNvPr id="173061" name="Object 2"/>
          <p:cNvGraphicFramePr>
            <a:graphicFrameLocks noChangeAspect="1"/>
          </p:cNvGraphicFramePr>
          <p:nvPr>
            <p:extLst>
              <p:ext uri="{D42A27DB-BD31-4B8C-83A1-F6EECF244321}">
                <p14:modId xmlns:p14="http://schemas.microsoft.com/office/powerpoint/2010/main" val="2816785865"/>
              </p:ext>
            </p:extLst>
          </p:nvPr>
        </p:nvGraphicFramePr>
        <p:xfrm>
          <a:off x="1249363" y="3126160"/>
          <a:ext cx="614362" cy="950912"/>
        </p:xfrm>
        <a:graphic>
          <a:graphicData uri="http://schemas.openxmlformats.org/presentationml/2006/ole">
            <mc:AlternateContent xmlns:mc="http://schemas.openxmlformats.org/markup-compatibility/2006">
              <mc:Choice xmlns:v="urn:schemas-microsoft-com:vml" Requires="v">
                <p:oleObj spid="_x0000_s200805" name="Equation" r:id="rId3" imgW="253800" imgH="393480" progId="Equation.3">
                  <p:embed/>
                </p:oleObj>
              </mc:Choice>
              <mc:Fallback>
                <p:oleObj name="Equation" r:id="rId3" imgW="253800" imgH="393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363" y="3126160"/>
                        <a:ext cx="614362" cy="950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73062" name="Rectangle 7"/>
          <p:cNvSpPr>
            <a:spLocks noChangeArrowheads="1"/>
          </p:cNvSpPr>
          <p:nvPr/>
        </p:nvSpPr>
        <p:spPr bwMode="auto">
          <a:xfrm>
            <a:off x="1912938" y="3362697"/>
            <a:ext cx="10509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3200" i="1">
                <a:solidFill>
                  <a:schemeClr val="hlink"/>
                </a:solidFill>
                <a:latin typeface="Times New Roman" charset="0"/>
              </a:rPr>
              <a:t>V</a:t>
            </a:r>
            <a:r>
              <a:rPr lang="en-GB" sz="3200" i="1" baseline="30000">
                <a:solidFill>
                  <a:schemeClr val="hlink"/>
                </a:solidFill>
                <a:latin typeface="Symbol" charset="0"/>
              </a:rPr>
              <a:t>p</a:t>
            </a:r>
            <a:r>
              <a:rPr lang="en-GB" sz="3200" i="1">
                <a:solidFill>
                  <a:schemeClr val="hlink"/>
                </a:solidFill>
                <a:latin typeface="Times New Roman" charset="0"/>
              </a:rPr>
              <a:t>(b)</a:t>
            </a:r>
            <a:endParaRPr lang="en-US" sz="3200" i="1">
              <a:solidFill>
                <a:schemeClr val="hlink"/>
              </a:solidFill>
              <a:latin typeface="Times New Roman" charset="0"/>
            </a:endParaRPr>
          </a:p>
        </p:txBody>
      </p:sp>
      <p:sp>
        <p:nvSpPr>
          <p:cNvPr id="173063" name="Rectangle 9"/>
          <p:cNvSpPr>
            <a:spLocks noChangeArrowheads="1"/>
          </p:cNvSpPr>
          <p:nvPr/>
        </p:nvSpPr>
        <p:spPr bwMode="auto">
          <a:xfrm>
            <a:off x="1339850" y="4937794"/>
            <a:ext cx="47434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20000"/>
              </a:spcBef>
              <a:buFont typeface="Arial" charset="0"/>
              <a:buNone/>
            </a:pPr>
            <a:r>
              <a:rPr lang="en-GB" sz="3200" b="1" i="1" dirty="0">
                <a:solidFill>
                  <a:srgbClr val="FF6600"/>
                </a:solidFill>
                <a:latin typeface="Symbol" charset="0"/>
              </a:rPr>
              <a:t>q</a:t>
            </a:r>
            <a:r>
              <a:rPr lang="en-GB" sz="3200" i="1" dirty="0">
                <a:latin typeface="Times New Roman" charset="0"/>
              </a:rPr>
              <a:t>  </a:t>
            </a:r>
            <a:r>
              <a:rPr lang="en-GB" sz="3200" i="1" dirty="0">
                <a:latin typeface="Times New Roman" charset="0"/>
                <a:sym typeface="Wingdings" charset="0"/>
              </a:rPr>
              <a:t>    </a:t>
            </a:r>
            <a:r>
              <a:rPr lang="en-GB" sz="3200" b="1" i="1" dirty="0">
                <a:solidFill>
                  <a:srgbClr val="FF6600"/>
                </a:solidFill>
                <a:latin typeface="Symbol" charset="0"/>
              </a:rPr>
              <a:t>q</a:t>
            </a:r>
            <a:r>
              <a:rPr lang="en-GB" sz="3200" i="1" dirty="0">
                <a:latin typeface="Times New Roman" charset="0"/>
              </a:rPr>
              <a:t>  +  </a:t>
            </a:r>
            <a:r>
              <a:rPr lang="en-GB" sz="3200" i="1" dirty="0">
                <a:latin typeface="Symbol" charset="0"/>
              </a:rPr>
              <a:t>a</a:t>
            </a:r>
            <a:r>
              <a:rPr lang="en-GB" sz="3200" i="1" dirty="0">
                <a:latin typeface="Times New Roman" charset="0"/>
              </a:rPr>
              <a:t>         </a:t>
            </a:r>
            <a:r>
              <a:rPr lang="en-GB" sz="3200" i="1" dirty="0" err="1">
                <a:solidFill>
                  <a:schemeClr val="hlink"/>
                </a:solidFill>
                <a:latin typeface="Times New Roman" charset="0"/>
              </a:rPr>
              <a:t>V</a:t>
            </a:r>
            <a:r>
              <a:rPr lang="en-GB" sz="3200" i="1" baseline="30000" dirty="0" err="1">
                <a:solidFill>
                  <a:schemeClr val="hlink"/>
                </a:solidFill>
                <a:latin typeface="Symbol" charset="0"/>
              </a:rPr>
              <a:t>p</a:t>
            </a:r>
            <a:r>
              <a:rPr lang="en-GB" sz="3200" i="1" dirty="0">
                <a:solidFill>
                  <a:schemeClr val="hlink"/>
                </a:solidFill>
                <a:latin typeface="Times New Roman" charset="0"/>
              </a:rPr>
              <a:t>(b)</a:t>
            </a:r>
            <a:r>
              <a:rPr lang="en-GB" sz="3200" i="1" dirty="0">
                <a:latin typeface="Times New Roman" charset="0"/>
              </a:rPr>
              <a:t>    </a:t>
            </a:r>
          </a:p>
        </p:txBody>
      </p:sp>
      <p:graphicFrame>
        <p:nvGraphicFramePr>
          <p:cNvPr id="173064" name="Object 3"/>
          <p:cNvGraphicFramePr>
            <a:graphicFrameLocks noChangeAspect="1"/>
          </p:cNvGraphicFramePr>
          <p:nvPr>
            <p:extLst>
              <p:ext uri="{D42A27DB-BD31-4B8C-83A1-F6EECF244321}">
                <p14:modId xmlns:p14="http://schemas.microsoft.com/office/powerpoint/2010/main" val="2752672151"/>
              </p:ext>
            </p:extLst>
          </p:nvPr>
        </p:nvGraphicFramePr>
        <p:xfrm>
          <a:off x="4052888" y="4782344"/>
          <a:ext cx="614362" cy="950912"/>
        </p:xfrm>
        <a:graphic>
          <a:graphicData uri="http://schemas.openxmlformats.org/presentationml/2006/ole">
            <mc:AlternateContent xmlns:mc="http://schemas.openxmlformats.org/markup-compatibility/2006">
              <mc:Choice xmlns:v="urn:schemas-microsoft-com:vml" Requires="v">
                <p:oleObj spid="_x0000_s200806" name="Equation" r:id="rId5" imgW="253800" imgH="393480" progId="Equation.3">
                  <p:embed/>
                </p:oleObj>
              </mc:Choice>
              <mc:Fallback>
                <p:oleObj name="Equation" r:id="rId5" imgW="253800" imgH="393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2888" y="4782344"/>
                        <a:ext cx="614362" cy="950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3065" name="Object 9"/>
          <p:cNvGraphicFramePr>
            <a:graphicFrameLocks noChangeAspect="1"/>
          </p:cNvGraphicFramePr>
          <p:nvPr>
            <p:extLst>
              <p:ext uri="{D42A27DB-BD31-4B8C-83A1-F6EECF244321}">
                <p14:modId xmlns:p14="http://schemas.microsoft.com/office/powerpoint/2010/main" val="1947551341"/>
              </p:ext>
            </p:extLst>
          </p:nvPr>
        </p:nvGraphicFramePr>
        <p:xfrm>
          <a:off x="4451350" y="1805062"/>
          <a:ext cx="639763" cy="831850"/>
        </p:xfrm>
        <a:graphic>
          <a:graphicData uri="http://schemas.openxmlformats.org/presentationml/2006/ole">
            <mc:AlternateContent xmlns:mc="http://schemas.openxmlformats.org/markup-compatibility/2006">
              <mc:Choice xmlns:v="urn:schemas-microsoft-com:vml" Requires="v">
                <p:oleObj spid="_x0000_s200807" name="Equation" r:id="rId6" imgW="291960" imgH="342720" progId="Equation.3">
                  <p:embed/>
                </p:oleObj>
              </mc:Choice>
              <mc:Fallback>
                <p:oleObj name="Equation" r:id="rId6" imgW="291960" imgH="3427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1350" y="1805062"/>
                        <a:ext cx="639763"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3067" name="Slide Number Placeholder 4"/>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hangingPunct="1"/>
            <a:fld id="{326276CC-6963-8346-97BA-8A682EA2239A}" type="slidenum">
              <a:rPr lang="en-US" sz="1200">
                <a:solidFill>
                  <a:srgbClr val="898989"/>
                </a:solidFill>
                <a:latin typeface="Calibri" charset="0"/>
              </a:rPr>
              <a:pPr algn="r" eaLnBrk="1" hangingPunct="1"/>
              <a:t>36</a:t>
            </a:fld>
            <a:endParaRPr lang="en-US" sz="1200">
              <a:solidFill>
                <a:srgbClr val="898989"/>
              </a:solidFill>
              <a:latin typeface="Calibri" charset="0"/>
            </a:endParaRPr>
          </a:p>
        </p:txBody>
      </p:sp>
    </p:spTree>
    <p:extLst>
      <p:ext uri="{BB962C8B-B14F-4D97-AF65-F5344CB8AC3E}">
        <p14:creationId xmlns:p14="http://schemas.microsoft.com/office/powerpoint/2010/main" val="313845596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p:cNvSpPr>
          <p:nvPr>
            <p:ph type="title"/>
          </p:nvPr>
        </p:nvSpPr>
        <p:spPr/>
        <p:txBody>
          <a:bodyPr/>
          <a:lstStyle/>
          <a:p>
            <a:r>
              <a:rPr lang="en-GB">
                <a:latin typeface="Calibri" charset="0"/>
                <a:ea typeface="ＭＳ Ｐゴシック" charset="0"/>
                <a:cs typeface="ＭＳ Ｐゴシック" charset="0"/>
              </a:rPr>
              <a:t>Application – Summary actions</a:t>
            </a:r>
            <a:endParaRPr lang="en-US">
              <a:latin typeface="Calibri" charset="0"/>
              <a:ea typeface="ＭＳ Ｐゴシック" charset="0"/>
              <a:cs typeface="ＭＳ Ｐゴシック" charset="0"/>
            </a:endParaRPr>
          </a:p>
        </p:txBody>
      </p:sp>
      <p:sp>
        <p:nvSpPr>
          <p:cNvPr id="121859" name="Rectangle 3"/>
          <p:cNvSpPr>
            <a:spLocks noGrp="1"/>
          </p:cNvSpPr>
          <p:nvPr>
            <p:ph type="body" idx="1"/>
          </p:nvPr>
        </p:nvSpPr>
        <p:spPr>
          <a:xfrm>
            <a:off x="457200" y="1066800"/>
            <a:ext cx="8229600" cy="5394325"/>
          </a:xfrm>
        </p:spPr>
        <p:txBody>
          <a:bodyPr/>
          <a:lstStyle/>
          <a:p>
            <a:pPr marL="342900" indent="-342900"/>
            <a:r>
              <a:rPr lang="en-GB">
                <a:latin typeface="Calibri" charset="0"/>
                <a:ea typeface="ＭＳ Ｐゴシック" charset="0"/>
                <a:cs typeface="ＭＳ Ｐゴシック" charset="0"/>
              </a:rPr>
              <a:t>Some things are obvious!</a:t>
            </a:r>
          </a:p>
          <a:p>
            <a:pPr marL="342900" indent="-342900"/>
            <a:endParaRPr lang="en-GB">
              <a:latin typeface="Calibri" charset="0"/>
              <a:ea typeface="ＭＳ Ｐゴシック" charset="0"/>
              <a:cs typeface="ＭＳ Ｐゴシック" charset="0"/>
            </a:endParaRPr>
          </a:p>
          <a:p>
            <a:pPr marL="342900" indent="-342900"/>
            <a:endParaRPr lang="en-GB">
              <a:latin typeface="Calibri" charset="0"/>
              <a:ea typeface="ＭＳ Ｐゴシック" charset="0"/>
              <a:cs typeface="ＭＳ Ｐゴシック" charset="0"/>
            </a:endParaRPr>
          </a:p>
          <a:p>
            <a:pPr marL="342900" indent="-342900"/>
            <a:endParaRPr lang="en-GB">
              <a:latin typeface="Calibri" charset="0"/>
              <a:ea typeface="ＭＳ Ｐゴシック" charset="0"/>
              <a:cs typeface="ＭＳ Ｐゴシック" charset="0"/>
            </a:endParaRPr>
          </a:p>
          <a:p>
            <a:pPr marL="342900" indent="-342900"/>
            <a:endParaRPr lang="en-GB">
              <a:latin typeface="Calibri" charset="0"/>
              <a:ea typeface="ＭＳ Ｐゴシック" charset="0"/>
              <a:cs typeface="ＭＳ Ｐゴシック" charset="0"/>
            </a:endParaRPr>
          </a:p>
          <a:p>
            <a:pPr marL="342900" indent="-342900"/>
            <a:endParaRPr lang="en-GB">
              <a:latin typeface="Calibri" charset="0"/>
              <a:ea typeface="ＭＳ Ｐゴシック" charset="0"/>
              <a:cs typeface="ＭＳ Ｐゴシック" charset="0"/>
            </a:endParaRPr>
          </a:p>
        </p:txBody>
      </p:sp>
      <p:pic>
        <p:nvPicPr>
          <p:cNvPr id="121860" name="Picture 4" descr="DTRave_Cartoon_Computer_and_Desk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406650"/>
            <a:ext cx="1314450"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1" name="AutoShape 5"/>
          <p:cNvSpPr>
            <a:spLocks noChangeArrowheads="1"/>
          </p:cNvSpPr>
          <p:nvPr/>
        </p:nvSpPr>
        <p:spPr bwMode="auto">
          <a:xfrm>
            <a:off x="2849563" y="1722438"/>
            <a:ext cx="2165350" cy="1050925"/>
          </a:xfrm>
          <a:prstGeom prst="cloudCallout">
            <a:avLst>
              <a:gd name="adj1" fmla="val -58139"/>
              <a:gd name="adj2" fmla="val 48185"/>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r>
              <a:rPr lang="en-GB">
                <a:latin typeface="Calibri" charset="0"/>
              </a:rPr>
              <a:t>User wants to save</a:t>
            </a:r>
            <a:endParaRPr lang="en-US">
              <a:latin typeface="Calibri" charset="0"/>
            </a:endParaRPr>
          </a:p>
        </p:txBody>
      </p:sp>
      <p:sp>
        <p:nvSpPr>
          <p:cNvPr id="121862" name="Text Box 6"/>
          <p:cNvSpPr txBox="1">
            <a:spLocks noChangeArrowheads="1"/>
          </p:cNvSpPr>
          <p:nvPr/>
        </p:nvSpPr>
        <p:spPr bwMode="auto">
          <a:xfrm>
            <a:off x="6308725" y="2706688"/>
            <a:ext cx="164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a:latin typeface="Calibri" charset="0"/>
              </a:rPr>
              <a:t>Lets delete!</a:t>
            </a:r>
            <a:endParaRPr lang="en-US">
              <a:latin typeface="Calibri" charset="0"/>
            </a:endParaRPr>
          </a:p>
        </p:txBody>
      </p:sp>
      <p:cxnSp>
        <p:nvCxnSpPr>
          <p:cNvPr id="121863" name="AutoShape 7"/>
          <p:cNvCxnSpPr>
            <a:cxnSpLocks noChangeShapeType="1"/>
            <a:endCxn id="121862" idx="1"/>
          </p:cNvCxnSpPr>
          <p:nvPr/>
        </p:nvCxnSpPr>
        <p:spPr bwMode="auto">
          <a:xfrm>
            <a:off x="2609850" y="2928938"/>
            <a:ext cx="3698875" cy="63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86025" name="Text Box 9"/>
          <p:cNvSpPr txBox="1">
            <a:spLocks noChangeArrowheads="1"/>
          </p:cNvSpPr>
          <p:nvPr/>
        </p:nvSpPr>
        <p:spPr bwMode="auto">
          <a:xfrm>
            <a:off x="6569075" y="2184400"/>
            <a:ext cx="1195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2000">
                <a:solidFill>
                  <a:srgbClr val="CC3300"/>
                </a:solidFill>
                <a:latin typeface="Calibri" charset="0"/>
              </a:rPr>
              <a:t>STUPID!!!</a:t>
            </a:r>
            <a:endParaRPr lang="en-US" sz="2000">
              <a:solidFill>
                <a:srgbClr val="CC3300"/>
              </a:solidFill>
              <a:latin typeface="Calibri" charset="0"/>
            </a:endParaRPr>
          </a:p>
        </p:txBody>
      </p:sp>
      <p:sp>
        <p:nvSpPr>
          <p:cNvPr id="86026" name="Line 10"/>
          <p:cNvSpPr>
            <a:spLocks noChangeShapeType="1"/>
          </p:cNvSpPr>
          <p:nvPr/>
        </p:nvSpPr>
        <p:spPr bwMode="auto">
          <a:xfrm flipV="1">
            <a:off x="6416675" y="2713038"/>
            <a:ext cx="1508125" cy="5334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27" name="Line 11"/>
          <p:cNvSpPr>
            <a:spLocks noChangeShapeType="1"/>
          </p:cNvSpPr>
          <p:nvPr/>
        </p:nvSpPr>
        <p:spPr bwMode="auto">
          <a:xfrm>
            <a:off x="6403975" y="2698750"/>
            <a:ext cx="1492250" cy="54927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67" name="Title 1"/>
          <p:cNvSpPr txBox="1">
            <a:spLocks/>
          </p:cNvSpPr>
          <p:nvPr/>
        </p:nvSpPr>
        <p:spPr bwMode="auto">
          <a:xfrm>
            <a:off x="457200" y="5562600"/>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600" i="1">
                <a:solidFill>
                  <a:srgbClr val="898989"/>
                </a:solidFill>
                <a:latin typeface="Calibri" charset="0"/>
              </a:rPr>
              <a:t>Jason D. Williams and Steve Young. (2005). Scaling Up POMDPs for Dialog Management: The "Summary POMDP" Method. Proc IEEE Workshop on Automatic Speech Recognition and Understanding (ASRU), San Juan, Puerto Rico, USA.</a:t>
            </a:r>
          </a:p>
        </p:txBody>
      </p:sp>
      <p:sp>
        <p:nvSpPr>
          <p:cNvPr id="121869"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EAD46FC-9CD9-2D4B-A19B-2DEA7A2DC482}" type="slidenum">
              <a:rPr lang="en-US" sz="1200">
                <a:solidFill>
                  <a:srgbClr val="898989"/>
                </a:solidFill>
                <a:latin typeface="Calibri" charset="0"/>
              </a:rPr>
              <a:pPr eaLnBrk="1" hangingPunct="1"/>
              <a:t>37</a:t>
            </a:fld>
            <a:endParaRPr lang="en-US" sz="1200">
              <a:solidFill>
                <a:srgbClr val="898989"/>
              </a:solidFill>
              <a:latin typeface="Calibri" charset="0"/>
            </a:endParaRPr>
          </a:p>
        </p:txBody>
      </p:sp>
    </p:spTree>
    <p:extLst>
      <p:ext uri="{BB962C8B-B14F-4D97-AF65-F5344CB8AC3E}">
        <p14:creationId xmlns:p14="http://schemas.microsoft.com/office/powerpoint/2010/main" val="3097370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026"/>
                                        </p:tgtEl>
                                        <p:attrNameLst>
                                          <p:attrName>style.visibility</p:attrName>
                                        </p:attrNameLst>
                                      </p:cBhvr>
                                      <p:to>
                                        <p:strVal val="visible"/>
                                      </p:to>
                                    </p:set>
                                    <p:animEffect transition="in" filter="fade">
                                      <p:cBhvr>
                                        <p:cTn id="7" dur="500"/>
                                        <p:tgtEl>
                                          <p:spTgt spid="86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6027"/>
                                        </p:tgtEl>
                                        <p:attrNameLst>
                                          <p:attrName>style.visibility</p:attrName>
                                        </p:attrNameLst>
                                      </p:cBhvr>
                                      <p:to>
                                        <p:strVal val="visible"/>
                                      </p:to>
                                    </p:set>
                                    <p:animEffect transition="in" filter="fade">
                                      <p:cBhvr>
                                        <p:cTn id="10" dur="500"/>
                                        <p:tgtEl>
                                          <p:spTgt spid="860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6025"/>
                                        </p:tgtEl>
                                        <p:attrNameLst>
                                          <p:attrName>style.visibility</p:attrName>
                                        </p:attrNameLst>
                                      </p:cBhvr>
                                      <p:to>
                                        <p:strVal val="visible"/>
                                      </p:to>
                                    </p:set>
                                    <p:animEffect transition="in" filter="fade">
                                      <p:cBhvr>
                                        <p:cTn id="13" dur="500"/>
                                        <p:tgtEl>
                                          <p:spTgt spid="86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5" grpId="0"/>
      <p:bldP spid="86026" grpId="0" animBg="1"/>
      <p:bldP spid="8602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p:cNvSpPr>
          <p:nvPr>
            <p:ph type="title"/>
          </p:nvPr>
        </p:nvSpPr>
        <p:spPr/>
        <p:txBody>
          <a:bodyPr/>
          <a:lstStyle/>
          <a:p>
            <a:r>
              <a:rPr lang="en-GB">
                <a:latin typeface="Calibri" charset="0"/>
                <a:ea typeface="ＭＳ Ｐゴシック" charset="0"/>
                <a:cs typeface="ＭＳ Ｐゴシック" charset="0"/>
              </a:rPr>
              <a:t>Application – Summary actions</a:t>
            </a:r>
            <a:endParaRPr lang="en-US">
              <a:latin typeface="Calibri" charset="0"/>
              <a:ea typeface="ＭＳ Ｐゴシック" charset="0"/>
              <a:cs typeface="ＭＳ Ｐゴシック" charset="0"/>
            </a:endParaRPr>
          </a:p>
        </p:txBody>
      </p:sp>
      <p:sp>
        <p:nvSpPr>
          <p:cNvPr id="87043" name="Rectangle 3"/>
          <p:cNvSpPr>
            <a:spLocks noGrp="1"/>
          </p:cNvSpPr>
          <p:nvPr>
            <p:ph type="body" idx="1"/>
          </p:nvPr>
        </p:nvSpPr>
        <p:spPr>
          <a:xfrm>
            <a:off x="457200" y="1066800"/>
            <a:ext cx="8229600" cy="5394325"/>
          </a:xfrm>
        </p:spPr>
        <p:txBody>
          <a:bodyPr/>
          <a:lstStyle/>
          <a:p>
            <a:pPr marL="342900" indent="-342900"/>
            <a:r>
              <a:rPr lang="en-GB" dirty="0">
                <a:latin typeface="Calibri" charset="0"/>
                <a:ea typeface="ＭＳ Ｐゴシック" charset="0"/>
                <a:cs typeface="ＭＳ Ｐゴシック" charset="0"/>
              </a:rPr>
              <a:t>Some things are obvious!</a:t>
            </a:r>
          </a:p>
          <a:p>
            <a:pPr marL="342900" indent="-342900"/>
            <a:endParaRPr lang="en-GB" dirty="0">
              <a:latin typeface="Calibri" charset="0"/>
              <a:ea typeface="ＭＳ Ｐゴシック" charset="0"/>
              <a:cs typeface="ＭＳ Ｐゴシック" charset="0"/>
            </a:endParaRPr>
          </a:p>
          <a:p>
            <a:pPr marL="342900" indent="-342900"/>
            <a:endParaRPr lang="en-GB" dirty="0">
              <a:latin typeface="Calibri" charset="0"/>
              <a:ea typeface="ＭＳ Ｐゴシック" charset="0"/>
              <a:cs typeface="ＭＳ Ｐゴシック" charset="0"/>
            </a:endParaRPr>
          </a:p>
          <a:p>
            <a:pPr marL="342900" indent="-342900"/>
            <a:endParaRPr lang="en-GB" dirty="0">
              <a:latin typeface="Calibri" charset="0"/>
              <a:ea typeface="ＭＳ Ｐゴシック" charset="0"/>
              <a:cs typeface="ＭＳ Ｐゴシック" charset="0"/>
            </a:endParaRPr>
          </a:p>
          <a:p>
            <a:pPr marL="342900" indent="-342900"/>
            <a:endParaRPr lang="en-GB" dirty="0" smtClean="0">
              <a:latin typeface="Calibri" charset="0"/>
              <a:ea typeface="ＭＳ Ｐゴシック" charset="0"/>
              <a:cs typeface="ＭＳ Ｐゴシック" charset="0"/>
            </a:endParaRPr>
          </a:p>
          <a:p>
            <a:pPr marL="342900" indent="-342900"/>
            <a:endParaRPr lang="en-GB" dirty="0">
              <a:latin typeface="Calibri" charset="0"/>
              <a:ea typeface="ＭＳ Ｐゴシック" charset="0"/>
              <a:cs typeface="ＭＳ Ｐゴシック" charset="0"/>
            </a:endParaRPr>
          </a:p>
          <a:p>
            <a:pPr marL="342900" indent="-342900"/>
            <a:endParaRPr lang="en-GB" dirty="0">
              <a:latin typeface="Calibri" charset="0"/>
              <a:ea typeface="ＭＳ Ｐゴシック" charset="0"/>
              <a:cs typeface="ＭＳ Ｐゴシック" charset="0"/>
            </a:endParaRPr>
          </a:p>
          <a:p>
            <a:pPr marL="342900" indent="-342900"/>
            <a:endParaRPr lang="en-GB" dirty="0">
              <a:latin typeface="Calibri" charset="0"/>
              <a:ea typeface="ＭＳ Ｐゴシック" charset="0"/>
              <a:cs typeface="ＭＳ Ｐゴシック" charset="0"/>
            </a:endParaRPr>
          </a:p>
          <a:p>
            <a:pPr marL="342900" indent="-342900"/>
            <a:r>
              <a:rPr lang="en-GB" dirty="0">
                <a:latin typeface="Calibri" charset="0"/>
                <a:ea typeface="ＭＳ Ｐゴシック" charset="0"/>
                <a:cs typeface="ＭＳ Ｐゴシック" charset="0"/>
              </a:rPr>
              <a:t>Replace “do-save” and “do-delete” with one action:</a:t>
            </a:r>
          </a:p>
          <a:p>
            <a:pPr lvl="1" indent="-342900"/>
            <a:r>
              <a:rPr lang="en-GB" dirty="0" smtClean="0">
                <a:latin typeface="Calibri" charset="0"/>
                <a:ea typeface="ＭＳ Ｐゴシック" charset="0"/>
                <a:cs typeface="ＭＳ Ｐゴシック" charset="0"/>
              </a:rPr>
              <a:t>Do </a:t>
            </a:r>
            <a:r>
              <a:rPr lang="en-GB" dirty="0">
                <a:latin typeface="Calibri" charset="0"/>
                <a:ea typeface="ＭＳ Ｐゴシック" charset="0"/>
                <a:cs typeface="ＭＳ Ｐゴシック" charset="0"/>
              </a:rPr>
              <a:t>whatever is the most likely</a:t>
            </a:r>
          </a:p>
          <a:p>
            <a:pPr marL="342900" indent="-342900"/>
            <a:endParaRPr lang="en-GB" dirty="0">
              <a:latin typeface="Calibri" charset="0"/>
              <a:ea typeface="ＭＳ Ｐゴシック" charset="0"/>
              <a:cs typeface="ＭＳ Ｐゴシック" charset="0"/>
            </a:endParaRPr>
          </a:p>
          <a:p>
            <a:pPr marL="342900" indent="-342900"/>
            <a:r>
              <a:rPr lang="en-GB" dirty="0">
                <a:latin typeface="Calibri" charset="0"/>
                <a:ea typeface="ＭＳ Ｐゴシック" charset="0"/>
                <a:cs typeface="ＭＳ Ｐゴシック" charset="0"/>
              </a:rPr>
              <a:t>Formally still an MDP – actions simply different</a:t>
            </a:r>
            <a:endParaRPr lang="en-US" dirty="0">
              <a:latin typeface="Calibri" charset="0"/>
              <a:ea typeface="ＭＳ Ｐゴシック" charset="0"/>
              <a:cs typeface="ＭＳ Ｐゴシック" charset="0"/>
            </a:endParaRPr>
          </a:p>
        </p:txBody>
      </p:sp>
      <p:pic>
        <p:nvPicPr>
          <p:cNvPr id="122884" name="Picture 4" descr="DTRave_Cartoon_Computer_and_Desk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406650"/>
            <a:ext cx="1314450"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AutoShape 5"/>
          <p:cNvSpPr>
            <a:spLocks noChangeArrowheads="1"/>
          </p:cNvSpPr>
          <p:nvPr/>
        </p:nvSpPr>
        <p:spPr bwMode="auto">
          <a:xfrm>
            <a:off x="2849563" y="1722438"/>
            <a:ext cx="2165350" cy="1050925"/>
          </a:xfrm>
          <a:prstGeom prst="cloudCallout">
            <a:avLst>
              <a:gd name="adj1" fmla="val -58139"/>
              <a:gd name="adj2" fmla="val 48185"/>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r>
              <a:rPr lang="en-GB">
                <a:latin typeface="Calibri" charset="0"/>
              </a:rPr>
              <a:t>User wants to delete</a:t>
            </a:r>
            <a:endParaRPr lang="en-US">
              <a:latin typeface="Calibri" charset="0"/>
            </a:endParaRPr>
          </a:p>
        </p:txBody>
      </p:sp>
      <p:sp>
        <p:nvSpPr>
          <p:cNvPr id="122886" name="Text Box 6"/>
          <p:cNvSpPr txBox="1">
            <a:spLocks noChangeArrowheads="1"/>
          </p:cNvSpPr>
          <p:nvPr/>
        </p:nvSpPr>
        <p:spPr bwMode="auto">
          <a:xfrm>
            <a:off x="6403975" y="2706688"/>
            <a:ext cx="1409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a:latin typeface="Calibri" charset="0"/>
              </a:rPr>
              <a:t>Lets save!</a:t>
            </a:r>
            <a:endParaRPr lang="en-US">
              <a:latin typeface="Calibri" charset="0"/>
            </a:endParaRPr>
          </a:p>
        </p:txBody>
      </p:sp>
      <p:cxnSp>
        <p:nvCxnSpPr>
          <p:cNvPr id="122887" name="AutoShape 7"/>
          <p:cNvCxnSpPr>
            <a:cxnSpLocks noChangeShapeType="1"/>
            <a:endCxn id="122886" idx="1"/>
          </p:cNvCxnSpPr>
          <p:nvPr/>
        </p:nvCxnSpPr>
        <p:spPr bwMode="auto">
          <a:xfrm>
            <a:off x="2609850" y="2928938"/>
            <a:ext cx="3794125" cy="63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87048" name="Text Box 8"/>
          <p:cNvSpPr txBox="1">
            <a:spLocks noChangeArrowheads="1"/>
          </p:cNvSpPr>
          <p:nvPr/>
        </p:nvSpPr>
        <p:spPr bwMode="auto">
          <a:xfrm>
            <a:off x="6569075" y="2184400"/>
            <a:ext cx="1195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2000">
                <a:solidFill>
                  <a:srgbClr val="CC3300"/>
                </a:solidFill>
                <a:latin typeface="Calibri" charset="0"/>
              </a:rPr>
              <a:t>STUPID!!!</a:t>
            </a:r>
            <a:endParaRPr lang="en-US" sz="2000">
              <a:solidFill>
                <a:srgbClr val="CC3300"/>
              </a:solidFill>
              <a:latin typeface="Calibri" charset="0"/>
            </a:endParaRPr>
          </a:p>
        </p:txBody>
      </p:sp>
      <p:sp>
        <p:nvSpPr>
          <p:cNvPr id="87049" name="Line 9"/>
          <p:cNvSpPr>
            <a:spLocks noChangeShapeType="1"/>
          </p:cNvSpPr>
          <p:nvPr/>
        </p:nvSpPr>
        <p:spPr bwMode="auto">
          <a:xfrm flipV="1">
            <a:off x="6416675" y="2713038"/>
            <a:ext cx="1508125" cy="5334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0" name="Line 10"/>
          <p:cNvSpPr>
            <a:spLocks noChangeShapeType="1"/>
          </p:cNvSpPr>
          <p:nvPr/>
        </p:nvSpPr>
        <p:spPr bwMode="auto">
          <a:xfrm>
            <a:off x="6403975" y="2698750"/>
            <a:ext cx="1492250" cy="54927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892"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33FA65A-FFF1-674B-B735-DABD069D3ADD}" type="slidenum">
              <a:rPr lang="en-US" sz="1200">
                <a:solidFill>
                  <a:srgbClr val="898989"/>
                </a:solidFill>
                <a:latin typeface="Calibri" charset="0"/>
              </a:rPr>
              <a:pPr eaLnBrk="1" hangingPunct="1"/>
              <a:t>38</a:t>
            </a:fld>
            <a:endParaRPr lang="en-US" sz="1200">
              <a:solidFill>
                <a:srgbClr val="898989"/>
              </a:solidFill>
              <a:latin typeface="Calibri" charset="0"/>
            </a:endParaRPr>
          </a:p>
        </p:txBody>
      </p:sp>
    </p:spTree>
    <p:extLst>
      <p:ext uri="{BB962C8B-B14F-4D97-AF65-F5344CB8AC3E}">
        <p14:creationId xmlns:p14="http://schemas.microsoft.com/office/powerpoint/2010/main" val="12544299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049"/>
                                        </p:tgtEl>
                                        <p:attrNameLst>
                                          <p:attrName>style.visibility</p:attrName>
                                        </p:attrNameLst>
                                      </p:cBhvr>
                                      <p:to>
                                        <p:strVal val="visible"/>
                                      </p:to>
                                    </p:set>
                                    <p:animEffect transition="in" filter="fade">
                                      <p:cBhvr>
                                        <p:cTn id="7" dur="500"/>
                                        <p:tgtEl>
                                          <p:spTgt spid="870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7050"/>
                                        </p:tgtEl>
                                        <p:attrNameLst>
                                          <p:attrName>style.visibility</p:attrName>
                                        </p:attrNameLst>
                                      </p:cBhvr>
                                      <p:to>
                                        <p:strVal val="visible"/>
                                      </p:to>
                                    </p:set>
                                    <p:animEffect transition="in" filter="fade">
                                      <p:cBhvr>
                                        <p:cTn id="10" dur="500"/>
                                        <p:tgtEl>
                                          <p:spTgt spid="870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7048"/>
                                        </p:tgtEl>
                                        <p:attrNameLst>
                                          <p:attrName>style.visibility</p:attrName>
                                        </p:attrNameLst>
                                      </p:cBhvr>
                                      <p:to>
                                        <p:strVal val="visible"/>
                                      </p:to>
                                    </p:set>
                                    <p:animEffect transition="in" filter="fade">
                                      <p:cBhvr>
                                        <p:cTn id="13" dur="500"/>
                                        <p:tgtEl>
                                          <p:spTgt spid="8704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87043">
                                            <p:txEl>
                                              <p:pRg st="8" end="8"/>
                                            </p:txEl>
                                          </p:spTgt>
                                        </p:tgtEl>
                                        <p:attrNameLst>
                                          <p:attrName>style.visibility</p:attrName>
                                        </p:attrNameLst>
                                      </p:cBhvr>
                                      <p:to>
                                        <p:strVal val="visible"/>
                                      </p:to>
                                    </p:set>
                                    <p:animEffect transition="in" filter="fade">
                                      <p:cBhvr>
                                        <p:cTn id="18" dur="500"/>
                                        <p:tgtEl>
                                          <p:spTgt spid="87043">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7043">
                                            <p:txEl>
                                              <p:pRg st="9" end="9"/>
                                            </p:txEl>
                                          </p:spTgt>
                                        </p:tgtEl>
                                        <p:attrNameLst>
                                          <p:attrName>style.visibility</p:attrName>
                                        </p:attrNameLst>
                                      </p:cBhvr>
                                      <p:to>
                                        <p:strVal val="visible"/>
                                      </p:to>
                                    </p:set>
                                    <p:animEffect transition="in" filter="fade">
                                      <p:cBhvr>
                                        <p:cTn id="21" dur="500"/>
                                        <p:tgtEl>
                                          <p:spTgt spid="87043">
                                            <p:txEl>
                                              <p:pRg st="9" end="9"/>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7043">
                                            <p:txEl>
                                              <p:pRg st="11" end="11"/>
                                            </p:txEl>
                                          </p:spTgt>
                                        </p:tgtEl>
                                        <p:attrNameLst>
                                          <p:attrName>style.visibility</p:attrName>
                                        </p:attrNameLst>
                                      </p:cBhvr>
                                      <p:to>
                                        <p:strVal val="visible"/>
                                      </p:to>
                                    </p:set>
                                    <p:animEffect transition="in" filter="fade">
                                      <p:cBhvr>
                                        <p:cTn id="24" dur="500"/>
                                        <p:tgtEl>
                                          <p:spTgt spid="8704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8" grpId="0"/>
      <p:bldP spid="87049" grpId="0" animBg="1"/>
      <p:bldP spid="8705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p:cNvSpPr>
          <p:nvPr>
            <p:ph type="title"/>
          </p:nvPr>
        </p:nvSpPr>
        <p:spPr/>
        <p:txBody>
          <a:bodyPr/>
          <a:lstStyle/>
          <a:p>
            <a:r>
              <a:rPr lang="en-GB">
                <a:latin typeface="Calibri" charset="0"/>
                <a:ea typeface="ＭＳ Ｐゴシック" charset="0"/>
                <a:cs typeface="ＭＳ Ｐゴシック" charset="0"/>
              </a:rPr>
              <a:t>Application – “Best of both worlds”</a:t>
            </a:r>
            <a:endParaRPr lang="en-US">
              <a:latin typeface="Calibri" charset="0"/>
              <a:ea typeface="ＭＳ Ｐゴシック" charset="0"/>
              <a:cs typeface="ＭＳ Ｐゴシック" charset="0"/>
            </a:endParaRPr>
          </a:p>
        </p:txBody>
      </p:sp>
      <p:sp>
        <p:nvSpPr>
          <p:cNvPr id="126979" name="Rectangle 3"/>
          <p:cNvSpPr>
            <a:spLocks noGrp="1"/>
          </p:cNvSpPr>
          <p:nvPr>
            <p:ph type="body" idx="1"/>
          </p:nvPr>
        </p:nvSpPr>
        <p:spPr>
          <a:xfrm>
            <a:off x="457200" y="1066800"/>
            <a:ext cx="8229600" cy="5335588"/>
          </a:xfrm>
        </p:spPr>
        <p:txBody>
          <a:bodyPr/>
          <a:lstStyle/>
          <a:p>
            <a:pPr marL="342900" indent="-342900">
              <a:lnSpc>
                <a:spcPct val="90000"/>
              </a:lnSpc>
            </a:pPr>
            <a:r>
              <a:rPr lang="en-GB" dirty="0">
                <a:latin typeface="Calibri" charset="0"/>
                <a:ea typeface="ＭＳ Ｐゴシック" charset="0"/>
                <a:cs typeface="ＭＳ Ｐゴシック" charset="0"/>
              </a:rPr>
              <a:t>Businesses need to be </a:t>
            </a:r>
            <a:r>
              <a:rPr lang="en-GB" b="1" dirty="0">
                <a:latin typeface="Calibri" charset="0"/>
                <a:ea typeface="ＭＳ Ｐゴシック" charset="0"/>
                <a:cs typeface="ＭＳ Ｐゴシック" charset="0"/>
              </a:rPr>
              <a:t>sure</a:t>
            </a:r>
            <a:r>
              <a:rPr lang="en-GB" dirty="0">
                <a:latin typeface="Calibri" charset="0"/>
                <a:ea typeface="ＭＳ Ｐゴシック" charset="0"/>
                <a:cs typeface="ＭＳ Ｐゴシック" charset="0"/>
              </a:rPr>
              <a:t> the policy:</a:t>
            </a:r>
          </a:p>
          <a:p>
            <a:pPr lvl="1" indent="-342900">
              <a:lnSpc>
                <a:spcPct val="90000"/>
              </a:lnSpc>
            </a:pPr>
            <a:r>
              <a:rPr lang="en-GB" dirty="0" smtClean="0">
                <a:latin typeface="Calibri" charset="0"/>
                <a:ea typeface="ＭＳ Ｐゴシック" charset="0"/>
                <a:cs typeface="ＭＳ Ｐゴシック" charset="0"/>
              </a:rPr>
              <a:t>Doesn’t </a:t>
            </a:r>
            <a:r>
              <a:rPr lang="en-GB" dirty="0">
                <a:latin typeface="Calibri" charset="0"/>
                <a:ea typeface="ＭＳ Ｐゴシック" charset="0"/>
                <a:cs typeface="ＭＳ Ｐゴシック" charset="0"/>
              </a:rPr>
              <a:t>do something </a:t>
            </a:r>
            <a:r>
              <a:rPr lang="en-GB" dirty="0" smtClean="0">
                <a:latin typeface="Calibri" charset="0"/>
                <a:ea typeface="ＭＳ Ｐゴシック" charset="0"/>
                <a:cs typeface="ＭＳ Ｐゴシック" charset="0"/>
              </a:rPr>
              <a:t>stupid</a:t>
            </a:r>
          </a:p>
          <a:p>
            <a:pPr lvl="1" indent="-342900">
              <a:lnSpc>
                <a:spcPct val="90000"/>
              </a:lnSpc>
            </a:pPr>
            <a:r>
              <a:rPr lang="en-GB" dirty="0" smtClean="0">
                <a:latin typeface="Calibri" charset="0"/>
                <a:ea typeface="ＭＳ Ｐゴシック" charset="0"/>
                <a:cs typeface="ＭＳ Ｐゴシック" charset="0"/>
              </a:rPr>
              <a:t>Follows </a:t>
            </a:r>
            <a:r>
              <a:rPr lang="en-GB" dirty="0">
                <a:latin typeface="Calibri" charset="0"/>
                <a:ea typeface="ＭＳ Ｐゴシック" charset="0"/>
                <a:cs typeface="ＭＳ Ｐゴシック" charset="0"/>
              </a:rPr>
              <a:t>business rules</a:t>
            </a:r>
          </a:p>
          <a:p>
            <a:pPr marL="342900" indent="-342900">
              <a:lnSpc>
                <a:spcPct val="90000"/>
              </a:lnSpc>
            </a:pPr>
            <a:endParaRPr lang="en-GB" dirty="0" smtClean="0">
              <a:latin typeface="Calibri" charset="0"/>
              <a:ea typeface="ＭＳ Ｐゴシック" charset="0"/>
              <a:cs typeface="ＭＳ Ｐゴシック" charset="0"/>
            </a:endParaRPr>
          </a:p>
          <a:p>
            <a:pPr marL="342900" indent="-342900">
              <a:lnSpc>
                <a:spcPct val="90000"/>
              </a:lnSpc>
            </a:pPr>
            <a:endParaRPr lang="en-GB" dirty="0">
              <a:latin typeface="Calibri" charset="0"/>
              <a:ea typeface="ＭＳ Ｐゴシック" charset="0"/>
              <a:cs typeface="ＭＳ Ｐゴシック" charset="0"/>
            </a:endParaRPr>
          </a:p>
          <a:p>
            <a:pPr marL="342900" indent="-342900">
              <a:lnSpc>
                <a:spcPct val="90000"/>
              </a:lnSpc>
            </a:pPr>
            <a:endParaRPr lang="en-GB" dirty="0" smtClean="0">
              <a:latin typeface="Calibri" charset="0"/>
              <a:ea typeface="ＭＳ Ｐゴシック" charset="0"/>
              <a:cs typeface="ＭＳ Ｐゴシック" charset="0"/>
            </a:endParaRPr>
          </a:p>
          <a:p>
            <a:pPr marL="342900" indent="-342900">
              <a:lnSpc>
                <a:spcPct val="90000"/>
              </a:lnSpc>
            </a:pPr>
            <a:endParaRPr lang="en-GB" dirty="0">
              <a:latin typeface="Calibri" charset="0"/>
              <a:ea typeface="ＭＳ Ｐゴシック" charset="0"/>
              <a:cs typeface="ＭＳ Ｐゴシック" charset="0"/>
            </a:endParaRPr>
          </a:p>
          <a:p>
            <a:pPr marL="342900" indent="-342900">
              <a:lnSpc>
                <a:spcPct val="90000"/>
              </a:lnSpc>
            </a:pPr>
            <a:endParaRPr lang="en-GB" dirty="0">
              <a:latin typeface="Calibri" charset="0"/>
              <a:ea typeface="ＭＳ Ｐゴシック" charset="0"/>
              <a:cs typeface="ＭＳ Ｐゴシック" charset="0"/>
            </a:endParaRPr>
          </a:p>
          <a:p>
            <a:pPr marL="342900" indent="-342900">
              <a:lnSpc>
                <a:spcPct val="90000"/>
              </a:lnSpc>
            </a:pPr>
            <a:endParaRPr lang="en-GB" dirty="0">
              <a:latin typeface="Calibri" charset="0"/>
              <a:ea typeface="ＭＳ Ｐゴシック" charset="0"/>
              <a:cs typeface="ＭＳ Ｐゴシック" charset="0"/>
            </a:endParaRPr>
          </a:p>
          <a:p>
            <a:pPr marL="342900" indent="-342900">
              <a:lnSpc>
                <a:spcPct val="90000"/>
              </a:lnSpc>
            </a:pPr>
            <a:endParaRPr lang="en-GB" dirty="0">
              <a:latin typeface="Calibri" charset="0"/>
              <a:ea typeface="ＭＳ Ｐゴシック" charset="0"/>
              <a:cs typeface="ＭＳ Ｐゴシック" charset="0"/>
            </a:endParaRPr>
          </a:p>
          <a:p>
            <a:pPr marL="342900" indent="-342900">
              <a:lnSpc>
                <a:spcPct val="90000"/>
              </a:lnSpc>
            </a:pPr>
            <a:endParaRPr lang="en-GB" dirty="0">
              <a:latin typeface="Calibri" charset="0"/>
              <a:ea typeface="ＭＳ Ｐゴシック" charset="0"/>
              <a:cs typeface="ＭＳ Ｐゴシック" charset="0"/>
            </a:endParaRPr>
          </a:p>
          <a:p>
            <a:pPr marL="342900" indent="-342900">
              <a:lnSpc>
                <a:spcPct val="90000"/>
              </a:lnSpc>
            </a:pPr>
            <a:r>
              <a:rPr lang="en-GB" dirty="0">
                <a:latin typeface="Calibri" charset="0"/>
                <a:ea typeface="ＭＳ Ｐゴシック" charset="0"/>
                <a:cs typeface="ＭＳ Ｐゴシック" charset="0"/>
              </a:rPr>
              <a:t>Policy learning should learn this from </a:t>
            </a:r>
            <a:r>
              <a:rPr lang="en-GB" dirty="0" smtClean="0">
                <a:latin typeface="Calibri" charset="0"/>
                <a:ea typeface="ＭＳ Ｐゴシック" charset="0"/>
                <a:cs typeface="ＭＳ Ｐゴシック" charset="0"/>
              </a:rPr>
              <a:t>rewards</a:t>
            </a:r>
          </a:p>
          <a:p>
            <a:pPr lvl="1" indent="-342900">
              <a:lnSpc>
                <a:spcPct val="90000"/>
              </a:lnSpc>
            </a:pPr>
            <a:r>
              <a:rPr lang="en-GB" dirty="0" smtClean="0">
                <a:latin typeface="Calibri" charset="0"/>
                <a:ea typeface="ＭＳ Ｐゴシック" charset="0"/>
                <a:cs typeface="ＭＳ Ｐゴシック" charset="0"/>
              </a:rPr>
              <a:t>But </a:t>
            </a:r>
            <a:r>
              <a:rPr lang="en-GB" dirty="0">
                <a:latin typeface="Calibri" charset="0"/>
                <a:ea typeface="ＭＳ Ｐゴシック" charset="0"/>
                <a:cs typeface="ＭＳ Ｐゴシック" charset="0"/>
              </a:rPr>
              <a:t>sometimes it </a:t>
            </a:r>
            <a:r>
              <a:rPr lang="en-GB" dirty="0" smtClean="0">
                <a:latin typeface="Calibri" charset="0"/>
                <a:ea typeface="ＭＳ Ｐゴシック" charset="0"/>
                <a:cs typeface="ＭＳ Ｐゴシック" charset="0"/>
              </a:rPr>
              <a:t>doesn’t</a:t>
            </a:r>
          </a:p>
          <a:p>
            <a:pPr lvl="1" indent="-342900">
              <a:lnSpc>
                <a:spcPct val="90000"/>
              </a:lnSpc>
            </a:pPr>
            <a:r>
              <a:rPr lang="en-GB" dirty="0" smtClean="0">
                <a:latin typeface="Calibri" charset="0"/>
                <a:ea typeface="ＭＳ Ｐゴシック" charset="0"/>
                <a:cs typeface="ＭＳ Ｐゴシック" charset="0"/>
              </a:rPr>
              <a:t>And </a:t>
            </a:r>
            <a:r>
              <a:rPr lang="en-GB" dirty="0">
                <a:latin typeface="Calibri" charset="0"/>
                <a:ea typeface="ＭＳ Ｐゴシック" charset="0"/>
                <a:cs typeface="ＭＳ Ｐゴシック" charset="0"/>
              </a:rPr>
              <a:t>we can’t have the system “exploring”</a:t>
            </a:r>
            <a:endParaRPr lang="en-US" dirty="0">
              <a:latin typeface="Calibri" charset="0"/>
              <a:ea typeface="ＭＳ Ｐゴシック" charset="0"/>
              <a:cs typeface="ＭＳ Ｐゴシック" charset="0"/>
            </a:endParaRPr>
          </a:p>
        </p:txBody>
      </p:sp>
      <p:pic>
        <p:nvPicPr>
          <p:cNvPr id="126980" name="Picture 3" descr="C:\Users\Steve\AppData\Local\Microsoft\Windows\Temporary Internet Files\Content.IE5\1PKS1S7E\MCj0431640000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3227388"/>
            <a:ext cx="9096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5" descr="DTRave_Cartoon_Computer_and_Desk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3338" y="3435350"/>
            <a:ext cx="1314450"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2" name="AutoShape 7"/>
          <p:cNvSpPr>
            <a:spLocks noChangeArrowheads="1"/>
          </p:cNvSpPr>
          <p:nvPr/>
        </p:nvSpPr>
        <p:spPr bwMode="auto">
          <a:xfrm>
            <a:off x="1570038" y="2844800"/>
            <a:ext cx="3573462" cy="1249363"/>
          </a:xfrm>
          <a:prstGeom prst="wedgeEllipseCallout">
            <a:avLst>
              <a:gd name="adj1" fmla="val -58708"/>
              <a:gd name="adj2" fmla="val 17088"/>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en-GB" sz="1600" dirty="0">
                <a:latin typeface="Calibri" charset="0"/>
              </a:rPr>
              <a:t>Hi! My name’s Bill Gates. Could you transfer all my money to A/C ….</a:t>
            </a:r>
            <a:endParaRPr lang="en-US" sz="1600" dirty="0">
              <a:latin typeface="Calibri" charset="0"/>
            </a:endParaRPr>
          </a:p>
        </p:txBody>
      </p:sp>
      <p:sp>
        <p:nvSpPr>
          <p:cNvPr id="126983" name="AutoShape 8"/>
          <p:cNvSpPr>
            <a:spLocks noChangeArrowheads="1"/>
          </p:cNvSpPr>
          <p:nvPr/>
        </p:nvSpPr>
        <p:spPr bwMode="auto">
          <a:xfrm>
            <a:off x="6538913" y="3016250"/>
            <a:ext cx="1662112" cy="830263"/>
          </a:xfrm>
          <a:prstGeom prst="wedgeEllipseCallout">
            <a:avLst>
              <a:gd name="adj1" fmla="val -51241"/>
              <a:gd name="adj2" fmla="val 38912"/>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en-GB">
                <a:latin typeface="Calibri" charset="0"/>
              </a:rPr>
              <a:t>Sure! It’s done!</a:t>
            </a:r>
            <a:endParaRPr lang="en-US">
              <a:latin typeface="Calibri" charset="0"/>
            </a:endParaRPr>
          </a:p>
        </p:txBody>
      </p:sp>
      <p:sp>
        <p:nvSpPr>
          <p:cNvPr id="126984" name="Text Box 9"/>
          <p:cNvSpPr txBox="1">
            <a:spLocks noChangeArrowheads="1"/>
          </p:cNvSpPr>
          <p:nvPr/>
        </p:nvSpPr>
        <p:spPr bwMode="auto">
          <a:xfrm>
            <a:off x="6599238" y="2243138"/>
            <a:ext cx="1300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2000">
                <a:solidFill>
                  <a:srgbClr val="FF0000"/>
                </a:solidFill>
                <a:latin typeface="Calibri" charset="0"/>
              </a:rPr>
              <a:t>VERY BAD!</a:t>
            </a:r>
            <a:endParaRPr lang="en-US" sz="2000">
              <a:solidFill>
                <a:srgbClr val="FF0000"/>
              </a:solidFill>
              <a:latin typeface="Calibri" charset="0"/>
            </a:endParaRPr>
          </a:p>
        </p:txBody>
      </p:sp>
      <p:sp>
        <p:nvSpPr>
          <p:cNvPr id="126985" name="Line 10"/>
          <p:cNvSpPr>
            <a:spLocks noChangeShapeType="1"/>
          </p:cNvSpPr>
          <p:nvPr/>
        </p:nvSpPr>
        <p:spPr bwMode="auto">
          <a:xfrm>
            <a:off x="7300913" y="2613025"/>
            <a:ext cx="42862"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6987"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9A0944D7-0CA4-8A4B-918D-E9BE0B3702D5}" type="slidenum">
              <a:rPr lang="en-US" sz="1200">
                <a:solidFill>
                  <a:srgbClr val="898989"/>
                </a:solidFill>
                <a:latin typeface="Calibri" charset="0"/>
              </a:rPr>
              <a:pPr eaLnBrk="1" hangingPunct="1"/>
              <a:t>39</a:t>
            </a:fld>
            <a:endParaRPr lang="en-US" sz="1200">
              <a:solidFill>
                <a:srgbClr val="898989"/>
              </a:solidFill>
              <a:latin typeface="Calibri" charset="0"/>
            </a:endParaRPr>
          </a:p>
        </p:txBody>
      </p:sp>
    </p:spTree>
    <p:extLst>
      <p:ext uri="{BB962C8B-B14F-4D97-AF65-F5344CB8AC3E}">
        <p14:creationId xmlns:p14="http://schemas.microsoft.com/office/powerpoint/2010/main" val="119550738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 The idea</a:t>
            </a:r>
            <a:endParaRPr lang="en-US" dirty="0"/>
          </a:p>
        </p:txBody>
      </p:sp>
      <p:sp>
        <p:nvSpPr>
          <p:cNvPr id="3" name="Content Placeholder 2"/>
          <p:cNvSpPr>
            <a:spLocks noGrp="1"/>
          </p:cNvSpPr>
          <p:nvPr>
            <p:ph idx="1"/>
          </p:nvPr>
        </p:nvSpPr>
        <p:spPr/>
        <p:txBody>
          <a:bodyPr/>
          <a:lstStyle/>
          <a:p>
            <a:r>
              <a:rPr lang="en-US" dirty="0" smtClean="0"/>
              <a:t>We’re in a state – called the belief state, b</a:t>
            </a:r>
          </a:p>
          <a:p>
            <a:endParaRPr lang="en-US" dirty="0"/>
          </a:p>
          <a:p>
            <a:r>
              <a:rPr lang="en-US" dirty="0" smtClean="0"/>
              <a:t>We take actions – a</a:t>
            </a:r>
          </a:p>
          <a:p>
            <a:endParaRPr lang="en-US" dirty="0"/>
          </a:p>
          <a:p>
            <a:r>
              <a:rPr lang="en-US" dirty="0" smtClean="0"/>
              <a:t>We get rewards – r (</a:t>
            </a:r>
            <a:r>
              <a:rPr lang="en-US" dirty="0" err="1" smtClean="0"/>
              <a:t>b,a</a:t>
            </a:r>
            <a:r>
              <a:rPr lang="en-US" dirty="0" smtClean="0"/>
              <a:t>)</a:t>
            </a:r>
          </a:p>
          <a:p>
            <a:endParaRPr lang="en-US" dirty="0" smtClean="0"/>
          </a:p>
          <a:p>
            <a:r>
              <a:rPr lang="en-US" dirty="0" smtClean="0"/>
              <a:t>This process repeats over time</a:t>
            </a:r>
          </a:p>
          <a:p>
            <a:endParaRPr lang="en-US" dirty="0"/>
          </a:p>
          <a:p>
            <a:r>
              <a:rPr lang="en-US" dirty="0" smtClean="0"/>
              <a:t>We want to </a:t>
            </a:r>
            <a:r>
              <a:rPr lang="en-US" dirty="0" err="1" smtClean="0"/>
              <a:t>maximise</a:t>
            </a:r>
            <a:r>
              <a:rPr lang="en-US" dirty="0" smtClean="0"/>
              <a:t> the sum of the rewards (or at least its expected value). </a:t>
            </a:r>
          </a:p>
          <a:p>
            <a:endParaRPr lang="en-US" dirty="0"/>
          </a:p>
          <a:p>
            <a:r>
              <a:rPr lang="en-US" dirty="0" smtClean="0"/>
              <a:t>The expected future reward is called the value function, V</a:t>
            </a:r>
            <a:endParaRPr lang="en-US" dirty="0"/>
          </a:p>
        </p:txBody>
      </p:sp>
    </p:spTree>
    <p:extLst>
      <p:ext uri="{BB962C8B-B14F-4D97-AF65-F5344CB8AC3E}">
        <p14:creationId xmlns:p14="http://schemas.microsoft.com/office/powerpoint/2010/main" val="196224533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p:cNvSpPr>
          <p:nvPr>
            <p:ph type="title"/>
          </p:nvPr>
        </p:nvSpPr>
        <p:spPr/>
        <p:txBody>
          <a:bodyPr/>
          <a:lstStyle/>
          <a:p>
            <a:r>
              <a:rPr lang="en-GB">
                <a:latin typeface="Calibri" charset="0"/>
                <a:ea typeface="ＭＳ Ｐゴシック" charset="0"/>
                <a:cs typeface="ＭＳ Ｐゴシック" charset="0"/>
              </a:rPr>
              <a:t>Application – “Best of both worlds”</a:t>
            </a:r>
            <a:endParaRPr lang="en-US">
              <a:latin typeface="Calibri" charset="0"/>
              <a:ea typeface="ＭＳ Ｐゴシック" charset="0"/>
              <a:cs typeface="ＭＳ Ｐゴシック" charset="0"/>
            </a:endParaRPr>
          </a:p>
        </p:txBody>
      </p:sp>
      <p:sp>
        <p:nvSpPr>
          <p:cNvPr id="128003" name="Rectangle 3"/>
          <p:cNvSpPr>
            <a:spLocks noGrp="1"/>
          </p:cNvSpPr>
          <p:nvPr>
            <p:ph type="body" idx="1"/>
          </p:nvPr>
        </p:nvSpPr>
        <p:spPr>
          <a:xfrm>
            <a:off x="457200" y="1066800"/>
            <a:ext cx="8229600" cy="1131888"/>
          </a:xfrm>
        </p:spPr>
        <p:txBody>
          <a:bodyPr/>
          <a:lstStyle/>
          <a:p>
            <a:pPr marL="0" indent="0">
              <a:buNone/>
            </a:pPr>
            <a:r>
              <a:rPr lang="en-GB" dirty="0">
                <a:latin typeface="Calibri" charset="0"/>
                <a:ea typeface="ＭＳ Ｐゴシック" charset="0"/>
                <a:cs typeface="ＭＳ Ｐゴシック" charset="0"/>
              </a:rPr>
              <a:t>Augment belief state with position in a flow chart</a:t>
            </a:r>
          </a:p>
        </p:txBody>
      </p:sp>
      <p:cxnSp>
        <p:nvCxnSpPr>
          <p:cNvPr id="24" name="Straight Arrow Connector 23"/>
          <p:cNvCxnSpPr>
            <a:cxnSpLocks noChangeShapeType="1"/>
            <a:stCxn id="35" idx="3"/>
            <a:endCxn id="25" idx="1"/>
          </p:cNvCxnSpPr>
          <p:nvPr/>
        </p:nvCxnSpPr>
        <p:spPr bwMode="auto">
          <a:xfrm flipV="1">
            <a:off x="3448050" y="4202113"/>
            <a:ext cx="2312988" cy="822325"/>
          </a:xfrm>
          <a:prstGeom prst="straightConnector1">
            <a:avLst/>
          </a:prstGeom>
          <a:noFill/>
          <a:ln w="25400">
            <a:solidFill>
              <a:srgbClr val="4F6228"/>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5" name="Rectangle 24"/>
          <p:cNvSpPr>
            <a:spLocks noChangeArrowheads="1"/>
          </p:cNvSpPr>
          <p:nvPr/>
        </p:nvSpPr>
        <p:spPr bwMode="auto">
          <a:xfrm>
            <a:off x="5761038" y="3638550"/>
            <a:ext cx="2652712" cy="1127125"/>
          </a:xfrm>
          <a:prstGeom prst="rect">
            <a:avLst/>
          </a:prstGeom>
          <a:solidFill>
            <a:srgbClr val="C3D69B"/>
          </a:solidFill>
          <a:ln w="9525">
            <a:solidFill>
              <a:srgbClr val="4A7EBB"/>
            </a:solidFill>
            <a:miter lim="800000"/>
            <a:headEnd/>
            <a:tailEnd/>
          </a:ln>
          <a:effectLst>
            <a:outerShdw dist="23000" dir="5400000" rotWithShape="0">
              <a:srgbClr val="000000">
                <a:alpha val="34998"/>
              </a:srgbClr>
            </a:outerShdw>
          </a:effectLst>
        </p:spPr>
        <p:txBody>
          <a:bodyPr anchor="ctr"/>
          <a:lstStyle/>
          <a:p>
            <a:pPr algn="ctr">
              <a:defRPr/>
            </a:pPr>
            <a:r>
              <a:rPr lang="en-GB" sz="1600">
                <a:solidFill>
                  <a:srgbClr val="000000"/>
                </a:solidFill>
                <a:latin typeface="Calibri" pitchFamily="34" charset="0"/>
                <a:ea typeface="+mn-ea"/>
              </a:rPr>
              <a:t>Ask user what they want</a:t>
            </a:r>
            <a:endParaRPr lang="en-US" sz="1600">
              <a:solidFill>
                <a:srgbClr val="000000"/>
              </a:solidFill>
              <a:latin typeface="Calibri" pitchFamily="34" charset="0"/>
              <a:ea typeface="+mn-ea"/>
            </a:endParaRPr>
          </a:p>
          <a:p>
            <a:pPr algn="ctr">
              <a:defRPr/>
            </a:pPr>
            <a:r>
              <a:rPr lang="en-US" sz="1600">
                <a:solidFill>
                  <a:srgbClr val="000000"/>
                </a:solidFill>
                <a:latin typeface="Calibri" pitchFamily="34" charset="0"/>
                <a:ea typeface="+mn-ea"/>
              </a:rPr>
              <a:t> OR     Transfer money</a:t>
            </a:r>
          </a:p>
          <a:p>
            <a:pPr algn="ctr">
              <a:defRPr/>
            </a:pPr>
            <a:r>
              <a:rPr lang="en-US" sz="1600">
                <a:solidFill>
                  <a:srgbClr val="000000"/>
                </a:solidFill>
                <a:latin typeface="Calibri" pitchFamily="34" charset="0"/>
                <a:ea typeface="+mn-ea"/>
              </a:rPr>
              <a:t>OR     Give bank statement </a:t>
            </a:r>
          </a:p>
        </p:txBody>
      </p:sp>
      <p:sp>
        <p:nvSpPr>
          <p:cNvPr id="32" name="Rectangle 31"/>
          <p:cNvSpPr>
            <a:spLocks noChangeArrowheads="1"/>
          </p:cNvSpPr>
          <p:nvPr/>
        </p:nvSpPr>
        <p:spPr bwMode="auto">
          <a:xfrm>
            <a:off x="1966913" y="3652838"/>
            <a:ext cx="1417637" cy="609600"/>
          </a:xfrm>
          <a:prstGeom prst="rect">
            <a:avLst/>
          </a:prstGeom>
          <a:solidFill>
            <a:srgbClr val="C3D69B"/>
          </a:solidFill>
          <a:ln w="9525">
            <a:solidFill>
              <a:srgbClr val="4A7EBB"/>
            </a:solidFill>
            <a:miter lim="800000"/>
            <a:headEnd/>
            <a:tailEnd/>
          </a:ln>
          <a:effectLst>
            <a:outerShdw dist="23000" dir="5400000" rotWithShape="0">
              <a:srgbClr val="000000">
                <a:alpha val="34998"/>
              </a:srgbClr>
            </a:outerShdw>
          </a:effectLst>
        </p:spPr>
        <p:txBody>
          <a:bodyPr anchor="ctr"/>
          <a:lstStyle/>
          <a:p>
            <a:pPr algn="ctr"/>
            <a:r>
              <a:rPr lang="en-GB" sz="1600">
                <a:solidFill>
                  <a:srgbClr val="000000"/>
                </a:solidFill>
                <a:latin typeface="Calibri" charset="0"/>
              </a:rPr>
              <a:t>Get name and password</a:t>
            </a:r>
            <a:endParaRPr lang="en-US" sz="1600">
              <a:solidFill>
                <a:srgbClr val="000000"/>
              </a:solidFill>
              <a:latin typeface="Calibri" charset="0"/>
            </a:endParaRPr>
          </a:p>
        </p:txBody>
      </p:sp>
      <p:sp>
        <p:nvSpPr>
          <p:cNvPr id="35" name="Diamond 34"/>
          <p:cNvSpPr>
            <a:spLocks noChangeArrowheads="1"/>
          </p:cNvSpPr>
          <p:nvPr/>
        </p:nvSpPr>
        <p:spPr bwMode="auto">
          <a:xfrm>
            <a:off x="1924050" y="4643438"/>
            <a:ext cx="1524000" cy="762000"/>
          </a:xfrm>
          <a:prstGeom prst="diamond">
            <a:avLst/>
          </a:prstGeom>
          <a:solidFill>
            <a:srgbClr val="C3D69B"/>
          </a:solidFill>
          <a:ln w="9525">
            <a:solidFill>
              <a:srgbClr val="4A7EBB"/>
            </a:solidFill>
            <a:miter lim="800000"/>
            <a:headEnd/>
            <a:tailEnd/>
          </a:ln>
          <a:effectLst>
            <a:outerShdw dist="23000" dir="5400000" rotWithShape="0">
              <a:srgbClr val="000000">
                <a:alpha val="34998"/>
              </a:srgbClr>
            </a:outerShdw>
          </a:effectLst>
        </p:spPr>
        <p:txBody>
          <a:bodyPr anchor="ctr"/>
          <a:lstStyle/>
          <a:p>
            <a:pPr algn="ctr"/>
            <a:r>
              <a:rPr lang="en-US" sz="1600">
                <a:solidFill>
                  <a:srgbClr val="000000"/>
                </a:solidFill>
                <a:latin typeface="Calibri" charset="0"/>
              </a:rPr>
              <a:t>c &gt; δ</a:t>
            </a:r>
          </a:p>
        </p:txBody>
      </p:sp>
      <p:cxnSp>
        <p:nvCxnSpPr>
          <p:cNvPr id="42" name="Straight Arrow Connector 41"/>
          <p:cNvCxnSpPr>
            <a:cxnSpLocks noChangeShapeType="1"/>
            <a:stCxn id="32" idx="2"/>
            <a:endCxn id="35" idx="0"/>
          </p:cNvCxnSpPr>
          <p:nvPr/>
        </p:nvCxnSpPr>
        <p:spPr bwMode="auto">
          <a:xfrm>
            <a:off x="2676525" y="4262438"/>
            <a:ext cx="9525" cy="381000"/>
          </a:xfrm>
          <a:prstGeom prst="straightConnector1">
            <a:avLst/>
          </a:prstGeom>
          <a:noFill/>
          <a:ln w="25400">
            <a:solidFill>
              <a:srgbClr val="4F6228"/>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9" name="Straight Arrow Connector 58"/>
          <p:cNvCxnSpPr>
            <a:cxnSpLocks noChangeShapeType="1"/>
            <a:endCxn id="32" idx="1"/>
          </p:cNvCxnSpPr>
          <p:nvPr/>
        </p:nvCxnSpPr>
        <p:spPr bwMode="auto">
          <a:xfrm>
            <a:off x="1128713" y="3956050"/>
            <a:ext cx="838200" cy="1588"/>
          </a:xfrm>
          <a:prstGeom prst="straightConnector1">
            <a:avLst/>
          </a:prstGeom>
          <a:noFill/>
          <a:ln w="25400">
            <a:solidFill>
              <a:srgbClr val="4F6228"/>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2" name="Straight Arrow Connector 61"/>
          <p:cNvCxnSpPr>
            <a:cxnSpLocks noChangeShapeType="1"/>
            <a:endCxn id="128014" idx="2"/>
          </p:cNvCxnSpPr>
          <p:nvPr/>
        </p:nvCxnSpPr>
        <p:spPr bwMode="auto">
          <a:xfrm>
            <a:off x="1136650" y="5022850"/>
            <a:ext cx="854075" cy="0"/>
          </a:xfrm>
          <a:prstGeom prst="straightConnector1">
            <a:avLst/>
          </a:prstGeom>
          <a:noFill/>
          <a:ln w="25400">
            <a:solidFill>
              <a:srgbClr val="4F6228"/>
            </a:solidFill>
            <a:round/>
            <a:headEnd/>
            <a:tailEn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5" name="Straight Arrow Connector 64"/>
          <p:cNvCxnSpPr>
            <a:cxnSpLocks noChangeShapeType="1"/>
          </p:cNvCxnSpPr>
          <p:nvPr/>
        </p:nvCxnSpPr>
        <p:spPr bwMode="auto">
          <a:xfrm flipH="1">
            <a:off x="1141413" y="3959225"/>
            <a:ext cx="1587" cy="1066800"/>
          </a:xfrm>
          <a:prstGeom prst="straightConnector1">
            <a:avLst/>
          </a:prstGeom>
          <a:noFill/>
          <a:ln w="25400">
            <a:solidFill>
              <a:srgbClr val="4F6228"/>
            </a:solidFill>
            <a:round/>
            <a:headEnd/>
            <a:tailEn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8" name="Straight Arrow Connector 67"/>
          <p:cNvCxnSpPr>
            <a:cxnSpLocks noChangeShapeType="1"/>
          </p:cNvCxnSpPr>
          <p:nvPr/>
        </p:nvCxnSpPr>
        <p:spPr bwMode="auto">
          <a:xfrm flipH="1">
            <a:off x="2686050" y="3262313"/>
            <a:ext cx="1588" cy="314325"/>
          </a:xfrm>
          <a:prstGeom prst="straightConnector1">
            <a:avLst/>
          </a:prstGeom>
          <a:noFill/>
          <a:ln w="25400">
            <a:solidFill>
              <a:srgbClr val="4F6228"/>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28013" name="TextBox 68"/>
          <p:cNvSpPr txBox="1">
            <a:spLocks noChangeArrowheads="1"/>
          </p:cNvSpPr>
          <p:nvPr/>
        </p:nvSpPr>
        <p:spPr bwMode="auto">
          <a:xfrm>
            <a:off x="4600575" y="4095750"/>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600"/>
              <a:t>Yes</a:t>
            </a:r>
          </a:p>
        </p:txBody>
      </p:sp>
      <p:sp>
        <p:nvSpPr>
          <p:cNvPr id="128014" name="TextBox 69"/>
          <p:cNvSpPr txBox="1">
            <a:spLocks noChangeArrowheads="1"/>
          </p:cNvSpPr>
          <p:nvPr/>
        </p:nvSpPr>
        <p:spPr bwMode="auto">
          <a:xfrm>
            <a:off x="1768475" y="4686300"/>
            <a:ext cx="4429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600"/>
              <a:t>No</a:t>
            </a:r>
          </a:p>
        </p:txBody>
      </p:sp>
      <p:cxnSp>
        <p:nvCxnSpPr>
          <p:cNvPr id="71" name="Straight Arrow Connector 70"/>
          <p:cNvCxnSpPr>
            <a:cxnSpLocks noChangeShapeType="1"/>
          </p:cNvCxnSpPr>
          <p:nvPr/>
        </p:nvCxnSpPr>
        <p:spPr bwMode="auto">
          <a:xfrm rot="5400000">
            <a:off x="6833394" y="5093494"/>
            <a:ext cx="457200" cy="1588"/>
          </a:xfrm>
          <a:prstGeom prst="straightConnector1">
            <a:avLst/>
          </a:prstGeom>
          <a:noFill/>
          <a:ln w="25400">
            <a:solidFill>
              <a:srgbClr val="4F6228"/>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28016" name="Line 25"/>
          <p:cNvSpPr>
            <a:spLocks noChangeShapeType="1"/>
          </p:cNvSpPr>
          <p:nvPr/>
        </p:nvSpPr>
        <p:spPr bwMode="auto">
          <a:xfrm flipH="1">
            <a:off x="3246438" y="5253038"/>
            <a:ext cx="7778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8017" name="Text Box 26"/>
          <p:cNvSpPr txBox="1">
            <a:spLocks noChangeArrowheads="1"/>
          </p:cNvSpPr>
          <p:nvPr/>
        </p:nvSpPr>
        <p:spPr bwMode="auto">
          <a:xfrm>
            <a:off x="3989388" y="5067300"/>
            <a:ext cx="21034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1800">
                <a:latin typeface="Calibri" charset="0"/>
              </a:rPr>
              <a:t>Can use POMDP info</a:t>
            </a:r>
            <a:endParaRPr lang="en-US" sz="1800">
              <a:latin typeface="Calibri" charset="0"/>
            </a:endParaRPr>
          </a:p>
        </p:txBody>
      </p:sp>
      <p:sp>
        <p:nvSpPr>
          <p:cNvPr id="128018" name="Rectangle 27"/>
          <p:cNvSpPr>
            <a:spLocks noChangeArrowheads="1"/>
          </p:cNvSpPr>
          <p:nvPr/>
        </p:nvSpPr>
        <p:spPr bwMode="auto">
          <a:xfrm>
            <a:off x="457200" y="1857375"/>
            <a:ext cx="83756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buFont typeface="Arial" charset="0"/>
              <a:buNone/>
            </a:pPr>
            <a:r>
              <a:rPr lang="en-GB" sz="2800">
                <a:solidFill>
                  <a:srgbClr val="000000"/>
                </a:solidFill>
                <a:latin typeface="Calibri" charset="0"/>
                <a:cs typeface="ＭＳ Ｐゴシック" charset="0"/>
              </a:rPr>
              <a:t>Restrict actions to those allowed by a system designer</a:t>
            </a:r>
          </a:p>
        </p:txBody>
      </p:sp>
      <p:sp>
        <p:nvSpPr>
          <p:cNvPr id="128019" name="Title 1"/>
          <p:cNvSpPr txBox="1">
            <a:spLocks/>
          </p:cNvSpPr>
          <p:nvPr/>
        </p:nvSpPr>
        <p:spPr bwMode="auto">
          <a:xfrm>
            <a:off x="457200" y="5562600"/>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600" i="1">
                <a:solidFill>
                  <a:srgbClr val="898989"/>
                </a:solidFill>
                <a:latin typeface="Calibri" charset="0"/>
              </a:rPr>
              <a:t>Jason D. Williams. (2008). The best of both worlds: Unifying conventional dialog systems and POMDPs. Proc Interspeech, Brisbane, Australia.</a:t>
            </a:r>
          </a:p>
        </p:txBody>
      </p:sp>
      <p:sp>
        <p:nvSpPr>
          <p:cNvPr id="128021"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7881C490-DF2F-1441-801A-CA287B300638}" type="slidenum">
              <a:rPr lang="en-US" sz="1200">
                <a:solidFill>
                  <a:srgbClr val="898989"/>
                </a:solidFill>
                <a:latin typeface="Calibri" charset="0"/>
              </a:rPr>
              <a:pPr eaLnBrk="1" hangingPunct="1"/>
              <a:t>40</a:t>
            </a:fld>
            <a:endParaRPr lang="en-US" sz="1200">
              <a:solidFill>
                <a:srgbClr val="898989"/>
              </a:solidFill>
              <a:latin typeface="Calibri" charset="0"/>
            </a:endParaRPr>
          </a:p>
        </p:txBody>
      </p:sp>
      <p:sp>
        <p:nvSpPr>
          <p:cNvPr id="128023" name="Rectangle 23"/>
          <p:cNvSpPr>
            <a:spLocks noChangeArrowheads="1"/>
          </p:cNvSpPr>
          <p:nvPr/>
        </p:nvSpPr>
        <p:spPr bwMode="auto">
          <a:xfrm>
            <a:off x="885825" y="2276475"/>
            <a:ext cx="70437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Arial" charset="0"/>
              <a:buNone/>
            </a:pPr>
            <a:r>
              <a:rPr lang="en-GB" sz="2400">
                <a:solidFill>
                  <a:srgbClr val="000000"/>
                </a:solidFill>
                <a:latin typeface="Calibri" charset="0"/>
                <a:cs typeface="ＭＳ Ｐゴシック" charset="0"/>
              </a:rPr>
              <a:t>Constrains policy search – allows more complexity</a:t>
            </a:r>
          </a:p>
          <a:p>
            <a:pPr eaLnBrk="0" hangingPunct="0">
              <a:buFont typeface="Arial" charset="0"/>
              <a:buNone/>
            </a:pPr>
            <a:r>
              <a:rPr lang="en-GB" sz="2400">
                <a:solidFill>
                  <a:srgbClr val="000000"/>
                </a:solidFill>
                <a:latin typeface="Calibri" charset="0"/>
                <a:cs typeface="ＭＳ Ｐゴシック" charset="0"/>
              </a:rPr>
              <a:t>Dialogue designers can incorporate good design</a:t>
            </a:r>
            <a:endParaRPr lang="en-US" sz="2400">
              <a:solidFill>
                <a:srgbClr val="000000"/>
              </a:solidFill>
              <a:latin typeface="Calibri" charset="0"/>
              <a:cs typeface="ＭＳ Ｐゴシック" charset="0"/>
            </a:endParaRPr>
          </a:p>
        </p:txBody>
      </p:sp>
    </p:spTree>
    <p:extLst>
      <p:ext uri="{BB962C8B-B14F-4D97-AF65-F5344CB8AC3E}">
        <p14:creationId xmlns:p14="http://schemas.microsoft.com/office/powerpoint/2010/main" val="301057073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2"/>
          <p:cNvSpPr>
            <a:spLocks noGrp="1"/>
          </p:cNvSpPr>
          <p:nvPr>
            <p:ph type="title"/>
          </p:nvPr>
        </p:nvSpPr>
        <p:spPr/>
        <p:txBody>
          <a:bodyPr/>
          <a:lstStyle/>
          <a:p>
            <a:r>
              <a:rPr lang="en-GB" dirty="0">
                <a:latin typeface="Calibri" charset="0"/>
                <a:ea typeface="ＭＳ Ｐゴシック" charset="0"/>
                <a:cs typeface="ＭＳ Ｐゴシック" charset="0"/>
              </a:rPr>
              <a:t>Application – Summary </a:t>
            </a:r>
            <a:r>
              <a:rPr lang="en-GB" dirty="0" smtClean="0">
                <a:latin typeface="Calibri" charset="0"/>
                <a:ea typeface="ＭＳ Ｐゴシック" charset="0"/>
                <a:cs typeface="ＭＳ Ｐゴシック" charset="0"/>
              </a:rPr>
              <a:t>features</a:t>
            </a:r>
            <a:endParaRPr lang="en-US" dirty="0">
              <a:latin typeface="Calibri" charset="0"/>
              <a:ea typeface="ＭＳ Ｐゴシック" charset="0"/>
              <a:cs typeface="ＭＳ Ｐゴシック" charset="0"/>
            </a:endParaRPr>
          </a:p>
        </p:txBody>
      </p:sp>
      <p:sp>
        <p:nvSpPr>
          <p:cNvPr id="125956" name="Rectangle 3"/>
          <p:cNvSpPr>
            <a:spLocks noGrp="1"/>
          </p:cNvSpPr>
          <p:nvPr>
            <p:ph type="body" idx="1"/>
          </p:nvPr>
        </p:nvSpPr>
        <p:spPr>
          <a:xfrm>
            <a:off x="457200" y="914400"/>
            <a:ext cx="8229600" cy="5059363"/>
          </a:xfrm>
        </p:spPr>
        <p:txBody>
          <a:bodyPr/>
          <a:lstStyle/>
          <a:p>
            <a:pPr marL="0" indent="0">
              <a:buNone/>
            </a:pPr>
            <a:r>
              <a:rPr lang="en-GB" dirty="0">
                <a:latin typeface="Calibri" charset="0"/>
                <a:ea typeface="ＭＳ Ｐゴシック" charset="0"/>
                <a:cs typeface="ＭＳ Ｐゴシック" charset="0"/>
              </a:rPr>
              <a:t>For factorised approaches:</a:t>
            </a:r>
          </a:p>
          <a:p>
            <a:pPr lvl="2"/>
            <a:r>
              <a:rPr lang="en-GB" dirty="0">
                <a:latin typeface="Calibri" charset="0"/>
                <a:ea typeface="ＭＳ Ｐゴシック" charset="0"/>
              </a:rPr>
              <a:t>Need to use probabilities / entropies of each slot</a:t>
            </a:r>
            <a:endParaRPr lang="en-US" dirty="0">
              <a:latin typeface="Calibri" charset="0"/>
              <a:ea typeface="ＭＳ Ｐゴシック" charset="0"/>
            </a:endParaRPr>
          </a:p>
          <a:p>
            <a:pPr lvl="2"/>
            <a:r>
              <a:rPr lang="en-GB" dirty="0">
                <a:latin typeface="Calibri" charset="0"/>
                <a:ea typeface="ＭＳ Ｐゴシック" charset="0"/>
              </a:rPr>
              <a:t>Too many values to discretise joint space</a:t>
            </a:r>
          </a:p>
          <a:p>
            <a:pPr lvl="2"/>
            <a:r>
              <a:rPr lang="en-GB" dirty="0">
                <a:latin typeface="Calibri" charset="0"/>
                <a:ea typeface="ＭＳ Ｐゴシック" charset="0"/>
              </a:rPr>
              <a:t>Consider effect of each slot independently</a:t>
            </a:r>
            <a:endParaRPr lang="en-US" dirty="0">
              <a:latin typeface="Calibri" charset="0"/>
              <a:ea typeface="ＭＳ Ｐゴシック" charset="0"/>
            </a:endParaRPr>
          </a:p>
        </p:txBody>
      </p:sp>
      <p:graphicFrame>
        <p:nvGraphicFramePr>
          <p:cNvPr id="83098" name="Group 154"/>
          <p:cNvGraphicFramePr>
            <a:graphicFrameLocks noGrp="1"/>
          </p:cNvGraphicFramePr>
          <p:nvPr/>
        </p:nvGraphicFramePr>
        <p:xfrm>
          <a:off x="796925" y="3065463"/>
          <a:ext cx="1889125" cy="2374902"/>
        </p:xfrm>
        <a:graphic>
          <a:graphicData uri="http://schemas.openxmlformats.org/drawingml/2006/table">
            <a:tbl>
              <a:tblPr/>
              <a:tblGrid>
                <a:gridCol w="1006475"/>
                <a:gridCol w="882650"/>
              </a:tblGrid>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1" u="none" strike="noStrike" cap="none" normalizeH="0" baseline="0">
                          <a:ln>
                            <a:noFill/>
                          </a:ln>
                          <a:solidFill>
                            <a:srgbClr val="FFFFFF"/>
                          </a:solidFill>
                          <a:effectLst/>
                          <a:latin typeface="Calibri" charset="0"/>
                          <a:ea typeface="ＭＳ Ｐゴシック" charset="0"/>
                          <a:cs typeface="Arial" charset="0"/>
                        </a:rPr>
                        <a:t>Feat</a:t>
                      </a:r>
                      <a:endParaRPr kumimoji="0" lang="en-US" sz="1800" b="1" i="1" u="none" strike="noStrike" cap="none" normalizeH="0" baseline="0">
                        <a:ln>
                          <a:noFill/>
                        </a:ln>
                        <a:solidFill>
                          <a:srgbClr val="FFFFFF"/>
                        </a:solidFill>
                        <a:effectLst/>
                        <a:latin typeface="Calibri" charset="0"/>
                        <a:ea typeface="ＭＳ Ｐゴシック"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a:ln>
                            <a:noFill/>
                          </a:ln>
                          <a:solidFill>
                            <a:srgbClr val="FFFFFF"/>
                          </a:solidFill>
                          <a:effectLst/>
                          <a:latin typeface="Calibri" charset="0"/>
                          <a:ea typeface="ＭＳ Ｐゴシック" charset="0"/>
                          <a:cs typeface="Arial" charset="0"/>
                        </a:rPr>
                        <a:t>Val</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349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charset="0"/>
                          <a:ea typeface="ＭＳ Ｐゴシック" charset="0"/>
                          <a:cs typeface="Arial" charset="0"/>
                        </a:rPr>
                        <a:t>P</a:t>
                      </a:r>
                      <a:r>
                        <a:rPr kumimoji="0" lang="en-US" sz="1800" b="0" i="0" u="none" strike="noStrike" cap="none" normalizeH="0" baseline="-25000">
                          <a:ln>
                            <a:noFill/>
                          </a:ln>
                          <a:solidFill>
                            <a:srgbClr val="000000"/>
                          </a:solidFill>
                          <a:effectLst/>
                          <a:latin typeface="Calibri" charset="0"/>
                          <a:ea typeface="ＭＳ Ｐゴシック" charset="0"/>
                          <a:cs typeface="Arial" charset="0"/>
                        </a:rPr>
                        <a:t>to,1</a:t>
                      </a:r>
                    </a:p>
                  </a:txBody>
                  <a:tcPr anchor="ctr" horzOverflow="overflow">
                    <a:lnL w="12700" cap="flat" cmpd="sng" algn="ctr">
                      <a:solidFill>
                        <a:schemeClr val="bg1"/>
                      </a:solidFill>
                      <a:prstDash val="solid"/>
                      <a:round/>
                      <a:headEnd type="none" w="med" len="med"/>
                      <a:tailEnd type="none" w="med" len="med"/>
                    </a:lnL>
                    <a:lnR>
                      <a:noFill/>
                    </a:lnR>
                    <a:lnT w="38100" cap="flat" cmpd="sng" algn="ctr">
                      <a:solidFill>
                        <a:schemeClr val="bg1"/>
                      </a:solidFill>
                      <a:prstDash val="solid"/>
                      <a:round/>
                      <a:headEnd type="none" w="med" len="med"/>
                      <a:tailEnd type="none" w="med" len="med"/>
                    </a:lnT>
                    <a:lnB>
                      <a:noFill/>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charset="0"/>
                          <a:ea typeface="ＭＳ Ｐゴシック" charset="0"/>
                          <a:cs typeface="Arial" charset="0"/>
                        </a:rPr>
                        <a:t>0.5</a:t>
                      </a:r>
                    </a:p>
                  </a:txBody>
                  <a:tcPr anchor="ctr" horzOverflow="overflow">
                    <a:lnL>
                      <a:noFill/>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a:noFill/>
                    </a:lnB>
                    <a:lnTlToBr>
                      <a:noFill/>
                    </a:lnTlToBr>
                    <a:lnBlToTr>
                      <a:noFill/>
                    </a:lnBlToTr>
                    <a:solidFill>
                      <a:srgbClr val="DCE6F2"/>
                    </a:solidFill>
                  </a:tcPr>
                </a:tc>
              </a:tr>
              <a:tr h="4333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charset="0"/>
                          <a:ea typeface="ＭＳ Ｐゴシック" charset="0"/>
                          <a:cs typeface="Arial" charset="0"/>
                        </a:rPr>
                        <a:t>P</a:t>
                      </a:r>
                      <a:r>
                        <a:rPr kumimoji="0" lang="en-US" sz="1800" b="0" i="0" u="none" strike="noStrike" cap="none" normalizeH="0" baseline="-25000">
                          <a:ln>
                            <a:noFill/>
                          </a:ln>
                          <a:solidFill>
                            <a:srgbClr val="000000"/>
                          </a:solidFill>
                          <a:effectLst/>
                          <a:latin typeface="Calibri" charset="0"/>
                          <a:ea typeface="ＭＳ Ｐゴシック" charset="0"/>
                          <a:cs typeface="Arial" charset="0"/>
                        </a:rPr>
                        <a:t>to,2</a:t>
                      </a:r>
                    </a:p>
                  </a:txBody>
                  <a:tcPr anchor="ct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Calibri" charset="0"/>
                          <a:ea typeface="ＭＳ Ｐゴシック" charset="0"/>
                          <a:cs typeface="Arial" charset="0"/>
                        </a:rPr>
                        <a:t>0.3</a:t>
                      </a: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anchor="ct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r>
              <a:tr h="4333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Calibri" charset="0"/>
                          <a:ea typeface="ＭＳ Ｐゴシック" charset="0"/>
                          <a:cs typeface="Arial" charset="0"/>
                        </a:rPr>
                        <a:t>P</a:t>
                      </a:r>
                      <a:r>
                        <a:rPr kumimoji="0" lang="en-GB" sz="1800" b="0" i="0" u="none" strike="noStrike" cap="none" normalizeH="0" baseline="-25000">
                          <a:ln>
                            <a:noFill/>
                          </a:ln>
                          <a:solidFill>
                            <a:srgbClr val="000000"/>
                          </a:solidFill>
                          <a:effectLst/>
                          <a:latin typeface="Calibri" charset="0"/>
                          <a:ea typeface="ＭＳ Ｐゴシック" charset="0"/>
                          <a:cs typeface="Arial" charset="0"/>
                        </a:rPr>
                        <a:t>from,1</a:t>
                      </a:r>
                      <a:endParaRPr kumimoji="0" lang="en-US" sz="1800" b="0" i="0" u="none" strike="noStrike" cap="none" normalizeH="0" baseline="-25000">
                        <a:ln>
                          <a:noFill/>
                        </a:ln>
                        <a:solidFill>
                          <a:srgbClr val="000000"/>
                        </a:solidFill>
                        <a:effectLst/>
                        <a:latin typeface="Calibri"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charset="0"/>
                          <a:ea typeface="ＭＳ Ｐゴシック" charset="0"/>
                          <a:cs typeface="Arial" charset="0"/>
                        </a:rPr>
                        <a:t>0.1</a:t>
                      </a:r>
                    </a:p>
                  </a:txBody>
                  <a:tcPr anchor="ct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C6D9F1"/>
                    </a:solidFill>
                  </a:tcPr>
                </a:tc>
              </a:tr>
              <a:tr h="4333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charset="0"/>
                          <a:ea typeface="ＭＳ Ｐゴシック" charset="0"/>
                          <a:cs typeface="Arial" charset="0"/>
                        </a:rPr>
                        <a:t>p</a:t>
                      </a:r>
                      <a:r>
                        <a:rPr kumimoji="0" lang="en-US" sz="1800" b="0" i="0" u="none" strike="noStrike" cap="none" normalizeH="0" baseline="-25000">
                          <a:ln>
                            <a:noFill/>
                          </a:ln>
                          <a:solidFill>
                            <a:srgbClr val="000000"/>
                          </a:solidFill>
                          <a:effectLst/>
                          <a:latin typeface="Calibri" charset="0"/>
                          <a:ea typeface="ＭＳ Ｐゴシック" charset="0"/>
                          <a:cs typeface="Arial" charset="0"/>
                        </a:rPr>
                        <a:t>from,2</a:t>
                      </a:r>
                    </a:p>
                  </a:txBody>
                  <a:tcPr anchor="ctr" horzOverflow="overflow">
                    <a:lnL w="12700" cap="flat" cmpd="sng" algn="ctr">
                      <a:solidFill>
                        <a:schemeClr val="bg1"/>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Calibri" charset="0"/>
                          <a:ea typeface="ＭＳ Ｐゴシック" charset="0"/>
                          <a:cs typeface="Arial" charset="0"/>
                        </a:rPr>
                        <a:t>0.05</a:t>
                      </a: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anchor="ctr" horzOverflow="overflow">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r>
            </a:tbl>
          </a:graphicData>
        </a:graphic>
      </p:graphicFrame>
      <p:sp>
        <p:nvSpPr>
          <p:cNvPr id="125974" name="Rectangle 155"/>
          <p:cNvSpPr>
            <a:spLocks noChangeArrowheads="1"/>
          </p:cNvSpPr>
          <p:nvPr/>
        </p:nvSpPr>
        <p:spPr bwMode="auto">
          <a:xfrm>
            <a:off x="3665538" y="4062413"/>
            <a:ext cx="1003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3200" b="1" i="1">
                <a:solidFill>
                  <a:srgbClr val="008000"/>
                </a:solidFill>
                <a:latin typeface="Symbol" charset="0"/>
              </a:rPr>
              <a:t>f</a:t>
            </a:r>
            <a:r>
              <a:rPr lang="en-GB" sz="3200" i="1" baseline="-25000">
                <a:solidFill>
                  <a:srgbClr val="008000"/>
                </a:solidFill>
                <a:latin typeface="Times New Roman" charset="0"/>
              </a:rPr>
              <a:t>a</a:t>
            </a:r>
            <a:r>
              <a:rPr lang="en-GB" sz="3200" i="1">
                <a:solidFill>
                  <a:srgbClr val="008000"/>
                </a:solidFill>
                <a:latin typeface="Times New Roman" charset="0"/>
              </a:rPr>
              <a:t>(b)</a:t>
            </a:r>
            <a:endParaRPr lang="en-US" sz="3200" i="1">
              <a:solidFill>
                <a:srgbClr val="008000"/>
              </a:solidFill>
              <a:latin typeface="Times New Roman" charset="0"/>
            </a:endParaRPr>
          </a:p>
        </p:txBody>
      </p:sp>
      <p:sp>
        <p:nvSpPr>
          <p:cNvPr id="125975" name="Text Box 156"/>
          <p:cNvSpPr txBox="1">
            <a:spLocks noChangeArrowheads="1"/>
          </p:cNvSpPr>
          <p:nvPr/>
        </p:nvSpPr>
        <p:spPr bwMode="auto">
          <a:xfrm>
            <a:off x="6061075" y="2895600"/>
            <a:ext cx="26733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2000">
                <a:latin typeface="Calibri" charset="0"/>
              </a:rPr>
              <a:t>index corresponding</a:t>
            </a:r>
          </a:p>
          <a:p>
            <a:pPr eaLnBrk="1" hangingPunct="1"/>
            <a:r>
              <a:rPr lang="en-GB" sz="2000">
                <a:latin typeface="Calibri" charset="0"/>
              </a:rPr>
              <a:t>to slot “to”, region with </a:t>
            </a:r>
          </a:p>
          <a:p>
            <a:pPr eaLnBrk="1" hangingPunct="1"/>
            <a:r>
              <a:rPr lang="en-GB" sz="2000">
                <a:latin typeface="Calibri" charset="0"/>
              </a:rPr>
              <a:t>(0.5, 0.3) and action </a:t>
            </a:r>
            <a:r>
              <a:rPr lang="en-GB" sz="2000" i="1">
                <a:latin typeface="Calibri" charset="0"/>
              </a:rPr>
              <a:t>a</a:t>
            </a:r>
            <a:endParaRPr lang="en-US" sz="2000" i="1">
              <a:latin typeface="Calibri" charset="0"/>
            </a:endParaRPr>
          </a:p>
        </p:txBody>
      </p:sp>
      <p:sp>
        <p:nvSpPr>
          <p:cNvPr id="125976" name="Line 157"/>
          <p:cNvSpPr>
            <a:spLocks noChangeShapeType="1"/>
          </p:cNvSpPr>
          <p:nvPr/>
        </p:nvSpPr>
        <p:spPr bwMode="auto">
          <a:xfrm flipV="1">
            <a:off x="2703513" y="4411663"/>
            <a:ext cx="8683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125954" name="Object 2"/>
          <p:cNvGraphicFramePr>
            <a:graphicFrameLocks noChangeAspect="1"/>
          </p:cNvGraphicFramePr>
          <p:nvPr/>
        </p:nvGraphicFramePr>
        <p:xfrm>
          <a:off x="4646613" y="3095625"/>
          <a:ext cx="863600" cy="2592388"/>
        </p:xfrm>
        <a:graphic>
          <a:graphicData uri="http://schemas.openxmlformats.org/presentationml/2006/ole">
            <mc:AlternateContent xmlns:mc="http://schemas.openxmlformats.org/markup-compatibility/2006">
              <mc:Choice xmlns:v="urn:schemas-microsoft-com:vml" Requires="v">
                <p:oleObj spid="_x0000_s207907" name="Equation" r:id="rId3" imgW="380880" imgH="1143000" progId="Equation.3">
                  <p:embed/>
                </p:oleObj>
              </mc:Choice>
              <mc:Fallback>
                <p:oleObj name="Equation" r:id="rId3" imgW="380880" imgH="1143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6613" y="3095625"/>
                        <a:ext cx="863600" cy="2592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25977" name="Text Box 159"/>
          <p:cNvSpPr txBox="1">
            <a:spLocks noChangeArrowheads="1"/>
          </p:cNvSpPr>
          <p:nvPr/>
        </p:nvSpPr>
        <p:spPr bwMode="auto">
          <a:xfrm>
            <a:off x="6072188" y="5105400"/>
            <a:ext cx="2232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GB" sz="2000">
                <a:latin typeface="Calibri" charset="0"/>
              </a:rPr>
              <a:t>0’s everywhere else</a:t>
            </a:r>
            <a:endParaRPr lang="en-US" sz="2000">
              <a:latin typeface="Calibri" charset="0"/>
            </a:endParaRPr>
          </a:p>
        </p:txBody>
      </p:sp>
      <p:sp>
        <p:nvSpPr>
          <p:cNvPr id="125978" name="Line 160"/>
          <p:cNvSpPr>
            <a:spLocks noChangeShapeType="1"/>
          </p:cNvSpPr>
          <p:nvPr/>
        </p:nvSpPr>
        <p:spPr bwMode="auto">
          <a:xfrm flipH="1" flipV="1">
            <a:off x="5534025" y="5335588"/>
            <a:ext cx="581025" cy="460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5979" name="Line 163"/>
          <p:cNvSpPr>
            <a:spLocks noChangeShapeType="1"/>
          </p:cNvSpPr>
          <p:nvPr/>
        </p:nvSpPr>
        <p:spPr bwMode="auto">
          <a:xfrm flipH="1">
            <a:off x="5486400" y="3448050"/>
            <a:ext cx="590550" cy="3905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5980" name="Text Box 164"/>
          <p:cNvSpPr txBox="1">
            <a:spLocks noChangeArrowheads="1"/>
          </p:cNvSpPr>
          <p:nvPr/>
        </p:nvSpPr>
        <p:spPr bwMode="auto">
          <a:xfrm>
            <a:off x="6072188" y="3962400"/>
            <a:ext cx="2959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2000">
                <a:latin typeface="Calibri" charset="0"/>
              </a:rPr>
              <a:t>index corresponding</a:t>
            </a:r>
          </a:p>
          <a:p>
            <a:pPr eaLnBrk="1" hangingPunct="1"/>
            <a:r>
              <a:rPr lang="en-GB" sz="2000">
                <a:latin typeface="Calibri" charset="0"/>
              </a:rPr>
              <a:t>to slot “from”, region with </a:t>
            </a:r>
          </a:p>
          <a:p>
            <a:pPr eaLnBrk="1" hangingPunct="1"/>
            <a:r>
              <a:rPr lang="en-GB" sz="2000">
                <a:latin typeface="Calibri" charset="0"/>
              </a:rPr>
              <a:t>(0.1, 0.05) and action </a:t>
            </a:r>
            <a:r>
              <a:rPr lang="en-GB" sz="2000" i="1">
                <a:latin typeface="Calibri" charset="0"/>
              </a:rPr>
              <a:t>a</a:t>
            </a:r>
            <a:endParaRPr lang="en-US" sz="2000" i="1">
              <a:latin typeface="Calibri" charset="0"/>
            </a:endParaRPr>
          </a:p>
        </p:txBody>
      </p:sp>
      <p:sp>
        <p:nvSpPr>
          <p:cNvPr id="125981" name="Line 165"/>
          <p:cNvSpPr>
            <a:spLocks noChangeShapeType="1"/>
          </p:cNvSpPr>
          <p:nvPr/>
        </p:nvSpPr>
        <p:spPr bwMode="auto">
          <a:xfrm flipH="1">
            <a:off x="5545138" y="4476750"/>
            <a:ext cx="531812" cy="428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3" name="Title 1"/>
          <p:cNvSpPr txBox="1">
            <a:spLocks/>
          </p:cNvSpPr>
          <p:nvPr/>
        </p:nvSpPr>
        <p:spPr bwMode="auto">
          <a:xfrm>
            <a:off x="457200" y="6317629"/>
            <a:ext cx="8229600" cy="639763"/>
          </a:xfrm>
          <a:prstGeom prst="rect">
            <a:avLst/>
          </a:prstGeom>
          <a:noFill/>
          <a:ln w="9525">
            <a:noFill/>
            <a:miter lim="800000"/>
            <a:headEnd/>
            <a:tailEnd/>
          </a:ln>
        </p:spPr>
        <p:txBody>
          <a:bodyPr/>
          <a:lstStyle/>
          <a:p>
            <a:pPr>
              <a:defRPr/>
            </a:pPr>
            <a:r>
              <a:rPr lang="en-US" sz="1200" i="1" dirty="0">
                <a:solidFill>
                  <a:srgbClr val="898989"/>
                </a:solidFill>
                <a:latin typeface="+mj-lt"/>
                <a:ea typeface="+mj-ea"/>
                <a:cs typeface="+mj-cs"/>
              </a:rPr>
              <a:t>B. Thomson and S. Young (2009). "Bayesian update of dialogue state: A POMDP framework for spoken dialogue systems." Computer Speech and </a:t>
            </a:r>
            <a:r>
              <a:rPr lang="en-US" sz="1200" i="1" dirty="0" smtClean="0">
                <a:solidFill>
                  <a:srgbClr val="898989"/>
                </a:solidFill>
                <a:latin typeface="+mj-lt"/>
                <a:ea typeface="+mj-ea"/>
                <a:cs typeface="+mj-cs"/>
              </a:rPr>
              <a:t>Language.</a:t>
            </a:r>
            <a:endParaRPr lang="en-US" sz="1200" i="1" dirty="0">
              <a:solidFill>
                <a:srgbClr val="898989"/>
              </a:solidFill>
              <a:latin typeface="+mj-lt"/>
              <a:ea typeface="+mj-ea"/>
              <a:cs typeface="+mj-cs"/>
            </a:endParaRPr>
          </a:p>
        </p:txBody>
      </p:sp>
    </p:spTree>
    <p:extLst>
      <p:ext uri="{BB962C8B-B14F-4D97-AF65-F5344CB8AC3E}">
        <p14:creationId xmlns:p14="http://schemas.microsoft.com/office/powerpoint/2010/main" val="382974856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GB" dirty="0" smtClean="0"/>
              <a:t>Application– </a:t>
            </a:r>
            <a:r>
              <a:rPr lang="en-GB" dirty="0"/>
              <a:t>Summary POMDPs</a:t>
            </a:r>
            <a:r>
              <a:rPr lang="en-GB" baseline="30000" dirty="0"/>
              <a:t>1</a:t>
            </a:r>
            <a:endParaRPr lang="en-US" baseline="30000" dirty="0"/>
          </a:p>
        </p:txBody>
      </p:sp>
      <p:sp>
        <p:nvSpPr>
          <p:cNvPr id="65557" name="Rectangle 21"/>
          <p:cNvSpPr>
            <a:spLocks noGrp="1" noChangeArrowheads="1"/>
          </p:cNvSpPr>
          <p:nvPr>
            <p:ph type="body" idx="1"/>
          </p:nvPr>
        </p:nvSpPr>
        <p:spPr/>
        <p:txBody>
          <a:bodyPr/>
          <a:lstStyle/>
          <a:p>
            <a:pPr algn="ctr">
              <a:buFont typeface="Wingdings" charset="0"/>
              <a:buNone/>
            </a:pPr>
            <a:r>
              <a:rPr lang="en-GB"/>
              <a:t>Policy: States </a:t>
            </a:r>
            <a:r>
              <a:rPr lang="en-GB">
                <a:sym typeface="Wingdings" charset="0"/>
              </a:rPr>
              <a:t> Actions</a:t>
            </a:r>
            <a:endParaRPr lang="en-US"/>
          </a:p>
        </p:txBody>
      </p:sp>
      <p:sp>
        <p:nvSpPr>
          <p:cNvPr id="65541" name="Text Box 5"/>
          <p:cNvSpPr txBox="1">
            <a:spLocks noChangeArrowheads="1"/>
          </p:cNvSpPr>
          <p:nvPr/>
        </p:nvSpPr>
        <p:spPr bwMode="auto">
          <a:xfrm>
            <a:off x="4044950" y="6340475"/>
            <a:ext cx="48990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r>
              <a:rPr lang="en-GB" sz="1400" b="0" baseline="30000"/>
              <a:t>1 </a:t>
            </a:r>
            <a:r>
              <a:rPr lang="en-US" sz="1400" b="0"/>
              <a:t>J. Williams and S. Young (2005). "Scaling up POMDPs for </a:t>
            </a:r>
          </a:p>
          <a:p>
            <a:pPr algn="r"/>
            <a:r>
              <a:rPr lang="en-US" sz="1400" b="0"/>
              <a:t>Dialogue Management: The Summary POMDP Method." </a:t>
            </a:r>
          </a:p>
        </p:txBody>
      </p:sp>
      <p:sp>
        <p:nvSpPr>
          <p:cNvPr id="65542" name="Rectangle 6"/>
          <p:cNvSpPr>
            <a:spLocks noChangeArrowheads="1"/>
          </p:cNvSpPr>
          <p:nvPr/>
        </p:nvSpPr>
        <p:spPr bwMode="auto">
          <a:xfrm>
            <a:off x="1042988" y="1989138"/>
            <a:ext cx="2305050" cy="1079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GB" sz="2400"/>
              <a:t>Original</a:t>
            </a:r>
          </a:p>
          <a:p>
            <a:pPr algn="ctr"/>
            <a:r>
              <a:rPr lang="en-GB" sz="2400"/>
              <a:t>Belief Space</a:t>
            </a:r>
            <a:endParaRPr lang="en-US" sz="2400"/>
          </a:p>
        </p:txBody>
      </p:sp>
      <p:sp>
        <p:nvSpPr>
          <p:cNvPr id="65543" name="Rectangle 7"/>
          <p:cNvSpPr>
            <a:spLocks noChangeArrowheads="1"/>
          </p:cNvSpPr>
          <p:nvPr/>
        </p:nvSpPr>
        <p:spPr bwMode="auto">
          <a:xfrm>
            <a:off x="5795963" y="1989138"/>
            <a:ext cx="2305050" cy="1079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GB" sz="2400"/>
              <a:t>Actions</a:t>
            </a:r>
            <a:endParaRPr lang="en-US" sz="2400"/>
          </a:p>
        </p:txBody>
      </p:sp>
      <p:cxnSp>
        <p:nvCxnSpPr>
          <p:cNvPr id="65544" name="AutoShape 8"/>
          <p:cNvCxnSpPr>
            <a:cxnSpLocks noChangeShapeType="1"/>
            <a:stCxn id="65542" idx="3"/>
            <a:endCxn id="65543" idx="1"/>
          </p:cNvCxnSpPr>
          <p:nvPr/>
        </p:nvCxnSpPr>
        <p:spPr bwMode="auto">
          <a:xfrm>
            <a:off x="3348038" y="2528888"/>
            <a:ext cx="2447925" cy="0"/>
          </a:xfrm>
          <a:prstGeom prst="straightConnector1">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5545" name="Text Box 9"/>
          <p:cNvSpPr txBox="1">
            <a:spLocks noChangeArrowheads="1"/>
          </p:cNvSpPr>
          <p:nvPr/>
        </p:nvSpPr>
        <p:spPr bwMode="auto">
          <a:xfrm>
            <a:off x="3995738" y="2133600"/>
            <a:ext cx="79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b="0"/>
              <a:t>Policy</a:t>
            </a:r>
            <a:endParaRPr lang="en-US" b="0"/>
          </a:p>
        </p:txBody>
      </p:sp>
      <p:grpSp>
        <p:nvGrpSpPr>
          <p:cNvPr id="65546" name="Group 10"/>
          <p:cNvGrpSpPr>
            <a:grpSpLocks/>
          </p:cNvGrpSpPr>
          <p:nvPr/>
        </p:nvGrpSpPr>
        <p:grpSpPr bwMode="auto">
          <a:xfrm>
            <a:off x="971550" y="3068638"/>
            <a:ext cx="7181850" cy="2520950"/>
            <a:chOff x="612" y="1706"/>
            <a:chExt cx="4524" cy="1588"/>
          </a:xfrm>
        </p:grpSpPr>
        <p:grpSp>
          <p:nvGrpSpPr>
            <p:cNvPr id="65547" name="Group 11"/>
            <p:cNvGrpSpPr>
              <a:grpSpLocks/>
            </p:cNvGrpSpPr>
            <p:nvPr/>
          </p:nvGrpSpPr>
          <p:grpSpPr bwMode="auto">
            <a:xfrm>
              <a:off x="657" y="1706"/>
              <a:ext cx="4446" cy="1588"/>
              <a:chOff x="657" y="1706"/>
              <a:chExt cx="4446" cy="1588"/>
            </a:xfrm>
          </p:grpSpPr>
          <p:sp>
            <p:nvSpPr>
              <p:cNvPr id="65548" name="Rectangle 12"/>
              <p:cNvSpPr>
                <a:spLocks noChangeArrowheads="1"/>
              </p:cNvSpPr>
              <p:nvPr/>
            </p:nvSpPr>
            <p:spPr bwMode="auto">
              <a:xfrm>
                <a:off x="657" y="2614"/>
                <a:ext cx="1452" cy="680"/>
              </a:xfrm>
              <a:prstGeom prst="rect">
                <a:avLst/>
              </a:prstGeom>
              <a:noFill/>
              <a:ln w="9525">
                <a:solidFill>
                  <a:srgbClr val="0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GB" sz="2400">
                    <a:solidFill>
                      <a:schemeClr val="accent2"/>
                    </a:solidFill>
                  </a:rPr>
                  <a:t>Summary</a:t>
                </a:r>
              </a:p>
              <a:p>
                <a:pPr algn="ctr"/>
                <a:r>
                  <a:rPr lang="en-GB" sz="2400">
                    <a:solidFill>
                      <a:schemeClr val="accent2"/>
                    </a:solidFill>
                  </a:rPr>
                  <a:t>Space</a:t>
                </a:r>
                <a:endParaRPr lang="en-US" sz="2400">
                  <a:solidFill>
                    <a:schemeClr val="accent2"/>
                  </a:solidFill>
                </a:endParaRPr>
              </a:p>
            </p:txBody>
          </p:sp>
          <p:cxnSp>
            <p:nvCxnSpPr>
              <p:cNvPr id="65549" name="AutoShape 13"/>
              <p:cNvCxnSpPr>
                <a:cxnSpLocks noChangeShapeType="1"/>
                <a:stCxn id="65542" idx="2"/>
                <a:endCxn id="65548" idx="0"/>
              </p:cNvCxnSpPr>
              <p:nvPr/>
            </p:nvCxnSpPr>
            <p:spPr bwMode="auto">
              <a:xfrm>
                <a:off x="1383" y="1706"/>
                <a:ext cx="0" cy="908"/>
              </a:xfrm>
              <a:prstGeom prst="straightConnector1">
                <a:avLst/>
              </a:prstGeom>
              <a:noFill/>
              <a:ln w="9525">
                <a:solidFill>
                  <a:srgbClr val="00008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5550" name="Rectangle 14"/>
              <p:cNvSpPr>
                <a:spLocks noChangeArrowheads="1"/>
              </p:cNvSpPr>
              <p:nvPr/>
            </p:nvSpPr>
            <p:spPr bwMode="auto">
              <a:xfrm>
                <a:off x="3651" y="2614"/>
                <a:ext cx="1452" cy="680"/>
              </a:xfrm>
              <a:prstGeom prst="rect">
                <a:avLst/>
              </a:prstGeom>
              <a:noFill/>
              <a:ln w="9525">
                <a:solidFill>
                  <a:srgbClr val="0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GB" sz="2400">
                    <a:solidFill>
                      <a:schemeClr val="accent2"/>
                    </a:solidFill>
                  </a:rPr>
                  <a:t>Summary</a:t>
                </a:r>
              </a:p>
              <a:p>
                <a:pPr algn="ctr"/>
                <a:r>
                  <a:rPr lang="en-GB" sz="2400">
                    <a:solidFill>
                      <a:schemeClr val="accent2"/>
                    </a:solidFill>
                  </a:rPr>
                  <a:t>Actions</a:t>
                </a:r>
                <a:endParaRPr lang="en-US" sz="2400">
                  <a:solidFill>
                    <a:schemeClr val="accent2"/>
                  </a:solidFill>
                </a:endParaRPr>
              </a:p>
            </p:txBody>
          </p:sp>
          <p:cxnSp>
            <p:nvCxnSpPr>
              <p:cNvPr id="65551" name="AutoShape 15"/>
              <p:cNvCxnSpPr>
                <a:cxnSpLocks noChangeShapeType="1"/>
                <a:stCxn id="65550" idx="0"/>
                <a:endCxn id="65543" idx="2"/>
              </p:cNvCxnSpPr>
              <p:nvPr/>
            </p:nvCxnSpPr>
            <p:spPr bwMode="auto">
              <a:xfrm flipV="1">
                <a:off x="4377" y="1706"/>
                <a:ext cx="0" cy="908"/>
              </a:xfrm>
              <a:prstGeom prst="straightConnector1">
                <a:avLst/>
              </a:prstGeom>
              <a:noFill/>
              <a:ln w="9525">
                <a:solidFill>
                  <a:srgbClr val="00008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5552" name="AutoShape 16"/>
              <p:cNvCxnSpPr>
                <a:cxnSpLocks noChangeShapeType="1"/>
                <a:stCxn id="65548" idx="3"/>
                <a:endCxn id="65550" idx="1"/>
              </p:cNvCxnSpPr>
              <p:nvPr/>
            </p:nvCxnSpPr>
            <p:spPr bwMode="auto">
              <a:xfrm>
                <a:off x="2109" y="2954"/>
                <a:ext cx="1542" cy="0"/>
              </a:xfrm>
              <a:prstGeom prst="straightConnector1">
                <a:avLst/>
              </a:prstGeom>
              <a:noFill/>
              <a:ln w="9525">
                <a:solidFill>
                  <a:srgbClr val="00008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5553" name="AutoShape 17"/>
              <p:cNvCxnSpPr>
                <a:cxnSpLocks noChangeShapeType="1"/>
              </p:cNvCxnSpPr>
              <p:nvPr/>
            </p:nvCxnSpPr>
            <p:spPr bwMode="auto">
              <a:xfrm>
                <a:off x="1701" y="1706"/>
                <a:ext cx="2676" cy="454"/>
              </a:xfrm>
              <a:prstGeom prst="bentConnector3">
                <a:avLst>
                  <a:gd name="adj1" fmla="val 5343"/>
                </a:avLst>
              </a:prstGeom>
              <a:noFill/>
              <a:ln w="9525">
                <a:solidFill>
                  <a:srgbClr val="00008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65554" name="Text Box 18"/>
            <p:cNvSpPr txBox="1">
              <a:spLocks noChangeArrowheads="1"/>
            </p:cNvSpPr>
            <p:nvPr/>
          </p:nvSpPr>
          <p:spPr bwMode="auto">
            <a:xfrm>
              <a:off x="612" y="1933"/>
              <a:ext cx="73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b="0">
                  <a:solidFill>
                    <a:schemeClr val="accent2"/>
                  </a:solidFill>
                </a:rPr>
                <a:t>Summary</a:t>
              </a:r>
            </a:p>
            <a:p>
              <a:r>
                <a:rPr lang="en-GB" b="0">
                  <a:solidFill>
                    <a:schemeClr val="accent2"/>
                  </a:solidFill>
                </a:rPr>
                <a:t>Function</a:t>
              </a:r>
              <a:endParaRPr lang="en-US" b="0">
                <a:solidFill>
                  <a:schemeClr val="accent2"/>
                </a:solidFill>
              </a:endParaRPr>
            </a:p>
          </p:txBody>
        </p:sp>
        <p:sp>
          <p:nvSpPr>
            <p:cNvPr id="65555" name="Text Box 19"/>
            <p:cNvSpPr txBox="1">
              <a:spLocks noChangeArrowheads="1"/>
            </p:cNvSpPr>
            <p:nvPr/>
          </p:nvSpPr>
          <p:spPr bwMode="auto">
            <a:xfrm>
              <a:off x="4468" y="1979"/>
              <a:ext cx="66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b="0">
                  <a:solidFill>
                    <a:schemeClr val="accent2"/>
                  </a:solidFill>
                </a:rPr>
                <a:t>Master</a:t>
              </a:r>
            </a:p>
            <a:p>
              <a:r>
                <a:rPr lang="en-GB" b="0">
                  <a:solidFill>
                    <a:schemeClr val="accent2"/>
                  </a:solidFill>
                </a:rPr>
                <a:t>Function</a:t>
              </a:r>
              <a:endParaRPr lang="en-US" b="0">
                <a:solidFill>
                  <a:schemeClr val="accent2"/>
                </a:solidFill>
              </a:endParaRPr>
            </a:p>
          </p:txBody>
        </p:sp>
        <p:sp>
          <p:nvSpPr>
            <p:cNvPr id="65556" name="Text Box 20"/>
            <p:cNvSpPr txBox="1">
              <a:spLocks noChangeArrowheads="1"/>
            </p:cNvSpPr>
            <p:nvPr/>
          </p:nvSpPr>
          <p:spPr bwMode="auto">
            <a:xfrm>
              <a:off x="2336" y="2976"/>
              <a:ext cx="11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b="0">
                  <a:solidFill>
                    <a:schemeClr val="accent2"/>
                  </a:solidFill>
                </a:rPr>
                <a:t>Summary Policy</a:t>
              </a:r>
              <a:endParaRPr lang="en-US" b="0">
                <a:solidFill>
                  <a:schemeClr val="accent2"/>
                </a:solidFill>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55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4"/>
          <p:cNvSpPr>
            <a:spLocks noChangeArrowheads="1"/>
          </p:cNvSpPr>
          <p:nvPr/>
        </p:nvSpPr>
        <p:spPr bwMode="auto">
          <a:xfrm>
            <a:off x="323850" y="188913"/>
            <a:ext cx="8229600"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GB" sz="2600" dirty="0" smtClean="0">
                <a:solidFill>
                  <a:schemeClr val="bg1"/>
                </a:solidFill>
                <a:latin typeface="Verdana" charset="0"/>
              </a:rPr>
              <a:t>Application – </a:t>
            </a:r>
            <a:r>
              <a:rPr lang="en-GB" sz="2600" dirty="0">
                <a:solidFill>
                  <a:schemeClr val="bg1"/>
                </a:solidFill>
                <a:latin typeface="Verdana" charset="0"/>
              </a:rPr>
              <a:t>Summary space learning</a:t>
            </a:r>
            <a:endParaRPr lang="en-US" sz="2600" dirty="0">
              <a:solidFill>
                <a:schemeClr val="bg1"/>
              </a:solidFill>
              <a:latin typeface="Verdana" charset="0"/>
            </a:endParaRPr>
          </a:p>
        </p:txBody>
      </p:sp>
      <p:sp>
        <p:nvSpPr>
          <p:cNvPr id="69637" name="AutoShape 5"/>
          <p:cNvSpPr>
            <a:spLocks noChangeArrowheads="1"/>
          </p:cNvSpPr>
          <p:nvPr/>
        </p:nvSpPr>
        <p:spPr bwMode="auto">
          <a:xfrm>
            <a:off x="973138" y="4076700"/>
            <a:ext cx="2159000" cy="1800225"/>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638" name="Rectangle 6"/>
          <p:cNvSpPr>
            <a:spLocks noChangeArrowheads="1"/>
          </p:cNvSpPr>
          <p:nvPr/>
        </p:nvSpPr>
        <p:spPr bwMode="auto">
          <a:xfrm>
            <a:off x="323850" y="1270000"/>
            <a:ext cx="8424863" cy="496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a:spcBef>
                <a:spcPct val="20000"/>
              </a:spcBef>
              <a:buClr>
                <a:srgbClr val="CC0000"/>
              </a:buClr>
              <a:buSzPct val="70000"/>
              <a:buFont typeface="Wingdings" charset="0"/>
              <a:buNone/>
            </a:pPr>
            <a:r>
              <a:rPr lang="en-GB" sz="2400" b="0"/>
              <a:t>Simplifies belief &amp; action space by enforcing symmetry</a:t>
            </a:r>
          </a:p>
        </p:txBody>
      </p:sp>
      <p:sp>
        <p:nvSpPr>
          <p:cNvPr id="69639" name="Text Box 7"/>
          <p:cNvSpPr txBox="1">
            <a:spLocks noChangeArrowheads="1"/>
          </p:cNvSpPr>
          <p:nvPr/>
        </p:nvSpPr>
        <p:spPr bwMode="auto">
          <a:xfrm>
            <a:off x="468313" y="5949950"/>
            <a:ext cx="334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4078288">
              <a:defRPr>
                <a:solidFill>
                  <a:schemeClr val="tx1"/>
                </a:solidFill>
                <a:latin typeface="Arial" charset="0"/>
                <a:ea typeface="ＭＳ Ｐゴシック" charset="0"/>
              </a:defRPr>
            </a:lvl1pPr>
            <a:lvl2pPr defTabSz="4078288">
              <a:defRPr>
                <a:solidFill>
                  <a:schemeClr val="tx1"/>
                </a:solidFill>
                <a:latin typeface="Arial" charset="0"/>
                <a:ea typeface="ＭＳ Ｐゴシック" charset="0"/>
              </a:defRPr>
            </a:lvl2pPr>
            <a:lvl3pPr defTabSz="4078288">
              <a:defRPr>
                <a:solidFill>
                  <a:schemeClr val="tx1"/>
                </a:solidFill>
                <a:latin typeface="Arial" charset="0"/>
                <a:ea typeface="ＭＳ Ｐゴシック" charset="0"/>
              </a:defRPr>
            </a:lvl3pPr>
            <a:lvl4pPr defTabSz="4078288">
              <a:defRPr>
                <a:solidFill>
                  <a:schemeClr val="tx1"/>
                </a:solidFill>
                <a:latin typeface="Arial" charset="0"/>
                <a:ea typeface="ＭＳ Ｐゴシック" charset="0"/>
              </a:defRPr>
            </a:lvl4pPr>
            <a:lvl5pPr defTabSz="4078288">
              <a:defRPr>
                <a:solidFill>
                  <a:schemeClr val="tx1"/>
                </a:solidFill>
                <a:latin typeface="Arial" charset="0"/>
                <a:ea typeface="ＭＳ Ｐゴシック" charset="0"/>
              </a:defRPr>
            </a:lvl5pPr>
            <a:lvl6pPr defTabSz="4078288" fontAlgn="base">
              <a:spcBef>
                <a:spcPct val="0"/>
              </a:spcBef>
              <a:spcAft>
                <a:spcPct val="0"/>
              </a:spcAft>
              <a:defRPr>
                <a:solidFill>
                  <a:schemeClr val="tx1"/>
                </a:solidFill>
                <a:latin typeface="Arial" charset="0"/>
                <a:ea typeface="ＭＳ Ｐゴシック" charset="0"/>
              </a:defRPr>
            </a:lvl6pPr>
            <a:lvl7pPr defTabSz="4078288" fontAlgn="base">
              <a:spcBef>
                <a:spcPct val="0"/>
              </a:spcBef>
              <a:spcAft>
                <a:spcPct val="0"/>
              </a:spcAft>
              <a:defRPr>
                <a:solidFill>
                  <a:schemeClr val="tx1"/>
                </a:solidFill>
                <a:latin typeface="Arial" charset="0"/>
                <a:ea typeface="ＭＳ Ｐゴシック" charset="0"/>
              </a:defRPr>
            </a:lvl7pPr>
            <a:lvl8pPr defTabSz="4078288" fontAlgn="base">
              <a:spcBef>
                <a:spcPct val="0"/>
              </a:spcBef>
              <a:spcAft>
                <a:spcPct val="0"/>
              </a:spcAft>
              <a:defRPr>
                <a:solidFill>
                  <a:schemeClr val="tx1"/>
                </a:solidFill>
                <a:latin typeface="Arial" charset="0"/>
                <a:ea typeface="ＭＳ Ｐゴシック" charset="0"/>
              </a:defRPr>
            </a:lvl8pPr>
            <a:lvl9pPr defTabSz="4078288" fontAlgn="base">
              <a:spcBef>
                <a:spcPct val="0"/>
              </a:spcBef>
              <a:spcAft>
                <a:spcPct val="0"/>
              </a:spcAft>
              <a:defRPr>
                <a:solidFill>
                  <a:schemeClr val="tx1"/>
                </a:solidFill>
                <a:latin typeface="Arial" charset="0"/>
                <a:ea typeface="ＭＳ Ｐゴシック" charset="0"/>
              </a:defRPr>
            </a:lvl9pPr>
          </a:lstStyle>
          <a:p>
            <a:r>
              <a:rPr lang="en-GB" b="0"/>
              <a:t>Moderate                  Expensive</a:t>
            </a:r>
            <a:endParaRPr lang="en-US" b="0"/>
          </a:p>
        </p:txBody>
      </p:sp>
      <p:sp>
        <p:nvSpPr>
          <p:cNvPr id="69640" name="Text Box 8"/>
          <p:cNvSpPr txBox="1">
            <a:spLocks noChangeArrowheads="1"/>
          </p:cNvSpPr>
          <p:nvPr/>
        </p:nvSpPr>
        <p:spPr bwMode="auto">
          <a:xfrm>
            <a:off x="1547813" y="3644900"/>
            <a:ext cx="857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4078288">
              <a:defRPr>
                <a:solidFill>
                  <a:schemeClr val="tx1"/>
                </a:solidFill>
                <a:latin typeface="Arial" charset="0"/>
                <a:ea typeface="ＭＳ Ｐゴシック" charset="0"/>
              </a:defRPr>
            </a:lvl1pPr>
            <a:lvl2pPr defTabSz="4078288">
              <a:defRPr>
                <a:solidFill>
                  <a:schemeClr val="tx1"/>
                </a:solidFill>
                <a:latin typeface="Arial" charset="0"/>
                <a:ea typeface="ＭＳ Ｐゴシック" charset="0"/>
              </a:defRPr>
            </a:lvl2pPr>
            <a:lvl3pPr defTabSz="4078288">
              <a:defRPr>
                <a:solidFill>
                  <a:schemeClr val="tx1"/>
                </a:solidFill>
                <a:latin typeface="Arial" charset="0"/>
                <a:ea typeface="ＭＳ Ｐゴシック" charset="0"/>
              </a:defRPr>
            </a:lvl3pPr>
            <a:lvl4pPr defTabSz="4078288">
              <a:defRPr>
                <a:solidFill>
                  <a:schemeClr val="tx1"/>
                </a:solidFill>
                <a:latin typeface="Arial" charset="0"/>
                <a:ea typeface="ＭＳ Ｐゴシック" charset="0"/>
              </a:defRPr>
            </a:lvl4pPr>
            <a:lvl5pPr defTabSz="4078288">
              <a:defRPr>
                <a:solidFill>
                  <a:schemeClr val="tx1"/>
                </a:solidFill>
                <a:latin typeface="Arial" charset="0"/>
                <a:ea typeface="ＭＳ Ｐゴシック" charset="0"/>
              </a:defRPr>
            </a:lvl5pPr>
            <a:lvl6pPr defTabSz="4078288" fontAlgn="base">
              <a:spcBef>
                <a:spcPct val="0"/>
              </a:spcBef>
              <a:spcAft>
                <a:spcPct val="0"/>
              </a:spcAft>
              <a:defRPr>
                <a:solidFill>
                  <a:schemeClr val="tx1"/>
                </a:solidFill>
                <a:latin typeface="Arial" charset="0"/>
                <a:ea typeface="ＭＳ Ｐゴシック" charset="0"/>
              </a:defRPr>
            </a:lvl6pPr>
            <a:lvl7pPr defTabSz="4078288" fontAlgn="base">
              <a:spcBef>
                <a:spcPct val="0"/>
              </a:spcBef>
              <a:spcAft>
                <a:spcPct val="0"/>
              </a:spcAft>
              <a:defRPr>
                <a:solidFill>
                  <a:schemeClr val="tx1"/>
                </a:solidFill>
                <a:latin typeface="Arial" charset="0"/>
                <a:ea typeface="ＭＳ Ｐゴシック" charset="0"/>
              </a:defRPr>
            </a:lvl7pPr>
            <a:lvl8pPr defTabSz="4078288" fontAlgn="base">
              <a:spcBef>
                <a:spcPct val="0"/>
              </a:spcBef>
              <a:spcAft>
                <a:spcPct val="0"/>
              </a:spcAft>
              <a:defRPr>
                <a:solidFill>
                  <a:schemeClr val="tx1"/>
                </a:solidFill>
                <a:latin typeface="Arial" charset="0"/>
                <a:ea typeface="ＭＳ Ｐゴシック" charset="0"/>
              </a:defRPr>
            </a:lvl8pPr>
            <a:lvl9pPr defTabSz="4078288" fontAlgn="base">
              <a:spcBef>
                <a:spcPct val="0"/>
              </a:spcBef>
              <a:spcAft>
                <a:spcPct val="0"/>
              </a:spcAft>
              <a:defRPr>
                <a:solidFill>
                  <a:schemeClr val="tx1"/>
                </a:solidFill>
                <a:latin typeface="Arial" charset="0"/>
                <a:ea typeface="ＭＳ Ｐゴシック" charset="0"/>
              </a:defRPr>
            </a:lvl9pPr>
          </a:lstStyle>
          <a:p>
            <a:r>
              <a:rPr lang="en-GB" b="0"/>
              <a:t>Cheap</a:t>
            </a:r>
            <a:endParaRPr lang="en-US" b="0"/>
          </a:p>
        </p:txBody>
      </p:sp>
      <p:sp>
        <p:nvSpPr>
          <p:cNvPr id="69641" name="Line 9"/>
          <p:cNvSpPr>
            <a:spLocks noChangeShapeType="1"/>
          </p:cNvSpPr>
          <p:nvPr/>
        </p:nvSpPr>
        <p:spPr bwMode="auto">
          <a:xfrm>
            <a:off x="3565525" y="2565400"/>
            <a:ext cx="430213" cy="0"/>
          </a:xfrm>
          <a:prstGeom prst="line">
            <a:avLst/>
          </a:prstGeom>
          <a:noFill/>
          <a:ln w="9525">
            <a:solidFill>
              <a:schemeClr val="accent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642" name="Text Box 10"/>
          <p:cNvSpPr txBox="1">
            <a:spLocks noChangeArrowheads="1"/>
          </p:cNvSpPr>
          <p:nvPr/>
        </p:nvSpPr>
        <p:spPr bwMode="auto">
          <a:xfrm>
            <a:off x="3813175" y="2630488"/>
            <a:ext cx="1263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4078288">
              <a:defRPr>
                <a:solidFill>
                  <a:schemeClr val="tx1"/>
                </a:solidFill>
                <a:latin typeface="Arial" charset="0"/>
                <a:ea typeface="ＭＳ Ｐゴシック" charset="0"/>
              </a:defRPr>
            </a:lvl1pPr>
            <a:lvl2pPr defTabSz="4078288">
              <a:defRPr>
                <a:solidFill>
                  <a:schemeClr val="tx1"/>
                </a:solidFill>
                <a:latin typeface="Arial" charset="0"/>
                <a:ea typeface="ＭＳ Ｐゴシック" charset="0"/>
              </a:defRPr>
            </a:lvl2pPr>
            <a:lvl3pPr defTabSz="4078288">
              <a:defRPr>
                <a:solidFill>
                  <a:schemeClr val="tx1"/>
                </a:solidFill>
                <a:latin typeface="Arial" charset="0"/>
                <a:ea typeface="ＭＳ Ｐゴシック" charset="0"/>
              </a:defRPr>
            </a:lvl3pPr>
            <a:lvl4pPr defTabSz="4078288">
              <a:defRPr>
                <a:solidFill>
                  <a:schemeClr val="tx1"/>
                </a:solidFill>
                <a:latin typeface="Arial" charset="0"/>
                <a:ea typeface="ＭＳ Ｐゴシック" charset="0"/>
              </a:defRPr>
            </a:lvl4pPr>
            <a:lvl5pPr defTabSz="4078288">
              <a:defRPr>
                <a:solidFill>
                  <a:schemeClr val="tx1"/>
                </a:solidFill>
                <a:latin typeface="Arial" charset="0"/>
                <a:ea typeface="ＭＳ Ｐゴシック" charset="0"/>
              </a:defRPr>
            </a:lvl5pPr>
            <a:lvl6pPr defTabSz="4078288" fontAlgn="base">
              <a:spcBef>
                <a:spcPct val="0"/>
              </a:spcBef>
              <a:spcAft>
                <a:spcPct val="0"/>
              </a:spcAft>
              <a:defRPr>
                <a:solidFill>
                  <a:schemeClr val="tx1"/>
                </a:solidFill>
                <a:latin typeface="Arial" charset="0"/>
                <a:ea typeface="ＭＳ Ｐゴシック" charset="0"/>
              </a:defRPr>
            </a:lvl6pPr>
            <a:lvl7pPr defTabSz="4078288" fontAlgn="base">
              <a:spcBef>
                <a:spcPct val="0"/>
              </a:spcBef>
              <a:spcAft>
                <a:spcPct val="0"/>
              </a:spcAft>
              <a:defRPr>
                <a:solidFill>
                  <a:schemeClr val="tx1"/>
                </a:solidFill>
                <a:latin typeface="Arial" charset="0"/>
                <a:ea typeface="ＭＳ Ｐゴシック" charset="0"/>
              </a:defRPr>
            </a:lvl7pPr>
            <a:lvl8pPr defTabSz="4078288" fontAlgn="base">
              <a:spcBef>
                <a:spcPct val="0"/>
              </a:spcBef>
              <a:spcAft>
                <a:spcPct val="0"/>
              </a:spcAft>
              <a:defRPr>
                <a:solidFill>
                  <a:schemeClr val="tx1"/>
                </a:solidFill>
                <a:latin typeface="Arial" charset="0"/>
                <a:ea typeface="ＭＳ Ｐゴシック" charset="0"/>
              </a:defRPr>
            </a:lvl8pPr>
            <a:lvl9pPr defTabSz="4078288" fontAlgn="base">
              <a:spcBef>
                <a:spcPct val="0"/>
              </a:spcBef>
              <a:spcAft>
                <a:spcPct val="0"/>
              </a:spcAft>
              <a:defRPr>
                <a:solidFill>
                  <a:schemeClr val="tx1"/>
                </a:solidFill>
                <a:latin typeface="Arial" charset="0"/>
                <a:ea typeface="ＭＳ Ｐゴシック" charset="0"/>
              </a:defRPr>
            </a:lvl9pPr>
          </a:lstStyle>
          <a:p>
            <a:r>
              <a:rPr lang="en-GB" b="0"/>
              <a:t> p (Cheap)</a:t>
            </a:r>
            <a:endParaRPr lang="en-US" b="0"/>
          </a:p>
        </p:txBody>
      </p:sp>
      <p:sp>
        <p:nvSpPr>
          <p:cNvPr id="69643" name="Text Box 11"/>
          <p:cNvSpPr txBox="1">
            <a:spLocks noChangeArrowheads="1"/>
          </p:cNvSpPr>
          <p:nvPr/>
        </p:nvSpPr>
        <p:spPr bwMode="auto">
          <a:xfrm>
            <a:off x="5508625" y="5949950"/>
            <a:ext cx="3536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4078288">
              <a:defRPr>
                <a:solidFill>
                  <a:schemeClr val="tx1"/>
                </a:solidFill>
                <a:latin typeface="Arial" charset="0"/>
                <a:ea typeface="ＭＳ Ｐゴシック" charset="0"/>
              </a:defRPr>
            </a:lvl1pPr>
            <a:lvl2pPr defTabSz="4078288">
              <a:defRPr>
                <a:solidFill>
                  <a:schemeClr val="tx1"/>
                </a:solidFill>
                <a:latin typeface="Arial" charset="0"/>
                <a:ea typeface="ＭＳ Ｐゴシック" charset="0"/>
              </a:defRPr>
            </a:lvl2pPr>
            <a:lvl3pPr defTabSz="4078288">
              <a:defRPr>
                <a:solidFill>
                  <a:schemeClr val="tx1"/>
                </a:solidFill>
                <a:latin typeface="Arial" charset="0"/>
                <a:ea typeface="ＭＳ Ｐゴシック" charset="0"/>
              </a:defRPr>
            </a:lvl3pPr>
            <a:lvl4pPr defTabSz="4078288">
              <a:defRPr>
                <a:solidFill>
                  <a:schemeClr val="tx1"/>
                </a:solidFill>
                <a:latin typeface="Arial" charset="0"/>
                <a:ea typeface="ＭＳ Ｐゴシック" charset="0"/>
              </a:defRPr>
            </a:lvl4pPr>
            <a:lvl5pPr defTabSz="4078288">
              <a:defRPr>
                <a:solidFill>
                  <a:schemeClr val="tx1"/>
                </a:solidFill>
                <a:latin typeface="Arial" charset="0"/>
                <a:ea typeface="ＭＳ Ｐゴシック" charset="0"/>
              </a:defRPr>
            </a:lvl5pPr>
            <a:lvl6pPr defTabSz="4078288" fontAlgn="base">
              <a:spcBef>
                <a:spcPct val="0"/>
              </a:spcBef>
              <a:spcAft>
                <a:spcPct val="0"/>
              </a:spcAft>
              <a:defRPr>
                <a:solidFill>
                  <a:schemeClr val="tx1"/>
                </a:solidFill>
                <a:latin typeface="Arial" charset="0"/>
                <a:ea typeface="ＭＳ Ｐゴシック" charset="0"/>
              </a:defRPr>
            </a:lvl6pPr>
            <a:lvl7pPr defTabSz="4078288" fontAlgn="base">
              <a:spcBef>
                <a:spcPct val="0"/>
              </a:spcBef>
              <a:spcAft>
                <a:spcPct val="0"/>
              </a:spcAft>
              <a:defRPr>
                <a:solidFill>
                  <a:schemeClr val="tx1"/>
                </a:solidFill>
                <a:latin typeface="Arial" charset="0"/>
                <a:ea typeface="ＭＳ Ｐゴシック" charset="0"/>
              </a:defRPr>
            </a:lvl7pPr>
            <a:lvl8pPr defTabSz="4078288" fontAlgn="base">
              <a:spcBef>
                <a:spcPct val="0"/>
              </a:spcBef>
              <a:spcAft>
                <a:spcPct val="0"/>
              </a:spcAft>
              <a:defRPr>
                <a:solidFill>
                  <a:schemeClr val="tx1"/>
                </a:solidFill>
                <a:latin typeface="Arial" charset="0"/>
                <a:ea typeface="ＭＳ Ｐゴシック" charset="0"/>
              </a:defRPr>
            </a:lvl8pPr>
            <a:lvl9pPr defTabSz="4078288" fontAlgn="base">
              <a:spcBef>
                <a:spcPct val="0"/>
              </a:spcBef>
              <a:spcAft>
                <a:spcPct val="0"/>
              </a:spcAft>
              <a:defRPr>
                <a:solidFill>
                  <a:schemeClr val="tx1"/>
                </a:solidFill>
                <a:latin typeface="Arial" charset="0"/>
                <a:ea typeface="ＭＳ Ｐゴシック" charset="0"/>
              </a:defRPr>
            </a:lvl9pPr>
          </a:lstStyle>
          <a:p>
            <a:r>
              <a:rPr lang="en-GB" b="0"/>
              <a:t>Moderate                     Expensive</a:t>
            </a:r>
            <a:endParaRPr lang="en-US" b="0"/>
          </a:p>
        </p:txBody>
      </p:sp>
      <p:sp>
        <p:nvSpPr>
          <p:cNvPr id="69644" name="Text Box 12"/>
          <p:cNvSpPr txBox="1">
            <a:spLocks noChangeArrowheads="1"/>
          </p:cNvSpPr>
          <p:nvPr/>
        </p:nvSpPr>
        <p:spPr bwMode="auto">
          <a:xfrm>
            <a:off x="6604000" y="3573463"/>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4078288">
              <a:defRPr>
                <a:solidFill>
                  <a:schemeClr val="tx1"/>
                </a:solidFill>
                <a:latin typeface="Arial" charset="0"/>
                <a:ea typeface="ＭＳ Ｐゴシック" charset="0"/>
              </a:defRPr>
            </a:lvl1pPr>
            <a:lvl2pPr defTabSz="4078288">
              <a:defRPr>
                <a:solidFill>
                  <a:schemeClr val="tx1"/>
                </a:solidFill>
                <a:latin typeface="Arial" charset="0"/>
                <a:ea typeface="ＭＳ Ｐゴシック" charset="0"/>
              </a:defRPr>
            </a:lvl2pPr>
            <a:lvl3pPr defTabSz="4078288">
              <a:defRPr>
                <a:solidFill>
                  <a:schemeClr val="tx1"/>
                </a:solidFill>
                <a:latin typeface="Arial" charset="0"/>
                <a:ea typeface="ＭＳ Ｐゴシック" charset="0"/>
              </a:defRPr>
            </a:lvl3pPr>
            <a:lvl4pPr defTabSz="4078288">
              <a:defRPr>
                <a:solidFill>
                  <a:schemeClr val="tx1"/>
                </a:solidFill>
                <a:latin typeface="Arial" charset="0"/>
                <a:ea typeface="ＭＳ Ｐゴシック" charset="0"/>
              </a:defRPr>
            </a:lvl4pPr>
            <a:lvl5pPr defTabSz="4078288">
              <a:defRPr>
                <a:solidFill>
                  <a:schemeClr val="tx1"/>
                </a:solidFill>
                <a:latin typeface="Arial" charset="0"/>
                <a:ea typeface="ＭＳ Ｐゴシック" charset="0"/>
              </a:defRPr>
            </a:lvl5pPr>
            <a:lvl6pPr defTabSz="4078288" fontAlgn="base">
              <a:spcBef>
                <a:spcPct val="0"/>
              </a:spcBef>
              <a:spcAft>
                <a:spcPct val="0"/>
              </a:spcAft>
              <a:defRPr>
                <a:solidFill>
                  <a:schemeClr val="tx1"/>
                </a:solidFill>
                <a:latin typeface="Arial" charset="0"/>
                <a:ea typeface="ＭＳ Ｐゴシック" charset="0"/>
              </a:defRPr>
            </a:lvl6pPr>
            <a:lvl7pPr defTabSz="4078288" fontAlgn="base">
              <a:spcBef>
                <a:spcPct val="0"/>
              </a:spcBef>
              <a:spcAft>
                <a:spcPct val="0"/>
              </a:spcAft>
              <a:defRPr>
                <a:solidFill>
                  <a:schemeClr val="tx1"/>
                </a:solidFill>
                <a:latin typeface="Arial" charset="0"/>
                <a:ea typeface="ＭＳ Ｐゴシック" charset="0"/>
              </a:defRPr>
            </a:lvl7pPr>
            <a:lvl8pPr defTabSz="4078288" fontAlgn="base">
              <a:spcBef>
                <a:spcPct val="0"/>
              </a:spcBef>
              <a:spcAft>
                <a:spcPct val="0"/>
              </a:spcAft>
              <a:defRPr>
                <a:solidFill>
                  <a:schemeClr val="tx1"/>
                </a:solidFill>
                <a:latin typeface="Arial" charset="0"/>
                <a:ea typeface="ＭＳ Ｐゴシック" charset="0"/>
              </a:defRPr>
            </a:lvl8pPr>
            <a:lvl9pPr defTabSz="4078288" fontAlgn="base">
              <a:spcBef>
                <a:spcPct val="0"/>
              </a:spcBef>
              <a:spcAft>
                <a:spcPct val="0"/>
              </a:spcAft>
              <a:defRPr>
                <a:solidFill>
                  <a:schemeClr val="tx1"/>
                </a:solidFill>
                <a:latin typeface="Arial" charset="0"/>
                <a:ea typeface="ＭＳ Ｐゴシック" charset="0"/>
              </a:defRPr>
            </a:lvl9pPr>
          </a:lstStyle>
          <a:p>
            <a:r>
              <a:rPr lang="en-GB" b="0"/>
              <a:t> Cheap</a:t>
            </a:r>
            <a:endParaRPr lang="en-US" b="0"/>
          </a:p>
        </p:txBody>
      </p:sp>
      <p:sp>
        <p:nvSpPr>
          <p:cNvPr id="69645" name="Pyr1"/>
          <p:cNvSpPr>
            <a:spLocks noEditPoints="1" noChangeArrowheads="1"/>
          </p:cNvSpPr>
          <p:nvPr/>
        </p:nvSpPr>
        <p:spPr bwMode="auto">
          <a:xfrm>
            <a:off x="6837363" y="4005263"/>
            <a:ext cx="515937" cy="393700"/>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000080"/>
          </a:solidFill>
          <a:ln w="9525">
            <a:solidFill>
              <a:srgbClr val="000000"/>
            </a:solidFill>
            <a:miter lim="800000"/>
            <a:headEnd/>
            <a:tailEnd/>
          </a:ln>
        </p:spPr>
        <p:txBody>
          <a:bodyPr/>
          <a:lstStyle/>
          <a:p>
            <a:endParaRPr lang="en-US"/>
          </a:p>
        </p:txBody>
      </p:sp>
      <p:sp>
        <p:nvSpPr>
          <p:cNvPr id="69646" name="Pyr2"/>
          <p:cNvSpPr>
            <a:spLocks noEditPoints="1" noChangeArrowheads="1"/>
          </p:cNvSpPr>
          <p:nvPr/>
        </p:nvSpPr>
        <p:spPr bwMode="auto">
          <a:xfrm>
            <a:off x="6537325" y="4398963"/>
            <a:ext cx="1111250" cy="461962"/>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0000FF"/>
          </a:solidFill>
          <a:ln w="9525">
            <a:solidFill>
              <a:srgbClr val="000000"/>
            </a:solidFill>
            <a:miter lim="800000"/>
            <a:headEnd/>
            <a:tailEnd/>
          </a:ln>
        </p:spPr>
        <p:txBody>
          <a:bodyPr/>
          <a:lstStyle/>
          <a:p>
            <a:endParaRPr lang="en-US"/>
          </a:p>
        </p:txBody>
      </p:sp>
      <p:sp>
        <p:nvSpPr>
          <p:cNvPr id="69647" name="Pyr3"/>
          <p:cNvSpPr>
            <a:spLocks noEditPoints="1" noChangeArrowheads="1"/>
          </p:cNvSpPr>
          <p:nvPr/>
        </p:nvSpPr>
        <p:spPr bwMode="auto">
          <a:xfrm>
            <a:off x="6242050" y="4860925"/>
            <a:ext cx="1703388" cy="461963"/>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00CCFF"/>
          </a:solidFill>
          <a:ln w="9525">
            <a:solidFill>
              <a:srgbClr val="000000"/>
            </a:solidFill>
            <a:miter lim="800000"/>
            <a:headEnd/>
            <a:tailEnd/>
          </a:ln>
        </p:spPr>
        <p:txBody>
          <a:bodyPr/>
          <a:lstStyle/>
          <a:p>
            <a:endParaRPr lang="en-US"/>
          </a:p>
        </p:txBody>
      </p:sp>
      <p:sp>
        <p:nvSpPr>
          <p:cNvPr id="69648" name="Pyr4"/>
          <p:cNvSpPr>
            <a:spLocks noEditPoints="1" noChangeArrowheads="1"/>
          </p:cNvSpPr>
          <p:nvPr/>
        </p:nvSpPr>
        <p:spPr bwMode="auto">
          <a:xfrm>
            <a:off x="5940425" y="5321300"/>
            <a:ext cx="2303463" cy="461963"/>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99CCFF"/>
          </a:solidFill>
          <a:ln w="9525">
            <a:solidFill>
              <a:srgbClr val="000000"/>
            </a:solidFill>
            <a:miter lim="800000"/>
            <a:headEnd/>
            <a:tailEnd/>
          </a:ln>
        </p:spPr>
        <p:txBody>
          <a:bodyPr/>
          <a:lstStyle/>
          <a:p>
            <a:endParaRPr lang="en-US"/>
          </a:p>
        </p:txBody>
      </p:sp>
      <p:sp>
        <p:nvSpPr>
          <p:cNvPr id="69649" name="AutoShape 17"/>
          <p:cNvSpPr>
            <a:spLocks noChangeArrowheads="1"/>
          </p:cNvSpPr>
          <p:nvPr/>
        </p:nvSpPr>
        <p:spPr bwMode="auto">
          <a:xfrm rot="-2477181">
            <a:off x="2627313" y="3068638"/>
            <a:ext cx="976312" cy="485775"/>
          </a:xfrm>
          <a:prstGeom prst="rightArrow">
            <a:avLst>
              <a:gd name="adj1" fmla="val 50000"/>
              <a:gd name="adj2" fmla="val 5024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650" name="AutoShape 18"/>
          <p:cNvSpPr>
            <a:spLocks noChangeArrowheads="1"/>
          </p:cNvSpPr>
          <p:nvPr/>
        </p:nvSpPr>
        <p:spPr bwMode="auto">
          <a:xfrm rot="2627000">
            <a:off x="5435600" y="3159125"/>
            <a:ext cx="976313" cy="485775"/>
          </a:xfrm>
          <a:prstGeom prst="rightArrow">
            <a:avLst>
              <a:gd name="adj1" fmla="val 50000"/>
              <a:gd name="adj2" fmla="val 5024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651" name="Line 19"/>
          <p:cNvSpPr>
            <a:spLocks noChangeShapeType="1"/>
          </p:cNvSpPr>
          <p:nvPr/>
        </p:nvSpPr>
        <p:spPr bwMode="auto">
          <a:xfrm>
            <a:off x="3997325" y="2565400"/>
            <a:ext cx="430213" cy="0"/>
          </a:xfrm>
          <a:prstGeom prst="line">
            <a:avLst/>
          </a:prstGeom>
          <a:noFill/>
          <a:ln w="9525">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652" name="Line 20"/>
          <p:cNvSpPr>
            <a:spLocks noChangeShapeType="1"/>
          </p:cNvSpPr>
          <p:nvPr/>
        </p:nvSpPr>
        <p:spPr bwMode="auto">
          <a:xfrm>
            <a:off x="4430713" y="2565400"/>
            <a:ext cx="430212"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653" name="Line 21"/>
          <p:cNvSpPr>
            <a:spLocks noChangeShapeType="1"/>
          </p:cNvSpPr>
          <p:nvPr/>
        </p:nvSpPr>
        <p:spPr bwMode="auto">
          <a:xfrm>
            <a:off x="4862513" y="2565400"/>
            <a:ext cx="430212" cy="0"/>
          </a:xfrm>
          <a:prstGeom prst="line">
            <a:avLst/>
          </a:prstGeom>
          <a:noFill/>
          <a:ln w="9525">
            <a:solidFill>
              <a:srgbClr val="00008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654" name="Line 22"/>
          <p:cNvSpPr>
            <a:spLocks noChangeShapeType="1"/>
          </p:cNvSpPr>
          <p:nvPr/>
        </p:nvSpPr>
        <p:spPr bwMode="auto">
          <a:xfrm>
            <a:off x="3563938" y="2565400"/>
            <a:ext cx="1728787" cy="0"/>
          </a:xfrm>
          <a:prstGeom prst="line">
            <a:avLst/>
          </a:prstGeom>
          <a:noFill/>
          <a:ln w="952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69654"/>
                                        </p:tgtEl>
                                      </p:cBhvr>
                                    </p:animEffect>
                                    <p:set>
                                      <p:cBhvr>
                                        <p:cTn id="7" dur="1" fill="hold">
                                          <p:stCondLst>
                                            <p:cond delay="499"/>
                                          </p:stCondLst>
                                        </p:cTn>
                                        <p:tgtEl>
                                          <p:spTgt spid="69654"/>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6964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6964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964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964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964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965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96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3" grpId="0"/>
      <p:bldP spid="69644" grpId="0"/>
      <p:bldP spid="69645" grpId="0" animBg="1"/>
      <p:bldP spid="69646" grpId="0" animBg="1"/>
      <p:bldP spid="69647" grpId="0" animBg="1"/>
      <p:bldP spid="69648" grpId="0" animBg="1"/>
      <p:bldP spid="69650" grpId="0" animBg="1"/>
      <p:bldP spid="6965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188913"/>
            <a:ext cx="8820150" cy="565150"/>
          </a:xfrm>
        </p:spPr>
        <p:txBody>
          <a:bodyPr/>
          <a:lstStyle/>
          <a:p>
            <a:r>
              <a:rPr lang="en-US" dirty="0" smtClean="0"/>
              <a:t>Application – </a:t>
            </a:r>
            <a:r>
              <a:rPr lang="en-US" dirty="0" smtClean="0"/>
              <a:t>Summary</a:t>
            </a:r>
            <a:r>
              <a:rPr lang="en-US" dirty="0"/>
              <a:t> </a:t>
            </a:r>
            <a:r>
              <a:rPr lang="en-US" dirty="0" smtClean="0"/>
              <a:t>of steps</a:t>
            </a:r>
            <a:endParaRPr lang="en-US" dirty="0"/>
          </a:p>
        </p:txBody>
      </p:sp>
      <p:sp>
        <p:nvSpPr>
          <p:cNvPr id="4" name="Line 5"/>
          <p:cNvSpPr>
            <a:spLocks noChangeShapeType="1"/>
          </p:cNvSpPr>
          <p:nvPr/>
        </p:nvSpPr>
        <p:spPr bwMode="auto">
          <a:xfrm>
            <a:off x="539552" y="3206304"/>
            <a:ext cx="3384550" cy="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 name="Rectangle 6"/>
          <p:cNvSpPr>
            <a:spLocks noChangeArrowheads="1"/>
          </p:cNvSpPr>
          <p:nvPr/>
        </p:nvSpPr>
        <p:spPr bwMode="auto">
          <a:xfrm>
            <a:off x="1306314" y="2457004"/>
            <a:ext cx="503238" cy="749300"/>
          </a:xfrm>
          <a:prstGeom prst="rect">
            <a:avLst/>
          </a:prstGeom>
          <a:gradFill rotWithShape="1">
            <a:gsLst>
              <a:gs pos="0">
                <a:srgbClr val="318CDE"/>
              </a:gs>
              <a:gs pos="100000">
                <a:srgbClr val="CCECFF"/>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 name="Rectangle 7"/>
          <p:cNvSpPr>
            <a:spLocks noChangeArrowheads="1"/>
          </p:cNvSpPr>
          <p:nvPr/>
        </p:nvSpPr>
        <p:spPr bwMode="auto">
          <a:xfrm>
            <a:off x="1954014" y="2599879"/>
            <a:ext cx="503238" cy="606425"/>
          </a:xfrm>
          <a:prstGeom prst="rect">
            <a:avLst/>
          </a:prstGeom>
          <a:gradFill rotWithShape="1">
            <a:gsLst>
              <a:gs pos="0">
                <a:srgbClr val="318CDE"/>
              </a:gs>
              <a:gs pos="100000">
                <a:srgbClr val="CCECFF"/>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Rectangle 8"/>
          <p:cNvSpPr>
            <a:spLocks noChangeArrowheads="1"/>
          </p:cNvSpPr>
          <p:nvPr/>
        </p:nvSpPr>
        <p:spPr bwMode="auto">
          <a:xfrm>
            <a:off x="2601714" y="3104704"/>
            <a:ext cx="503238" cy="101600"/>
          </a:xfrm>
          <a:prstGeom prst="rect">
            <a:avLst/>
          </a:prstGeom>
          <a:gradFill rotWithShape="1">
            <a:gsLst>
              <a:gs pos="0">
                <a:srgbClr val="318CDE"/>
              </a:gs>
              <a:gs pos="100000">
                <a:srgbClr val="CCECFF"/>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Line 9"/>
          <p:cNvSpPr>
            <a:spLocks noChangeShapeType="1"/>
          </p:cNvSpPr>
          <p:nvPr/>
        </p:nvSpPr>
        <p:spPr bwMode="auto">
          <a:xfrm flipV="1">
            <a:off x="755452" y="1407666"/>
            <a:ext cx="0" cy="2016125"/>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 name="Text Box 10"/>
          <p:cNvSpPr txBox="1">
            <a:spLocks noChangeArrowheads="1"/>
          </p:cNvSpPr>
          <p:nvPr/>
        </p:nvSpPr>
        <p:spPr bwMode="auto">
          <a:xfrm>
            <a:off x="1088827" y="3206304"/>
            <a:ext cx="2114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4078288">
              <a:defRPr>
                <a:solidFill>
                  <a:schemeClr val="tx1"/>
                </a:solidFill>
                <a:latin typeface="Arial" charset="0"/>
                <a:ea typeface="ＭＳ Ｐゴシック" charset="0"/>
              </a:defRPr>
            </a:lvl1pPr>
            <a:lvl2pPr defTabSz="4078288">
              <a:defRPr>
                <a:solidFill>
                  <a:schemeClr val="tx1"/>
                </a:solidFill>
                <a:latin typeface="Arial" charset="0"/>
                <a:ea typeface="ＭＳ Ｐゴシック" charset="0"/>
              </a:defRPr>
            </a:lvl2pPr>
            <a:lvl3pPr defTabSz="4078288">
              <a:defRPr>
                <a:solidFill>
                  <a:schemeClr val="tx1"/>
                </a:solidFill>
                <a:latin typeface="Arial" charset="0"/>
                <a:ea typeface="ＭＳ Ｐゴシック" charset="0"/>
              </a:defRPr>
            </a:lvl3pPr>
            <a:lvl4pPr defTabSz="4078288">
              <a:defRPr>
                <a:solidFill>
                  <a:schemeClr val="tx1"/>
                </a:solidFill>
                <a:latin typeface="Arial" charset="0"/>
                <a:ea typeface="ＭＳ Ｐゴシック" charset="0"/>
              </a:defRPr>
            </a:lvl4pPr>
            <a:lvl5pPr defTabSz="4078288">
              <a:defRPr>
                <a:solidFill>
                  <a:schemeClr val="tx1"/>
                </a:solidFill>
                <a:latin typeface="Arial" charset="0"/>
                <a:ea typeface="ＭＳ Ｐゴシック" charset="0"/>
              </a:defRPr>
            </a:lvl5pPr>
            <a:lvl6pPr defTabSz="4078288" fontAlgn="base">
              <a:spcBef>
                <a:spcPct val="0"/>
              </a:spcBef>
              <a:spcAft>
                <a:spcPct val="0"/>
              </a:spcAft>
              <a:defRPr>
                <a:solidFill>
                  <a:schemeClr val="tx1"/>
                </a:solidFill>
                <a:latin typeface="Arial" charset="0"/>
                <a:ea typeface="ＭＳ Ｐゴシック" charset="0"/>
              </a:defRPr>
            </a:lvl6pPr>
            <a:lvl7pPr defTabSz="4078288" fontAlgn="base">
              <a:spcBef>
                <a:spcPct val="0"/>
              </a:spcBef>
              <a:spcAft>
                <a:spcPct val="0"/>
              </a:spcAft>
              <a:defRPr>
                <a:solidFill>
                  <a:schemeClr val="tx1"/>
                </a:solidFill>
                <a:latin typeface="Arial" charset="0"/>
                <a:ea typeface="ＭＳ Ｐゴシック" charset="0"/>
              </a:defRPr>
            </a:lvl7pPr>
            <a:lvl8pPr defTabSz="4078288" fontAlgn="base">
              <a:spcBef>
                <a:spcPct val="0"/>
              </a:spcBef>
              <a:spcAft>
                <a:spcPct val="0"/>
              </a:spcAft>
              <a:defRPr>
                <a:solidFill>
                  <a:schemeClr val="tx1"/>
                </a:solidFill>
                <a:latin typeface="Arial" charset="0"/>
                <a:ea typeface="ＭＳ Ｐゴシック" charset="0"/>
              </a:defRPr>
            </a:lvl8pPr>
            <a:lvl9pPr defTabSz="4078288" fontAlgn="base">
              <a:spcBef>
                <a:spcPct val="0"/>
              </a:spcBef>
              <a:spcAft>
                <a:spcPct val="0"/>
              </a:spcAft>
              <a:defRPr>
                <a:solidFill>
                  <a:schemeClr val="tx1"/>
                </a:solidFill>
                <a:latin typeface="Arial" charset="0"/>
                <a:ea typeface="ＭＳ Ｐゴシック" charset="0"/>
              </a:defRPr>
            </a:lvl9pPr>
          </a:lstStyle>
          <a:p>
            <a:r>
              <a:rPr lang="en-GB" b="0"/>
              <a:t>  Beer    Bar     Bye</a:t>
            </a:r>
            <a:endParaRPr lang="en-US" b="0"/>
          </a:p>
        </p:txBody>
      </p:sp>
      <p:graphicFrame>
        <p:nvGraphicFramePr>
          <p:cNvPr id="11" name="Object 10"/>
          <p:cNvGraphicFramePr>
            <a:graphicFrameLocks noChangeAspect="1"/>
          </p:cNvGraphicFramePr>
          <p:nvPr>
            <p:extLst>
              <p:ext uri="{D42A27DB-BD31-4B8C-83A1-F6EECF244321}">
                <p14:modId xmlns:p14="http://schemas.microsoft.com/office/powerpoint/2010/main" val="73676099"/>
              </p:ext>
            </p:extLst>
          </p:nvPr>
        </p:nvGraphicFramePr>
        <p:xfrm>
          <a:off x="7812360" y="1623690"/>
          <a:ext cx="836414" cy="1815630"/>
        </p:xfrm>
        <a:graphic>
          <a:graphicData uri="http://schemas.openxmlformats.org/presentationml/2006/ole">
            <mc:AlternateContent xmlns:mc="http://schemas.openxmlformats.org/markup-compatibility/2006">
              <mc:Choice xmlns:v="urn:schemas-microsoft-com:vml" Requires="v">
                <p:oleObj spid="_x0000_s1124" name="Equation" r:id="rId3" imgW="520700" imgH="1130300" progId="Equation.3">
                  <p:embed/>
                </p:oleObj>
              </mc:Choice>
              <mc:Fallback>
                <p:oleObj name="Equation" r:id="rId3" imgW="520700" imgH="1130300" progId="Equation.3">
                  <p:embed/>
                  <p:pic>
                    <p:nvPicPr>
                      <p:cNvPr id="0" name=""/>
                      <p:cNvPicPr/>
                      <p:nvPr/>
                    </p:nvPicPr>
                    <p:blipFill>
                      <a:blip r:embed="rId4"/>
                      <a:stretch>
                        <a:fillRect/>
                      </a:stretch>
                    </p:blipFill>
                    <p:spPr>
                      <a:xfrm>
                        <a:off x="7812360" y="1623690"/>
                        <a:ext cx="836414" cy="1815630"/>
                      </a:xfrm>
                      <a:prstGeom prst="rect">
                        <a:avLst/>
                      </a:prstGeom>
                    </p:spPr>
                  </p:pic>
                </p:oleObj>
              </mc:Fallback>
            </mc:AlternateContent>
          </a:graphicData>
        </a:graphic>
      </p:graphicFrame>
      <p:sp>
        <p:nvSpPr>
          <p:cNvPr id="12" name="TextBox 11"/>
          <p:cNvSpPr txBox="1"/>
          <p:nvPr/>
        </p:nvSpPr>
        <p:spPr>
          <a:xfrm>
            <a:off x="4860032" y="1767706"/>
            <a:ext cx="2249985" cy="646331"/>
          </a:xfrm>
          <a:prstGeom prst="rect">
            <a:avLst/>
          </a:prstGeom>
          <a:noFill/>
        </p:spPr>
        <p:txBody>
          <a:bodyPr wrap="none" rtlCol="0">
            <a:spAutoFit/>
          </a:bodyPr>
          <a:lstStyle/>
          <a:p>
            <a:pPr algn="ctr"/>
            <a:r>
              <a:rPr lang="en-US" dirty="0" smtClean="0"/>
              <a:t>Extract feature </a:t>
            </a:r>
          </a:p>
          <a:p>
            <a:pPr algn="ctr"/>
            <a:r>
              <a:rPr lang="en-US" dirty="0" smtClean="0"/>
              <a:t>vector at each turn</a:t>
            </a:r>
            <a:endParaRPr lang="en-US" dirty="0"/>
          </a:p>
        </p:txBody>
      </p:sp>
      <p:cxnSp>
        <p:nvCxnSpPr>
          <p:cNvPr id="14" name="Straight Arrow Connector 13"/>
          <p:cNvCxnSpPr/>
          <p:nvPr/>
        </p:nvCxnSpPr>
        <p:spPr bwMode="auto">
          <a:xfrm>
            <a:off x="4067944" y="2631802"/>
            <a:ext cx="3528392" cy="0"/>
          </a:xfrm>
          <a:prstGeom prst="straightConnector1">
            <a:avLst/>
          </a:prstGeom>
          <a:solidFill>
            <a:schemeClr val="accent1"/>
          </a:solidFill>
          <a:ln w="9525" cap="flat" cmpd="sng" algn="ctr">
            <a:solidFill>
              <a:srgbClr val="FF0000"/>
            </a:solidFill>
            <a:prstDash val="solid"/>
            <a:round/>
            <a:headEnd type="none" w="med" len="med"/>
            <a:tailEnd type="arrow"/>
          </a:ln>
          <a:effectLst>
            <a:outerShdw blurRad="63500" dist="38100" dir="2700000" algn="tl" rotWithShape="0">
              <a:schemeClr val="bg2">
                <a:alpha val="75000"/>
              </a:schemeClr>
            </a:outerShdw>
          </a:effectLst>
          <a:extLst/>
        </p:spPr>
      </p:cxnSp>
      <p:cxnSp>
        <p:nvCxnSpPr>
          <p:cNvPr id="15" name="Straight Arrow Connector 14"/>
          <p:cNvCxnSpPr/>
          <p:nvPr/>
        </p:nvCxnSpPr>
        <p:spPr bwMode="auto">
          <a:xfrm flipH="1">
            <a:off x="8172400" y="3573016"/>
            <a:ext cx="8384" cy="1512168"/>
          </a:xfrm>
          <a:prstGeom prst="straightConnector1">
            <a:avLst/>
          </a:prstGeom>
          <a:solidFill>
            <a:schemeClr val="accent1"/>
          </a:solidFill>
          <a:ln w="9525" cap="flat" cmpd="sng" algn="ctr">
            <a:solidFill>
              <a:srgbClr val="FF0000"/>
            </a:solidFill>
            <a:prstDash val="solid"/>
            <a:round/>
            <a:headEnd type="none" w="med" len="med"/>
            <a:tailEnd type="arrow"/>
          </a:ln>
          <a:effectLst>
            <a:outerShdw blurRad="63500" dist="38100" dir="2700000" algn="tl" rotWithShape="0">
              <a:schemeClr val="bg2">
                <a:alpha val="75000"/>
              </a:schemeClr>
            </a:outerShdw>
          </a:effectLst>
          <a:extLst/>
        </p:spPr>
      </p:cxnSp>
      <p:sp>
        <p:nvSpPr>
          <p:cNvPr id="19" name="TextBox 18"/>
          <p:cNvSpPr txBox="1"/>
          <p:nvPr/>
        </p:nvSpPr>
        <p:spPr>
          <a:xfrm>
            <a:off x="5148064" y="3429000"/>
            <a:ext cx="2647630" cy="1477328"/>
          </a:xfrm>
          <a:prstGeom prst="rect">
            <a:avLst/>
          </a:prstGeom>
          <a:noFill/>
        </p:spPr>
        <p:txBody>
          <a:bodyPr wrap="none" rtlCol="0">
            <a:spAutoFit/>
          </a:bodyPr>
          <a:lstStyle/>
          <a:p>
            <a:pPr algn="ctr"/>
            <a:r>
              <a:rPr lang="en-US" dirty="0" smtClean="0"/>
              <a:t>Store an estimate</a:t>
            </a:r>
          </a:p>
          <a:p>
            <a:pPr algn="ctr"/>
            <a:r>
              <a:rPr lang="en-US" dirty="0" smtClean="0"/>
              <a:t>of the expected future</a:t>
            </a:r>
          </a:p>
          <a:p>
            <a:pPr algn="ctr"/>
            <a:r>
              <a:rPr lang="en-US" dirty="0" smtClean="0"/>
              <a:t>reward for each action </a:t>
            </a:r>
          </a:p>
          <a:p>
            <a:pPr algn="ctr"/>
            <a:r>
              <a:rPr lang="en-US" dirty="0" smtClean="0"/>
              <a:t>from each state </a:t>
            </a:r>
          </a:p>
          <a:p>
            <a:pPr algn="ctr"/>
            <a:r>
              <a:rPr lang="en-US" dirty="0" smtClean="0"/>
              <a:t>(Q function)</a:t>
            </a:r>
            <a:endParaRPr lang="en-US" dirty="0"/>
          </a:p>
        </p:txBody>
      </p:sp>
      <p:cxnSp>
        <p:nvCxnSpPr>
          <p:cNvPr id="21" name="Straight Arrow Connector 20"/>
          <p:cNvCxnSpPr/>
          <p:nvPr/>
        </p:nvCxnSpPr>
        <p:spPr bwMode="auto">
          <a:xfrm flipH="1">
            <a:off x="3275856" y="5805264"/>
            <a:ext cx="1512168" cy="0"/>
          </a:xfrm>
          <a:prstGeom prst="straightConnector1">
            <a:avLst/>
          </a:prstGeom>
          <a:solidFill>
            <a:schemeClr val="accent1"/>
          </a:solidFill>
          <a:ln w="9525" cap="flat" cmpd="sng" algn="ctr">
            <a:solidFill>
              <a:srgbClr val="FF0000"/>
            </a:solidFill>
            <a:prstDash val="solid"/>
            <a:round/>
            <a:headEnd type="none" w="med" len="med"/>
            <a:tailEnd type="arrow"/>
          </a:ln>
          <a:effectLst>
            <a:outerShdw blurRad="63500" dist="38100" dir="2700000" algn="tl" rotWithShape="0">
              <a:schemeClr val="bg2">
                <a:alpha val="75000"/>
              </a:schemeClr>
            </a:outerShdw>
          </a:effectLst>
          <a:extLst/>
        </p:spPr>
      </p:cxnSp>
      <p:sp>
        <p:nvSpPr>
          <p:cNvPr id="24" name="TextBox 23"/>
          <p:cNvSpPr txBox="1"/>
          <p:nvPr/>
        </p:nvSpPr>
        <p:spPr>
          <a:xfrm>
            <a:off x="395536" y="4687976"/>
            <a:ext cx="2570310" cy="1477328"/>
          </a:xfrm>
          <a:prstGeom prst="rect">
            <a:avLst/>
          </a:prstGeom>
          <a:noFill/>
        </p:spPr>
        <p:txBody>
          <a:bodyPr wrap="none" rtlCol="0">
            <a:spAutoFit/>
          </a:bodyPr>
          <a:lstStyle/>
          <a:p>
            <a:pPr algn="ctr"/>
            <a:r>
              <a:rPr lang="en-US" dirty="0" smtClean="0"/>
              <a:t>Choose actions </a:t>
            </a:r>
          </a:p>
          <a:p>
            <a:pPr algn="ctr"/>
            <a:r>
              <a:rPr lang="en-US" dirty="0" smtClean="0"/>
              <a:t>according to their</a:t>
            </a:r>
          </a:p>
          <a:p>
            <a:pPr algn="ctr"/>
            <a:r>
              <a:rPr lang="en-US" dirty="0" smtClean="0"/>
              <a:t>future reward. Update</a:t>
            </a:r>
          </a:p>
          <a:p>
            <a:pPr algn="ctr"/>
            <a:r>
              <a:rPr lang="en-US" dirty="0" smtClean="0"/>
              <a:t>estimates with the </a:t>
            </a:r>
          </a:p>
          <a:p>
            <a:pPr algn="ctr"/>
            <a:r>
              <a:rPr lang="en-US" dirty="0" smtClean="0"/>
              <a:t>reward obtained</a:t>
            </a:r>
          </a:p>
        </p:txBody>
      </p:sp>
      <p:sp>
        <p:nvSpPr>
          <p:cNvPr id="40" name="Line 5"/>
          <p:cNvSpPr>
            <a:spLocks noChangeShapeType="1"/>
          </p:cNvSpPr>
          <p:nvPr/>
        </p:nvSpPr>
        <p:spPr bwMode="auto">
          <a:xfrm>
            <a:off x="5148064" y="6156255"/>
            <a:ext cx="3384550" cy="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4" name="Line 9"/>
          <p:cNvSpPr>
            <a:spLocks noChangeShapeType="1"/>
          </p:cNvSpPr>
          <p:nvPr/>
        </p:nvSpPr>
        <p:spPr bwMode="auto">
          <a:xfrm flipV="1">
            <a:off x="5363964" y="5157191"/>
            <a:ext cx="124" cy="121655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cxnSp>
        <p:nvCxnSpPr>
          <p:cNvPr id="47" name="Straight Connector 46"/>
          <p:cNvCxnSpPr/>
          <p:nvPr/>
        </p:nvCxnSpPr>
        <p:spPr bwMode="auto">
          <a:xfrm flipV="1">
            <a:off x="5364088" y="5445224"/>
            <a:ext cx="2880320" cy="432048"/>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8" name="TextBox 47"/>
          <p:cNvSpPr txBox="1"/>
          <p:nvPr/>
        </p:nvSpPr>
        <p:spPr>
          <a:xfrm>
            <a:off x="6012160" y="5157192"/>
            <a:ext cx="1415697" cy="369332"/>
          </a:xfrm>
          <a:prstGeom prst="rect">
            <a:avLst/>
          </a:prstGeom>
          <a:noFill/>
        </p:spPr>
        <p:txBody>
          <a:bodyPr wrap="none" rtlCol="0">
            <a:spAutoFit/>
          </a:bodyPr>
          <a:lstStyle/>
          <a:p>
            <a:r>
              <a:rPr lang="en-US" dirty="0" smtClean="0"/>
              <a:t>inform(bar)</a:t>
            </a:r>
            <a:endParaRPr lang="en-US" dirty="0"/>
          </a:p>
        </p:txBody>
      </p:sp>
      <p:sp>
        <p:nvSpPr>
          <p:cNvPr id="49" name="TextBox 48"/>
          <p:cNvSpPr txBox="1"/>
          <p:nvPr/>
        </p:nvSpPr>
        <p:spPr>
          <a:xfrm>
            <a:off x="7668344" y="6131308"/>
            <a:ext cx="851578" cy="369332"/>
          </a:xfrm>
          <a:prstGeom prst="rect">
            <a:avLst/>
          </a:prstGeom>
          <a:noFill/>
        </p:spPr>
        <p:txBody>
          <a:bodyPr wrap="none" rtlCol="0">
            <a:spAutoFit/>
          </a:bodyPr>
          <a:lstStyle/>
          <a:p>
            <a:r>
              <a:rPr lang="en-US" dirty="0" smtClean="0"/>
              <a:t>P(bar)</a:t>
            </a:r>
            <a:endParaRPr lang="en-US" dirty="0"/>
          </a:p>
        </p:txBody>
      </p:sp>
      <p:sp>
        <p:nvSpPr>
          <p:cNvPr id="52" name="TextBox 51"/>
          <p:cNvSpPr txBox="1"/>
          <p:nvPr/>
        </p:nvSpPr>
        <p:spPr>
          <a:xfrm>
            <a:off x="4932040" y="4941168"/>
            <a:ext cx="364215" cy="369332"/>
          </a:xfrm>
          <a:prstGeom prst="rect">
            <a:avLst/>
          </a:prstGeom>
          <a:noFill/>
        </p:spPr>
        <p:txBody>
          <a:bodyPr wrap="none" rtlCol="0">
            <a:spAutoFit/>
          </a:bodyPr>
          <a:lstStyle/>
          <a:p>
            <a:r>
              <a:rPr lang="en-US" dirty="0" smtClean="0"/>
              <a:t>Q</a:t>
            </a:r>
            <a:endParaRPr lang="en-US" dirty="0"/>
          </a:p>
        </p:txBody>
      </p:sp>
      <p:sp>
        <p:nvSpPr>
          <p:cNvPr id="53" name="TextBox 52"/>
          <p:cNvSpPr txBox="1"/>
          <p:nvPr/>
        </p:nvSpPr>
        <p:spPr>
          <a:xfrm>
            <a:off x="1619672" y="980728"/>
            <a:ext cx="4032448" cy="646331"/>
          </a:xfrm>
          <a:prstGeom prst="rect">
            <a:avLst/>
          </a:prstGeom>
          <a:noFill/>
        </p:spPr>
        <p:txBody>
          <a:bodyPr wrap="square" rtlCol="0">
            <a:spAutoFit/>
          </a:bodyPr>
          <a:lstStyle/>
          <a:p>
            <a:pPr algn="ctr"/>
            <a:r>
              <a:rPr lang="en-US" dirty="0" smtClean="0"/>
              <a:t>Assume a reward is obtained at the end of each dialogue</a:t>
            </a:r>
          </a:p>
        </p:txBody>
      </p:sp>
    </p:spTree>
    <p:extLst>
      <p:ext uri="{BB962C8B-B14F-4D97-AF65-F5344CB8AC3E}">
        <p14:creationId xmlns:p14="http://schemas.microsoft.com/office/powerpoint/2010/main" val="9827374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p:bldP spid="12" grpId="0"/>
      <p:bldP spid="19" grpId="0"/>
      <p:bldP spid="24" grpId="0"/>
      <p:bldP spid="40" grpId="0" animBg="1"/>
      <p:bldP spid="44" grpId="0" animBg="1"/>
      <p:bldP spid="48" grpId="0"/>
      <p:bldP spid="49" grpId="0"/>
      <p:bldP spid="5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body" idx="1"/>
          </p:nvPr>
        </p:nvSpPr>
        <p:spPr/>
        <p:txBody>
          <a:bodyPr/>
          <a:lstStyle/>
          <a:p>
            <a:endParaRPr lang="en-GB" dirty="0"/>
          </a:p>
          <a:p>
            <a:endParaRPr lang="en-GB" dirty="0"/>
          </a:p>
          <a:p>
            <a:endParaRPr lang="en-GB" dirty="0"/>
          </a:p>
          <a:p>
            <a:endParaRPr lang="en-GB" dirty="0"/>
          </a:p>
          <a:p>
            <a:endParaRPr lang="en-GB" dirty="0"/>
          </a:p>
          <a:p>
            <a:endParaRPr lang="en-GB" dirty="0"/>
          </a:p>
          <a:p>
            <a:endParaRPr lang="en-GB" dirty="0"/>
          </a:p>
          <a:p>
            <a:r>
              <a:rPr lang="en-GB" dirty="0" smtClean="0"/>
              <a:t>Getting people to talk to a system is difficult</a:t>
            </a:r>
          </a:p>
          <a:p>
            <a:endParaRPr lang="en-GB" dirty="0"/>
          </a:p>
          <a:p>
            <a:r>
              <a:rPr lang="en-GB" dirty="0" smtClean="0"/>
              <a:t>We </a:t>
            </a:r>
            <a:r>
              <a:rPr lang="en-GB" dirty="0" smtClean="0"/>
              <a:t>can do a lot by just simulating</a:t>
            </a:r>
          </a:p>
          <a:p>
            <a:endParaRPr lang="en-GB" dirty="0"/>
          </a:p>
          <a:p>
            <a:r>
              <a:rPr lang="en-GB" dirty="0" smtClean="0"/>
              <a:t>Simulate the error channel too</a:t>
            </a:r>
            <a:endParaRPr lang="en-US" dirty="0"/>
          </a:p>
        </p:txBody>
      </p:sp>
      <p:pic>
        <p:nvPicPr>
          <p:cNvPr id="109571" name="Picture 3" descr="per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751013"/>
            <a:ext cx="944563" cy="944562"/>
          </a:xfrm>
          <a:prstGeom prst="rect">
            <a:avLst/>
          </a:prstGeom>
          <a:noFill/>
          <a:extLst>
            <a:ext uri="{909E8E84-426E-40dd-AFC4-6F175D3DCCD1}">
              <a14:hiddenFill xmlns:a14="http://schemas.microsoft.com/office/drawing/2010/main">
                <a:solidFill>
                  <a:srgbClr val="FFFFFF"/>
                </a:solidFill>
              </a14:hiddenFill>
            </a:ext>
          </a:extLst>
        </p:spPr>
      </p:pic>
      <p:pic>
        <p:nvPicPr>
          <p:cNvPr id="109572" name="Picture 4" descr="DTRave_Cartoon_Computer_and_Desk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1571625"/>
            <a:ext cx="1524000" cy="1209675"/>
          </a:xfrm>
          <a:prstGeom prst="rect">
            <a:avLst/>
          </a:prstGeom>
          <a:noFill/>
          <a:extLst>
            <a:ext uri="{909E8E84-426E-40dd-AFC4-6F175D3DCCD1}">
              <a14:hiddenFill xmlns:a14="http://schemas.microsoft.com/office/drawing/2010/main">
                <a:solidFill>
                  <a:srgbClr val="FFFFFF"/>
                </a:solidFill>
              </a14:hiddenFill>
            </a:ext>
          </a:extLst>
        </p:spPr>
      </p:pic>
      <p:sp>
        <p:nvSpPr>
          <p:cNvPr id="109573" name="Rectangle 5"/>
          <p:cNvSpPr>
            <a:spLocks noGrp="1" noChangeArrowheads="1"/>
          </p:cNvSpPr>
          <p:nvPr>
            <p:ph type="title"/>
          </p:nvPr>
        </p:nvSpPr>
        <p:spPr/>
        <p:txBody>
          <a:bodyPr/>
          <a:lstStyle/>
          <a:p>
            <a:r>
              <a:rPr lang="en-GB" dirty="0" smtClean="0"/>
              <a:t>Application – Simulations</a:t>
            </a:r>
            <a:endParaRPr lang="en-US" dirty="0"/>
          </a:p>
        </p:txBody>
      </p:sp>
      <p:pic>
        <p:nvPicPr>
          <p:cNvPr id="109574" name="Picture 6" descr="DTRave_Cartoon_Computer_and_Desk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628775"/>
            <a:ext cx="1524000" cy="1209675"/>
          </a:xfrm>
          <a:prstGeom prst="rect">
            <a:avLst/>
          </a:prstGeom>
          <a:noFill/>
          <a:extLst>
            <a:ext uri="{909E8E84-426E-40dd-AFC4-6F175D3DCCD1}">
              <a14:hiddenFill xmlns:a14="http://schemas.microsoft.com/office/drawing/2010/main">
                <a:solidFill>
                  <a:srgbClr val="FFFFFF"/>
                </a:solidFill>
              </a14:hiddenFill>
            </a:ext>
          </a:extLst>
        </p:spPr>
      </p:pic>
      <p:sp>
        <p:nvSpPr>
          <p:cNvPr id="109575" name="Line 7"/>
          <p:cNvSpPr>
            <a:spLocks noChangeShapeType="1"/>
          </p:cNvSpPr>
          <p:nvPr/>
        </p:nvSpPr>
        <p:spPr bwMode="auto">
          <a:xfrm>
            <a:off x="2971800" y="1781175"/>
            <a:ext cx="2743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9576" name="Line 8"/>
          <p:cNvSpPr>
            <a:spLocks noChangeShapeType="1"/>
          </p:cNvSpPr>
          <p:nvPr/>
        </p:nvSpPr>
        <p:spPr bwMode="auto">
          <a:xfrm flipH="1">
            <a:off x="2971800" y="2543175"/>
            <a:ext cx="2667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9572"/>
                                        </p:tgtEl>
                                        <p:attrNameLst>
                                          <p:attrName>style.visibility</p:attrName>
                                        </p:attrNameLst>
                                      </p:cBhvr>
                                      <p:to>
                                        <p:strVal val="visible"/>
                                      </p:to>
                                    </p:set>
                                    <p:anim calcmode="lin" valueType="num">
                                      <p:cBhvr additive="base">
                                        <p:cTn id="7" dur="500" fill="hold"/>
                                        <p:tgtEl>
                                          <p:spTgt spid="109572"/>
                                        </p:tgtEl>
                                        <p:attrNameLst>
                                          <p:attrName>ppt_x</p:attrName>
                                        </p:attrNameLst>
                                      </p:cBhvr>
                                      <p:tavLst>
                                        <p:tav tm="0">
                                          <p:val>
                                            <p:strVal val="0-#ppt_w/2"/>
                                          </p:val>
                                        </p:tav>
                                        <p:tav tm="100000">
                                          <p:val>
                                            <p:strVal val="#ppt_x"/>
                                          </p:val>
                                        </p:tav>
                                      </p:tavLst>
                                    </p:anim>
                                    <p:anim calcmode="lin" valueType="num">
                                      <p:cBhvr additive="base">
                                        <p:cTn id="8" dur="500" fill="hold"/>
                                        <p:tgtEl>
                                          <p:spTgt spid="109572"/>
                                        </p:tgtEl>
                                        <p:attrNameLst>
                                          <p:attrName>ppt_y</p:attrName>
                                        </p:attrNameLst>
                                      </p:cBhvr>
                                      <p:tavLst>
                                        <p:tav tm="0">
                                          <p:val>
                                            <p:strVal val="#ppt_y"/>
                                          </p:val>
                                        </p:tav>
                                        <p:tav tm="100000">
                                          <p:val>
                                            <p:strVal val="#ppt_y"/>
                                          </p:val>
                                        </p:tav>
                                      </p:tavLst>
                                    </p:anim>
                                  </p:childTnLst>
                                </p:cTn>
                              </p:par>
                              <p:par>
                                <p:cTn id="9" presetID="2" presetClass="exit" presetSubtype="2" fill="hold" nodeType="withEffect">
                                  <p:stCondLst>
                                    <p:cond delay="0"/>
                                  </p:stCondLst>
                                  <p:childTnLst>
                                    <p:anim calcmode="lin" valueType="num">
                                      <p:cBhvr additive="base">
                                        <p:cTn id="10" dur="500"/>
                                        <p:tgtEl>
                                          <p:spTgt spid="109571"/>
                                        </p:tgtEl>
                                        <p:attrNameLst>
                                          <p:attrName>ppt_x</p:attrName>
                                        </p:attrNameLst>
                                      </p:cBhvr>
                                      <p:tavLst>
                                        <p:tav tm="0">
                                          <p:val>
                                            <p:strVal val="ppt_x"/>
                                          </p:val>
                                        </p:tav>
                                        <p:tav tm="100000">
                                          <p:val>
                                            <p:strVal val="1+ppt_w/2"/>
                                          </p:val>
                                        </p:tav>
                                      </p:tavLst>
                                    </p:anim>
                                    <p:anim calcmode="lin" valueType="num">
                                      <p:cBhvr additive="base">
                                        <p:cTn id="11" dur="500"/>
                                        <p:tgtEl>
                                          <p:spTgt spid="109571"/>
                                        </p:tgtEl>
                                        <p:attrNameLst>
                                          <p:attrName>ppt_y</p:attrName>
                                        </p:attrNameLst>
                                      </p:cBhvr>
                                      <p:tavLst>
                                        <p:tav tm="0">
                                          <p:val>
                                            <p:strVal val="ppt_y"/>
                                          </p:val>
                                        </p:tav>
                                        <p:tav tm="100000">
                                          <p:val>
                                            <p:strVal val="ppt_y"/>
                                          </p:val>
                                        </p:tav>
                                      </p:tavLst>
                                    </p:anim>
                                    <p:set>
                                      <p:cBhvr>
                                        <p:cTn id="12" dur="1" fill="hold">
                                          <p:stCondLst>
                                            <p:cond delay="499"/>
                                          </p:stCondLst>
                                        </p:cTn>
                                        <p:tgtEl>
                                          <p:spTgt spid="109571"/>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09570">
                                            <p:txEl>
                                              <p:pRg st="7" end="7"/>
                                            </p:txEl>
                                          </p:spTgt>
                                        </p:tgtEl>
                                        <p:attrNameLst>
                                          <p:attrName>style.visibility</p:attrName>
                                        </p:attrNameLst>
                                      </p:cBhvr>
                                      <p:to>
                                        <p:strVal val="visible"/>
                                      </p:to>
                                    </p:set>
                                    <p:animEffect transition="in" filter="fade">
                                      <p:cBhvr>
                                        <p:cTn id="15" dur="500"/>
                                        <p:tgtEl>
                                          <p:spTgt spid="109570">
                                            <p:txEl>
                                              <p:pRg st="7" end="7"/>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9570">
                                            <p:txEl>
                                              <p:pRg st="9" end="9"/>
                                            </p:txEl>
                                          </p:spTgt>
                                        </p:tgtEl>
                                        <p:attrNameLst>
                                          <p:attrName>style.visibility</p:attrName>
                                        </p:attrNameLst>
                                      </p:cBhvr>
                                      <p:to>
                                        <p:strVal val="visible"/>
                                      </p:to>
                                    </p:set>
                                    <p:animEffect transition="in" filter="fade">
                                      <p:cBhvr>
                                        <p:cTn id="18" dur="500"/>
                                        <p:tgtEl>
                                          <p:spTgt spid="109570">
                                            <p:txEl>
                                              <p:pRg st="9" end="9"/>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9570">
                                            <p:txEl>
                                              <p:pRg st="11" end="11"/>
                                            </p:txEl>
                                          </p:spTgt>
                                        </p:tgtEl>
                                        <p:attrNameLst>
                                          <p:attrName>style.visibility</p:attrName>
                                        </p:attrNameLst>
                                      </p:cBhvr>
                                      <p:to>
                                        <p:strVal val="visible"/>
                                      </p:to>
                                    </p:set>
                                    <p:animEffect transition="in" filter="fade">
                                      <p:cBhvr>
                                        <p:cTn id="21" dur="500"/>
                                        <p:tgtEl>
                                          <p:spTgt spid="10957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p:cNvSpPr>
          <p:nvPr>
            <p:ph type="title"/>
          </p:nvPr>
        </p:nvSpPr>
        <p:spPr/>
        <p:txBody>
          <a:bodyPr/>
          <a:lstStyle/>
          <a:p>
            <a:r>
              <a:rPr lang="en-GB" dirty="0">
                <a:ea typeface="ＭＳ Ｐゴシック" charset="0"/>
                <a:cs typeface="ＭＳ Ｐゴシック" charset="0"/>
              </a:rPr>
              <a:t>Action Selection – Note </a:t>
            </a:r>
            <a:endParaRPr lang="en-US" dirty="0">
              <a:ea typeface="ＭＳ Ｐゴシック" charset="0"/>
              <a:cs typeface="ＭＳ Ｐゴシック" charset="0"/>
            </a:endParaRPr>
          </a:p>
        </p:txBody>
      </p:sp>
      <p:sp>
        <p:nvSpPr>
          <p:cNvPr id="130054" name="Rectangle 6"/>
          <p:cNvSpPr>
            <a:spLocks noChangeArrowheads="1"/>
          </p:cNvSpPr>
          <p:nvPr/>
        </p:nvSpPr>
        <p:spPr bwMode="auto">
          <a:xfrm>
            <a:off x="485775" y="1081088"/>
            <a:ext cx="8229600" cy="5041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457200" indent="-457200" eaLnBrk="0" hangingPunct="0">
              <a:lnSpc>
                <a:spcPct val="90000"/>
              </a:lnSpc>
              <a:spcBef>
                <a:spcPct val="50000"/>
              </a:spcBef>
              <a:buFont typeface="Arial" charset="0"/>
              <a:buNone/>
            </a:pPr>
            <a:endParaRPr lang="en-GB" sz="2800" dirty="0" smtClean="0">
              <a:solidFill>
                <a:srgbClr val="000000"/>
              </a:solidFill>
              <a:latin typeface="Calibri" charset="0"/>
              <a:cs typeface="ＭＳ Ｐゴシック" charset="0"/>
            </a:endParaRPr>
          </a:p>
          <a:p>
            <a:pPr marL="457200" indent="-457200" eaLnBrk="0" hangingPunct="0">
              <a:lnSpc>
                <a:spcPct val="90000"/>
              </a:lnSpc>
              <a:spcBef>
                <a:spcPct val="50000"/>
              </a:spcBef>
              <a:buFont typeface="Arial" charset="0"/>
              <a:buNone/>
            </a:pPr>
            <a:r>
              <a:rPr lang="en-GB" sz="2800" dirty="0" smtClean="0">
                <a:solidFill>
                  <a:srgbClr val="000000"/>
                </a:solidFill>
                <a:latin typeface="Calibri" charset="0"/>
                <a:cs typeface="ＭＳ Ｐゴシック" charset="0"/>
              </a:rPr>
              <a:t>Many </a:t>
            </a:r>
            <a:r>
              <a:rPr lang="en-GB" sz="2800" dirty="0">
                <a:solidFill>
                  <a:srgbClr val="000000"/>
                </a:solidFill>
                <a:latin typeface="Calibri" charset="0"/>
                <a:cs typeface="ＭＳ Ｐゴシック" charset="0"/>
              </a:rPr>
              <a:t>algorithms for POMDPs:</a:t>
            </a:r>
          </a:p>
          <a:p>
            <a:pPr marL="1371600" lvl="2" indent="-457200" eaLnBrk="0" hangingPunct="0">
              <a:lnSpc>
                <a:spcPct val="90000"/>
              </a:lnSpc>
              <a:spcBef>
                <a:spcPct val="50000"/>
              </a:spcBef>
              <a:buFont typeface="Arial" charset="0"/>
              <a:buChar char="•"/>
            </a:pPr>
            <a:r>
              <a:rPr lang="en-GB" sz="2400" dirty="0">
                <a:solidFill>
                  <a:srgbClr val="000000"/>
                </a:solidFill>
                <a:latin typeface="Calibri" charset="0"/>
                <a:cs typeface="ＭＳ Ｐゴシック" charset="0"/>
              </a:rPr>
              <a:t>SARSA / LS-SARSA / MCMC (Zhou et al., Young et al)</a:t>
            </a:r>
          </a:p>
          <a:p>
            <a:pPr marL="1371600" lvl="2" indent="-457200" eaLnBrk="0" hangingPunct="0">
              <a:lnSpc>
                <a:spcPct val="90000"/>
              </a:lnSpc>
              <a:spcBef>
                <a:spcPct val="50000"/>
              </a:spcBef>
              <a:buFont typeface="Arial" charset="0"/>
              <a:buChar char="•"/>
            </a:pPr>
            <a:r>
              <a:rPr lang="en-GB" sz="2400" dirty="0">
                <a:solidFill>
                  <a:srgbClr val="000000"/>
                </a:solidFill>
                <a:latin typeface="Calibri" charset="0"/>
                <a:cs typeface="ＭＳ Ｐゴシック" charset="0"/>
              </a:rPr>
              <a:t>CSPBVI  (Williams and Young)</a:t>
            </a:r>
          </a:p>
          <a:p>
            <a:pPr marL="1371600" lvl="2" indent="-457200" eaLnBrk="0" hangingPunct="0">
              <a:lnSpc>
                <a:spcPct val="90000"/>
              </a:lnSpc>
              <a:spcBef>
                <a:spcPct val="50000"/>
              </a:spcBef>
              <a:buFont typeface="Arial" charset="0"/>
              <a:buChar char="•"/>
            </a:pPr>
            <a:r>
              <a:rPr lang="en-GB" sz="2400" dirty="0">
                <a:solidFill>
                  <a:srgbClr val="000000"/>
                </a:solidFill>
                <a:latin typeface="Calibri" charset="0"/>
                <a:cs typeface="ＭＳ Ｐゴシック" charset="0"/>
              </a:rPr>
              <a:t>HSVI (Kim et al)</a:t>
            </a:r>
          </a:p>
          <a:p>
            <a:pPr marL="1371600" lvl="2" indent="-457200" eaLnBrk="0" hangingPunct="0">
              <a:lnSpc>
                <a:spcPct val="90000"/>
              </a:lnSpc>
              <a:spcBef>
                <a:spcPct val="50000"/>
              </a:spcBef>
              <a:buFont typeface="Arial" charset="0"/>
              <a:buChar char="•"/>
            </a:pPr>
            <a:r>
              <a:rPr lang="en-GB" sz="2400" dirty="0">
                <a:solidFill>
                  <a:srgbClr val="000000"/>
                </a:solidFill>
                <a:latin typeface="Calibri" charset="0"/>
                <a:cs typeface="ＭＳ Ｐゴシック" charset="0"/>
              </a:rPr>
              <a:t>Policy gradient / Natural Actor Critic (Thomson et al.)</a:t>
            </a:r>
          </a:p>
          <a:p>
            <a:pPr marL="1371600" lvl="2" indent="-457200" eaLnBrk="0" hangingPunct="0">
              <a:lnSpc>
                <a:spcPct val="90000"/>
              </a:lnSpc>
              <a:spcBef>
                <a:spcPct val="50000"/>
              </a:spcBef>
              <a:buFont typeface="Arial" charset="0"/>
              <a:buChar char="•"/>
            </a:pPr>
            <a:r>
              <a:rPr lang="en-GB" sz="2400" dirty="0">
                <a:solidFill>
                  <a:srgbClr val="000000"/>
                </a:solidFill>
                <a:latin typeface="Calibri" charset="0"/>
                <a:cs typeface="ＭＳ Ｐゴシック" charset="0"/>
              </a:rPr>
              <a:t>Dynamic Decision Network (Bui et al.)</a:t>
            </a:r>
          </a:p>
          <a:p>
            <a:pPr marL="1371600" lvl="2" indent="-457200" eaLnBrk="0" hangingPunct="0">
              <a:lnSpc>
                <a:spcPct val="90000"/>
              </a:lnSpc>
              <a:spcBef>
                <a:spcPct val="50000"/>
              </a:spcBef>
              <a:buFont typeface="Arial" charset="0"/>
              <a:buChar char="•"/>
            </a:pPr>
            <a:r>
              <a:rPr lang="en-GB" sz="2400" dirty="0">
                <a:solidFill>
                  <a:srgbClr val="000000"/>
                </a:solidFill>
                <a:latin typeface="Calibri" charset="0"/>
                <a:cs typeface="ＭＳ Ｐゴシック" charset="0"/>
              </a:rPr>
              <a:t>Least Squares Policy Iteration (Li, et al.</a:t>
            </a:r>
            <a:r>
              <a:rPr lang="en-US" sz="2400" dirty="0">
                <a:solidFill>
                  <a:srgbClr val="000000"/>
                </a:solidFill>
                <a:latin typeface="Calibri" charset="0"/>
                <a:cs typeface="ＭＳ Ｐゴシック" charset="0"/>
              </a:rPr>
              <a:t>)</a:t>
            </a:r>
          </a:p>
          <a:p>
            <a:pPr marL="1371600" lvl="2" indent="-457200" eaLnBrk="0" hangingPunct="0">
              <a:lnSpc>
                <a:spcPct val="90000"/>
              </a:lnSpc>
              <a:spcBef>
                <a:spcPct val="50000"/>
              </a:spcBef>
              <a:buFont typeface="Arial" charset="0"/>
              <a:buChar char="•"/>
            </a:pPr>
            <a:r>
              <a:rPr lang="en-GB" sz="2400" dirty="0">
                <a:solidFill>
                  <a:srgbClr val="000000"/>
                </a:solidFill>
                <a:latin typeface="Calibri" charset="0"/>
                <a:cs typeface="ＭＳ Ｐゴシック" charset="0"/>
              </a:rPr>
              <a:t>Q-MDP (Henderson &amp; Lemon)</a:t>
            </a:r>
            <a:endParaRPr lang="en-US" sz="2400" dirty="0">
              <a:solidFill>
                <a:srgbClr val="000000"/>
              </a:solidFill>
              <a:latin typeface="Calibri" charset="0"/>
              <a:cs typeface="ＭＳ Ｐゴシック" charset="0"/>
            </a:endParaRPr>
          </a:p>
        </p:txBody>
      </p:sp>
    </p:spTree>
    <p:extLst>
      <p:ext uri="{BB962C8B-B14F-4D97-AF65-F5344CB8AC3E}">
        <p14:creationId xmlns:p14="http://schemas.microsoft.com/office/powerpoint/2010/main" val="55375941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p:cNvSpPr>
          <p:nvPr>
            <p:ph type="title"/>
          </p:nvPr>
        </p:nvSpPr>
        <p:spPr/>
        <p:txBody>
          <a:bodyPr/>
          <a:lstStyle/>
          <a:p>
            <a:r>
              <a:rPr lang="en-GB" dirty="0">
                <a:ea typeface="ＭＳ Ｐゴシック" charset="0"/>
                <a:cs typeface="ＭＳ Ｐゴシック" charset="0"/>
              </a:rPr>
              <a:t>Action Selection – Summary </a:t>
            </a:r>
            <a:endParaRPr lang="en-US" dirty="0">
              <a:ea typeface="ＭＳ Ｐゴシック" charset="0"/>
              <a:cs typeface="ＭＳ Ｐゴシック" charset="0"/>
            </a:endParaRPr>
          </a:p>
        </p:txBody>
      </p:sp>
      <p:sp>
        <p:nvSpPr>
          <p:cNvPr id="129027" name="Rectangle 3"/>
          <p:cNvSpPr>
            <a:spLocks noGrp="1"/>
          </p:cNvSpPr>
          <p:nvPr>
            <p:ph type="body" idx="1"/>
          </p:nvPr>
        </p:nvSpPr>
        <p:spPr/>
        <p:txBody>
          <a:bodyPr/>
          <a:lstStyle/>
          <a:p>
            <a:pPr marL="342900" indent="-342900">
              <a:lnSpc>
                <a:spcPct val="90000"/>
              </a:lnSpc>
            </a:pPr>
            <a:r>
              <a:rPr lang="en-GB" dirty="0">
                <a:latin typeface="Calibri" charset="0"/>
                <a:ea typeface="ＭＳ Ｐゴシック" charset="0"/>
                <a:cs typeface="ＭＳ Ｐゴシック" charset="0"/>
              </a:rPr>
              <a:t>Generally, learning algorithms alternate between:</a:t>
            </a:r>
          </a:p>
          <a:p>
            <a:pPr lvl="2">
              <a:lnSpc>
                <a:spcPct val="90000"/>
              </a:lnSpc>
            </a:pPr>
            <a:r>
              <a:rPr lang="en-GB" dirty="0">
                <a:latin typeface="Calibri" charset="0"/>
                <a:ea typeface="ＭＳ Ｐゴシック" charset="0"/>
              </a:rPr>
              <a:t>Estimating Value Function</a:t>
            </a:r>
          </a:p>
          <a:p>
            <a:pPr lvl="2">
              <a:lnSpc>
                <a:spcPct val="90000"/>
              </a:lnSpc>
            </a:pPr>
            <a:r>
              <a:rPr lang="en-GB" dirty="0">
                <a:latin typeface="Calibri" charset="0"/>
                <a:ea typeface="ＭＳ Ｐゴシック" charset="0"/>
              </a:rPr>
              <a:t>Updating Policy</a:t>
            </a:r>
          </a:p>
          <a:p>
            <a:pPr marL="342900" indent="-342900">
              <a:lnSpc>
                <a:spcPct val="90000"/>
              </a:lnSpc>
            </a:pPr>
            <a:endParaRPr lang="en-GB" dirty="0" smtClean="0">
              <a:latin typeface="Calibri" charset="0"/>
              <a:ea typeface="ＭＳ Ｐゴシック" charset="0"/>
              <a:cs typeface="ＭＳ Ｐゴシック" charset="0"/>
            </a:endParaRPr>
          </a:p>
          <a:p>
            <a:pPr marL="342900" indent="-342900">
              <a:lnSpc>
                <a:spcPct val="90000"/>
              </a:lnSpc>
            </a:pPr>
            <a:r>
              <a:rPr lang="en-GB" dirty="0" smtClean="0">
                <a:latin typeface="Calibri" charset="0"/>
                <a:ea typeface="ＭＳ Ｐゴシック" charset="0"/>
                <a:cs typeface="ＭＳ Ｐゴシック" charset="0"/>
              </a:rPr>
              <a:t>Algorithms are typically</a:t>
            </a:r>
          </a:p>
          <a:p>
            <a:pPr lvl="2" indent="-342900">
              <a:lnSpc>
                <a:spcPct val="90000"/>
              </a:lnSpc>
            </a:pPr>
            <a:r>
              <a:rPr lang="en-GB" dirty="0" smtClean="0">
                <a:latin typeface="Calibri" charset="0"/>
                <a:ea typeface="ＭＳ Ｐゴシック" charset="0"/>
                <a:cs typeface="ＭＳ Ｐゴシック" charset="0"/>
              </a:rPr>
              <a:t>Model based</a:t>
            </a:r>
          </a:p>
          <a:p>
            <a:pPr lvl="2" indent="-342900">
              <a:lnSpc>
                <a:spcPct val="90000"/>
              </a:lnSpc>
            </a:pPr>
            <a:r>
              <a:rPr lang="en-GB" dirty="0" smtClean="0">
                <a:latin typeface="Calibri" charset="0"/>
                <a:ea typeface="ＭＳ Ｐゴシック" charset="0"/>
                <a:cs typeface="ＭＳ Ｐゴシック" charset="0"/>
              </a:rPr>
              <a:t>Online</a:t>
            </a:r>
            <a:endParaRPr lang="en-GB" dirty="0">
              <a:latin typeface="Calibri" charset="0"/>
              <a:ea typeface="ＭＳ Ｐゴシック" charset="0"/>
              <a:cs typeface="ＭＳ Ｐゴシック" charset="0"/>
            </a:endParaRPr>
          </a:p>
          <a:p>
            <a:pPr marL="342900" indent="-342900">
              <a:lnSpc>
                <a:spcPct val="90000"/>
              </a:lnSpc>
            </a:pPr>
            <a:endParaRPr lang="en-GB" dirty="0">
              <a:latin typeface="Calibri" charset="0"/>
              <a:ea typeface="ＭＳ Ｐゴシック" charset="0"/>
              <a:cs typeface="ＭＳ Ｐゴシック" charset="0"/>
            </a:endParaRPr>
          </a:p>
          <a:p>
            <a:pPr marL="342900" indent="-342900">
              <a:lnSpc>
                <a:spcPct val="90000"/>
              </a:lnSpc>
            </a:pPr>
            <a:r>
              <a:rPr lang="en-GB" dirty="0">
                <a:latin typeface="Calibri" charset="0"/>
                <a:ea typeface="ＭＳ Ｐゴシック" charset="0"/>
                <a:cs typeface="ＭＳ Ｐゴシック" charset="0"/>
              </a:rPr>
              <a:t>Applications to dialogue use:</a:t>
            </a:r>
          </a:p>
          <a:p>
            <a:pPr lvl="2">
              <a:lnSpc>
                <a:spcPct val="90000"/>
              </a:lnSpc>
            </a:pPr>
            <a:r>
              <a:rPr lang="en-GB" dirty="0">
                <a:latin typeface="Calibri" charset="0"/>
                <a:ea typeface="ＭＳ Ｐゴシック" charset="0"/>
              </a:rPr>
              <a:t>Function approximation</a:t>
            </a:r>
          </a:p>
          <a:p>
            <a:pPr lvl="2">
              <a:lnSpc>
                <a:spcPct val="90000"/>
              </a:lnSpc>
            </a:pPr>
            <a:r>
              <a:rPr lang="en-GB" dirty="0">
                <a:latin typeface="Calibri" charset="0"/>
                <a:ea typeface="ＭＳ Ｐゴシック" charset="0"/>
              </a:rPr>
              <a:t>Summary features</a:t>
            </a:r>
          </a:p>
          <a:p>
            <a:pPr lvl="2">
              <a:lnSpc>
                <a:spcPct val="90000"/>
              </a:lnSpc>
            </a:pPr>
            <a:r>
              <a:rPr lang="en-GB" dirty="0">
                <a:latin typeface="Calibri" charset="0"/>
                <a:ea typeface="ＭＳ Ｐゴシック" charset="0"/>
              </a:rPr>
              <a:t>Summary actions</a:t>
            </a:r>
          </a:p>
          <a:p>
            <a:pPr lvl="2">
              <a:lnSpc>
                <a:spcPct val="90000"/>
              </a:lnSpc>
            </a:pPr>
            <a:endParaRPr lang="en-GB" dirty="0">
              <a:latin typeface="Calibri" charset="0"/>
              <a:ea typeface="ＭＳ Ｐゴシック" charset="0"/>
            </a:endParaRPr>
          </a:p>
          <a:p>
            <a:pPr marL="342900" indent="-342900">
              <a:lnSpc>
                <a:spcPct val="90000"/>
              </a:lnSpc>
            </a:pPr>
            <a:r>
              <a:rPr lang="en-GB" dirty="0">
                <a:latin typeface="Calibri" charset="0"/>
                <a:ea typeface="ＭＳ Ｐゴシック" charset="0"/>
                <a:cs typeface="ＭＳ Ｐゴシック" charset="0"/>
              </a:rPr>
              <a:t>Business rules can be included by restricting actions and keeping extra states</a:t>
            </a:r>
          </a:p>
          <a:p>
            <a:pPr lvl="2">
              <a:lnSpc>
                <a:spcPct val="90000"/>
              </a:lnSpc>
            </a:pPr>
            <a:endParaRPr lang="en-GB" dirty="0">
              <a:latin typeface="Calibri" charset="0"/>
              <a:ea typeface="ＭＳ Ｐゴシック" charset="0"/>
            </a:endParaRPr>
          </a:p>
        </p:txBody>
      </p:sp>
      <p:sp>
        <p:nvSpPr>
          <p:cNvPr id="129029"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FD98DD7-D8E4-B040-A7B5-888005727EEC}" type="slidenum">
              <a:rPr lang="en-US" sz="1200">
                <a:solidFill>
                  <a:srgbClr val="898989"/>
                </a:solidFill>
                <a:latin typeface="Calibri" charset="0"/>
              </a:rPr>
              <a:pPr eaLnBrk="1" hangingPunct="1"/>
              <a:t>47</a:t>
            </a:fld>
            <a:endParaRPr lang="en-US" sz="1200">
              <a:solidFill>
                <a:srgbClr val="898989"/>
              </a:solidFill>
              <a:latin typeface="Calibri" charset="0"/>
            </a:endParaRPr>
          </a:p>
        </p:txBody>
      </p:sp>
    </p:spTree>
    <p:extLst>
      <p:ext uri="{BB962C8B-B14F-4D97-AF65-F5344CB8AC3E}">
        <p14:creationId xmlns:p14="http://schemas.microsoft.com/office/powerpoint/2010/main" val="58132702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p:txBody>
          <a:bodyPr/>
          <a:lstStyle/>
          <a:p>
            <a:r>
              <a:rPr lang="en-GB"/>
              <a:t>The End – Thanks!</a:t>
            </a:r>
            <a:endParaRPr lang="en-US"/>
          </a:p>
        </p:txBody>
      </p:sp>
      <p:sp>
        <p:nvSpPr>
          <p:cNvPr id="81924" name="Rectangle 4"/>
          <p:cNvSpPr>
            <a:spLocks noGrp="1" noChangeArrowheads="1"/>
          </p:cNvSpPr>
          <p:nvPr>
            <p:ph type="subTitle" idx="1"/>
          </p:nvPr>
        </p:nvSpPr>
        <p:spPr/>
        <p:txBody>
          <a:bodyPr/>
          <a:lstStyle/>
          <a:p>
            <a:endParaRPr lang="en-GB"/>
          </a:p>
          <a:p>
            <a:r>
              <a:rPr lang="en-GB"/>
              <a:t>Dialogue Group homepage:</a:t>
            </a:r>
          </a:p>
          <a:p>
            <a:r>
              <a:rPr lang="de-DE" b="1">
                <a:hlinkClick r:id="rId2"/>
              </a:rPr>
              <a:t>http://mi.eng.cam.ac.uk/research/dialogue/</a:t>
            </a:r>
            <a:r>
              <a:rPr lang="de-DE" b="1"/>
              <a:t> </a:t>
            </a:r>
          </a:p>
          <a:p>
            <a:endParaRPr lang="de-DE" b="1"/>
          </a:p>
          <a:p>
            <a:r>
              <a:rPr lang="en-GB"/>
              <a:t>My homepage:</a:t>
            </a:r>
          </a:p>
          <a:p>
            <a:r>
              <a:rPr lang="de-DE" b="1">
                <a:hlinkClick r:id="rId3"/>
              </a:rPr>
              <a:t>http://mi.eng.cam.ac.uk/~brmt2/</a:t>
            </a:r>
            <a:r>
              <a:rPr lang="de-DE" b="1"/>
              <a:t>  </a:t>
            </a:r>
          </a:p>
          <a:p>
            <a:endParaRPr lang="en-US"/>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3"/>
          <p:cNvSpPr>
            <a:spLocks noGrp="1"/>
          </p:cNvSpPr>
          <p:nvPr>
            <p:ph type="body" idx="1"/>
          </p:nvPr>
        </p:nvSpPr>
        <p:spPr>
          <a:xfrm>
            <a:off x="457200" y="1066800"/>
            <a:ext cx="8412163" cy="5592763"/>
          </a:xfrm>
        </p:spPr>
        <p:txBody>
          <a:bodyPr/>
          <a:lstStyle/>
          <a:p>
            <a:pPr marL="0" indent="0">
              <a:buNone/>
            </a:pPr>
            <a:r>
              <a:rPr lang="en-GB" dirty="0">
                <a:latin typeface="Calibri" charset="0"/>
                <a:ea typeface="ＭＳ Ｐゴシック" charset="0"/>
                <a:cs typeface="ＭＳ Ｐゴシック" charset="0"/>
              </a:rPr>
              <a:t>Assumption of finite observations &amp; finite look-ahead </a:t>
            </a:r>
            <a:r>
              <a:rPr lang="en-GB" dirty="0">
                <a:latin typeface="Calibri" charset="0"/>
                <a:ea typeface="ＭＳ Ｐゴシック" charset="0"/>
                <a:cs typeface="ＭＳ Ｐゴシック" charset="0"/>
                <a:sym typeface="Wingdings" charset="0"/>
              </a:rPr>
              <a:t> </a:t>
            </a:r>
          </a:p>
          <a:p>
            <a:pPr marL="0" indent="0">
              <a:buNone/>
            </a:pPr>
            <a:r>
              <a:rPr lang="en-GB" dirty="0">
                <a:latin typeface="Calibri" charset="0"/>
                <a:ea typeface="ＭＳ Ｐゴシック" charset="0"/>
                <a:cs typeface="ＭＳ Ｐゴシック" charset="0"/>
                <a:sym typeface="Wingdings" charset="0"/>
              </a:rPr>
              <a:t>		POMDP value function is piecewise linear</a:t>
            </a:r>
          </a:p>
          <a:p>
            <a:pPr marL="0" indent="0">
              <a:buNone/>
            </a:pPr>
            <a:endParaRPr lang="en-GB" dirty="0">
              <a:latin typeface="Calibri" charset="0"/>
              <a:ea typeface="ＭＳ Ｐゴシック" charset="0"/>
              <a:cs typeface="ＭＳ Ｐゴシック" charset="0"/>
              <a:sym typeface="Wingdings" charset="0"/>
            </a:endParaRPr>
          </a:p>
          <a:p>
            <a:pPr marL="0" indent="0">
              <a:buNone/>
            </a:pPr>
            <a:endParaRPr lang="en-GB" dirty="0">
              <a:latin typeface="Calibri" charset="0"/>
              <a:ea typeface="ＭＳ Ｐゴシック" charset="0"/>
              <a:cs typeface="ＭＳ Ｐゴシック" charset="0"/>
              <a:sym typeface="Wingdings" charset="0"/>
            </a:endParaRPr>
          </a:p>
          <a:p>
            <a:pPr marL="0" indent="0">
              <a:buNone/>
            </a:pPr>
            <a:endParaRPr lang="en-GB" dirty="0">
              <a:latin typeface="Calibri" charset="0"/>
              <a:ea typeface="ＭＳ Ｐゴシック" charset="0"/>
              <a:cs typeface="ＭＳ Ｐゴシック" charset="0"/>
              <a:sym typeface="Wingdings" charset="0"/>
            </a:endParaRPr>
          </a:p>
          <a:p>
            <a:pPr marL="0" indent="0">
              <a:buNone/>
            </a:pPr>
            <a:endParaRPr lang="en-GB" dirty="0" smtClean="0">
              <a:latin typeface="Calibri" charset="0"/>
              <a:ea typeface="ＭＳ Ｐゴシック" charset="0"/>
              <a:cs typeface="ＭＳ Ｐゴシック" charset="0"/>
              <a:sym typeface="Wingdings" charset="0"/>
            </a:endParaRPr>
          </a:p>
          <a:p>
            <a:pPr marL="0" indent="0">
              <a:buNone/>
            </a:pPr>
            <a:endParaRPr lang="en-GB" dirty="0">
              <a:latin typeface="Calibri" charset="0"/>
              <a:ea typeface="ＭＳ Ｐゴシック" charset="0"/>
              <a:cs typeface="ＭＳ Ｐゴシック" charset="0"/>
              <a:sym typeface="Wingdings" charset="0"/>
            </a:endParaRPr>
          </a:p>
          <a:p>
            <a:pPr marL="0" indent="0">
              <a:buNone/>
            </a:pPr>
            <a:endParaRPr lang="en-GB" dirty="0" smtClean="0">
              <a:latin typeface="Calibri" charset="0"/>
              <a:ea typeface="ＭＳ Ｐゴシック" charset="0"/>
              <a:cs typeface="ＭＳ Ｐゴシック" charset="0"/>
              <a:sym typeface="Wingdings" charset="0"/>
            </a:endParaRPr>
          </a:p>
          <a:p>
            <a:pPr marL="0" indent="0">
              <a:buNone/>
            </a:pPr>
            <a:endParaRPr lang="en-GB" dirty="0">
              <a:latin typeface="Calibri" charset="0"/>
              <a:ea typeface="ＭＳ Ｐゴシック" charset="0"/>
              <a:cs typeface="ＭＳ Ｐゴシック" charset="0"/>
              <a:sym typeface="Wingdings" charset="0"/>
            </a:endParaRPr>
          </a:p>
          <a:p>
            <a:pPr marL="0" indent="0">
              <a:buNone/>
            </a:pPr>
            <a:r>
              <a:rPr lang="en-GB" dirty="0">
                <a:latin typeface="Calibri" charset="0"/>
                <a:ea typeface="ＭＳ Ｐゴシック" charset="0"/>
                <a:cs typeface="ＭＳ Ｐゴシック" charset="0"/>
              </a:rPr>
              <a:t>Build policy from this - Point Based Value Iteration (PBVI)</a:t>
            </a:r>
          </a:p>
          <a:p>
            <a:pPr marL="0" indent="0">
              <a:buNone/>
            </a:pPr>
            <a:endParaRPr lang="en-GB" sz="1000" dirty="0">
              <a:latin typeface="Calibri" charset="0"/>
              <a:ea typeface="ＭＳ Ｐゴシック" charset="0"/>
              <a:cs typeface="ＭＳ Ｐゴシック" charset="0"/>
            </a:endParaRPr>
          </a:p>
          <a:p>
            <a:pPr marL="0" indent="0">
              <a:buNone/>
            </a:pPr>
            <a:r>
              <a:rPr lang="en-GB" dirty="0">
                <a:latin typeface="Calibri" charset="0"/>
                <a:ea typeface="ＭＳ Ｐゴシック" charset="0"/>
                <a:cs typeface="ＭＳ Ｐゴシック" charset="0"/>
              </a:rPr>
              <a:t>Implementations for dialogue:</a:t>
            </a:r>
          </a:p>
          <a:p>
            <a:pPr marL="0" indent="0">
              <a:buNone/>
            </a:pPr>
            <a:r>
              <a:rPr lang="en-GB" sz="2400" dirty="0">
                <a:latin typeface="Calibri" charset="0"/>
                <a:ea typeface="ＭＳ Ｐゴシック" charset="0"/>
                <a:cs typeface="ＭＳ Ｐゴシック" charset="0"/>
              </a:rPr>
              <a:t>	Composite Summary Point Based Value Iteration (CSPBVI)</a:t>
            </a:r>
          </a:p>
          <a:p>
            <a:pPr marL="0" indent="0">
              <a:buNone/>
            </a:pPr>
            <a:r>
              <a:rPr lang="en-GB" sz="2400" dirty="0">
                <a:latin typeface="Calibri" charset="0"/>
                <a:ea typeface="ＭＳ Ｐゴシック" charset="0"/>
                <a:cs typeface="ＭＳ Ｐゴシック" charset="0"/>
              </a:rPr>
              <a:t>	Heuristic Search Value Iteration (HSVI)</a:t>
            </a:r>
            <a:endParaRPr lang="en-US" sz="2400" dirty="0">
              <a:latin typeface="Calibri" charset="0"/>
              <a:ea typeface="ＭＳ Ｐゴシック" charset="0"/>
              <a:cs typeface="ＭＳ Ｐゴシック" charset="0"/>
            </a:endParaRPr>
          </a:p>
        </p:txBody>
      </p:sp>
      <p:sp>
        <p:nvSpPr>
          <p:cNvPr id="120835" name="Rectangle 2"/>
          <p:cNvSpPr>
            <a:spLocks noGrp="1"/>
          </p:cNvSpPr>
          <p:nvPr>
            <p:ph type="title"/>
          </p:nvPr>
        </p:nvSpPr>
        <p:spPr/>
        <p:txBody>
          <a:bodyPr/>
          <a:lstStyle/>
          <a:p>
            <a:r>
              <a:rPr lang="en-GB">
                <a:latin typeface="Calibri" charset="0"/>
                <a:ea typeface="ＭＳ Ｐゴシック" charset="0"/>
                <a:cs typeface="ＭＳ Ｐゴシック" charset="0"/>
              </a:rPr>
              <a:t>Other learning techniques – POMDP approaches</a:t>
            </a:r>
            <a:endParaRPr lang="en-US">
              <a:latin typeface="Calibri" charset="0"/>
              <a:ea typeface="ＭＳ Ｐゴシック" charset="0"/>
              <a:cs typeface="ＭＳ Ｐゴシック" charset="0"/>
            </a:endParaRPr>
          </a:p>
        </p:txBody>
      </p:sp>
      <p:sp>
        <p:nvSpPr>
          <p:cNvPr id="120836" name="Line 26"/>
          <p:cNvSpPr>
            <a:spLocks noChangeShapeType="1"/>
          </p:cNvSpPr>
          <p:nvPr/>
        </p:nvSpPr>
        <p:spPr bwMode="auto">
          <a:xfrm flipH="1">
            <a:off x="1762125" y="2281238"/>
            <a:ext cx="31750" cy="1755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37" name="TextBox 7"/>
          <p:cNvSpPr txBox="1">
            <a:spLocks noChangeArrowheads="1"/>
          </p:cNvSpPr>
          <p:nvPr/>
        </p:nvSpPr>
        <p:spPr bwMode="auto">
          <a:xfrm>
            <a:off x="6886575" y="2879725"/>
            <a:ext cx="958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800">
                <a:latin typeface="Calibri" charset="0"/>
              </a:rPr>
              <a:t>P(del)=1</a:t>
            </a:r>
          </a:p>
        </p:txBody>
      </p:sp>
      <p:sp>
        <p:nvSpPr>
          <p:cNvPr id="120838" name="Line 29"/>
          <p:cNvSpPr>
            <a:spLocks noChangeShapeType="1"/>
          </p:cNvSpPr>
          <p:nvPr/>
        </p:nvSpPr>
        <p:spPr bwMode="auto">
          <a:xfrm>
            <a:off x="1793875" y="3049588"/>
            <a:ext cx="503078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39" name="Line 30"/>
          <p:cNvSpPr>
            <a:spLocks noChangeShapeType="1"/>
          </p:cNvSpPr>
          <p:nvPr/>
        </p:nvSpPr>
        <p:spPr bwMode="auto">
          <a:xfrm flipV="1">
            <a:off x="1762125" y="2405063"/>
            <a:ext cx="5099050" cy="1516062"/>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40" name="Line 31"/>
          <p:cNvSpPr>
            <a:spLocks noChangeShapeType="1"/>
          </p:cNvSpPr>
          <p:nvPr/>
        </p:nvSpPr>
        <p:spPr bwMode="auto">
          <a:xfrm>
            <a:off x="1808163" y="2435225"/>
            <a:ext cx="5013325" cy="1509713"/>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41" name="Line 34"/>
          <p:cNvSpPr>
            <a:spLocks noChangeShapeType="1"/>
          </p:cNvSpPr>
          <p:nvPr/>
        </p:nvSpPr>
        <p:spPr bwMode="auto">
          <a:xfrm flipH="1">
            <a:off x="6807200" y="2281238"/>
            <a:ext cx="31750" cy="1755775"/>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0842" name="Text Box 36"/>
          <p:cNvSpPr txBox="1">
            <a:spLocks noChangeArrowheads="1"/>
          </p:cNvSpPr>
          <p:nvPr/>
        </p:nvSpPr>
        <p:spPr bwMode="auto">
          <a:xfrm>
            <a:off x="3775075" y="2173288"/>
            <a:ext cx="1158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b="1">
                <a:latin typeface="Calibri" charset="0"/>
              </a:rPr>
              <a:t>Reward</a:t>
            </a:r>
            <a:endParaRPr lang="en-US" b="1">
              <a:latin typeface="Calibri" charset="0"/>
            </a:endParaRPr>
          </a:p>
        </p:txBody>
      </p:sp>
      <p:sp>
        <p:nvSpPr>
          <p:cNvPr id="120843" name="Line 38"/>
          <p:cNvSpPr>
            <a:spLocks noChangeShapeType="1"/>
          </p:cNvSpPr>
          <p:nvPr/>
        </p:nvSpPr>
        <p:spPr bwMode="auto">
          <a:xfrm>
            <a:off x="1768475" y="2600325"/>
            <a:ext cx="5043488" cy="974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44" name="Line 39"/>
          <p:cNvSpPr>
            <a:spLocks noChangeShapeType="1"/>
          </p:cNvSpPr>
          <p:nvPr/>
        </p:nvSpPr>
        <p:spPr bwMode="auto">
          <a:xfrm flipH="1">
            <a:off x="1752600" y="2635250"/>
            <a:ext cx="5075238" cy="9302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45" name="Oval 40"/>
          <p:cNvSpPr>
            <a:spLocks noChangeArrowheads="1"/>
          </p:cNvSpPr>
          <p:nvPr/>
        </p:nvSpPr>
        <p:spPr bwMode="auto">
          <a:xfrm>
            <a:off x="3857625" y="2957513"/>
            <a:ext cx="88900" cy="889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20846" name="Oval 41"/>
          <p:cNvSpPr>
            <a:spLocks noChangeArrowheads="1"/>
          </p:cNvSpPr>
          <p:nvPr/>
        </p:nvSpPr>
        <p:spPr bwMode="auto">
          <a:xfrm>
            <a:off x="2333625" y="2552700"/>
            <a:ext cx="88900" cy="889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20847" name="Oval 42"/>
          <p:cNvSpPr>
            <a:spLocks noChangeArrowheads="1"/>
          </p:cNvSpPr>
          <p:nvPr/>
        </p:nvSpPr>
        <p:spPr bwMode="auto">
          <a:xfrm>
            <a:off x="4267200" y="3001963"/>
            <a:ext cx="88900" cy="889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20848" name="Oval 43"/>
          <p:cNvSpPr>
            <a:spLocks noChangeArrowheads="1"/>
          </p:cNvSpPr>
          <p:nvPr/>
        </p:nvSpPr>
        <p:spPr bwMode="auto">
          <a:xfrm>
            <a:off x="4740275" y="2957513"/>
            <a:ext cx="88900" cy="889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20849" name="Oval 44"/>
          <p:cNvSpPr>
            <a:spLocks noChangeArrowheads="1"/>
          </p:cNvSpPr>
          <p:nvPr/>
        </p:nvSpPr>
        <p:spPr bwMode="auto">
          <a:xfrm>
            <a:off x="6118225" y="2554288"/>
            <a:ext cx="88900" cy="889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20851"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CFF2A5EA-4D5F-F84B-8FCF-D3EAE86AE223}" type="slidenum">
              <a:rPr lang="en-US" sz="1200">
                <a:solidFill>
                  <a:srgbClr val="898989"/>
                </a:solidFill>
                <a:latin typeface="Calibri" charset="0"/>
              </a:rPr>
              <a:pPr eaLnBrk="1" hangingPunct="1"/>
              <a:t>49</a:t>
            </a:fld>
            <a:endParaRPr lang="en-US" sz="1200">
              <a:solidFill>
                <a:srgbClr val="898989"/>
              </a:solidFill>
              <a:latin typeface="Calibri" charset="0"/>
            </a:endParaRPr>
          </a:p>
        </p:txBody>
      </p:sp>
    </p:spTree>
    <p:extLst>
      <p:ext uri="{BB962C8B-B14F-4D97-AF65-F5344CB8AC3E}">
        <p14:creationId xmlns:p14="http://schemas.microsoft.com/office/powerpoint/2010/main" val="62925356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 The idea</a:t>
            </a:r>
            <a:endParaRPr lang="en-US" dirty="0"/>
          </a:p>
        </p:txBody>
      </p:sp>
      <p:sp>
        <p:nvSpPr>
          <p:cNvPr id="3" name="Content Placeholder 2"/>
          <p:cNvSpPr>
            <a:spLocks noGrp="1"/>
          </p:cNvSpPr>
          <p:nvPr>
            <p:ph idx="1"/>
          </p:nvPr>
        </p:nvSpPr>
        <p:spPr/>
        <p:txBody>
          <a:bodyPr/>
          <a:lstStyle/>
          <a:p>
            <a:r>
              <a:rPr lang="en-US" dirty="0" smtClean="0"/>
              <a:t>Trial and error</a:t>
            </a:r>
          </a:p>
          <a:p>
            <a:endParaRPr lang="en-US" dirty="0"/>
          </a:p>
          <a:p>
            <a:r>
              <a:rPr lang="en-US" dirty="0" smtClean="0"/>
              <a:t>Let’s take actions randomly, see what happens</a:t>
            </a:r>
          </a:p>
          <a:p>
            <a:endParaRPr lang="en-US" dirty="0"/>
          </a:p>
          <a:p>
            <a:r>
              <a:rPr lang="en-US" dirty="0" smtClean="0"/>
              <a:t>The expected future reward for taking a particular action is called the Q function</a:t>
            </a:r>
          </a:p>
          <a:p>
            <a:endParaRPr lang="en-US" dirty="0"/>
          </a:p>
          <a:p>
            <a:r>
              <a:rPr lang="en-US" dirty="0" smtClean="0"/>
              <a:t>Just compute the sample average of the rewards we got</a:t>
            </a:r>
          </a:p>
          <a:p>
            <a:endParaRPr lang="en-US" dirty="0"/>
          </a:p>
          <a:p>
            <a:r>
              <a:rPr lang="en-US" dirty="0" smtClean="0"/>
              <a:t>That’s basically the idea but we need to take into account the effect of future actions</a:t>
            </a:r>
            <a:endParaRPr lang="en-US" dirty="0"/>
          </a:p>
        </p:txBody>
      </p:sp>
    </p:spTree>
    <p:extLst>
      <p:ext uri="{BB962C8B-B14F-4D97-AF65-F5344CB8AC3E}">
        <p14:creationId xmlns:p14="http://schemas.microsoft.com/office/powerpoint/2010/main" val="30736281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 an example</a:t>
            </a:r>
            <a:endParaRPr lang="en-US" dirty="0"/>
          </a:p>
        </p:txBody>
      </p:sp>
      <p:pic>
        <p:nvPicPr>
          <p:cNvPr id="4" name="EasterComp_50ms.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23963" y="1341438"/>
            <a:ext cx="6623050" cy="4967287"/>
          </a:xfrm>
        </p:spPr>
      </p:pic>
    </p:spTree>
    <p:extLst>
      <p:ext uri="{BB962C8B-B14F-4D97-AF65-F5344CB8AC3E}">
        <p14:creationId xmlns:p14="http://schemas.microsoft.com/office/powerpoint/2010/main" val="210939736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p:cNvSpPr>
          <p:nvPr>
            <p:ph type="title"/>
          </p:nvPr>
        </p:nvSpPr>
        <p:spPr/>
        <p:txBody>
          <a:bodyPr/>
          <a:lstStyle/>
          <a:p>
            <a:r>
              <a:rPr lang="en-GB" dirty="0" smtClean="0">
                <a:latin typeface="Calibri" charset="0"/>
                <a:ea typeface="ＭＳ Ｐゴシック" charset="0"/>
                <a:cs typeface="ＭＳ Ｐゴシック" charset="0"/>
              </a:rPr>
              <a:t>Introduction– </a:t>
            </a:r>
            <a:r>
              <a:rPr lang="en-GB" dirty="0">
                <a:latin typeface="Calibri" charset="0"/>
                <a:ea typeface="ＭＳ Ｐゴシック" charset="0"/>
                <a:cs typeface="ＭＳ Ｐゴシック" charset="0"/>
              </a:rPr>
              <a:t>States &amp; Transitions</a:t>
            </a:r>
            <a:endParaRPr lang="en-US" dirty="0">
              <a:latin typeface="Calibri" charset="0"/>
              <a:ea typeface="ＭＳ Ｐゴシック" charset="0"/>
              <a:cs typeface="ＭＳ Ｐゴシック" charset="0"/>
            </a:endParaRPr>
          </a:p>
        </p:txBody>
      </p:sp>
      <p:cxnSp>
        <p:nvCxnSpPr>
          <p:cNvPr id="176134" name="AutoShape 16"/>
          <p:cNvCxnSpPr>
            <a:cxnSpLocks noChangeShapeType="1"/>
            <a:stCxn id="176136" idx="3"/>
            <a:endCxn id="176137" idx="1"/>
          </p:cNvCxnSpPr>
          <p:nvPr/>
        </p:nvCxnSpPr>
        <p:spPr bwMode="auto">
          <a:xfrm>
            <a:off x="2170113" y="5473700"/>
            <a:ext cx="2187575"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76135" name="AutoShape 17"/>
          <p:cNvCxnSpPr>
            <a:cxnSpLocks noChangeShapeType="1"/>
            <a:stCxn id="176137" idx="3"/>
            <a:endCxn id="176154" idx="1"/>
          </p:cNvCxnSpPr>
          <p:nvPr/>
        </p:nvCxnSpPr>
        <p:spPr bwMode="auto">
          <a:xfrm>
            <a:off x="4819650" y="5473700"/>
            <a:ext cx="2319338"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76136" name="Text Box 53"/>
          <p:cNvSpPr txBox="1">
            <a:spLocks noChangeArrowheads="1"/>
          </p:cNvSpPr>
          <p:nvPr/>
        </p:nvSpPr>
        <p:spPr bwMode="auto">
          <a:xfrm>
            <a:off x="1208088" y="5183188"/>
            <a:ext cx="9620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3200" i="1">
                <a:latin typeface="Times New Roman" charset="0"/>
              </a:rPr>
              <a:t>(</a:t>
            </a:r>
            <a:r>
              <a:rPr lang="en-GB" sz="3200" i="1">
                <a:solidFill>
                  <a:srgbClr val="000099"/>
                </a:solidFill>
                <a:latin typeface="Times New Roman" charset="0"/>
              </a:rPr>
              <a:t>b,</a:t>
            </a:r>
            <a:r>
              <a:rPr lang="en-GB" sz="3200" i="1">
                <a:latin typeface="Times New Roman" charset="0"/>
              </a:rPr>
              <a:t>o)</a:t>
            </a:r>
            <a:endParaRPr lang="en-US" sz="3200" i="1">
              <a:latin typeface="Times New Roman" charset="0"/>
            </a:endParaRPr>
          </a:p>
        </p:txBody>
      </p:sp>
      <p:sp>
        <p:nvSpPr>
          <p:cNvPr id="176137" name="Text Box 55"/>
          <p:cNvSpPr txBox="1">
            <a:spLocks noChangeArrowheads="1"/>
          </p:cNvSpPr>
          <p:nvPr/>
        </p:nvSpPr>
        <p:spPr bwMode="auto">
          <a:xfrm>
            <a:off x="4357688" y="5183188"/>
            <a:ext cx="46196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3200" i="1">
                <a:latin typeface="Symbol" charset="0"/>
              </a:rPr>
              <a:t>T</a:t>
            </a:r>
            <a:r>
              <a:rPr lang="en-GB" sz="3200" i="1">
                <a:solidFill>
                  <a:srgbClr val="666699"/>
                </a:solidFill>
                <a:latin typeface="Symbol" charset="0"/>
              </a:rPr>
              <a:t> </a:t>
            </a:r>
            <a:endParaRPr lang="en-US" sz="3200" i="1">
              <a:solidFill>
                <a:srgbClr val="666699"/>
              </a:solidFill>
              <a:latin typeface="Symbol" charset="0"/>
            </a:endParaRPr>
          </a:p>
        </p:txBody>
      </p:sp>
      <p:sp>
        <p:nvSpPr>
          <p:cNvPr id="9" name="Rectangle 8"/>
          <p:cNvSpPr>
            <a:spLocks noChangeArrowheads="1"/>
          </p:cNvSpPr>
          <p:nvPr/>
        </p:nvSpPr>
        <p:spPr bwMode="auto">
          <a:xfrm>
            <a:off x="406400" y="1301750"/>
            <a:ext cx="2387600" cy="1435100"/>
          </a:xfrm>
          <a:prstGeom prst="rect">
            <a:avLst/>
          </a:prstGeom>
          <a:solidFill>
            <a:srgbClr val="FFFFFF"/>
          </a:solidFill>
          <a:ln w="9525">
            <a:solidFill>
              <a:srgbClr val="4A7EBB"/>
            </a:solidFill>
            <a:miter lim="800000"/>
            <a:headEnd/>
            <a:tailEnd/>
          </a:ln>
          <a:effectLst>
            <a:outerShdw dist="23000" dir="5400000" rotWithShape="0">
              <a:srgbClr val="000000">
                <a:alpha val="34998"/>
              </a:srgbClr>
            </a:outerShdw>
          </a:effectLst>
        </p:spPr>
        <p:txBody>
          <a:bodyPr anchor="ctr"/>
          <a:lstStyle/>
          <a:p>
            <a:pPr algn="ctr">
              <a:defRPr/>
            </a:pPr>
            <a:endParaRPr lang="en-US" sz="2000">
              <a:solidFill>
                <a:srgbClr val="FFFFFF"/>
              </a:solidFill>
              <a:latin typeface="+mj-lt"/>
              <a:ea typeface="+mn-ea"/>
            </a:endParaRPr>
          </a:p>
        </p:txBody>
      </p:sp>
      <p:cxnSp>
        <p:nvCxnSpPr>
          <p:cNvPr id="21" name="Straight Connector 20"/>
          <p:cNvCxnSpPr>
            <a:cxnSpLocks noChangeShapeType="1"/>
          </p:cNvCxnSpPr>
          <p:nvPr/>
        </p:nvCxnSpPr>
        <p:spPr bwMode="auto">
          <a:xfrm rot="5400000">
            <a:off x="374651" y="1873250"/>
            <a:ext cx="850900" cy="3175"/>
          </a:xfrm>
          <a:prstGeom prst="line">
            <a:avLst/>
          </a:prstGeom>
          <a:noFill/>
          <a:ln w="25400">
            <a:solidFill>
              <a:schemeClr val="accent1"/>
            </a:solidFill>
            <a:round/>
            <a:headEnd/>
            <a:tailEn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p:cNvCxnSpPr>
          <p:nvPr/>
        </p:nvCxnSpPr>
        <p:spPr bwMode="auto">
          <a:xfrm rot="10800000">
            <a:off x="811213" y="2300288"/>
            <a:ext cx="1411287" cy="1587"/>
          </a:xfrm>
          <a:prstGeom prst="line">
            <a:avLst/>
          </a:prstGeom>
          <a:noFill/>
          <a:ln w="25400">
            <a:solidFill>
              <a:schemeClr val="accent1"/>
            </a:solidFill>
            <a:round/>
            <a:headEnd/>
            <a:tailEn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5" name="Rectangle 24"/>
          <p:cNvSpPr>
            <a:spLocks noChangeArrowheads="1"/>
          </p:cNvSpPr>
          <p:nvPr/>
        </p:nvSpPr>
        <p:spPr bwMode="auto">
          <a:xfrm>
            <a:off x="876300" y="1790700"/>
            <a:ext cx="520700" cy="503238"/>
          </a:xfrm>
          <a:prstGeom prst="rect">
            <a:avLst/>
          </a:prstGeom>
          <a:solidFill>
            <a:srgbClr val="0000FF"/>
          </a:solidFill>
          <a:ln w="9525">
            <a:solidFill>
              <a:srgbClr val="4A7EBB"/>
            </a:solidFill>
            <a:miter lim="800000"/>
            <a:headEnd/>
            <a:tailEnd/>
          </a:ln>
          <a:effectLst>
            <a:outerShdw dist="23000" dir="5400000" rotWithShape="0">
              <a:srgbClr val="000000">
                <a:alpha val="34998"/>
              </a:srgbClr>
            </a:outerShdw>
          </a:effectLst>
        </p:spPr>
        <p:txBody>
          <a:bodyPr anchor="ctr"/>
          <a:lstStyle/>
          <a:p>
            <a:pPr algn="ctr">
              <a:defRPr/>
            </a:pPr>
            <a:endParaRPr lang="en-US" sz="2000">
              <a:solidFill>
                <a:srgbClr val="FFFFFF"/>
              </a:solidFill>
              <a:latin typeface="+mj-lt"/>
              <a:ea typeface="+mn-ea"/>
            </a:endParaRPr>
          </a:p>
        </p:txBody>
      </p:sp>
      <p:sp>
        <p:nvSpPr>
          <p:cNvPr id="26" name="Rectangle 25"/>
          <p:cNvSpPr>
            <a:spLocks noChangeArrowheads="1"/>
          </p:cNvSpPr>
          <p:nvPr/>
        </p:nvSpPr>
        <p:spPr bwMode="auto">
          <a:xfrm>
            <a:off x="1574800" y="1798638"/>
            <a:ext cx="520700" cy="500062"/>
          </a:xfrm>
          <a:prstGeom prst="rect">
            <a:avLst/>
          </a:prstGeom>
          <a:solidFill>
            <a:srgbClr val="FF0000"/>
          </a:solidFill>
          <a:ln w="9525">
            <a:solidFill>
              <a:srgbClr val="4A7EBB"/>
            </a:solidFill>
            <a:miter lim="800000"/>
            <a:headEnd/>
            <a:tailEnd/>
          </a:ln>
          <a:effectLst>
            <a:outerShdw dist="23000" dir="5400000" rotWithShape="0">
              <a:srgbClr val="000000">
                <a:alpha val="34998"/>
              </a:srgbClr>
            </a:outerShdw>
          </a:effectLst>
        </p:spPr>
        <p:txBody>
          <a:bodyPr anchor="ctr"/>
          <a:lstStyle/>
          <a:p>
            <a:pPr algn="ctr">
              <a:defRPr/>
            </a:pPr>
            <a:endParaRPr lang="en-US" sz="2000">
              <a:solidFill>
                <a:srgbClr val="FFFFFF"/>
              </a:solidFill>
              <a:latin typeface="+mj-lt"/>
              <a:ea typeface="+mn-ea"/>
            </a:endParaRPr>
          </a:p>
        </p:txBody>
      </p:sp>
      <p:sp>
        <p:nvSpPr>
          <p:cNvPr id="176148" name="Slide Number Placeholder 4"/>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hangingPunct="1"/>
            <a:fld id="{F4EF6496-9161-7E48-9AAB-25C229ADD6FC}" type="slidenum">
              <a:rPr lang="en-US" sz="1200">
                <a:solidFill>
                  <a:srgbClr val="898989"/>
                </a:solidFill>
                <a:latin typeface="Calibri" charset="0"/>
              </a:rPr>
              <a:pPr algn="r" eaLnBrk="1" hangingPunct="1"/>
              <a:t>7</a:t>
            </a:fld>
            <a:endParaRPr lang="en-US" sz="1200">
              <a:solidFill>
                <a:srgbClr val="898989"/>
              </a:solidFill>
              <a:latin typeface="Calibri" charset="0"/>
            </a:endParaRPr>
          </a:p>
        </p:txBody>
      </p:sp>
      <p:sp>
        <p:nvSpPr>
          <p:cNvPr id="176149" name="Text Box 7"/>
          <p:cNvSpPr txBox="1">
            <a:spLocks noChangeArrowheads="1"/>
          </p:cNvSpPr>
          <p:nvPr/>
        </p:nvSpPr>
        <p:spPr bwMode="auto">
          <a:xfrm>
            <a:off x="2362200" y="2390775"/>
            <a:ext cx="1563688" cy="711200"/>
          </a:xfrm>
          <a:prstGeom prst="rect">
            <a:avLst/>
          </a:prstGeom>
          <a:solidFill>
            <a:schemeClr val="bg1"/>
          </a:solidFill>
          <a:ln w="9525">
            <a:solidFill>
              <a:srgbClr val="003366"/>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GB" sz="2000" b="1">
                <a:solidFill>
                  <a:srgbClr val="000099"/>
                </a:solidFill>
                <a:latin typeface="Calibri" charset="0"/>
              </a:rPr>
              <a:t>State</a:t>
            </a:r>
          </a:p>
          <a:p>
            <a:pPr algn="ctr" eaLnBrk="1" hangingPunct="1"/>
            <a:r>
              <a:rPr lang="en-GB" sz="2000" b="1">
                <a:solidFill>
                  <a:srgbClr val="000099"/>
                </a:solidFill>
                <a:latin typeface="Calibri" charset="0"/>
              </a:rPr>
              <a:t>(Belief State)</a:t>
            </a:r>
            <a:endParaRPr lang="en-US" sz="2000" b="1">
              <a:solidFill>
                <a:srgbClr val="000099"/>
              </a:solidFill>
              <a:latin typeface="Calibri" charset="0"/>
            </a:endParaRPr>
          </a:p>
        </p:txBody>
      </p:sp>
      <p:sp>
        <p:nvSpPr>
          <p:cNvPr id="176154" name="Text Box 53"/>
          <p:cNvSpPr txBox="1">
            <a:spLocks noChangeArrowheads="1"/>
          </p:cNvSpPr>
          <p:nvPr/>
        </p:nvSpPr>
        <p:spPr bwMode="auto">
          <a:xfrm>
            <a:off x="7138988" y="5183188"/>
            <a:ext cx="5222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3200" i="1">
                <a:solidFill>
                  <a:srgbClr val="000099"/>
                </a:solidFill>
                <a:latin typeface="Times New Roman" charset="0"/>
              </a:rPr>
              <a:t>b’</a:t>
            </a:r>
            <a:endParaRPr lang="en-US" sz="3200" i="1">
              <a:solidFill>
                <a:srgbClr val="000099"/>
              </a:solidFill>
              <a:latin typeface="Times New Roman" charset="0"/>
            </a:endParaRPr>
          </a:p>
        </p:txBody>
      </p:sp>
      <p:grpSp>
        <p:nvGrpSpPr>
          <p:cNvPr id="176155" name="Group 66"/>
          <p:cNvGrpSpPr>
            <a:grpSpLocks/>
          </p:cNvGrpSpPr>
          <p:nvPr/>
        </p:nvGrpSpPr>
        <p:grpSpPr bwMode="auto">
          <a:xfrm>
            <a:off x="6196013" y="2608263"/>
            <a:ext cx="2387600" cy="1435100"/>
            <a:chOff x="2128" y="872"/>
            <a:chExt cx="1504" cy="904"/>
          </a:xfrm>
        </p:grpSpPr>
        <p:sp>
          <p:nvSpPr>
            <p:cNvPr id="2" name="Rectangle 8"/>
            <p:cNvSpPr>
              <a:spLocks noChangeArrowheads="1"/>
            </p:cNvSpPr>
            <p:nvPr/>
          </p:nvSpPr>
          <p:spPr bwMode="auto">
            <a:xfrm>
              <a:off x="2128" y="872"/>
              <a:ext cx="1504" cy="904"/>
            </a:xfrm>
            <a:prstGeom prst="rect">
              <a:avLst/>
            </a:prstGeom>
            <a:solidFill>
              <a:srgbClr val="FFFFFF"/>
            </a:solidFill>
            <a:ln w="9525">
              <a:solidFill>
                <a:srgbClr val="4A7EBB"/>
              </a:solidFill>
              <a:miter lim="800000"/>
              <a:headEnd/>
              <a:tailEnd/>
            </a:ln>
            <a:effectLst>
              <a:outerShdw dist="23000" dir="5400000" rotWithShape="0">
                <a:srgbClr val="000000">
                  <a:alpha val="34998"/>
                </a:srgbClr>
              </a:outerShdw>
            </a:effectLst>
          </p:spPr>
          <p:txBody>
            <a:bodyPr anchor="ctr"/>
            <a:lstStyle/>
            <a:p>
              <a:pPr algn="ctr">
                <a:defRPr/>
              </a:pPr>
              <a:endParaRPr lang="en-US" sz="2000">
                <a:solidFill>
                  <a:srgbClr val="FFFFFF"/>
                </a:solidFill>
                <a:latin typeface="+mj-lt"/>
                <a:ea typeface="+mn-ea"/>
              </a:endParaRPr>
            </a:p>
          </p:txBody>
        </p:sp>
        <p:cxnSp>
          <p:nvCxnSpPr>
            <p:cNvPr id="3" name="Straight Connector 20"/>
            <p:cNvCxnSpPr>
              <a:cxnSpLocks noChangeShapeType="1"/>
            </p:cNvCxnSpPr>
            <p:nvPr/>
          </p:nvCxnSpPr>
          <p:spPr bwMode="auto">
            <a:xfrm rot="5400000">
              <a:off x="2108" y="1212"/>
              <a:ext cx="536" cy="2"/>
            </a:xfrm>
            <a:prstGeom prst="line">
              <a:avLst/>
            </a:prstGeom>
            <a:noFill/>
            <a:ln w="25400">
              <a:solidFill>
                <a:schemeClr val="accent1"/>
              </a:solidFill>
              <a:round/>
              <a:headEnd/>
              <a:tailEn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 name="Straight Connector 21"/>
            <p:cNvCxnSpPr>
              <a:cxnSpLocks noChangeShapeType="1"/>
            </p:cNvCxnSpPr>
            <p:nvPr/>
          </p:nvCxnSpPr>
          <p:spPr bwMode="auto">
            <a:xfrm rot="10800000">
              <a:off x="2383" y="1481"/>
              <a:ext cx="889" cy="1"/>
            </a:xfrm>
            <a:prstGeom prst="line">
              <a:avLst/>
            </a:prstGeom>
            <a:noFill/>
            <a:ln w="25400">
              <a:solidFill>
                <a:schemeClr val="accent1"/>
              </a:solidFill>
              <a:round/>
              <a:headEnd/>
              <a:tailEn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5" name="Rectangle 24"/>
            <p:cNvSpPr>
              <a:spLocks noChangeArrowheads="1"/>
            </p:cNvSpPr>
            <p:nvPr/>
          </p:nvSpPr>
          <p:spPr bwMode="auto">
            <a:xfrm>
              <a:off x="2424" y="1016"/>
              <a:ext cx="328" cy="456"/>
            </a:xfrm>
            <a:prstGeom prst="rect">
              <a:avLst/>
            </a:prstGeom>
            <a:solidFill>
              <a:srgbClr val="0000FF"/>
            </a:solidFill>
            <a:ln w="9525">
              <a:solidFill>
                <a:srgbClr val="4A7EBB"/>
              </a:solidFill>
              <a:miter lim="800000"/>
              <a:headEnd/>
              <a:tailEnd/>
            </a:ln>
            <a:effectLst>
              <a:outerShdw dist="23000" dir="5400000" rotWithShape="0">
                <a:srgbClr val="000000">
                  <a:alpha val="34998"/>
                </a:srgbClr>
              </a:outerShdw>
            </a:effectLst>
          </p:spPr>
          <p:txBody>
            <a:bodyPr anchor="ctr"/>
            <a:lstStyle/>
            <a:p>
              <a:pPr algn="ctr">
                <a:defRPr/>
              </a:pPr>
              <a:endParaRPr lang="en-US" sz="2000">
                <a:solidFill>
                  <a:srgbClr val="FFFFFF"/>
                </a:solidFill>
                <a:latin typeface="+mj-lt"/>
                <a:ea typeface="+mn-ea"/>
              </a:endParaRPr>
            </a:p>
          </p:txBody>
        </p:sp>
        <p:sp>
          <p:nvSpPr>
            <p:cNvPr id="6" name="Rectangle 25"/>
            <p:cNvSpPr>
              <a:spLocks noChangeArrowheads="1"/>
            </p:cNvSpPr>
            <p:nvPr/>
          </p:nvSpPr>
          <p:spPr bwMode="auto">
            <a:xfrm>
              <a:off x="2864" y="1232"/>
              <a:ext cx="328" cy="248"/>
            </a:xfrm>
            <a:prstGeom prst="rect">
              <a:avLst/>
            </a:prstGeom>
            <a:solidFill>
              <a:srgbClr val="FF0000"/>
            </a:solidFill>
            <a:ln w="9525">
              <a:solidFill>
                <a:srgbClr val="4A7EBB"/>
              </a:solidFill>
              <a:miter lim="800000"/>
              <a:headEnd/>
              <a:tailEnd/>
            </a:ln>
            <a:effectLst>
              <a:outerShdw dist="23000" dir="5400000" rotWithShape="0">
                <a:srgbClr val="000000">
                  <a:alpha val="34998"/>
                </a:srgbClr>
              </a:outerShdw>
            </a:effectLst>
          </p:spPr>
          <p:txBody>
            <a:bodyPr anchor="ctr"/>
            <a:lstStyle/>
            <a:p>
              <a:pPr algn="ctr">
                <a:defRPr/>
              </a:pPr>
              <a:endParaRPr lang="en-US" sz="2000">
                <a:solidFill>
                  <a:srgbClr val="FFFFFF"/>
                </a:solidFill>
                <a:latin typeface="+mj-lt"/>
                <a:ea typeface="+mn-ea"/>
              </a:endParaRPr>
            </a:p>
          </p:txBody>
        </p:sp>
      </p:grpSp>
      <p:sp>
        <p:nvSpPr>
          <p:cNvPr id="176163" name="Text Box 7"/>
          <p:cNvSpPr txBox="1">
            <a:spLocks noChangeArrowheads="1"/>
          </p:cNvSpPr>
          <p:nvPr/>
        </p:nvSpPr>
        <p:spPr bwMode="auto">
          <a:xfrm>
            <a:off x="4806950" y="2955925"/>
            <a:ext cx="1563688" cy="711200"/>
          </a:xfrm>
          <a:prstGeom prst="rect">
            <a:avLst/>
          </a:prstGeom>
          <a:solidFill>
            <a:schemeClr val="bg1"/>
          </a:solidFill>
          <a:ln w="9525">
            <a:solidFill>
              <a:srgbClr val="000080"/>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GB" sz="2000" b="1">
                <a:solidFill>
                  <a:srgbClr val="000099"/>
                </a:solidFill>
                <a:latin typeface="Calibri" charset="0"/>
              </a:rPr>
              <a:t>New State</a:t>
            </a:r>
          </a:p>
          <a:p>
            <a:pPr algn="ctr" eaLnBrk="1" hangingPunct="1"/>
            <a:r>
              <a:rPr lang="en-GB" sz="2000" b="1">
                <a:solidFill>
                  <a:srgbClr val="000099"/>
                </a:solidFill>
                <a:latin typeface="Calibri" charset="0"/>
              </a:rPr>
              <a:t>(Belief State)</a:t>
            </a:r>
            <a:endParaRPr lang="en-US" sz="2000" b="1">
              <a:solidFill>
                <a:srgbClr val="000099"/>
              </a:solidFill>
              <a:latin typeface="Calibri" charset="0"/>
            </a:endParaRPr>
          </a:p>
        </p:txBody>
      </p:sp>
      <p:pic>
        <p:nvPicPr>
          <p:cNvPr id="176164" name="Picture 36" descr="signal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3667125"/>
            <a:ext cx="2114550" cy="1017588"/>
          </a:xfrm>
          <a:prstGeom prst="rect">
            <a:avLst/>
          </a:prstGeom>
          <a:noFill/>
          <a:extLst>
            <a:ext uri="{909E8E84-426E-40dd-AFC4-6F175D3DCCD1}">
              <a14:hiddenFill xmlns:a14="http://schemas.microsoft.com/office/drawing/2010/main">
                <a:solidFill>
                  <a:srgbClr val="FFFFFF"/>
                </a:solidFill>
              </a14:hiddenFill>
            </a:ext>
          </a:extLst>
        </p:spPr>
      </p:pic>
      <p:sp>
        <p:nvSpPr>
          <p:cNvPr id="176165" name="Text Box 8"/>
          <p:cNvSpPr txBox="1">
            <a:spLocks noChangeArrowheads="1"/>
          </p:cNvSpPr>
          <p:nvPr/>
        </p:nvSpPr>
        <p:spPr bwMode="auto">
          <a:xfrm>
            <a:off x="2433638" y="3792538"/>
            <a:ext cx="1490662" cy="406400"/>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2000" b="1">
                <a:latin typeface="Calibri" charset="0"/>
              </a:rPr>
              <a:t>Observation</a:t>
            </a:r>
            <a:endParaRPr lang="en-US" sz="2000" b="1">
              <a:latin typeface="Calibri" charset="0"/>
            </a:endParaRPr>
          </a:p>
        </p:txBody>
      </p:sp>
      <p:cxnSp>
        <p:nvCxnSpPr>
          <p:cNvPr id="176166" name="AutoShape 38"/>
          <p:cNvCxnSpPr>
            <a:cxnSpLocks noChangeShapeType="1"/>
            <a:stCxn id="176165" idx="3"/>
            <a:endCxn id="176163" idx="1"/>
          </p:cNvCxnSpPr>
          <p:nvPr/>
        </p:nvCxnSpPr>
        <p:spPr bwMode="auto">
          <a:xfrm flipV="1">
            <a:off x="3924300" y="3311525"/>
            <a:ext cx="882650" cy="684213"/>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6168" name="AutoShape 40"/>
          <p:cNvCxnSpPr>
            <a:cxnSpLocks noChangeShapeType="1"/>
            <a:stCxn id="176149" idx="3"/>
            <a:endCxn id="176163" idx="1"/>
          </p:cNvCxnSpPr>
          <p:nvPr/>
        </p:nvCxnSpPr>
        <p:spPr bwMode="auto">
          <a:xfrm>
            <a:off x="3925888" y="2746375"/>
            <a:ext cx="881062" cy="565150"/>
          </a:xfrm>
          <a:prstGeom prst="bentConnector3">
            <a:avLst>
              <a:gd name="adj1" fmla="val 4991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1" name="TextBox 26"/>
          <p:cNvSpPr txBox="1">
            <a:spLocks noChangeArrowheads="1"/>
          </p:cNvSpPr>
          <p:nvPr/>
        </p:nvSpPr>
        <p:spPr bwMode="auto">
          <a:xfrm>
            <a:off x="616248" y="2276872"/>
            <a:ext cx="990600" cy="369888"/>
          </a:xfrm>
          <a:prstGeom prst="rect">
            <a:avLst/>
          </a:prstGeom>
          <a:noFill/>
          <a:ln w="9525">
            <a:noFill/>
            <a:miter lim="800000"/>
            <a:headEnd/>
            <a:tailEnd/>
          </a:ln>
        </p:spPr>
        <p:txBody>
          <a:bodyPr>
            <a:spAutoFit/>
          </a:bodyPr>
          <a:lstStyle/>
          <a:p>
            <a:pPr algn="ctr">
              <a:defRPr/>
            </a:pPr>
            <a:r>
              <a:rPr lang="en-US" dirty="0">
                <a:solidFill>
                  <a:srgbClr val="376092"/>
                </a:solidFill>
                <a:latin typeface="+mj-lt"/>
                <a:ea typeface="+mn-ea"/>
              </a:rPr>
              <a:t>save</a:t>
            </a:r>
          </a:p>
        </p:txBody>
      </p:sp>
      <p:sp>
        <p:nvSpPr>
          <p:cNvPr id="32" name="TextBox 27"/>
          <p:cNvSpPr txBox="1">
            <a:spLocks noChangeArrowheads="1"/>
          </p:cNvSpPr>
          <p:nvPr/>
        </p:nvSpPr>
        <p:spPr bwMode="auto">
          <a:xfrm>
            <a:off x="1403648" y="2276872"/>
            <a:ext cx="990600" cy="369888"/>
          </a:xfrm>
          <a:prstGeom prst="rect">
            <a:avLst/>
          </a:prstGeom>
          <a:noFill/>
          <a:ln w="9525">
            <a:noFill/>
            <a:miter lim="800000"/>
            <a:headEnd/>
            <a:tailEnd/>
          </a:ln>
        </p:spPr>
        <p:txBody>
          <a:bodyPr>
            <a:spAutoFit/>
          </a:bodyPr>
          <a:lstStyle/>
          <a:p>
            <a:pPr algn="ctr">
              <a:defRPr/>
            </a:pPr>
            <a:r>
              <a:rPr lang="en-US" dirty="0">
                <a:solidFill>
                  <a:srgbClr val="376092"/>
                </a:solidFill>
                <a:latin typeface="+mj-lt"/>
                <a:ea typeface="+mn-ea"/>
              </a:rPr>
              <a:t>delete</a:t>
            </a:r>
          </a:p>
        </p:txBody>
      </p:sp>
      <p:sp>
        <p:nvSpPr>
          <p:cNvPr id="33" name="TextBox 26"/>
          <p:cNvSpPr txBox="1">
            <a:spLocks noChangeArrowheads="1"/>
          </p:cNvSpPr>
          <p:nvPr/>
        </p:nvSpPr>
        <p:spPr bwMode="auto">
          <a:xfrm>
            <a:off x="6448896" y="3573016"/>
            <a:ext cx="990600" cy="369888"/>
          </a:xfrm>
          <a:prstGeom prst="rect">
            <a:avLst/>
          </a:prstGeom>
          <a:noFill/>
          <a:ln w="9525">
            <a:noFill/>
            <a:miter lim="800000"/>
            <a:headEnd/>
            <a:tailEnd/>
          </a:ln>
        </p:spPr>
        <p:txBody>
          <a:bodyPr>
            <a:spAutoFit/>
          </a:bodyPr>
          <a:lstStyle/>
          <a:p>
            <a:pPr algn="ctr">
              <a:defRPr/>
            </a:pPr>
            <a:r>
              <a:rPr lang="en-US" dirty="0">
                <a:solidFill>
                  <a:srgbClr val="376092"/>
                </a:solidFill>
                <a:latin typeface="+mj-lt"/>
                <a:ea typeface="+mn-ea"/>
              </a:rPr>
              <a:t>save</a:t>
            </a:r>
          </a:p>
        </p:txBody>
      </p:sp>
      <p:sp>
        <p:nvSpPr>
          <p:cNvPr id="34" name="TextBox 27"/>
          <p:cNvSpPr txBox="1">
            <a:spLocks noChangeArrowheads="1"/>
          </p:cNvSpPr>
          <p:nvPr/>
        </p:nvSpPr>
        <p:spPr bwMode="auto">
          <a:xfrm>
            <a:off x="7236296" y="3573016"/>
            <a:ext cx="990600" cy="369888"/>
          </a:xfrm>
          <a:prstGeom prst="rect">
            <a:avLst/>
          </a:prstGeom>
          <a:noFill/>
          <a:ln w="9525">
            <a:noFill/>
            <a:miter lim="800000"/>
            <a:headEnd/>
            <a:tailEnd/>
          </a:ln>
        </p:spPr>
        <p:txBody>
          <a:bodyPr>
            <a:spAutoFit/>
          </a:bodyPr>
          <a:lstStyle/>
          <a:p>
            <a:pPr algn="ctr">
              <a:defRPr/>
            </a:pPr>
            <a:r>
              <a:rPr lang="en-US" dirty="0">
                <a:solidFill>
                  <a:srgbClr val="376092"/>
                </a:solidFill>
                <a:latin typeface="+mj-lt"/>
                <a:ea typeface="+mn-ea"/>
              </a:rPr>
              <a:t>delete</a:t>
            </a:r>
          </a:p>
        </p:txBody>
      </p:sp>
    </p:spTree>
    <p:extLst>
      <p:ext uri="{BB962C8B-B14F-4D97-AF65-F5344CB8AC3E}">
        <p14:creationId xmlns:p14="http://schemas.microsoft.com/office/powerpoint/2010/main" val="244974295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p:cNvSpPr>
          <p:nvPr>
            <p:ph type="title"/>
          </p:nvPr>
        </p:nvSpPr>
        <p:spPr>
          <a:xfrm>
            <a:off x="395536" y="116632"/>
            <a:ext cx="8686800" cy="639762"/>
          </a:xfrm>
        </p:spPr>
        <p:txBody>
          <a:bodyPr/>
          <a:lstStyle/>
          <a:p>
            <a:r>
              <a:rPr lang="en-GB" dirty="0">
                <a:latin typeface="Calibri" charset="0"/>
                <a:ea typeface="ＭＳ Ｐゴシック" charset="0"/>
                <a:cs typeface="ＭＳ Ｐゴシック" charset="0"/>
              </a:rPr>
              <a:t>Introduction – Actions &amp; Policies</a:t>
            </a:r>
            <a:endParaRPr lang="en-US" dirty="0">
              <a:latin typeface="Calibri" charset="0"/>
              <a:ea typeface="ＭＳ Ｐゴシック" charset="0"/>
              <a:cs typeface="ＭＳ Ｐゴシック" charset="0"/>
            </a:endParaRPr>
          </a:p>
        </p:txBody>
      </p:sp>
      <p:cxnSp>
        <p:nvCxnSpPr>
          <p:cNvPr id="10" name="Straight Arrow Connector 9"/>
          <p:cNvCxnSpPr>
            <a:cxnSpLocks noChangeShapeType="1"/>
            <a:stCxn id="9" idx="3"/>
            <a:endCxn id="29" idx="1"/>
          </p:cNvCxnSpPr>
          <p:nvPr/>
        </p:nvCxnSpPr>
        <p:spPr bwMode="auto">
          <a:xfrm>
            <a:off x="2794000" y="3641725"/>
            <a:ext cx="3810685" cy="18628"/>
          </a:xfrm>
          <a:prstGeom prst="straightConnector1">
            <a:avLst/>
          </a:prstGeom>
          <a:noFill/>
          <a:ln w="25400">
            <a:solidFill>
              <a:srgbClr val="808080"/>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9" name="TextBox 28"/>
          <p:cNvSpPr txBox="1">
            <a:spLocks noChangeArrowheads="1"/>
          </p:cNvSpPr>
          <p:nvPr/>
        </p:nvSpPr>
        <p:spPr bwMode="auto">
          <a:xfrm>
            <a:off x="6604685" y="3198688"/>
            <a:ext cx="1340068" cy="923330"/>
          </a:xfrm>
          <a:prstGeom prst="rect">
            <a:avLst/>
          </a:prstGeom>
          <a:noFill/>
          <a:ln w="9525">
            <a:solidFill>
              <a:srgbClr val="993366"/>
            </a:solidFill>
            <a:miter lim="800000"/>
            <a:headEnd/>
            <a:tailEnd/>
          </a:ln>
        </p:spPr>
        <p:txBody>
          <a:bodyPr wrap="none">
            <a:spAutoFit/>
          </a:bodyPr>
          <a:lstStyle/>
          <a:p>
            <a:pPr algn="ctr">
              <a:defRPr/>
            </a:pPr>
            <a:r>
              <a:rPr lang="en-US" dirty="0">
                <a:solidFill>
                  <a:srgbClr val="660066"/>
                </a:solidFill>
                <a:latin typeface="+mj-lt"/>
                <a:ea typeface="+mn-ea"/>
              </a:rPr>
              <a:t>ask</a:t>
            </a:r>
          </a:p>
          <a:p>
            <a:pPr algn="ctr">
              <a:defRPr/>
            </a:pPr>
            <a:r>
              <a:rPr lang="en-US" dirty="0" err="1">
                <a:solidFill>
                  <a:srgbClr val="660066"/>
                </a:solidFill>
                <a:latin typeface="+mj-lt"/>
                <a:ea typeface="+mn-ea"/>
              </a:rPr>
              <a:t>doSave</a:t>
            </a:r>
            <a:endParaRPr lang="en-US" dirty="0">
              <a:solidFill>
                <a:srgbClr val="660066"/>
              </a:solidFill>
              <a:latin typeface="+mj-lt"/>
              <a:ea typeface="+mn-ea"/>
            </a:endParaRPr>
          </a:p>
          <a:p>
            <a:pPr algn="ctr">
              <a:defRPr/>
            </a:pPr>
            <a:r>
              <a:rPr lang="en-US" dirty="0" err="1">
                <a:solidFill>
                  <a:srgbClr val="660066"/>
                </a:solidFill>
                <a:latin typeface="+mj-lt"/>
                <a:ea typeface="+mn-ea"/>
              </a:rPr>
              <a:t>doDelete</a:t>
            </a:r>
            <a:endParaRPr lang="en-US" dirty="0">
              <a:solidFill>
                <a:srgbClr val="660066"/>
              </a:solidFill>
              <a:latin typeface="+mj-lt"/>
              <a:ea typeface="+mn-ea"/>
            </a:endParaRPr>
          </a:p>
        </p:txBody>
      </p:sp>
      <p:cxnSp>
        <p:nvCxnSpPr>
          <p:cNvPr id="89093" name="AutoShape 16"/>
          <p:cNvCxnSpPr>
            <a:cxnSpLocks noChangeShapeType="1"/>
            <a:stCxn id="89100" idx="3"/>
            <a:endCxn id="89101" idx="1"/>
          </p:cNvCxnSpPr>
          <p:nvPr/>
        </p:nvCxnSpPr>
        <p:spPr bwMode="auto">
          <a:xfrm>
            <a:off x="2071688" y="5467350"/>
            <a:ext cx="2286000" cy="1588"/>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9094" name="AutoShape 17"/>
          <p:cNvCxnSpPr>
            <a:cxnSpLocks noChangeShapeType="1"/>
            <a:stCxn id="89101" idx="3"/>
            <a:endCxn id="89102" idx="1"/>
          </p:cNvCxnSpPr>
          <p:nvPr/>
        </p:nvCxnSpPr>
        <p:spPr bwMode="auto">
          <a:xfrm>
            <a:off x="4819650" y="5468938"/>
            <a:ext cx="2341563"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89100" name="Text Box 53"/>
          <p:cNvSpPr txBox="1">
            <a:spLocks noChangeArrowheads="1"/>
          </p:cNvSpPr>
          <p:nvPr/>
        </p:nvSpPr>
        <p:spPr bwMode="auto">
          <a:xfrm>
            <a:off x="1684338" y="5176838"/>
            <a:ext cx="3873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3200" i="1">
                <a:solidFill>
                  <a:srgbClr val="000099"/>
                </a:solidFill>
                <a:latin typeface="Times New Roman" charset="0"/>
              </a:rPr>
              <a:t>b</a:t>
            </a:r>
            <a:endParaRPr lang="en-US" sz="3200" i="1">
              <a:solidFill>
                <a:srgbClr val="000099"/>
              </a:solidFill>
              <a:latin typeface="Times New Roman" charset="0"/>
            </a:endParaRPr>
          </a:p>
        </p:txBody>
      </p:sp>
      <p:sp>
        <p:nvSpPr>
          <p:cNvPr id="89101" name="Text Box 55"/>
          <p:cNvSpPr txBox="1">
            <a:spLocks noChangeArrowheads="1"/>
          </p:cNvSpPr>
          <p:nvPr/>
        </p:nvSpPr>
        <p:spPr bwMode="auto">
          <a:xfrm>
            <a:off x="4357688" y="5178425"/>
            <a:ext cx="4619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3200" i="1">
                <a:solidFill>
                  <a:srgbClr val="666699"/>
                </a:solidFill>
                <a:latin typeface="Symbol" charset="0"/>
              </a:rPr>
              <a:t>p </a:t>
            </a:r>
            <a:endParaRPr lang="en-US" sz="3200" i="1">
              <a:solidFill>
                <a:srgbClr val="666699"/>
              </a:solidFill>
              <a:latin typeface="Symbol" charset="0"/>
            </a:endParaRPr>
          </a:p>
        </p:txBody>
      </p:sp>
      <p:sp>
        <p:nvSpPr>
          <p:cNvPr id="89102" name="Text Box 56"/>
          <p:cNvSpPr txBox="1">
            <a:spLocks noChangeArrowheads="1"/>
          </p:cNvSpPr>
          <p:nvPr/>
        </p:nvSpPr>
        <p:spPr bwMode="auto">
          <a:xfrm>
            <a:off x="7161213" y="5178425"/>
            <a:ext cx="3873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3200" i="1">
                <a:solidFill>
                  <a:srgbClr val="660066"/>
                </a:solidFill>
                <a:latin typeface="Times New Roman" charset="0"/>
              </a:rPr>
              <a:t>a</a:t>
            </a:r>
            <a:endParaRPr lang="en-US" sz="3200" i="1">
              <a:solidFill>
                <a:srgbClr val="660066"/>
              </a:solidFill>
              <a:latin typeface="Times New Roman" charset="0"/>
            </a:endParaRPr>
          </a:p>
        </p:txBody>
      </p:sp>
      <p:grpSp>
        <p:nvGrpSpPr>
          <p:cNvPr id="89103" name="Group 66"/>
          <p:cNvGrpSpPr>
            <a:grpSpLocks/>
          </p:cNvGrpSpPr>
          <p:nvPr/>
        </p:nvGrpSpPr>
        <p:grpSpPr bwMode="auto">
          <a:xfrm>
            <a:off x="406400" y="2924175"/>
            <a:ext cx="2387600" cy="1435100"/>
            <a:chOff x="2128" y="872"/>
            <a:chExt cx="1504" cy="904"/>
          </a:xfrm>
        </p:grpSpPr>
        <p:sp>
          <p:nvSpPr>
            <p:cNvPr id="9" name="Rectangle 8"/>
            <p:cNvSpPr>
              <a:spLocks noChangeArrowheads="1"/>
            </p:cNvSpPr>
            <p:nvPr/>
          </p:nvSpPr>
          <p:spPr bwMode="auto">
            <a:xfrm>
              <a:off x="2128" y="872"/>
              <a:ext cx="1504" cy="904"/>
            </a:xfrm>
            <a:prstGeom prst="rect">
              <a:avLst/>
            </a:prstGeom>
            <a:solidFill>
              <a:srgbClr val="FFFFFF"/>
            </a:solidFill>
            <a:ln w="9525">
              <a:solidFill>
                <a:srgbClr val="4A7EBB"/>
              </a:solidFill>
              <a:miter lim="800000"/>
              <a:headEnd/>
              <a:tailEnd/>
            </a:ln>
            <a:effectLst>
              <a:outerShdw dist="23000" dir="5400000" rotWithShape="0">
                <a:srgbClr val="000000">
                  <a:alpha val="34998"/>
                </a:srgbClr>
              </a:outerShdw>
            </a:effectLst>
          </p:spPr>
          <p:txBody>
            <a:bodyPr anchor="ctr"/>
            <a:lstStyle/>
            <a:p>
              <a:pPr algn="ctr">
                <a:defRPr/>
              </a:pPr>
              <a:endParaRPr lang="en-US" sz="2000">
                <a:solidFill>
                  <a:srgbClr val="FFFFFF"/>
                </a:solidFill>
                <a:latin typeface="+mj-lt"/>
                <a:ea typeface="+mn-ea"/>
              </a:endParaRPr>
            </a:p>
          </p:txBody>
        </p:sp>
        <p:cxnSp>
          <p:nvCxnSpPr>
            <p:cNvPr id="21" name="Straight Connector 20"/>
            <p:cNvCxnSpPr>
              <a:cxnSpLocks noChangeShapeType="1"/>
            </p:cNvCxnSpPr>
            <p:nvPr/>
          </p:nvCxnSpPr>
          <p:spPr bwMode="auto">
            <a:xfrm rot="5400000">
              <a:off x="2108" y="1212"/>
              <a:ext cx="536" cy="2"/>
            </a:xfrm>
            <a:prstGeom prst="line">
              <a:avLst/>
            </a:prstGeom>
            <a:noFill/>
            <a:ln w="25400">
              <a:solidFill>
                <a:schemeClr val="accent1"/>
              </a:solidFill>
              <a:round/>
              <a:headEnd/>
              <a:tailEn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p:cNvCxnSpPr>
            <p:nvPr/>
          </p:nvCxnSpPr>
          <p:spPr bwMode="auto">
            <a:xfrm rot="10800000">
              <a:off x="2383" y="1481"/>
              <a:ext cx="889" cy="1"/>
            </a:xfrm>
            <a:prstGeom prst="line">
              <a:avLst/>
            </a:prstGeom>
            <a:noFill/>
            <a:ln w="25400">
              <a:solidFill>
                <a:schemeClr val="accent1"/>
              </a:solidFill>
              <a:round/>
              <a:headEnd/>
              <a:tailEn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5" name="Rectangle 24"/>
            <p:cNvSpPr>
              <a:spLocks noChangeArrowheads="1"/>
            </p:cNvSpPr>
            <p:nvPr/>
          </p:nvSpPr>
          <p:spPr bwMode="auto">
            <a:xfrm>
              <a:off x="2424" y="1016"/>
              <a:ext cx="328" cy="456"/>
            </a:xfrm>
            <a:prstGeom prst="rect">
              <a:avLst/>
            </a:prstGeom>
            <a:solidFill>
              <a:srgbClr val="0000FF"/>
            </a:solidFill>
            <a:ln w="9525">
              <a:solidFill>
                <a:srgbClr val="4A7EBB"/>
              </a:solidFill>
              <a:miter lim="800000"/>
              <a:headEnd/>
              <a:tailEnd/>
            </a:ln>
            <a:effectLst>
              <a:outerShdw dist="23000" dir="5400000" rotWithShape="0">
                <a:srgbClr val="000000">
                  <a:alpha val="34998"/>
                </a:srgbClr>
              </a:outerShdw>
            </a:effectLst>
          </p:spPr>
          <p:txBody>
            <a:bodyPr anchor="ctr"/>
            <a:lstStyle/>
            <a:p>
              <a:pPr algn="ctr">
                <a:defRPr/>
              </a:pPr>
              <a:endParaRPr lang="en-US" sz="2000">
                <a:solidFill>
                  <a:srgbClr val="FFFFFF"/>
                </a:solidFill>
                <a:latin typeface="+mj-lt"/>
                <a:ea typeface="+mn-ea"/>
              </a:endParaRPr>
            </a:p>
          </p:txBody>
        </p:sp>
        <p:sp>
          <p:nvSpPr>
            <p:cNvPr id="26" name="Rectangle 25"/>
            <p:cNvSpPr>
              <a:spLocks noChangeArrowheads="1"/>
            </p:cNvSpPr>
            <p:nvPr/>
          </p:nvSpPr>
          <p:spPr bwMode="auto">
            <a:xfrm>
              <a:off x="2864" y="1232"/>
              <a:ext cx="328" cy="248"/>
            </a:xfrm>
            <a:prstGeom prst="rect">
              <a:avLst/>
            </a:prstGeom>
            <a:solidFill>
              <a:srgbClr val="FF0000"/>
            </a:solidFill>
            <a:ln w="9525">
              <a:solidFill>
                <a:srgbClr val="4A7EBB"/>
              </a:solidFill>
              <a:miter lim="800000"/>
              <a:headEnd/>
              <a:tailEnd/>
            </a:ln>
            <a:effectLst>
              <a:outerShdw dist="23000" dir="5400000" rotWithShape="0">
                <a:srgbClr val="000000">
                  <a:alpha val="34998"/>
                </a:srgbClr>
              </a:outerShdw>
            </a:effectLst>
          </p:spPr>
          <p:txBody>
            <a:bodyPr anchor="ctr"/>
            <a:lstStyle/>
            <a:p>
              <a:pPr algn="ctr">
                <a:defRPr/>
              </a:pPr>
              <a:endParaRPr lang="en-US" sz="2000">
                <a:solidFill>
                  <a:srgbClr val="FFFFFF"/>
                </a:solidFill>
                <a:latin typeface="+mj-lt"/>
                <a:ea typeface="+mn-ea"/>
              </a:endParaRPr>
            </a:p>
          </p:txBody>
        </p:sp>
        <p:sp>
          <p:nvSpPr>
            <p:cNvPr id="30784" name="TextBox 26"/>
            <p:cNvSpPr txBox="1">
              <a:spLocks noChangeArrowheads="1"/>
            </p:cNvSpPr>
            <p:nvPr/>
          </p:nvSpPr>
          <p:spPr bwMode="auto">
            <a:xfrm>
              <a:off x="2271" y="1492"/>
              <a:ext cx="624" cy="233"/>
            </a:xfrm>
            <a:prstGeom prst="rect">
              <a:avLst/>
            </a:prstGeom>
            <a:noFill/>
            <a:ln w="9525">
              <a:noFill/>
              <a:miter lim="800000"/>
              <a:headEnd/>
              <a:tailEnd/>
            </a:ln>
          </p:spPr>
          <p:txBody>
            <a:bodyPr>
              <a:spAutoFit/>
            </a:bodyPr>
            <a:lstStyle/>
            <a:p>
              <a:pPr algn="ctr">
                <a:defRPr/>
              </a:pPr>
              <a:r>
                <a:rPr lang="en-US" dirty="0">
                  <a:solidFill>
                    <a:srgbClr val="376092"/>
                  </a:solidFill>
                  <a:latin typeface="+mj-lt"/>
                  <a:ea typeface="+mn-ea"/>
                </a:rPr>
                <a:t>save</a:t>
              </a:r>
            </a:p>
          </p:txBody>
        </p:sp>
        <p:sp>
          <p:nvSpPr>
            <p:cNvPr id="30785" name="TextBox 27"/>
            <p:cNvSpPr txBox="1">
              <a:spLocks noChangeArrowheads="1"/>
            </p:cNvSpPr>
            <p:nvPr/>
          </p:nvSpPr>
          <p:spPr bwMode="auto">
            <a:xfrm>
              <a:off x="2767" y="1492"/>
              <a:ext cx="624" cy="233"/>
            </a:xfrm>
            <a:prstGeom prst="rect">
              <a:avLst/>
            </a:prstGeom>
            <a:noFill/>
            <a:ln w="9525">
              <a:noFill/>
              <a:miter lim="800000"/>
              <a:headEnd/>
              <a:tailEnd/>
            </a:ln>
          </p:spPr>
          <p:txBody>
            <a:bodyPr>
              <a:spAutoFit/>
            </a:bodyPr>
            <a:lstStyle/>
            <a:p>
              <a:pPr algn="ctr">
                <a:defRPr/>
              </a:pPr>
              <a:r>
                <a:rPr lang="en-US" dirty="0">
                  <a:solidFill>
                    <a:srgbClr val="376092"/>
                  </a:solidFill>
                  <a:latin typeface="+mj-lt"/>
                  <a:ea typeface="+mn-ea"/>
                </a:rPr>
                <a:t>delete</a:t>
              </a:r>
            </a:p>
          </p:txBody>
        </p:sp>
      </p:grpSp>
      <p:sp>
        <p:nvSpPr>
          <p:cNvPr id="89105"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83C6256-3395-814D-A05F-8B80736D50F3}" type="slidenum">
              <a:rPr lang="en-US" sz="1200">
                <a:solidFill>
                  <a:srgbClr val="898989"/>
                </a:solidFill>
                <a:latin typeface="Calibri" charset="0"/>
              </a:rPr>
              <a:pPr eaLnBrk="1" hangingPunct="1"/>
              <a:t>8</a:t>
            </a:fld>
            <a:endParaRPr lang="en-US" sz="1200">
              <a:solidFill>
                <a:srgbClr val="898989"/>
              </a:solidFill>
              <a:latin typeface="Calibri" charset="0"/>
            </a:endParaRPr>
          </a:p>
        </p:txBody>
      </p:sp>
      <p:sp>
        <p:nvSpPr>
          <p:cNvPr id="89114" name="Text Box 7"/>
          <p:cNvSpPr txBox="1">
            <a:spLocks noChangeArrowheads="1"/>
          </p:cNvSpPr>
          <p:nvPr/>
        </p:nvSpPr>
        <p:spPr bwMode="auto">
          <a:xfrm>
            <a:off x="1089025" y="1401763"/>
            <a:ext cx="15541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GB" sz="2000" b="1">
                <a:solidFill>
                  <a:srgbClr val="000099"/>
                </a:solidFill>
                <a:latin typeface="Calibri" charset="0"/>
              </a:rPr>
              <a:t>State</a:t>
            </a:r>
          </a:p>
          <a:p>
            <a:pPr algn="ctr" eaLnBrk="1" hangingPunct="1"/>
            <a:r>
              <a:rPr lang="en-GB" sz="2000" b="1">
                <a:solidFill>
                  <a:srgbClr val="000099"/>
                </a:solidFill>
                <a:latin typeface="Calibri" charset="0"/>
              </a:rPr>
              <a:t>(Belief State)</a:t>
            </a:r>
            <a:endParaRPr lang="en-US" sz="2000" b="1">
              <a:solidFill>
                <a:srgbClr val="000099"/>
              </a:solidFill>
              <a:latin typeface="Calibri" charset="0"/>
            </a:endParaRPr>
          </a:p>
        </p:txBody>
      </p:sp>
      <p:sp>
        <p:nvSpPr>
          <p:cNvPr id="89115" name="Text Box 8"/>
          <p:cNvSpPr txBox="1">
            <a:spLocks noChangeArrowheads="1"/>
          </p:cNvSpPr>
          <p:nvPr/>
        </p:nvSpPr>
        <p:spPr bwMode="auto">
          <a:xfrm>
            <a:off x="4098925" y="1554163"/>
            <a:ext cx="806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sz="2000" b="1">
                <a:solidFill>
                  <a:srgbClr val="666699"/>
                </a:solidFill>
                <a:latin typeface="Calibri" charset="0"/>
              </a:rPr>
              <a:t>Policy</a:t>
            </a:r>
            <a:endParaRPr lang="en-US" sz="2000" b="1">
              <a:solidFill>
                <a:srgbClr val="666699"/>
              </a:solidFill>
              <a:latin typeface="Calibri" charset="0"/>
            </a:endParaRPr>
          </a:p>
        </p:txBody>
      </p:sp>
      <p:sp>
        <p:nvSpPr>
          <p:cNvPr id="89116" name="Text Box 9"/>
          <p:cNvSpPr txBox="1">
            <a:spLocks noChangeArrowheads="1"/>
          </p:cNvSpPr>
          <p:nvPr/>
        </p:nvSpPr>
        <p:spPr bwMode="auto">
          <a:xfrm>
            <a:off x="6234113" y="1309688"/>
            <a:ext cx="2322512"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GB" sz="2000" b="1">
                <a:solidFill>
                  <a:srgbClr val="660066"/>
                </a:solidFill>
                <a:latin typeface="Calibri" charset="0"/>
              </a:rPr>
              <a:t>Actions </a:t>
            </a:r>
          </a:p>
          <a:p>
            <a:pPr algn="ctr" eaLnBrk="1" hangingPunct="1"/>
            <a:r>
              <a:rPr lang="en-GB" sz="1600" b="1">
                <a:solidFill>
                  <a:srgbClr val="660066"/>
                </a:solidFill>
                <a:latin typeface="Calibri" charset="0"/>
              </a:rPr>
              <a:t>/ Probability distribution </a:t>
            </a:r>
          </a:p>
          <a:p>
            <a:pPr algn="ctr" eaLnBrk="1" hangingPunct="1"/>
            <a:r>
              <a:rPr lang="en-GB" sz="1600" b="1">
                <a:solidFill>
                  <a:srgbClr val="660066"/>
                </a:solidFill>
                <a:latin typeface="Calibri" charset="0"/>
              </a:rPr>
              <a:t>over actions</a:t>
            </a:r>
            <a:endParaRPr lang="en-US" sz="1600" b="1">
              <a:solidFill>
                <a:srgbClr val="660066"/>
              </a:solidFill>
              <a:latin typeface="Calibri" charset="0"/>
            </a:endParaRPr>
          </a:p>
        </p:txBody>
      </p:sp>
      <p:cxnSp>
        <p:nvCxnSpPr>
          <p:cNvPr id="89117" name="AutoShape 10"/>
          <p:cNvCxnSpPr>
            <a:cxnSpLocks noChangeShapeType="1"/>
            <a:stCxn id="89114" idx="3"/>
            <a:endCxn id="89115" idx="1"/>
          </p:cNvCxnSpPr>
          <p:nvPr/>
        </p:nvCxnSpPr>
        <p:spPr bwMode="auto">
          <a:xfrm>
            <a:off x="2643188" y="1752600"/>
            <a:ext cx="1455737"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9118" name="AutoShape 11"/>
          <p:cNvCxnSpPr>
            <a:cxnSpLocks noChangeShapeType="1"/>
            <a:stCxn id="89115" idx="3"/>
            <a:endCxn id="89116" idx="1"/>
          </p:cNvCxnSpPr>
          <p:nvPr/>
        </p:nvCxnSpPr>
        <p:spPr bwMode="auto">
          <a:xfrm>
            <a:off x="4905375" y="1752600"/>
            <a:ext cx="1328738"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9567620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9115"/>
                                        </p:tgtEl>
                                        <p:attrNameLst>
                                          <p:attrName>style.visibility</p:attrName>
                                        </p:attrNameLst>
                                      </p:cBhvr>
                                      <p:to>
                                        <p:strVal val="visible"/>
                                      </p:to>
                                    </p:set>
                                    <p:animEffect transition="in" filter="fade">
                                      <p:cBhvr>
                                        <p:cTn id="10" dur="500"/>
                                        <p:tgtEl>
                                          <p:spTgt spid="89115"/>
                                        </p:tgtEl>
                                      </p:cBhvr>
                                    </p:animEffect>
                                  </p:childTnLst>
                                </p:cTn>
                              </p:par>
                              <p:par>
                                <p:cTn id="11" presetID="10" presetClass="entr" presetSubtype="0" fill="hold" nodeType="withEffect">
                                  <p:stCondLst>
                                    <p:cond delay="0"/>
                                  </p:stCondLst>
                                  <p:childTnLst>
                                    <p:set>
                                      <p:cBhvr>
                                        <p:cTn id="12" dur="1" fill="hold">
                                          <p:stCondLst>
                                            <p:cond delay="0"/>
                                          </p:stCondLst>
                                        </p:cTn>
                                        <p:tgtEl>
                                          <p:spTgt spid="89117"/>
                                        </p:tgtEl>
                                        <p:attrNameLst>
                                          <p:attrName>style.visibility</p:attrName>
                                        </p:attrNameLst>
                                      </p:cBhvr>
                                      <p:to>
                                        <p:strVal val="visible"/>
                                      </p:to>
                                    </p:set>
                                    <p:animEffect transition="in" filter="fade">
                                      <p:cBhvr>
                                        <p:cTn id="13" dur="500"/>
                                        <p:tgtEl>
                                          <p:spTgt spid="89117"/>
                                        </p:tgtEl>
                                      </p:cBhvr>
                                    </p:animEffect>
                                  </p:childTnLst>
                                </p:cTn>
                              </p:par>
                              <p:par>
                                <p:cTn id="14" presetID="10" presetClass="entr" presetSubtype="0" fill="hold" nodeType="withEffect">
                                  <p:stCondLst>
                                    <p:cond delay="0"/>
                                  </p:stCondLst>
                                  <p:childTnLst>
                                    <p:set>
                                      <p:cBhvr>
                                        <p:cTn id="15" dur="1" fill="hold">
                                          <p:stCondLst>
                                            <p:cond delay="0"/>
                                          </p:stCondLst>
                                        </p:cTn>
                                        <p:tgtEl>
                                          <p:spTgt spid="89118"/>
                                        </p:tgtEl>
                                        <p:attrNameLst>
                                          <p:attrName>style.visibility</p:attrName>
                                        </p:attrNameLst>
                                      </p:cBhvr>
                                      <p:to>
                                        <p:strVal val="visible"/>
                                      </p:to>
                                    </p:set>
                                    <p:animEffect transition="in" filter="fade">
                                      <p:cBhvr>
                                        <p:cTn id="16" dur="500"/>
                                        <p:tgtEl>
                                          <p:spTgt spid="89118"/>
                                        </p:tgtEl>
                                      </p:cBhvr>
                                    </p:animEffect>
                                  </p:childTnLst>
                                </p:cTn>
                              </p:par>
                              <p:par>
                                <p:cTn id="17" presetID="10" presetClass="entr" presetSubtype="0" fill="hold" nodeType="withEffect">
                                  <p:stCondLst>
                                    <p:cond delay="0"/>
                                  </p:stCondLst>
                                  <p:childTnLst>
                                    <p:set>
                                      <p:cBhvr>
                                        <p:cTn id="18" dur="1" fill="hold">
                                          <p:stCondLst>
                                            <p:cond delay="0"/>
                                          </p:stCondLst>
                                        </p:cTn>
                                        <p:tgtEl>
                                          <p:spTgt spid="89093"/>
                                        </p:tgtEl>
                                        <p:attrNameLst>
                                          <p:attrName>style.visibility</p:attrName>
                                        </p:attrNameLst>
                                      </p:cBhvr>
                                      <p:to>
                                        <p:strVal val="visible"/>
                                      </p:to>
                                    </p:set>
                                    <p:animEffect transition="in" filter="fade">
                                      <p:cBhvr>
                                        <p:cTn id="19" dur="500"/>
                                        <p:tgtEl>
                                          <p:spTgt spid="89093"/>
                                        </p:tgtEl>
                                      </p:cBhvr>
                                    </p:animEffect>
                                  </p:childTnLst>
                                </p:cTn>
                              </p:par>
                              <p:par>
                                <p:cTn id="20" presetID="10" presetClass="entr" presetSubtype="0" fill="hold" nodeType="withEffect">
                                  <p:stCondLst>
                                    <p:cond delay="0"/>
                                  </p:stCondLst>
                                  <p:childTnLst>
                                    <p:set>
                                      <p:cBhvr>
                                        <p:cTn id="21" dur="1" fill="hold">
                                          <p:stCondLst>
                                            <p:cond delay="0"/>
                                          </p:stCondLst>
                                        </p:cTn>
                                        <p:tgtEl>
                                          <p:spTgt spid="89094"/>
                                        </p:tgtEl>
                                        <p:attrNameLst>
                                          <p:attrName>style.visibility</p:attrName>
                                        </p:attrNameLst>
                                      </p:cBhvr>
                                      <p:to>
                                        <p:strVal val="visible"/>
                                      </p:to>
                                    </p:set>
                                    <p:animEffect transition="in" filter="fade">
                                      <p:cBhvr>
                                        <p:cTn id="22" dur="500"/>
                                        <p:tgtEl>
                                          <p:spTgt spid="8909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9101"/>
                                        </p:tgtEl>
                                        <p:attrNameLst>
                                          <p:attrName>style.visibility</p:attrName>
                                        </p:attrNameLst>
                                      </p:cBhvr>
                                      <p:to>
                                        <p:strVal val="visible"/>
                                      </p:to>
                                    </p:set>
                                    <p:animEffect transition="in" filter="fade">
                                      <p:cBhvr>
                                        <p:cTn id="25" dur="500"/>
                                        <p:tgtEl>
                                          <p:spTgt spid="89101"/>
                                        </p:tgtEl>
                                      </p:cBhvr>
                                    </p:animEffect>
                                  </p:childTnLst>
                                </p:cTn>
                              </p:par>
                              <p:par>
                                <p:cTn id="26" presetID="10" presetClass="entr" presetSubtype="0" fill="hold" nodeType="withEffect">
                                  <p:stCondLst>
                                    <p:cond delay="0"/>
                                  </p:stCondLst>
                                  <p:childTnLst>
                                    <p:set>
                                      <p:cBhvr>
                                        <p:cTn id="27" dur="1" fill="hold">
                                          <p:stCondLst>
                                            <p:cond delay="0"/>
                                          </p:stCondLst>
                                        </p:cTn>
                                        <p:tgtEl>
                                          <p:spTgt spid="89116">
                                            <p:txEl>
                                              <p:pRg st="1" end="1"/>
                                            </p:txEl>
                                          </p:spTgt>
                                        </p:tgtEl>
                                        <p:attrNameLst>
                                          <p:attrName>style.visibility</p:attrName>
                                        </p:attrNameLst>
                                      </p:cBhvr>
                                      <p:to>
                                        <p:strVal val="visible"/>
                                      </p:to>
                                    </p:set>
                                    <p:animEffect transition="in" filter="fade">
                                      <p:cBhvr>
                                        <p:cTn id="28" dur="500"/>
                                        <p:tgtEl>
                                          <p:spTgt spid="89116">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9116">
                                            <p:txEl>
                                              <p:pRg st="2" end="2"/>
                                            </p:txEl>
                                          </p:spTgt>
                                        </p:tgtEl>
                                        <p:attrNameLst>
                                          <p:attrName>style.visibility</p:attrName>
                                        </p:attrNameLst>
                                      </p:cBhvr>
                                      <p:to>
                                        <p:strVal val="visible"/>
                                      </p:to>
                                    </p:set>
                                    <p:animEffect transition="in" filter="fade">
                                      <p:cBhvr>
                                        <p:cTn id="31" dur="500"/>
                                        <p:tgtEl>
                                          <p:spTgt spid="891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01" grpId="0"/>
      <p:bldP spid="891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p:cNvSpPr>
          <p:nvPr>
            <p:ph type="title"/>
          </p:nvPr>
        </p:nvSpPr>
        <p:spPr/>
        <p:txBody>
          <a:bodyPr/>
          <a:lstStyle/>
          <a:p>
            <a:r>
              <a:rPr lang="en-GB">
                <a:latin typeface="Calibri" charset="0"/>
                <a:ea typeface="ＭＳ Ｐゴシック" charset="0"/>
                <a:cs typeface="ＭＳ Ｐゴシック" charset="0"/>
              </a:rPr>
              <a:t>Introduction – Rewards</a:t>
            </a:r>
            <a:endParaRPr lang="en-US">
              <a:latin typeface="Calibri" charset="0"/>
              <a:ea typeface="ＭＳ Ｐゴシック" charset="0"/>
              <a:cs typeface="ＭＳ Ｐゴシック" charset="0"/>
            </a:endParaRPr>
          </a:p>
        </p:txBody>
      </p:sp>
      <p:graphicFrame>
        <p:nvGraphicFramePr>
          <p:cNvPr id="38916" name="Group 4"/>
          <p:cNvGraphicFramePr>
            <a:graphicFrameLocks noGrp="1"/>
          </p:cNvGraphicFramePr>
          <p:nvPr/>
        </p:nvGraphicFramePr>
        <p:xfrm>
          <a:off x="2530475" y="4637088"/>
          <a:ext cx="1498600" cy="1127125"/>
        </p:xfrm>
        <a:graphic>
          <a:graphicData uri="http://schemas.openxmlformats.org/drawingml/2006/table">
            <a:tbl>
              <a:tblPr/>
              <a:tblGrid>
                <a:gridCol w="749300"/>
                <a:gridCol w="749300"/>
              </a:tblGrid>
              <a:tr h="3841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ＭＳ Ｐゴシック" pitchFamily="-65" charset="-128"/>
                          <a:cs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ＭＳ Ｐゴシック" pitchFamily="-65" charset="-128"/>
                          <a:cs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ＭＳ Ｐゴシック" pitchFamily="-65" charset="-128"/>
                          <a:cs typeface="Arial"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ＭＳ Ｐゴシック" pitchFamily="-65" charset="-128"/>
                          <a:cs typeface="Arial"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ＭＳ Ｐゴシック" pitchFamily="-65" charset="-128"/>
                          <a:cs typeface="Arial" charset="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ＭＳ Ｐゴシック" pitchFamily="-65" charset="-128"/>
                          <a:cs typeface="Arial"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8930" name="TextBox 51"/>
          <p:cNvSpPr txBox="1">
            <a:spLocks noChangeArrowheads="1"/>
          </p:cNvSpPr>
          <p:nvPr/>
        </p:nvSpPr>
        <p:spPr bwMode="auto">
          <a:xfrm>
            <a:off x="2543175" y="4306888"/>
            <a:ext cx="647700" cy="396875"/>
          </a:xfrm>
          <a:prstGeom prst="rect">
            <a:avLst/>
          </a:prstGeom>
          <a:noFill/>
          <a:ln w="9525">
            <a:noFill/>
            <a:miter lim="800000"/>
            <a:headEnd/>
            <a:tailEnd/>
          </a:ln>
        </p:spPr>
        <p:txBody>
          <a:bodyPr wrap="none">
            <a:spAutoFit/>
          </a:bodyPr>
          <a:lstStyle/>
          <a:p>
            <a:pPr>
              <a:defRPr/>
            </a:pPr>
            <a:r>
              <a:rPr lang="en-US" sz="2000" dirty="0">
                <a:solidFill>
                  <a:srgbClr val="376092"/>
                </a:solidFill>
                <a:latin typeface="+mj-lt"/>
                <a:ea typeface="+mn-ea"/>
              </a:rPr>
              <a:t>save</a:t>
            </a:r>
          </a:p>
        </p:txBody>
      </p:sp>
      <p:sp>
        <p:nvSpPr>
          <p:cNvPr id="38931" name="TextBox 52"/>
          <p:cNvSpPr txBox="1">
            <a:spLocks noChangeArrowheads="1"/>
          </p:cNvSpPr>
          <p:nvPr/>
        </p:nvSpPr>
        <p:spPr bwMode="auto">
          <a:xfrm>
            <a:off x="3228975" y="4306888"/>
            <a:ext cx="842963" cy="396875"/>
          </a:xfrm>
          <a:prstGeom prst="rect">
            <a:avLst/>
          </a:prstGeom>
          <a:noFill/>
          <a:ln w="9525">
            <a:noFill/>
            <a:miter lim="800000"/>
            <a:headEnd/>
            <a:tailEnd/>
          </a:ln>
        </p:spPr>
        <p:txBody>
          <a:bodyPr wrap="none">
            <a:spAutoFit/>
          </a:bodyPr>
          <a:lstStyle/>
          <a:p>
            <a:pPr>
              <a:defRPr/>
            </a:pPr>
            <a:r>
              <a:rPr lang="en-US" sz="2000" dirty="0">
                <a:solidFill>
                  <a:srgbClr val="376092"/>
                </a:solidFill>
                <a:latin typeface="+mj-lt"/>
                <a:ea typeface="+mn-ea"/>
              </a:rPr>
              <a:t>delete</a:t>
            </a:r>
          </a:p>
        </p:txBody>
      </p:sp>
      <p:sp>
        <p:nvSpPr>
          <p:cNvPr id="92180" name="TextBox 53"/>
          <p:cNvSpPr txBox="1">
            <a:spLocks noChangeArrowheads="1"/>
          </p:cNvSpPr>
          <p:nvPr/>
        </p:nvSpPr>
        <p:spPr bwMode="auto">
          <a:xfrm>
            <a:off x="4005263" y="4633913"/>
            <a:ext cx="1131887"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Aft>
                <a:spcPts val="600"/>
              </a:spcAft>
            </a:pPr>
            <a:r>
              <a:rPr lang="en-US" sz="2000">
                <a:solidFill>
                  <a:srgbClr val="FF0000"/>
                </a:solidFill>
                <a:latin typeface="Calibri" charset="0"/>
              </a:rPr>
              <a:t>ask</a:t>
            </a:r>
          </a:p>
          <a:p>
            <a:pPr eaLnBrk="1" hangingPunct="1">
              <a:spcAft>
                <a:spcPts val="600"/>
              </a:spcAft>
            </a:pPr>
            <a:r>
              <a:rPr lang="en-US" sz="2000">
                <a:solidFill>
                  <a:srgbClr val="008000"/>
                </a:solidFill>
                <a:latin typeface="Calibri" charset="0"/>
              </a:rPr>
              <a:t>doSave</a:t>
            </a:r>
          </a:p>
          <a:p>
            <a:pPr eaLnBrk="1" hangingPunct="1">
              <a:spcAft>
                <a:spcPts val="600"/>
              </a:spcAft>
            </a:pPr>
            <a:r>
              <a:rPr lang="en-US" sz="2000">
                <a:solidFill>
                  <a:schemeClr val="hlink"/>
                </a:solidFill>
                <a:latin typeface="Calibri" charset="0"/>
              </a:rPr>
              <a:t>doDelete</a:t>
            </a:r>
          </a:p>
        </p:txBody>
      </p:sp>
      <p:sp>
        <p:nvSpPr>
          <p:cNvPr id="92193"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EB7A627C-64AA-B84D-BBD5-F24C029A8DAF}" type="slidenum">
              <a:rPr lang="en-US" sz="1200">
                <a:solidFill>
                  <a:srgbClr val="898989"/>
                </a:solidFill>
                <a:latin typeface="Calibri" charset="0"/>
              </a:rPr>
              <a:pPr eaLnBrk="1" hangingPunct="1"/>
              <a:t>9</a:t>
            </a:fld>
            <a:endParaRPr lang="en-US" sz="1200">
              <a:solidFill>
                <a:srgbClr val="898989"/>
              </a:solidFill>
              <a:latin typeface="Calibri" charset="0"/>
            </a:endParaRPr>
          </a:p>
        </p:txBody>
      </p:sp>
      <p:sp>
        <p:nvSpPr>
          <p:cNvPr id="92194" name="Rectangle 3"/>
          <p:cNvSpPr>
            <a:spLocks/>
          </p:cNvSpPr>
          <p:nvPr/>
        </p:nvSpPr>
        <p:spPr bwMode="auto">
          <a:xfrm>
            <a:off x="457200" y="1066800"/>
            <a:ext cx="82296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 typeface="Arial" charset="0"/>
              <a:buNone/>
            </a:pPr>
            <a:endParaRPr lang="en-GB" sz="2800">
              <a:solidFill>
                <a:srgbClr val="000000"/>
              </a:solidFill>
              <a:latin typeface="Calibri" charset="0"/>
              <a:cs typeface="ＭＳ Ｐゴシック" charset="0"/>
            </a:endParaRPr>
          </a:p>
          <a:p>
            <a:pPr marL="342900" indent="-342900" eaLnBrk="0" hangingPunct="0">
              <a:spcBef>
                <a:spcPct val="20000"/>
              </a:spcBef>
              <a:buFont typeface="Arial" charset="0"/>
              <a:buNone/>
            </a:pPr>
            <a:r>
              <a:rPr lang="en-GB" sz="2800">
                <a:solidFill>
                  <a:srgbClr val="000000"/>
                </a:solidFill>
                <a:latin typeface="Calibri" charset="0"/>
                <a:cs typeface="ＭＳ Ｐゴシック" charset="0"/>
              </a:rPr>
              <a:t>System is rewarded every turn based on:</a:t>
            </a:r>
            <a:endParaRPr lang="en-US" sz="2800">
              <a:solidFill>
                <a:srgbClr val="000000"/>
              </a:solidFill>
              <a:latin typeface="Calibri" charset="0"/>
              <a:cs typeface="ＭＳ Ｐゴシック" charset="0"/>
            </a:endParaRPr>
          </a:p>
        </p:txBody>
      </p:sp>
      <p:sp>
        <p:nvSpPr>
          <p:cNvPr id="92195" name="Rectangle 35"/>
          <p:cNvSpPr>
            <a:spLocks noChangeArrowheads="1"/>
          </p:cNvSpPr>
          <p:nvPr/>
        </p:nvSpPr>
        <p:spPr bwMode="auto">
          <a:xfrm>
            <a:off x="1414463" y="2220913"/>
            <a:ext cx="4572000" cy="116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buFontTx/>
              <a:buChar char="•"/>
            </a:pPr>
            <a:r>
              <a:rPr lang="en-GB" sz="2800">
                <a:solidFill>
                  <a:srgbClr val="000000"/>
                </a:solidFill>
                <a:latin typeface="Calibri" charset="0"/>
                <a:cs typeface="ＭＳ Ｐゴシック" charset="0"/>
              </a:rPr>
              <a:t>Environment state</a:t>
            </a:r>
          </a:p>
          <a:p>
            <a:pPr eaLnBrk="0" hangingPunct="0">
              <a:spcBef>
                <a:spcPct val="50000"/>
              </a:spcBef>
              <a:buFont typeface="Arial" charset="0"/>
              <a:buChar char="•"/>
            </a:pPr>
            <a:r>
              <a:rPr lang="en-GB" sz="2800">
                <a:solidFill>
                  <a:srgbClr val="000000"/>
                </a:solidFill>
                <a:latin typeface="Calibri" charset="0"/>
                <a:cs typeface="ＭＳ Ｐゴシック" charset="0"/>
              </a:rPr>
              <a:t>Action taken</a:t>
            </a:r>
            <a:endParaRPr lang="en-US" sz="2800">
              <a:solidFill>
                <a:srgbClr val="000000"/>
              </a:solidFill>
              <a:latin typeface="Calibri" charset="0"/>
              <a:cs typeface="ＭＳ Ｐゴシック" charset="0"/>
            </a:endParaRPr>
          </a:p>
        </p:txBody>
      </p:sp>
    </p:spTree>
    <p:extLst>
      <p:ext uri="{BB962C8B-B14F-4D97-AF65-F5344CB8AC3E}">
        <p14:creationId xmlns:p14="http://schemas.microsoft.com/office/powerpoint/2010/main" val="2092212338"/>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IRSTBRMT2@XFSHFJSFUVWXY5K9" val="2670"/>
</p:tagLst>
</file>

<file path=ppt/theme/theme1.xml><?xml version="1.0" encoding="utf-8"?>
<a:theme xmlns:a="http://schemas.openxmlformats.org/drawingml/2006/main" name="NAACL 2007 - Training a real-world POMDP based DS">
  <a:themeElements>
    <a:clrScheme name="NAACL 2007 - Training a real-world POMDP based D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AACL 2007 - Training a real-world POMDP based DS">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NAACL 2007 - Training a real-world POMDP based D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AACL 2007 - Training a real-world POMDP based D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AACL 2007 - Training a real-world POMDP based D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AACL 2007 - Training a real-world POMDP based D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AACL 2007 - Training a real-world POMDP based D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AACL 2007 - Training a real-world POMDP based D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AACL 2007 - Training a real-world POMDP based D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AACL 2007 - Training a real-world POMDP based D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AACL 2007 - Training a real-world POMDP based D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AACL 2007 - Training a real-world POMDP based D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AACL 2007 - Training a real-world POMDP based D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AACL 2007 - Training a real-world POMDP based D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NAACL 2007 - Training a real-world POMDP based DS</Template>
  <TotalTime>11035</TotalTime>
  <Words>3311</Words>
  <Application>Microsoft Macintosh PowerPoint</Application>
  <PresentationFormat>On-screen Show (4:3)</PresentationFormat>
  <Paragraphs>784</Paragraphs>
  <Slides>49</Slides>
  <Notes>6</Notes>
  <HiddenSlides>0</HiddenSlides>
  <MMClips>4</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49</vt:i4>
      </vt:variant>
    </vt:vector>
  </HeadingPairs>
  <TitlesOfParts>
    <vt:vector size="52" baseType="lpstr">
      <vt:lpstr>NAACL 2007 - Training a real-world POMDP based DS</vt:lpstr>
      <vt:lpstr>Equation</vt:lpstr>
      <vt:lpstr>Microsoft Equation</vt:lpstr>
      <vt:lpstr>Statisical Spoken Dialogue Talk 3 – Action selection</vt:lpstr>
      <vt:lpstr>Action Selection – Outline </vt:lpstr>
      <vt:lpstr>Introduction – Reinforcement learning</vt:lpstr>
      <vt:lpstr>Introduction – The idea</vt:lpstr>
      <vt:lpstr>Introduction – The idea</vt:lpstr>
      <vt:lpstr>Introduction – an example</vt:lpstr>
      <vt:lpstr>Introduction– States &amp; Transitions</vt:lpstr>
      <vt:lpstr>Introduction – Actions &amp; Policies</vt:lpstr>
      <vt:lpstr>Introduction – Rewards</vt:lpstr>
      <vt:lpstr>Introduction – What is the objective?</vt:lpstr>
      <vt:lpstr>Introduction – The MDP special case</vt:lpstr>
      <vt:lpstr>Model-based learning – An MDP example</vt:lpstr>
      <vt:lpstr>Model-based learning – An MDP example</vt:lpstr>
      <vt:lpstr>Model-based learning – Getting V given p</vt:lpstr>
      <vt:lpstr>Model-based learning – Optimising p</vt:lpstr>
      <vt:lpstr>Model-based learning – Optimising p</vt:lpstr>
      <vt:lpstr>Model-based learning – Optimising p</vt:lpstr>
      <vt:lpstr>Model-based learning – Optimising p</vt:lpstr>
      <vt:lpstr>Model-based learning – Summary</vt:lpstr>
      <vt:lpstr>Online learning – The idea </vt:lpstr>
      <vt:lpstr>Online learning – The idea </vt:lpstr>
      <vt:lpstr>Online learning – The idea</vt:lpstr>
      <vt:lpstr>Online learning – Solving for Q</vt:lpstr>
      <vt:lpstr>Online learning – The algorithm </vt:lpstr>
      <vt:lpstr>Online learning – An example</vt:lpstr>
      <vt:lpstr>Fuction approximation – POMDP Problem</vt:lpstr>
      <vt:lpstr>Function approximation – The POMDP problem</vt:lpstr>
      <vt:lpstr>Function approximation – The POMDP problem</vt:lpstr>
      <vt:lpstr>Function approximation – Formalities </vt:lpstr>
      <vt:lpstr>Function approximation – Formalities </vt:lpstr>
      <vt:lpstr>Function approximation – Formalities </vt:lpstr>
      <vt:lpstr>Function approximation – The details</vt:lpstr>
      <vt:lpstr>Function approximation – Solving for q</vt:lpstr>
      <vt:lpstr>Function approximation – The algorithm </vt:lpstr>
      <vt:lpstr>Function approximation – An example</vt:lpstr>
      <vt:lpstr>Other learning techniques – Policy Gradients</vt:lpstr>
      <vt:lpstr>Application – Summary actions</vt:lpstr>
      <vt:lpstr>Application – Summary actions</vt:lpstr>
      <vt:lpstr>Application – “Best of both worlds”</vt:lpstr>
      <vt:lpstr>Application – “Best of both worlds”</vt:lpstr>
      <vt:lpstr>Application – Summary features</vt:lpstr>
      <vt:lpstr>Application– Summary POMDPs1</vt:lpstr>
      <vt:lpstr>PowerPoint Presentation</vt:lpstr>
      <vt:lpstr>Application – Summary of steps</vt:lpstr>
      <vt:lpstr>Application – Simulations</vt:lpstr>
      <vt:lpstr>Action Selection – Note </vt:lpstr>
      <vt:lpstr>Action Selection – Summary </vt:lpstr>
      <vt:lpstr>The End – Thanks!</vt:lpstr>
      <vt:lpstr>Other learning techniques – POMDP approaches</vt:lpstr>
    </vt:vector>
  </TitlesOfParts>
  <Company>CUED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Jost</dc:creator>
  <cp:lastModifiedBy>Blaise Thomson</cp:lastModifiedBy>
  <cp:revision>856</cp:revision>
  <dcterms:created xsi:type="dcterms:W3CDTF">2007-11-05T17:03:20Z</dcterms:created>
  <dcterms:modified xsi:type="dcterms:W3CDTF">2012-02-15T22:40:22Z</dcterms:modified>
</cp:coreProperties>
</file>