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56" r:id="rId2"/>
    <p:sldId id="290" r:id="rId3"/>
    <p:sldId id="335" r:id="rId4"/>
    <p:sldId id="367" r:id="rId5"/>
    <p:sldId id="355" r:id="rId6"/>
    <p:sldId id="376" r:id="rId7"/>
    <p:sldId id="377" r:id="rId8"/>
    <p:sldId id="380" r:id="rId9"/>
    <p:sldId id="368" r:id="rId10"/>
    <p:sldId id="381" r:id="rId11"/>
    <p:sldId id="342" r:id="rId12"/>
    <p:sldId id="291" r:id="rId13"/>
  </p:sldIdLst>
  <p:sldSz cx="9144000" cy="5143500" type="screen16x9"/>
  <p:notesSz cx="7315200" cy="96012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Victoria Zaczynska" initials="KVZ" lastIdx="22" clrIdx="0">
    <p:extLst>
      <p:ext uri="{19B8F6BF-5375-455C-9EA6-DF929625EA0E}">
        <p15:presenceInfo xmlns:p15="http://schemas.microsoft.com/office/powerpoint/2012/main" userId="S::kaza01@dfki.de::aeff1605-8c97-443f-b4fa-a661a00f38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FA"/>
    <a:srgbClr val="FF6600"/>
    <a:srgbClr val="009900"/>
    <a:srgbClr val="00FFCC"/>
    <a:srgbClr val="008000"/>
    <a:srgbClr val="992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3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84" y="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528" tIns="45765" rIns="91528" bIns="45765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528" tIns="45765" rIns="91528" bIns="45765" rtlCol="0"/>
          <a:lstStyle>
            <a:lvl1pPr algn="r">
              <a:defRPr sz="1100"/>
            </a:lvl1pPr>
          </a:lstStyle>
          <a:p>
            <a:fld id="{69DDC6BA-6DAA-43CA-9196-C4C6A9959000}" type="datetimeFigureOut">
              <a:rPr lang="en-US" smtClean="0"/>
              <a:t>13-Jul-22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8" tIns="45765" rIns="91528" bIns="457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1528" tIns="45765" rIns="91528" bIns="457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1528" tIns="45765" rIns="91528" bIns="45765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1528" tIns="45765" rIns="91528" bIns="45765" rtlCol="0" anchor="b"/>
          <a:lstStyle>
            <a:lvl1pPr algn="r">
              <a:defRPr sz="1100"/>
            </a:lvl1pPr>
          </a:lstStyle>
          <a:p>
            <a:fld id="{A1C8374F-B24B-4ED1-96EC-7C7C8A4473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2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8374F-B24B-4ED1-96EC-7C7C8A44732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8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8374F-B24B-4ED1-96EC-7C7C8A4473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19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8374F-B24B-4ED1-96EC-7C7C8A4473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65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EF53C-7B1B-4832-9D85-1928A427830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346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1700" eaLnBrk="0" hangingPunct="0"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01700" eaLnBrk="0" hangingPunct="0"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01700" eaLnBrk="0" hangingPunct="0"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01700" eaLnBrk="0" hangingPunct="0"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01700" eaLnBrk="0" hangingPunct="0"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853B571F-CF55-4EA2-BD24-F774989A6A10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</p:spPr>
        <p:txBody>
          <a:bodyPr/>
          <a:lstStyle/>
          <a:p>
            <a:endParaRPr lang="en-US" altLang="en-US" smtClean="0"/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40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BB2F4E-C161-4A05-8ED9-614FADFFDF01}" type="slidenum">
              <a:rPr lang="cs-CZ" altLang="en-US" smtClean="0"/>
              <a:pPr eaLnBrk="1" hangingPunct="1"/>
              <a:t>6</a:t>
            </a:fld>
            <a:endParaRPr lang="cs-CZ" altLang="en-US" smtClean="0"/>
          </a:p>
        </p:txBody>
      </p:sp>
    </p:spTree>
    <p:extLst>
      <p:ext uri="{BB962C8B-B14F-4D97-AF65-F5344CB8AC3E}">
        <p14:creationId xmlns:p14="http://schemas.microsoft.com/office/powerpoint/2010/main" val="2010722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lvl="2" eaLnBrk="1" hangingPunct="1"/>
            <a:endParaRPr lang="cs-CZ" altLang="en-US" smtClean="0"/>
          </a:p>
          <a:p>
            <a:pPr marL="0" lvl="2" eaLnBrk="1" hangingPunct="1"/>
            <a:endParaRPr lang="cs-CZ" altLang="en-US" b="1" smtClean="0"/>
          </a:p>
          <a:p>
            <a:pPr marL="0" lvl="2" eaLnBrk="1" hangingPunct="1"/>
            <a:endParaRPr lang="cs-CZ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CABDCD-0A32-4F81-B318-A830DF3489A7}" type="slidenum">
              <a:rPr lang="cs-CZ" altLang="en-US" smtClean="0"/>
              <a:pPr eaLnBrk="1" hangingPunct="1"/>
              <a:t>7</a:t>
            </a:fld>
            <a:endParaRPr lang="cs-CZ" altLang="en-US" smtClean="0"/>
          </a:p>
        </p:txBody>
      </p:sp>
    </p:spTree>
    <p:extLst>
      <p:ext uri="{BB962C8B-B14F-4D97-AF65-F5344CB8AC3E}">
        <p14:creationId xmlns:p14="http://schemas.microsoft.com/office/powerpoint/2010/main" val="2641535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en-US" smtClean="0"/>
          </a:p>
          <a:p>
            <a:pPr eaLnBrk="1" hangingPunct="1"/>
            <a:r>
              <a:rPr lang="cs-CZ" altLang="en-US" smtClean="0"/>
              <a:t> 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BD4BF6-7871-43A0-A084-080B0AC8479E}" type="slidenum">
              <a:rPr lang="cs-CZ" altLang="en-US" smtClean="0"/>
              <a:pPr eaLnBrk="1" hangingPunct="1"/>
              <a:t>8</a:t>
            </a:fld>
            <a:endParaRPr lang="cs-CZ" altLang="en-US" smtClean="0"/>
          </a:p>
        </p:txBody>
      </p:sp>
    </p:spTree>
    <p:extLst>
      <p:ext uri="{BB962C8B-B14F-4D97-AF65-F5344CB8AC3E}">
        <p14:creationId xmlns:p14="http://schemas.microsoft.com/office/powerpoint/2010/main" val="2297031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5F5EF-C805-41D2-AFC2-AE381081A9F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440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957005" y="765137"/>
            <a:ext cx="1627093" cy="365760"/>
          </a:xfrm>
        </p:spPr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442" y="123478"/>
            <a:ext cx="553519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223"/>
            <a:ext cx="7810432" cy="32855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8177798" y="471082"/>
            <a:ext cx="1288394" cy="365760"/>
          </a:xfrm>
        </p:spPr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442792" y="2567943"/>
            <a:ext cx="2753707" cy="3657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82000">
              <a:schemeClr val="bg1">
                <a:shade val="100000"/>
                <a:satMod val="115000"/>
                <a:lumMod val="95000"/>
                <a:lumOff val="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01412" y="123478"/>
            <a:ext cx="54719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223"/>
            <a:ext cx="7810432" cy="3616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7/13, 2022, CU, Boulder, CO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587" y="4503706"/>
            <a:ext cx="499253" cy="4975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408" y="4493859"/>
            <a:ext cx="622227" cy="4959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28" y="4439932"/>
            <a:ext cx="1082689" cy="625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28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fal.mff.cuni.cz/grants/lindatclariah-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fal.mff.cuni.cz/pdt-vallex-valency-lexicon-linked-czech-corpora" TargetMode="External"/><Relationship Id="rId2" Type="http://schemas.openxmlformats.org/officeDocument/2006/relationships/hyperlink" Target="http://hdl.handle.net/11234/1-34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dl.handle.net/11234/1-318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1188" y="216131"/>
            <a:ext cx="7142582" cy="897648"/>
          </a:xfrm>
        </p:spPr>
        <p:txBody>
          <a:bodyPr>
            <a:noAutofit/>
          </a:bodyPr>
          <a:lstStyle/>
          <a:p>
            <a:r>
              <a:rPr lang="en-US" sz="2400" dirty="0"/>
              <a:t>PDT-Vallex: Valency Lexicon Linked to Czech Corpora</a:t>
            </a:r>
            <a:endParaRPr lang="en-US" sz="2400" i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39585" y="1761564"/>
            <a:ext cx="7158725" cy="25154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solidFill>
                  <a:schemeClr val="tx1"/>
                </a:solidFill>
              </a:rPr>
              <a:t>Zdeňka Urešová</a:t>
            </a:r>
          </a:p>
          <a:p>
            <a:pPr algn="ctr"/>
            <a:r>
              <a:rPr lang="en-US" sz="1900" dirty="0" err="1"/>
              <a:t>Alevtina</a:t>
            </a:r>
            <a:r>
              <a:rPr lang="en-US" sz="1900" dirty="0"/>
              <a:t> Bémová, Eva Fučíková, Jan Hajič, Veronika Kolářová, Marie Mikulová, Petr Pajas, Jarmila Panevová, Jan </a:t>
            </a:r>
            <a:r>
              <a:rPr lang="en-US" sz="1900" dirty="0" err="1" smtClean="0"/>
              <a:t>Štěpánek</a:t>
            </a:r>
            <a:endParaRPr lang="cs-CZ" sz="1900" dirty="0" smtClean="0"/>
          </a:p>
          <a:p>
            <a:endParaRPr lang="cs-CZ" sz="2400" dirty="0" smtClean="0"/>
          </a:p>
          <a:p>
            <a:r>
              <a:rPr lang="cs-CZ" sz="2400" dirty="0" smtClean="0"/>
              <a:t>ÚFAL, </a:t>
            </a:r>
            <a:r>
              <a:rPr lang="en-US" sz="2400" dirty="0" smtClean="0"/>
              <a:t>Computer Science School</a:t>
            </a:r>
            <a:r>
              <a:rPr lang="cs-CZ" sz="2400" dirty="0" smtClean="0"/>
              <a:t>      		</a:t>
            </a:r>
            <a:r>
              <a:rPr lang="de-DE" sz="2400" dirty="0" smtClean="0"/>
              <a:t> </a:t>
            </a:r>
            <a:r>
              <a:rPr lang="cs-CZ" sz="2400" dirty="0" smtClean="0"/>
              <a:t>   </a:t>
            </a:r>
            <a:r>
              <a:rPr lang="en-US" sz="2400" dirty="0" smtClean="0"/>
              <a:t>	</a:t>
            </a:r>
          </a:p>
          <a:p>
            <a:r>
              <a:rPr lang="en-US" sz="2400" dirty="0" smtClean="0"/>
              <a:t>Faculty of Mathematics and Physics</a:t>
            </a:r>
            <a:r>
              <a:rPr lang="cs-CZ" sz="2400" dirty="0" smtClean="0"/>
              <a:t>	</a:t>
            </a:r>
            <a:endParaRPr lang="en-US" sz="2400" dirty="0" smtClean="0"/>
          </a:p>
          <a:p>
            <a:r>
              <a:rPr lang="cs-CZ" sz="2400" dirty="0" smtClean="0"/>
              <a:t>Charles University, Prague, Czech Republic</a:t>
            </a:r>
          </a:p>
          <a:p>
            <a:endParaRPr lang="cs-CZ" sz="2400" dirty="0" smtClean="0"/>
          </a:p>
          <a:p>
            <a:r>
              <a:rPr lang="en-US" altLang="en-US" sz="1800" dirty="0">
                <a:solidFill>
                  <a:schemeClr val="tx1"/>
                </a:solidFill>
              </a:rPr>
              <a:t>Acknowledgements: </a:t>
            </a:r>
            <a:endParaRPr lang="cs-CZ" altLang="en-US" sz="18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hlinkClick r:id="rId3"/>
              </a:rPr>
              <a:t>LINDAT/CLARIAH-CZ </a:t>
            </a:r>
            <a:r>
              <a:rPr lang="en-US" sz="1700" dirty="0">
                <a:hlinkClick r:id="rId3"/>
              </a:rPr>
              <a:t>Research </a:t>
            </a:r>
            <a:r>
              <a:rPr lang="en-US" sz="1700" dirty="0" smtClean="0">
                <a:hlinkClick r:id="rId3"/>
              </a:rPr>
              <a:t>Infrastructure</a:t>
            </a:r>
            <a:r>
              <a:rPr lang="cs-CZ" sz="1900" dirty="0" smtClean="0">
                <a:solidFill>
                  <a:schemeClr val="accent1"/>
                </a:solidFill>
              </a:rPr>
              <a:t>, </a:t>
            </a:r>
            <a:r>
              <a:rPr lang="cs-CZ" altLang="en-US" sz="1900" dirty="0">
                <a:solidFill>
                  <a:schemeClr val="accent1"/>
                </a:solidFill>
              </a:rPr>
              <a:t>GAUK 52408/2008, MSMT CR </a:t>
            </a:r>
            <a:r>
              <a:rPr lang="cs-CZ" altLang="en-US" sz="1900" dirty="0" smtClean="0">
                <a:solidFill>
                  <a:schemeClr val="accent1"/>
                </a:solidFill>
              </a:rPr>
              <a:t>MSM0021620838, </a:t>
            </a:r>
            <a:r>
              <a:rPr lang="cs-CZ" sz="1900" dirty="0" smtClean="0">
                <a:solidFill>
                  <a:schemeClr val="accent1"/>
                </a:solidFill>
              </a:rPr>
              <a:t> </a:t>
            </a:r>
            <a:r>
              <a:rPr lang="en-US" sz="1900" dirty="0" smtClean="0">
                <a:solidFill>
                  <a:schemeClr val="accent1"/>
                </a:solidFill>
              </a:rPr>
              <a:t>Grant </a:t>
            </a:r>
            <a:r>
              <a:rPr lang="en-US" sz="1900" dirty="0">
                <a:solidFill>
                  <a:schemeClr val="accent1"/>
                </a:solidFill>
              </a:rPr>
              <a:t>Agency of the Czech Republic: No. </a:t>
            </a:r>
            <a:r>
              <a:rPr lang="en-US" sz="1900" dirty="0" smtClean="0">
                <a:solidFill>
                  <a:schemeClr val="accent1"/>
                </a:solidFill>
              </a:rPr>
              <a:t>GA17-07313S</a:t>
            </a:r>
            <a:r>
              <a:rPr lang="cs-CZ" sz="1900" dirty="0" smtClean="0">
                <a:solidFill>
                  <a:schemeClr val="accent1"/>
                </a:solidFill>
              </a:rPr>
              <a:t>, and </a:t>
            </a:r>
            <a:r>
              <a:rPr lang="cs-CZ" sz="1900" dirty="0" err="1" smtClean="0">
                <a:solidFill>
                  <a:schemeClr val="accent1"/>
                </a:solidFill>
              </a:rPr>
              <a:t>the</a:t>
            </a:r>
            <a:r>
              <a:rPr lang="cs-CZ" sz="1900" dirty="0" smtClean="0">
                <a:solidFill>
                  <a:schemeClr val="accent1"/>
                </a:solidFill>
              </a:rPr>
              <a:t> </a:t>
            </a:r>
            <a:r>
              <a:rPr lang="en-US" sz="1900" dirty="0" smtClean="0">
                <a:solidFill>
                  <a:schemeClr val="accent1"/>
                </a:solidFill>
              </a:rPr>
              <a:t>Ministry </a:t>
            </a:r>
            <a:r>
              <a:rPr lang="en-US" sz="1900" dirty="0">
                <a:solidFill>
                  <a:schemeClr val="accent1"/>
                </a:solidFill>
              </a:rPr>
              <a:t>of Education, Youth and Sports of the Czech Republic (MEYS): No. LM2015071 and </a:t>
            </a:r>
            <a:r>
              <a:rPr lang="en-US" sz="1900" dirty="0" smtClean="0">
                <a:solidFill>
                  <a:schemeClr val="accent1"/>
                </a:solidFill>
              </a:rPr>
              <a:t>LM2018101</a:t>
            </a:r>
            <a:r>
              <a:rPr lang="cs-CZ" sz="1900" dirty="0" smtClean="0">
                <a:solidFill>
                  <a:schemeClr val="accent1"/>
                </a:solidFill>
              </a:rPr>
              <a:t>,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0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611" y="1146816"/>
            <a:ext cx="7810432" cy="3285579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114300" indent="0">
              <a:buNone/>
            </a:pPr>
            <a:r>
              <a:rPr lang="cs-CZ" dirty="0"/>
              <a:t>t</a:t>
            </a:r>
            <a:r>
              <a:rPr lang="cs-CZ" dirty="0" smtClean="0"/>
              <a:t>o-</a:t>
            </a:r>
            <a:r>
              <a:rPr lang="cs-CZ" dirty="0" err="1" smtClean="0"/>
              <a:t>Prep.Dat</a:t>
            </a:r>
            <a:r>
              <a:rPr lang="cs-CZ" dirty="0" smtClean="0"/>
              <a:t>   </a:t>
            </a:r>
            <a:r>
              <a:rPr lang="cs-CZ" dirty="0" err="1" smtClean="0"/>
              <a:t>the-soldiers.Dat</a:t>
            </a:r>
            <a:r>
              <a:rPr lang="cs-CZ" dirty="0" smtClean="0"/>
              <a:t>   </a:t>
            </a:r>
            <a:r>
              <a:rPr lang="cs-CZ" dirty="0" err="1" smtClean="0"/>
              <a:t>talked</a:t>
            </a:r>
            <a:r>
              <a:rPr lang="cs-CZ" dirty="0" smtClean="0"/>
              <a:t>   </a:t>
            </a:r>
            <a:r>
              <a:rPr lang="cs-CZ" dirty="0" err="1" smtClean="0"/>
              <a:t>the</a:t>
            </a:r>
            <a:r>
              <a:rPr lang="cs-CZ" dirty="0" smtClean="0"/>
              <a:t>-prime-</a:t>
            </a:r>
            <a:r>
              <a:rPr lang="cs-CZ" dirty="0" err="1" smtClean="0"/>
              <a:t>minister.Nom</a:t>
            </a:r>
            <a:endParaRPr lang="cs-CZ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852737" y="-15592"/>
            <a:ext cx="553519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en-US" dirty="0" err="1" smtClean="0"/>
              <a:t>Example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Annotation</a:t>
            </a:r>
            <a:endParaRPr lang="cs-CZ" altLang="en-US" dirty="0" smtClean="0"/>
          </a:p>
        </p:txBody>
      </p:sp>
      <p:pic>
        <p:nvPicPr>
          <p:cNvPr id="8" name="Picture 12" descr="promluvit-premier-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1643058"/>
            <a:ext cx="7810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romluvit-premier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752" y="1636585"/>
            <a:ext cx="2188369" cy="165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2877742" y="2052633"/>
            <a:ext cx="554831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1909763" y="2181221"/>
            <a:ext cx="484585" cy="49411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350"/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3433762" y="2321715"/>
            <a:ext cx="1672829" cy="1178719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350"/>
          </a:p>
        </p:txBody>
      </p:sp>
      <p:sp>
        <p:nvSpPr>
          <p:cNvPr id="13" name="Freeform 17"/>
          <p:cNvSpPr>
            <a:spLocks/>
          </p:cNvSpPr>
          <p:nvPr/>
        </p:nvSpPr>
        <p:spPr bwMode="auto">
          <a:xfrm>
            <a:off x="2333625" y="2655089"/>
            <a:ext cx="1038225" cy="342900"/>
          </a:xfrm>
          <a:custGeom>
            <a:avLst/>
            <a:gdLst>
              <a:gd name="T0" fmla="*/ 0 w 872"/>
              <a:gd name="T1" fmla="*/ 0 h 288"/>
              <a:gd name="T2" fmla="*/ 2147483647 w 872"/>
              <a:gd name="T3" fmla="*/ 2147483647 h 288"/>
              <a:gd name="T4" fmla="*/ 2147483647 w 872"/>
              <a:gd name="T5" fmla="*/ 2147483647 h 2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72" h="288">
                <a:moveTo>
                  <a:pt x="0" y="0"/>
                </a:moveTo>
                <a:cubicBezTo>
                  <a:pt x="118" y="69"/>
                  <a:pt x="236" y="138"/>
                  <a:pt x="381" y="186"/>
                </a:cubicBezTo>
                <a:cubicBezTo>
                  <a:pt x="526" y="234"/>
                  <a:pt x="699" y="261"/>
                  <a:pt x="872" y="288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pic>
        <p:nvPicPr>
          <p:cNvPr id="14" name="Picture 18" descr="promluvit-rame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685" y="3409946"/>
            <a:ext cx="395406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reeform 19"/>
          <p:cNvSpPr>
            <a:spLocks/>
          </p:cNvSpPr>
          <p:nvPr/>
        </p:nvSpPr>
        <p:spPr bwMode="auto">
          <a:xfrm rot="441910">
            <a:off x="5228035" y="3192061"/>
            <a:ext cx="352425" cy="317897"/>
          </a:xfrm>
          <a:custGeom>
            <a:avLst/>
            <a:gdLst>
              <a:gd name="T0" fmla="*/ 0 w 288"/>
              <a:gd name="T1" fmla="*/ 2147483647 h 259"/>
              <a:gd name="T2" fmla="*/ 2147483647 w 288"/>
              <a:gd name="T3" fmla="*/ 2147483647 h 259"/>
              <a:gd name="T4" fmla="*/ 2147483647 w 288"/>
              <a:gd name="T5" fmla="*/ 2147483647 h 25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259">
                <a:moveTo>
                  <a:pt x="0" y="233"/>
                </a:moveTo>
                <a:cubicBezTo>
                  <a:pt x="35" y="116"/>
                  <a:pt x="70" y="0"/>
                  <a:pt x="118" y="4"/>
                </a:cubicBezTo>
                <a:cubicBezTo>
                  <a:pt x="166" y="8"/>
                  <a:pt x="260" y="216"/>
                  <a:pt x="288" y="259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6" name="Freeform 21"/>
          <p:cNvSpPr>
            <a:spLocks/>
          </p:cNvSpPr>
          <p:nvPr/>
        </p:nvSpPr>
        <p:spPr bwMode="auto">
          <a:xfrm rot="441910">
            <a:off x="6038850" y="3164677"/>
            <a:ext cx="352425" cy="317897"/>
          </a:xfrm>
          <a:custGeom>
            <a:avLst/>
            <a:gdLst>
              <a:gd name="T0" fmla="*/ 0 w 288"/>
              <a:gd name="T1" fmla="*/ 2147483647 h 259"/>
              <a:gd name="T2" fmla="*/ 2147483647 w 288"/>
              <a:gd name="T3" fmla="*/ 2147483647 h 259"/>
              <a:gd name="T4" fmla="*/ 2147483647 w 288"/>
              <a:gd name="T5" fmla="*/ 2147483647 h 25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259">
                <a:moveTo>
                  <a:pt x="0" y="233"/>
                </a:moveTo>
                <a:cubicBezTo>
                  <a:pt x="35" y="116"/>
                  <a:pt x="70" y="0"/>
                  <a:pt x="118" y="4"/>
                </a:cubicBezTo>
                <a:cubicBezTo>
                  <a:pt x="166" y="8"/>
                  <a:pt x="260" y="216"/>
                  <a:pt x="288" y="259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7" name="Freeform 22"/>
          <p:cNvSpPr>
            <a:spLocks/>
          </p:cNvSpPr>
          <p:nvPr/>
        </p:nvSpPr>
        <p:spPr bwMode="auto">
          <a:xfrm rot="441910">
            <a:off x="7144941" y="3165868"/>
            <a:ext cx="352425" cy="317897"/>
          </a:xfrm>
          <a:custGeom>
            <a:avLst/>
            <a:gdLst>
              <a:gd name="T0" fmla="*/ 0 w 288"/>
              <a:gd name="T1" fmla="*/ 2147483647 h 259"/>
              <a:gd name="T2" fmla="*/ 2147483647 w 288"/>
              <a:gd name="T3" fmla="*/ 2147483647 h 259"/>
              <a:gd name="T4" fmla="*/ 2147483647 w 288"/>
              <a:gd name="T5" fmla="*/ 2147483647 h 25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259">
                <a:moveTo>
                  <a:pt x="0" y="233"/>
                </a:moveTo>
                <a:cubicBezTo>
                  <a:pt x="35" y="116"/>
                  <a:pt x="70" y="0"/>
                  <a:pt x="118" y="4"/>
                </a:cubicBezTo>
                <a:cubicBezTo>
                  <a:pt x="166" y="8"/>
                  <a:pt x="260" y="216"/>
                  <a:pt x="288" y="259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336256" y="3671888"/>
            <a:ext cx="7144" cy="3357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26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575" y="-203288"/>
            <a:ext cx="5535190" cy="857250"/>
          </a:xfrm>
        </p:spPr>
        <p:txBody>
          <a:bodyPr/>
          <a:lstStyle/>
          <a:p>
            <a:pPr algn="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606" y="502920"/>
            <a:ext cx="7981882" cy="3733800"/>
          </a:xfrm>
        </p:spPr>
        <p:txBody>
          <a:bodyPr>
            <a:noAutofit/>
          </a:bodyPr>
          <a:lstStyle/>
          <a:p>
            <a:r>
              <a:rPr lang="en-US" sz="1800" b="1" dirty="0"/>
              <a:t>How to </a:t>
            </a:r>
            <a:r>
              <a:rPr lang="en-US" sz="1800" b="1" dirty="0" smtClean="0"/>
              <a:t>cite</a:t>
            </a:r>
            <a:endParaRPr lang="cs-CZ" sz="1800" b="1" dirty="0" smtClean="0"/>
          </a:p>
          <a:p>
            <a:pPr lvl="1"/>
            <a:r>
              <a:rPr lang="cs-CZ" sz="1600" dirty="0" smtClean="0"/>
              <a:t>U</a:t>
            </a:r>
            <a:r>
              <a:rPr lang="en-US" sz="1600" dirty="0" err="1" smtClean="0"/>
              <a:t>rešová</a:t>
            </a:r>
            <a:r>
              <a:rPr lang="en-US" sz="1600" dirty="0"/>
              <a:t>, Zdeňka; Bémová, </a:t>
            </a:r>
            <a:r>
              <a:rPr lang="en-US" sz="1600" dirty="0" err="1"/>
              <a:t>Alevtina</a:t>
            </a:r>
            <a:r>
              <a:rPr lang="en-US" sz="1600" dirty="0"/>
              <a:t>; Fučíková, Eva; Hajič, Jan; Kolářová, Veronika; Mikulová, Marie; Pajas, Petr; Panevová, Jarmila and </a:t>
            </a:r>
            <a:r>
              <a:rPr lang="en-US" sz="1600" dirty="0" err="1"/>
              <a:t>Štěpánek</a:t>
            </a:r>
            <a:r>
              <a:rPr lang="en-US" sz="1600" dirty="0"/>
              <a:t>, Jan (2021). PDT-Vallex: Czech Valency lexicon linked to treebanks 4.0. LINDAT/CLARIAH-CZ digital library at Institute of Formal and Applied Linguistics, Charles University in Prague, 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hdl.handle.net/11234/1-3499</a:t>
            </a:r>
            <a:endParaRPr lang="cs-CZ" sz="1600" dirty="0" smtClean="0"/>
          </a:p>
          <a:p>
            <a:r>
              <a:rPr lang="en-US" sz="1800" b="1" dirty="0" smtClean="0"/>
              <a:t>Publications </a:t>
            </a:r>
            <a:endParaRPr lang="cs-CZ" sz="1800" b="1" dirty="0" smtClean="0"/>
          </a:p>
          <a:p>
            <a:pPr lvl="1"/>
            <a:r>
              <a:rPr lang="en-US" sz="1600" dirty="0" smtClean="0"/>
              <a:t>T</a:t>
            </a:r>
            <a:r>
              <a:rPr lang="cs-CZ" sz="1600" dirty="0" smtClean="0"/>
              <a:t>o </a:t>
            </a:r>
            <a:r>
              <a:rPr lang="en-US" sz="1600" dirty="0" smtClean="0"/>
              <a:t>be </a:t>
            </a:r>
            <a:r>
              <a:rPr lang="en-US" sz="1600" dirty="0"/>
              <a:t>found on the project </a:t>
            </a:r>
            <a:r>
              <a:rPr lang="en-US" sz="1600" dirty="0" smtClean="0"/>
              <a:t>website</a:t>
            </a:r>
            <a:r>
              <a:rPr lang="cs-CZ" sz="1600" dirty="0" smtClean="0"/>
              <a:t>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ufal.mff.cuni.cz/pdt-vallex-valency-lexicon-linked-czech-corpora</a:t>
            </a:r>
            <a:endParaRPr lang="cs-CZ" sz="1600" dirty="0" smtClean="0"/>
          </a:p>
          <a:p>
            <a:r>
              <a:rPr lang="cs-CZ" sz="1800" b="1" dirty="0" smtClean="0"/>
              <a:t>A</a:t>
            </a:r>
            <a:r>
              <a:rPr lang="en-US" sz="1800" b="1" dirty="0" err="1" smtClean="0"/>
              <a:t>vailable</a:t>
            </a:r>
            <a:r>
              <a:rPr lang="en-US" sz="1800" b="1" dirty="0" smtClean="0"/>
              <a:t> </a:t>
            </a:r>
            <a:endParaRPr lang="cs-CZ" sz="1800" b="1" dirty="0" smtClean="0"/>
          </a:p>
          <a:p>
            <a:pPr lvl="1"/>
            <a:r>
              <a:rPr lang="cs-CZ" sz="1400" dirty="0" err="1" smtClean="0"/>
              <a:t>separately</a:t>
            </a:r>
            <a:r>
              <a:rPr lang="cs-CZ" sz="1400" dirty="0" smtClean="0"/>
              <a:t> </a:t>
            </a:r>
            <a:r>
              <a:rPr lang="en-US" sz="1400" dirty="0" smtClean="0"/>
              <a:t>as</a:t>
            </a:r>
            <a:r>
              <a:rPr lang="en-US" sz="1400" dirty="0"/>
              <a:t> </a:t>
            </a:r>
            <a:r>
              <a:rPr lang="en-US" sz="1400" dirty="0">
                <a:hlinkClick r:id="rId2"/>
              </a:rPr>
              <a:t>PDT-Vallex 4.0</a:t>
            </a:r>
            <a:r>
              <a:rPr lang="en-US" sz="1400" dirty="0"/>
              <a:t>, </a:t>
            </a:r>
            <a:endParaRPr lang="cs-CZ" sz="1400" dirty="0" smtClean="0"/>
          </a:p>
          <a:p>
            <a:pPr lvl="1"/>
            <a:r>
              <a:rPr lang="cs-CZ" sz="1600" dirty="0" err="1" smtClean="0"/>
              <a:t>or</a:t>
            </a:r>
            <a:r>
              <a:rPr lang="cs-CZ" sz="1600" dirty="0" smtClean="0"/>
              <a:t> </a:t>
            </a:r>
            <a:r>
              <a:rPr lang="en-US" sz="1600" dirty="0" smtClean="0"/>
              <a:t>as </a:t>
            </a:r>
            <a:r>
              <a:rPr lang="en-US" sz="1600" dirty="0"/>
              <a:t>part of </a:t>
            </a:r>
            <a:r>
              <a:rPr lang="en-US" sz="1600" dirty="0">
                <a:hlinkClick r:id="rId4"/>
              </a:rPr>
              <a:t>PDT-C </a:t>
            </a:r>
            <a:r>
              <a:rPr lang="en-US" sz="1600" dirty="0" smtClean="0">
                <a:hlinkClick r:id="rId4"/>
              </a:rPr>
              <a:t>1.0</a:t>
            </a:r>
            <a:endParaRPr lang="cs-CZ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1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16121" y="1379517"/>
            <a:ext cx="9247909" cy="670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r>
              <a:rPr lang="cs-CZ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 smtClean="0"/>
              <a:t>Outline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2861"/>
            <a:ext cx="7810432" cy="3285579"/>
          </a:xfrm>
        </p:spPr>
        <p:txBody>
          <a:bodyPr>
            <a:normAutofit fontScale="92500" lnSpcReduction="10000"/>
          </a:bodyPr>
          <a:lstStyle/>
          <a:p>
            <a:r>
              <a:rPr lang="cs-CZ" altLang="en-US" dirty="0" smtClean="0"/>
              <a:t>Background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C</a:t>
            </a:r>
            <a:r>
              <a:rPr lang="cs-CZ" altLang="en-US" dirty="0" err="1"/>
              <a:t>oncept</a:t>
            </a:r>
            <a:r>
              <a:rPr lang="en-US" altLang="en-US" dirty="0"/>
              <a:t> of </a:t>
            </a:r>
            <a:r>
              <a:rPr lang="en-US" altLang="en-US" dirty="0" smtClean="0"/>
              <a:t>Valency</a:t>
            </a:r>
            <a:endParaRPr lang="cs-CZ" altLang="en-US" dirty="0" smtClean="0"/>
          </a:p>
          <a:p>
            <a:endParaRPr lang="cs-CZ" altLang="en-US" dirty="0"/>
          </a:p>
          <a:p>
            <a:r>
              <a:rPr lang="cs-CZ" altLang="en-US" dirty="0" smtClean="0"/>
              <a:t>Valency </a:t>
            </a:r>
            <a:r>
              <a:rPr lang="en-US" altLang="en-US" dirty="0"/>
              <a:t>L</a:t>
            </a:r>
            <a:r>
              <a:rPr lang="cs-CZ" altLang="en-US" dirty="0" err="1"/>
              <a:t>exicon</a:t>
            </a:r>
            <a:r>
              <a:rPr lang="cs-CZ" altLang="en-US" dirty="0"/>
              <a:t> and </a:t>
            </a:r>
            <a:r>
              <a:rPr lang="cs-CZ" altLang="en-US" dirty="0" err="1" smtClean="0"/>
              <a:t>Annotation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Valency Frame and </a:t>
            </a:r>
            <a:r>
              <a:rPr lang="en-US" altLang="en-US" dirty="0" err="1" smtClean="0"/>
              <a:t>Morphosyntactic</a:t>
            </a:r>
            <a:r>
              <a:rPr lang="en-US" altLang="en-US" dirty="0" smtClean="0"/>
              <a:t> Form</a:t>
            </a:r>
            <a:endParaRPr lang="cs-CZ" altLang="en-US" dirty="0" smtClean="0"/>
          </a:p>
          <a:p>
            <a:endParaRPr lang="cs-CZ" altLang="en-US" dirty="0"/>
          </a:p>
          <a:p>
            <a:r>
              <a:rPr lang="cs-CZ" altLang="en-US" smtClean="0"/>
              <a:t>References</a:t>
            </a:r>
            <a:endParaRPr lang="en-US" altLang="en-US" dirty="0"/>
          </a:p>
          <a:p>
            <a:pPr lvl="1"/>
            <a:endParaRPr lang="cs-CZ" sz="1600" dirty="0" smtClean="0">
              <a:cs typeface="Times New Roman" panose="02020603050405020304" pitchFamily="18" charset="0"/>
            </a:endParaRPr>
          </a:p>
          <a:p>
            <a:endParaRPr lang="cs-CZ" sz="1800" dirty="0"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35387" y="2667261"/>
            <a:ext cx="2555070" cy="365760"/>
          </a:xfrm>
        </p:spPr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7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Background 1 </a:t>
            </a:r>
            <a:r>
              <a:rPr lang="en-US" sz="3200" dirty="0" smtClean="0">
                <a:solidFill>
                  <a:srgbClr val="FF0000"/>
                </a:solidFill>
              </a:rPr>
              <a:t>PDT-C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2861"/>
            <a:ext cx="7810432" cy="3285579"/>
          </a:xfrm>
        </p:spPr>
        <p:txBody>
          <a:bodyPr>
            <a:normAutofit/>
          </a:bodyPr>
          <a:lstStyle/>
          <a:p>
            <a:pPr marL="114300" indent="0">
              <a:lnSpc>
                <a:spcPct val="80000"/>
              </a:lnSpc>
              <a:buNone/>
            </a:pPr>
            <a:r>
              <a:rPr lang="cs-CZ" altLang="en-US" sz="2000" dirty="0" smtClean="0"/>
              <a:t>Prague </a:t>
            </a:r>
            <a:r>
              <a:rPr lang="cs-CZ" altLang="en-US" sz="2000" dirty="0" err="1" smtClean="0"/>
              <a:t>Depedency</a:t>
            </a:r>
            <a:r>
              <a:rPr lang="cs-CZ" altLang="en-US" sz="2000" dirty="0" smtClean="0"/>
              <a:t> </a:t>
            </a:r>
            <a:r>
              <a:rPr lang="cs-CZ" altLang="en-US" sz="2000" dirty="0" err="1" smtClean="0"/>
              <a:t>Treebank</a:t>
            </a:r>
            <a:r>
              <a:rPr lang="cs-CZ" altLang="en-US" sz="2000" dirty="0" smtClean="0"/>
              <a:t> – </a:t>
            </a:r>
            <a:r>
              <a:rPr lang="cs-CZ" altLang="en-US" sz="2000" dirty="0" err="1" smtClean="0"/>
              <a:t>consolidated</a:t>
            </a:r>
            <a:r>
              <a:rPr lang="cs-CZ" altLang="en-US" sz="2000" dirty="0" smtClean="0"/>
              <a:t> (PDT-C)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</a:t>
            </a:r>
            <a:r>
              <a:rPr lang="cs-CZ" altLang="en-US" sz="2000" dirty="0" smtClean="0"/>
              <a:t> </a:t>
            </a:r>
            <a:r>
              <a:rPr lang="cs-CZ" altLang="en-US" sz="2000" dirty="0" err="1"/>
              <a:t>project</a:t>
            </a:r>
            <a:r>
              <a:rPr lang="cs-CZ" altLang="en-US" sz="2000" dirty="0"/>
              <a:t> for </a:t>
            </a:r>
            <a:r>
              <a:rPr lang="cs-CZ" altLang="en-US" sz="2000" dirty="0" err="1"/>
              <a:t>manual</a:t>
            </a:r>
            <a:r>
              <a:rPr lang="cs-CZ" altLang="en-US" sz="2000" dirty="0"/>
              <a:t> </a:t>
            </a:r>
            <a:r>
              <a:rPr lang="cs-CZ" altLang="en-US" sz="2000" dirty="0" err="1"/>
              <a:t>annotation</a:t>
            </a:r>
            <a:r>
              <a:rPr lang="cs-CZ" altLang="en-US" sz="2000" dirty="0"/>
              <a:t> </a:t>
            </a:r>
            <a:r>
              <a:rPr lang="cs-CZ" altLang="en-US" sz="2000" dirty="0" err="1"/>
              <a:t>of</a:t>
            </a:r>
            <a:r>
              <a:rPr lang="cs-CZ" altLang="en-US" sz="2000" dirty="0"/>
              <a:t> Czech</a:t>
            </a:r>
            <a:endParaRPr lang="en-US" altLang="en-US" sz="2000" dirty="0"/>
          </a:p>
          <a:p>
            <a:pPr lvl="1">
              <a:lnSpc>
                <a:spcPct val="80000"/>
              </a:lnSpc>
            </a:pPr>
            <a:r>
              <a:rPr lang="en-US" altLang="en-US" sz="1900" dirty="0"/>
              <a:t>W</a:t>
            </a:r>
            <a:r>
              <a:rPr lang="cs-CZ" altLang="en-US" sz="1900" dirty="0" err="1" smtClean="0"/>
              <a:t>ritten</a:t>
            </a:r>
            <a:r>
              <a:rPr lang="en-US" altLang="en-US" sz="1900" dirty="0" smtClean="0"/>
              <a:t>, spoken</a:t>
            </a:r>
            <a:r>
              <a:rPr lang="cs-CZ" altLang="en-US" sz="1900" dirty="0" smtClean="0"/>
              <a:t> </a:t>
            </a:r>
            <a:r>
              <a:rPr lang="cs-CZ" altLang="en-US" sz="1900" dirty="0" err="1"/>
              <a:t>texts</a:t>
            </a:r>
            <a:r>
              <a:rPr lang="cs-CZ" altLang="en-US" sz="1900" dirty="0"/>
              <a:t> </a:t>
            </a:r>
            <a:r>
              <a:rPr lang="cs-CZ" altLang="en-US" sz="1900" dirty="0" err="1"/>
              <a:t>at</a:t>
            </a:r>
            <a:r>
              <a:rPr lang="cs-CZ" altLang="en-US" sz="1900" dirty="0"/>
              <a:t> </a:t>
            </a:r>
            <a:r>
              <a:rPr lang="cs-CZ" altLang="en-US" sz="1900" dirty="0" err="1"/>
              <a:t>different</a:t>
            </a:r>
            <a:r>
              <a:rPr lang="cs-CZ" altLang="en-US" sz="1900" dirty="0"/>
              <a:t> </a:t>
            </a:r>
            <a:r>
              <a:rPr lang="cs-CZ" altLang="en-US" sz="1900" dirty="0" err="1"/>
              <a:t>grammatical</a:t>
            </a:r>
            <a:r>
              <a:rPr lang="cs-CZ" altLang="en-US" sz="1900" dirty="0"/>
              <a:t> </a:t>
            </a:r>
            <a:r>
              <a:rPr lang="cs-CZ" altLang="en-US" sz="1900" dirty="0" err="1"/>
              <a:t>levels</a:t>
            </a:r>
            <a:endParaRPr lang="en-US" altLang="en-US" sz="1900" dirty="0"/>
          </a:p>
          <a:p>
            <a:pPr lvl="2">
              <a:lnSpc>
                <a:spcPct val="80000"/>
              </a:lnSpc>
            </a:pPr>
            <a:r>
              <a:rPr lang="cs-CZ" altLang="en-US" sz="1600" dirty="0"/>
              <a:t>Morfology</a:t>
            </a:r>
            <a:endParaRPr lang="en-US" altLang="en-US" sz="1600" dirty="0"/>
          </a:p>
          <a:p>
            <a:pPr lvl="2">
              <a:lnSpc>
                <a:spcPct val="80000"/>
              </a:lnSpc>
            </a:pPr>
            <a:r>
              <a:rPr lang="en-US" altLang="en-US" sz="1600" dirty="0"/>
              <a:t>S</a:t>
            </a:r>
            <a:r>
              <a:rPr lang="cs-CZ" altLang="en-US" sz="1600" dirty="0" err="1"/>
              <a:t>urface</a:t>
            </a:r>
            <a:r>
              <a:rPr lang="cs-CZ" altLang="en-US" sz="1600" dirty="0"/>
              <a:t> </a:t>
            </a:r>
            <a:r>
              <a:rPr lang="en-US" altLang="en-US" sz="1600" dirty="0"/>
              <a:t>(dependency) </a:t>
            </a:r>
            <a:r>
              <a:rPr lang="cs-CZ" altLang="en-US" sz="1600" dirty="0" err="1"/>
              <a:t>synta</a:t>
            </a:r>
            <a:r>
              <a:rPr lang="en-US" altLang="en-US" sz="1600" dirty="0"/>
              <a:t>x</a:t>
            </a:r>
          </a:p>
          <a:p>
            <a:pPr lvl="2">
              <a:lnSpc>
                <a:spcPct val="80000"/>
              </a:lnSpc>
            </a:pPr>
            <a:r>
              <a:rPr lang="cs-CZ" altLang="en-US" sz="1600" dirty="0" err="1"/>
              <a:t>Deep</a:t>
            </a:r>
            <a:r>
              <a:rPr lang="cs-CZ" altLang="en-US" sz="1600" dirty="0"/>
              <a:t> syntax/</a:t>
            </a:r>
            <a:r>
              <a:rPr lang="cs-CZ" altLang="en-US" sz="1600" dirty="0" err="1"/>
              <a:t>semnatics</a:t>
            </a:r>
            <a:r>
              <a:rPr lang="en-US" altLang="en-US" sz="1600" dirty="0"/>
              <a:t> (“</a:t>
            </a:r>
            <a:r>
              <a:rPr lang="en-US" altLang="en-US" sz="1600" dirty="0" err="1"/>
              <a:t>tectogrammatics</a:t>
            </a:r>
            <a:r>
              <a:rPr lang="en-US" altLang="en-US" sz="1600" dirty="0" smtClean="0"/>
              <a:t>”) + </a:t>
            </a:r>
            <a:r>
              <a:rPr lang="en-US" altLang="en-US" sz="1600" b="1" u="sng" dirty="0" smtClean="0"/>
              <a:t>Valency</a:t>
            </a:r>
            <a:endParaRPr lang="cs-CZ" altLang="en-US" sz="1600" b="1" u="sng" dirty="0"/>
          </a:p>
          <a:p>
            <a:pPr lvl="2"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Charles University in Prague, </a:t>
            </a:r>
            <a:r>
              <a:rPr lang="cs-CZ" altLang="en-US" sz="2000" dirty="0"/>
              <a:t>Ú</a:t>
            </a:r>
            <a:r>
              <a:rPr lang="en-US" altLang="en-US" sz="2000" dirty="0"/>
              <a:t>FAL</a:t>
            </a:r>
          </a:p>
          <a:p>
            <a:pPr lvl="1">
              <a:lnSpc>
                <a:spcPct val="80000"/>
              </a:lnSpc>
            </a:pPr>
            <a:r>
              <a:rPr lang="en-US" altLang="en-US" sz="1900" dirty="0"/>
              <a:t>Effort: ~ </a:t>
            </a:r>
            <a:r>
              <a:rPr lang="cs-CZ" altLang="en-US" sz="1900" dirty="0"/>
              <a:t>6</a:t>
            </a:r>
            <a:r>
              <a:rPr lang="en-US" altLang="en-US" sz="1900" dirty="0"/>
              <a:t>0 </a:t>
            </a:r>
            <a:r>
              <a:rPr lang="cs-CZ" altLang="en-US" sz="1900" dirty="0" err="1"/>
              <a:t>people</a:t>
            </a:r>
            <a:r>
              <a:rPr lang="cs-CZ" altLang="en-US" sz="1900" dirty="0"/>
              <a:t>, 10 </a:t>
            </a:r>
            <a:r>
              <a:rPr lang="cs-CZ" altLang="en-US" sz="1900" dirty="0" err="1"/>
              <a:t>years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endParaRPr lang="en-US" altLang="en-US" sz="1900" dirty="0"/>
          </a:p>
          <a:p>
            <a:pPr>
              <a:lnSpc>
                <a:spcPct val="80000"/>
              </a:lnSpc>
            </a:pPr>
            <a:r>
              <a:rPr lang="cs-CZ" altLang="en-US" sz="2000" dirty="0"/>
              <a:t>LDC </a:t>
            </a:r>
            <a:r>
              <a:rPr lang="cs-CZ" altLang="en-US" sz="2000" dirty="0" err="1"/>
              <a:t>release</a:t>
            </a:r>
            <a:r>
              <a:rPr lang="cs-CZ" altLang="en-US" sz="2000" dirty="0"/>
              <a:t> </a:t>
            </a:r>
            <a:r>
              <a:rPr lang="en-US" altLang="en-US" sz="2000" dirty="0" smtClean="0"/>
              <a:t>(</a:t>
            </a:r>
            <a:r>
              <a:rPr lang="cs-CZ" altLang="en-US" sz="2000" dirty="0" err="1" smtClean="0"/>
              <a:t>first</a:t>
            </a:r>
            <a:r>
              <a:rPr lang="cs-CZ" altLang="en-US" sz="2000" dirty="0" smtClean="0"/>
              <a:t> in 2006</a:t>
            </a:r>
            <a:r>
              <a:rPr lang="en-US" altLang="en-US" sz="2000" dirty="0"/>
              <a:t>)</a:t>
            </a:r>
            <a:r>
              <a:rPr lang="cs-CZ" altLang="en-US" sz="2000" dirty="0"/>
              <a:t> </a:t>
            </a:r>
          </a:p>
          <a:p>
            <a:pPr lvl="1">
              <a:lnSpc>
                <a:spcPct val="80000"/>
              </a:lnSpc>
              <a:buNone/>
            </a:pPr>
            <a:endParaRPr lang="cs-CZ" altLang="en-US" sz="1900" dirty="0"/>
          </a:p>
          <a:p>
            <a:pPr lvl="1"/>
            <a:endParaRPr 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7/13, 2022, CU, Boulder, CO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35387" y="2667261"/>
            <a:ext cx="2555070" cy="365760"/>
          </a:xfrm>
        </p:spPr>
        <p:txBody>
          <a:bodyPr/>
          <a:lstStyle/>
          <a:p>
            <a:r>
              <a:rPr lang="en-US" smtClean="0"/>
              <a:t>PDT-Vallex: Valency Lexicon Linked to Czech Corpora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1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SLS 2008,Columbus, Ohio, USA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Diathesis and Transformations of Surface Expressions of Valency Arguments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EFAC-C87C-4776-A002-DA1540D1FA4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2194" y="230156"/>
            <a:ext cx="5575697" cy="754856"/>
          </a:xfrm>
        </p:spPr>
        <p:txBody>
          <a:bodyPr/>
          <a:lstStyle/>
          <a:p>
            <a:r>
              <a:rPr lang="cs-CZ" sz="2400" dirty="0"/>
              <a:t>Background </a:t>
            </a:r>
            <a:r>
              <a:rPr lang="cs-CZ" sz="2400" dirty="0" smtClean="0"/>
              <a:t>2 </a:t>
            </a:r>
            <a:r>
              <a:rPr lang="cs-CZ" sz="2400" dirty="0" smtClean="0">
                <a:solidFill>
                  <a:srgbClr val="FF0000"/>
                </a:solidFill>
              </a:rPr>
              <a:t>FGDVT</a:t>
            </a:r>
            <a:r>
              <a:rPr lang="cs-CZ" altLang="en-US" sz="2400" dirty="0">
                <a:solidFill>
                  <a:srgbClr val="FF0000"/>
                </a:solidFill>
              </a:rPr>
              <a:t/>
            </a:r>
            <a:br>
              <a:rPr lang="cs-CZ" altLang="en-US" sz="2400" dirty="0">
                <a:solidFill>
                  <a:srgbClr val="FF0000"/>
                </a:solidFill>
              </a:rPr>
            </a:b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907256"/>
            <a:ext cx="7236619" cy="3849293"/>
          </a:xfrm>
        </p:spPr>
        <p:txBody>
          <a:bodyPr>
            <a:normAutofit fontScale="25000" lnSpcReduction="20000"/>
          </a:bodyPr>
          <a:lstStyle/>
          <a:p>
            <a:pPr marL="114300" indent="0">
              <a:lnSpc>
                <a:spcPct val="80000"/>
              </a:lnSpc>
              <a:buNone/>
            </a:pPr>
            <a:r>
              <a:rPr lang="cs-CZ" altLang="en-US" sz="8000" dirty="0" err="1" smtClean="0"/>
              <a:t>Functional</a:t>
            </a:r>
            <a:r>
              <a:rPr lang="cs-CZ" altLang="en-US" sz="8000" dirty="0" smtClean="0"/>
              <a:t> </a:t>
            </a:r>
            <a:r>
              <a:rPr lang="cs-CZ" altLang="en-US" sz="8000" dirty="0" err="1" smtClean="0"/>
              <a:t>Generative</a:t>
            </a:r>
            <a:r>
              <a:rPr lang="cs-CZ" altLang="en-US" sz="8000" dirty="0" smtClean="0"/>
              <a:t> </a:t>
            </a:r>
            <a:r>
              <a:rPr lang="cs-CZ" altLang="en-US" sz="8000" dirty="0" err="1" smtClean="0"/>
              <a:t>Description</a:t>
            </a:r>
            <a:r>
              <a:rPr lang="cs-CZ" altLang="en-US" sz="8000" dirty="0" smtClean="0"/>
              <a:t> Valency </a:t>
            </a:r>
            <a:r>
              <a:rPr lang="cs-CZ" altLang="en-US" sz="8000" dirty="0" err="1" smtClean="0"/>
              <a:t>Theory</a:t>
            </a:r>
            <a:r>
              <a:rPr lang="cs-CZ" altLang="en-US" sz="8000" dirty="0" smtClean="0"/>
              <a:t> (FGDVT)</a:t>
            </a:r>
          </a:p>
          <a:p>
            <a:pPr>
              <a:lnSpc>
                <a:spcPct val="140000"/>
              </a:lnSpc>
            </a:pPr>
            <a:r>
              <a:rPr lang="cs-CZ" altLang="en-US" sz="8000" dirty="0" err="1" smtClean="0"/>
              <a:t>dependency-based</a:t>
            </a:r>
            <a:r>
              <a:rPr lang="cs-CZ" altLang="en-US" sz="8000" dirty="0" smtClean="0"/>
              <a:t> </a:t>
            </a:r>
            <a:r>
              <a:rPr lang="cs-CZ" altLang="en-US" sz="8000" dirty="0" err="1"/>
              <a:t>formal</a:t>
            </a:r>
            <a:r>
              <a:rPr lang="cs-CZ" altLang="en-US" sz="8000" dirty="0"/>
              <a:t> </a:t>
            </a:r>
            <a:r>
              <a:rPr lang="cs-CZ" altLang="en-US" sz="8000" dirty="0" err="1"/>
              <a:t>framework</a:t>
            </a:r>
            <a:endParaRPr lang="cs-CZ" altLang="en-US" sz="8000" dirty="0"/>
          </a:p>
          <a:p>
            <a:pPr lvl="1">
              <a:lnSpc>
                <a:spcPct val="140000"/>
              </a:lnSpc>
            </a:pPr>
            <a:r>
              <a:rPr lang="cs-CZ" altLang="en-US" sz="8000" dirty="0" err="1" smtClean="0"/>
              <a:t>multilayered</a:t>
            </a:r>
            <a:r>
              <a:rPr lang="cs-CZ" altLang="en-US" sz="8000" dirty="0" smtClean="0"/>
              <a:t> </a:t>
            </a:r>
            <a:r>
              <a:rPr lang="cs-CZ" altLang="en-US" sz="8000" dirty="0" err="1" smtClean="0"/>
              <a:t>approach</a:t>
            </a:r>
            <a:r>
              <a:rPr lang="en-US" altLang="en-US" sz="8000" dirty="0" smtClean="0"/>
              <a:t> (morphology, syntax)</a:t>
            </a:r>
          </a:p>
          <a:p>
            <a:pPr lvl="1">
              <a:lnSpc>
                <a:spcPct val="140000"/>
              </a:lnSpc>
            </a:pPr>
            <a:r>
              <a:rPr lang="cs-CZ" altLang="en-US" sz="7800" dirty="0" err="1">
                <a:solidFill>
                  <a:schemeClr val="tx2"/>
                </a:solidFill>
                <a:sym typeface="Wingdings" panose="05000000000000000000" pitchFamily="2" charset="2"/>
              </a:rPr>
              <a:t>two</a:t>
            </a:r>
            <a:r>
              <a:rPr lang="cs-CZ" altLang="en-US" sz="78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cs-CZ" altLang="en-US" sz="7800" dirty="0" err="1">
                <a:solidFill>
                  <a:schemeClr val="tx2"/>
                </a:solidFill>
                <a:sym typeface="Wingdings" panose="05000000000000000000" pitchFamily="2" charset="2"/>
              </a:rPr>
              <a:t>syntactic</a:t>
            </a:r>
            <a:r>
              <a:rPr lang="cs-CZ" altLang="en-US" sz="78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cs-CZ" altLang="en-US" sz="7800" dirty="0" err="1">
                <a:solidFill>
                  <a:schemeClr val="tx2"/>
                </a:solidFill>
                <a:sym typeface="Wingdings" panose="05000000000000000000" pitchFamily="2" charset="2"/>
              </a:rPr>
              <a:t>layers</a:t>
            </a:r>
            <a:r>
              <a:rPr lang="cs-CZ" altLang="en-US" sz="78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cs-CZ" altLang="en-US" sz="7800" dirty="0">
                <a:sym typeface="Wingdings" panose="05000000000000000000" pitchFamily="2" charset="2"/>
              </a:rPr>
              <a:t>(</a:t>
            </a:r>
            <a:r>
              <a:rPr lang="cs-CZ" altLang="en-US" sz="7800" dirty="0" err="1">
                <a:sym typeface="Wingdings" panose="05000000000000000000" pitchFamily="2" charset="2"/>
              </a:rPr>
              <a:t>surface</a:t>
            </a:r>
            <a:r>
              <a:rPr lang="cs-CZ" altLang="en-US" sz="7800" dirty="0">
                <a:sym typeface="Wingdings" panose="05000000000000000000" pitchFamily="2" charset="2"/>
              </a:rPr>
              <a:t> and </a:t>
            </a:r>
            <a:r>
              <a:rPr lang="cs-CZ" altLang="en-US" sz="7800" dirty="0" err="1" smtClean="0">
                <a:sym typeface="Wingdings" panose="05000000000000000000" pitchFamily="2" charset="2"/>
              </a:rPr>
              <a:t>underlying</a:t>
            </a:r>
            <a:r>
              <a:rPr lang="en-US" altLang="en-US" sz="7800" dirty="0" smtClean="0">
                <a:sym typeface="Wingdings" panose="05000000000000000000" pitchFamily="2" charset="2"/>
              </a:rPr>
              <a:t>/”deep”)</a:t>
            </a:r>
          </a:p>
          <a:p>
            <a:pPr lvl="2">
              <a:lnSpc>
                <a:spcPct val="140000"/>
              </a:lnSpc>
            </a:pPr>
            <a:r>
              <a:rPr lang="en-US" altLang="en-US" sz="7800" dirty="0" smtClean="0"/>
              <a:t>Deep layer:</a:t>
            </a:r>
          </a:p>
          <a:p>
            <a:pPr lvl="3">
              <a:lnSpc>
                <a:spcPct val="140000"/>
              </a:lnSpc>
            </a:pPr>
            <a:r>
              <a:rPr lang="en-US" altLang="en-US" sz="7600" dirty="0" smtClean="0"/>
              <a:t>“</a:t>
            </a:r>
            <a:r>
              <a:rPr lang="cs-CZ" altLang="en-US" sz="7600" dirty="0" smtClean="0"/>
              <a:t>Tectogrammatical</a:t>
            </a:r>
            <a:r>
              <a:rPr lang="en-US" altLang="en-US" sz="7600" dirty="0" smtClean="0"/>
              <a:t>” + </a:t>
            </a:r>
            <a:r>
              <a:rPr lang="cs-CZ" altLang="en-US" sz="7600" b="1" u="sng" dirty="0" smtClean="0"/>
              <a:t>valency</a:t>
            </a:r>
            <a:endParaRPr lang="cs-CZ" altLang="en-US" sz="7600" b="1" u="sng" dirty="0"/>
          </a:p>
          <a:p>
            <a:pPr>
              <a:lnSpc>
                <a:spcPct val="80000"/>
              </a:lnSpc>
            </a:pPr>
            <a:endParaRPr lang="en-US" altLang="en-US" sz="8000" dirty="0" smtClean="0"/>
          </a:p>
          <a:p>
            <a:pPr>
              <a:lnSpc>
                <a:spcPct val="80000"/>
              </a:lnSpc>
            </a:pPr>
            <a:r>
              <a:rPr lang="cs-CZ" altLang="en-US" sz="8000" dirty="0" smtClean="0"/>
              <a:t>m</a:t>
            </a:r>
            <a:r>
              <a:rPr lang="en-US" altLang="en-US" sz="8000" dirty="0" err="1"/>
              <a:t>odif</a:t>
            </a:r>
            <a:r>
              <a:rPr lang="cs-CZ" altLang="en-US" sz="8000" dirty="0" err="1"/>
              <a:t>ied</a:t>
            </a:r>
            <a:r>
              <a:rPr lang="en-US" altLang="en-US" sz="8000" dirty="0"/>
              <a:t> </a:t>
            </a:r>
            <a:r>
              <a:rPr lang="cs-CZ" altLang="en-US" sz="8000" dirty="0"/>
              <a:t>+ </a:t>
            </a:r>
            <a:r>
              <a:rPr lang="cs-CZ" altLang="en-US" sz="8000" dirty="0" err="1"/>
              <a:t>extended</a:t>
            </a:r>
            <a:r>
              <a:rPr lang="cs-CZ" altLang="en-US" sz="8000" dirty="0"/>
              <a:t> for PDT </a:t>
            </a:r>
            <a:r>
              <a:rPr lang="cs-CZ" altLang="en-US" sz="8000" dirty="0" smtClean="0"/>
              <a:t>data</a:t>
            </a:r>
            <a:r>
              <a:rPr lang="en-US" altLang="en-US" sz="8000" b="1" dirty="0" smtClean="0">
                <a:solidFill>
                  <a:schemeClr val="tx2"/>
                </a:solidFill>
              </a:rPr>
              <a:t>	</a:t>
            </a:r>
            <a:endParaRPr lang="cs-CZ" altLang="en-US" sz="80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en-US" sz="8000" dirty="0" smtClean="0"/>
              <a:t>			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8000" dirty="0">
              <a:solidFill>
                <a:srgbClr val="000099"/>
              </a:solidFill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en-US" sz="8000" dirty="0"/>
              <a:t>			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en-US" sz="8000" dirty="0"/>
              <a:t>							</a:t>
            </a:r>
            <a:r>
              <a:rPr lang="cs-CZ" altLang="en-US" sz="675" dirty="0"/>
              <a:t>	</a:t>
            </a:r>
            <a:endParaRPr lang="en-US" altLang="en-US" sz="675" dirty="0"/>
          </a:p>
        </p:txBody>
      </p:sp>
    </p:spTree>
    <p:extLst>
      <p:ext uri="{BB962C8B-B14F-4D97-AF65-F5344CB8AC3E}">
        <p14:creationId xmlns:p14="http://schemas.microsoft.com/office/powerpoint/2010/main" val="84333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50" b="0">
                <a:solidFill>
                  <a:schemeClr val="tx1"/>
                </a:solidFill>
              </a:rPr>
              <a:t>Linguistic Institute - University of Colorado at Boulder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C66FFA-6D2A-4325-BB91-01F695767517}" type="slidenum">
              <a:rPr lang="en-US" altLang="en-US" sz="750" b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750" b="0">
              <a:solidFill>
                <a:schemeClr val="tx1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15" y="86917"/>
            <a:ext cx="4536281" cy="972740"/>
          </a:xfrm>
        </p:spPr>
        <p:txBody>
          <a:bodyPr/>
          <a:lstStyle/>
          <a:p>
            <a:pPr algn="just" eaLnBrk="1" hangingPunct="1"/>
            <a:r>
              <a:rPr lang="en-US" altLang="en-US" sz="2850" dirty="0"/>
              <a:t>PDT-V</a:t>
            </a:r>
            <a:r>
              <a:rPr lang="cs-CZ" altLang="en-US" sz="2850" dirty="0" err="1" smtClean="0"/>
              <a:t>allex</a:t>
            </a:r>
            <a:r>
              <a:rPr lang="cs-CZ" altLang="en-US" sz="2850" dirty="0" smtClean="0"/>
              <a:t> </a:t>
            </a:r>
            <a:r>
              <a:rPr lang="cs-CZ" altLang="en-US" sz="2850" dirty="0" err="1" smtClean="0"/>
              <a:t>Example</a:t>
            </a:r>
            <a:endParaRPr lang="cs-CZ" altLang="en-US" sz="2850" dirty="0"/>
          </a:p>
        </p:txBody>
      </p:sp>
      <p:pic>
        <p:nvPicPr>
          <p:cNvPr id="400388" name="Picture 4" descr="i-data-vallex-ent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725" y="1412079"/>
            <a:ext cx="4848567" cy="231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436999" y="1549910"/>
            <a:ext cx="2464136" cy="1338828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39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350" dirty="0"/>
              <a:t>PDT-VALLEX </a:t>
            </a:r>
            <a:r>
              <a:rPr lang="cs-CZ" altLang="en-US" sz="1350" dirty="0" err="1"/>
              <a:t>Entry</a:t>
            </a:r>
            <a:endParaRPr lang="cs-CZ" altLang="en-US" sz="135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350" b="0" dirty="0">
                <a:solidFill>
                  <a:schemeClr val="tx1"/>
                </a:solidFill>
              </a:rPr>
              <a:t>verb: </a:t>
            </a:r>
            <a:r>
              <a:rPr lang="cs-CZ" altLang="en-US" sz="1350" b="0" i="1" dirty="0">
                <a:solidFill>
                  <a:schemeClr val="tx1"/>
                </a:solidFill>
              </a:rPr>
              <a:t>dosáhnout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350" b="0" dirty="0" err="1">
                <a:solidFill>
                  <a:schemeClr val="tx1"/>
                </a:solidFill>
              </a:rPr>
              <a:t>meaning</a:t>
            </a:r>
            <a:r>
              <a:rPr lang="cs-CZ" altLang="en-US" sz="1350" b="0" dirty="0">
                <a:solidFill>
                  <a:schemeClr val="tx1"/>
                </a:solidFill>
              </a:rPr>
              <a:t> 1: </a:t>
            </a:r>
            <a:r>
              <a:rPr lang="cs-CZ" altLang="en-US" sz="1350" b="0" i="1" dirty="0">
                <a:solidFill>
                  <a:schemeClr val="tx1"/>
                </a:solidFill>
              </a:rPr>
              <a:t>to </a:t>
            </a:r>
            <a:r>
              <a:rPr lang="cs-CZ" altLang="en-US" sz="1350" b="0" i="1" dirty="0" err="1">
                <a:solidFill>
                  <a:schemeClr val="tx1"/>
                </a:solidFill>
              </a:rPr>
              <a:t>reach</a:t>
            </a:r>
            <a:r>
              <a:rPr lang="cs-CZ" altLang="en-US" sz="1350" b="0" i="1" dirty="0">
                <a:solidFill>
                  <a:schemeClr val="tx1"/>
                </a:solidFill>
              </a:rPr>
              <a:t> sth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350" b="0" dirty="0" err="1">
                <a:solidFill>
                  <a:schemeClr val="tx1"/>
                </a:solidFill>
              </a:rPr>
              <a:t>meaning</a:t>
            </a:r>
            <a:r>
              <a:rPr lang="cs-CZ" altLang="en-US" sz="1350" b="0" dirty="0">
                <a:solidFill>
                  <a:schemeClr val="tx1"/>
                </a:solidFill>
              </a:rPr>
              <a:t> 2: </a:t>
            </a:r>
            <a:r>
              <a:rPr lang="en-US" altLang="en-US" sz="1350" b="0" i="1" dirty="0">
                <a:solidFill>
                  <a:schemeClr val="tx1"/>
                </a:solidFill>
              </a:rPr>
              <a:t>to get</a:t>
            </a:r>
            <a:r>
              <a:rPr lang="cs-CZ" altLang="en-US" sz="1350" b="0" i="1" dirty="0">
                <a:solidFill>
                  <a:schemeClr val="tx1"/>
                </a:solidFill>
              </a:rPr>
              <a:t> </a:t>
            </a:r>
            <a:r>
              <a:rPr lang="en-US" altLang="en-US" sz="1350" b="0" i="1" dirty="0">
                <a:solidFill>
                  <a:schemeClr val="tx1"/>
                </a:solidFill>
              </a:rPr>
              <a:t>sb to do sth</a:t>
            </a:r>
            <a:endParaRPr lang="cs-CZ" altLang="en-US" sz="1350" b="0" i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350" b="0" dirty="0" err="1">
                <a:solidFill>
                  <a:schemeClr val="tx1"/>
                </a:solidFill>
              </a:rPr>
              <a:t>meaning</a:t>
            </a:r>
            <a:r>
              <a:rPr lang="cs-CZ" altLang="en-US" sz="1350" b="0" dirty="0">
                <a:solidFill>
                  <a:schemeClr val="tx1"/>
                </a:solidFill>
              </a:rPr>
              <a:t> 3: …</a:t>
            </a:r>
            <a:endParaRPr lang="en-US" altLang="en-US" sz="1350" b="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 b="0" dirty="0">
                <a:solidFill>
                  <a:schemeClr val="tx1"/>
                </a:solidFill>
              </a:rPr>
              <a:t>meaning 4: …</a:t>
            </a:r>
            <a:endParaRPr lang="cs-CZ" altLang="en-US" sz="1350" b="0" dirty="0">
              <a:solidFill>
                <a:schemeClr val="tx1"/>
              </a:solidFill>
            </a:endParaRPr>
          </a:p>
        </p:txBody>
      </p:sp>
      <p:grpSp>
        <p:nvGrpSpPr>
          <p:cNvPr id="400390" name="Group 6"/>
          <p:cNvGrpSpPr>
            <a:grpSpLocks/>
          </p:cNvGrpSpPr>
          <p:nvPr/>
        </p:nvGrpSpPr>
        <p:grpSpPr bwMode="auto">
          <a:xfrm>
            <a:off x="1669067" y="1971342"/>
            <a:ext cx="1666875" cy="1162050"/>
            <a:chOff x="1248" y="2752"/>
            <a:chExt cx="1400" cy="976"/>
          </a:xfrm>
        </p:grpSpPr>
        <p:sp>
          <p:nvSpPr>
            <p:cNvPr id="15370" name="Line 7"/>
            <p:cNvSpPr>
              <a:spLocks noChangeShapeType="1"/>
            </p:cNvSpPr>
            <p:nvPr/>
          </p:nvSpPr>
          <p:spPr bwMode="auto">
            <a:xfrm flipV="1">
              <a:off x="1880" y="2752"/>
              <a:ext cx="768" cy="120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5371" name="Line 8"/>
            <p:cNvSpPr>
              <a:spLocks noChangeShapeType="1"/>
            </p:cNvSpPr>
            <p:nvPr/>
          </p:nvSpPr>
          <p:spPr bwMode="auto">
            <a:xfrm>
              <a:off x="2232" y="3072"/>
              <a:ext cx="416" cy="96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5372" name="Line 9"/>
            <p:cNvSpPr>
              <a:spLocks noChangeShapeType="1"/>
            </p:cNvSpPr>
            <p:nvPr/>
          </p:nvSpPr>
          <p:spPr bwMode="auto">
            <a:xfrm>
              <a:off x="1264" y="3232"/>
              <a:ext cx="1376" cy="192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5373" name="Line 10"/>
            <p:cNvSpPr>
              <a:spLocks noChangeShapeType="1"/>
            </p:cNvSpPr>
            <p:nvPr/>
          </p:nvSpPr>
          <p:spPr bwMode="auto">
            <a:xfrm>
              <a:off x="1248" y="3416"/>
              <a:ext cx="1376" cy="312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15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557213" indent="-214313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857250" indent="-171450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200150" indent="-171450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543050" indent="-171450" eaLnBrk="0" hangingPunct="0"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l"/>
              <a:defRPr sz="2925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50" b="0">
                <a:solidFill>
                  <a:schemeClr val="tx1"/>
                </a:solidFill>
              </a:rPr>
              <a:t>2011-07-30</a:t>
            </a:r>
          </a:p>
        </p:txBody>
      </p:sp>
    </p:spTree>
    <p:extLst>
      <p:ext uri="{BB962C8B-B14F-4D97-AF65-F5344CB8AC3E}">
        <p14:creationId xmlns:p14="http://schemas.microsoft.com/office/powerpoint/2010/main" val="139874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dirty="0" smtClean="0"/>
              <a:t>PDT-Vallex</a:t>
            </a:r>
          </a:p>
        </p:txBody>
      </p:sp>
      <p:sp>
        <p:nvSpPr>
          <p:cNvPr id="10245" name="Rectangle 4"/>
          <p:cNvSpPr txBox="1">
            <a:spLocks noGrp="1" noChangeArrowheads="1"/>
          </p:cNvSpPr>
          <p:nvPr/>
        </p:nvSpPr>
        <p:spPr bwMode="auto">
          <a:xfrm>
            <a:off x="6343650" y="4800600"/>
            <a:ext cx="14287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en-US" altLang="en-US" sz="750"/>
          </a:p>
        </p:txBody>
      </p:sp>
      <p:sp>
        <p:nvSpPr>
          <p:cNvPr id="10246" name="Rectangle 5"/>
          <p:cNvSpPr txBox="1">
            <a:spLocks noGrp="1" noChangeArrowheads="1"/>
          </p:cNvSpPr>
          <p:nvPr/>
        </p:nvSpPr>
        <p:spPr bwMode="auto">
          <a:xfrm>
            <a:off x="3314700" y="4800600"/>
            <a:ext cx="28003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750"/>
          </a:p>
        </p:txBody>
      </p:sp>
      <p:sp>
        <p:nvSpPr>
          <p:cNvPr id="10247" name="Rectangle 6"/>
          <p:cNvSpPr txBox="1">
            <a:spLocks noGrp="1" noChangeArrowheads="1"/>
          </p:cNvSpPr>
          <p:nvPr/>
        </p:nvSpPr>
        <p:spPr bwMode="auto">
          <a:xfrm>
            <a:off x="1371600" y="4800600"/>
            <a:ext cx="9715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C282BB-54A2-4BA7-B7F8-A9EC63F47F3B}" type="slidenum">
              <a:rPr lang="cs-CZ" altLang="en-US" sz="1050"/>
              <a:pPr eaLnBrk="1" hangingPunct="1"/>
              <a:t>6</a:t>
            </a:fld>
            <a:endParaRPr lang="cs-CZ" altLang="en-US" sz="1050"/>
          </a:p>
        </p:txBody>
      </p:sp>
      <p:sp>
        <p:nvSpPr>
          <p:cNvPr id="10248" name="Slide Number Placeholder 5"/>
          <p:cNvSpPr txBox="1">
            <a:spLocks noGrp="1"/>
          </p:cNvSpPr>
          <p:nvPr/>
        </p:nvSpPr>
        <p:spPr bwMode="auto">
          <a:xfrm>
            <a:off x="1371600" y="4800600"/>
            <a:ext cx="9715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8555855-A07F-45E7-82BF-1A3841462A73}" type="slidenum">
              <a:rPr lang="cs-CZ" altLang="en-US" sz="1050"/>
              <a:pPr eaLnBrk="1" hangingPunct="1"/>
              <a:t>6</a:t>
            </a:fld>
            <a:endParaRPr lang="cs-CZ" altLang="en-US" sz="1050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Valency </a:t>
            </a:r>
            <a:r>
              <a:rPr lang="cs-CZ" altLang="en-US" dirty="0" err="1" smtClean="0"/>
              <a:t>entry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content</a:t>
            </a:r>
            <a:r>
              <a:rPr lang="cs-CZ" altLang="en-US" dirty="0" smtClean="0"/>
              <a:t> I</a:t>
            </a:r>
          </a:p>
        </p:txBody>
      </p:sp>
      <p:sp>
        <p:nvSpPr>
          <p:cNvPr id="10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4102" y="738666"/>
            <a:ext cx="6686550" cy="3429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en-US" dirty="0" err="1" smtClean="0"/>
              <a:t>Principle</a:t>
            </a:r>
            <a:r>
              <a:rPr lang="cs-CZ" altLang="en-US" dirty="0" smtClean="0"/>
              <a:t>: </a:t>
            </a:r>
            <a:r>
              <a:rPr lang="cs-CZ" altLang="en-US" dirty="0" err="1" smtClean="0">
                <a:solidFill>
                  <a:srgbClr val="FF0000"/>
                </a:solidFill>
              </a:rPr>
              <a:t>one</a:t>
            </a:r>
            <a:r>
              <a:rPr lang="cs-CZ" altLang="en-US" dirty="0" smtClean="0">
                <a:solidFill>
                  <a:srgbClr val="FF0000"/>
                </a:solidFill>
              </a:rPr>
              <a:t> </a:t>
            </a:r>
            <a:r>
              <a:rPr lang="cs-CZ" altLang="en-US" dirty="0" err="1" smtClean="0">
                <a:solidFill>
                  <a:srgbClr val="FF0000"/>
                </a:solidFill>
              </a:rPr>
              <a:t>frame</a:t>
            </a:r>
            <a:r>
              <a:rPr lang="cs-CZ" altLang="en-US" dirty="0" smtClean="0">
                <a:solidFill>
                  <a:srgbClr val="FF0000"/>
                </a:solidFill>
              </a:rPr>
              <a:t> </a:t>
            </a:r>
            <a:r>
              <a:rPr lang="cs-CZ" altLang="en-US" dirty="0" err="1" smtClean="0">
                <a:solidFill>
                  <a:srgbClr val="FF0000"/>
                </a:solidFill>
              </a:rPr>
              <a:t>corresponds</a:t>
            </a:r>
            <a:r>
              <a:rPr lang="cs-CZ" altLang="en-US" dirty="0" smtClean="0">
                <a:solidFill>
                  <a:srgbClr val="FF0000"/>
                </a:solidFill>
              </a:rPr>
              <a:t> to </a:t>
            </a:r>
            <a:r>
              <a:rPr lang="cs-CZ" altLang="en-US" dirty="0" err="1" smtClean="0">
                <a:solidFill>
                  <a:srgbClr val="FF0000"/>
                </a:solidFill>
              </a:rPr>
              <a:t>one</a:t>
            </a:r>
            <a:r>
              <a:rPr lang="cs-CZ" altLang="en-US" dirty="0" smtClean="0">
                <a:solidFill>
                  <a:srgbClr val="FF0000"/>
                </a:solidFill>
              </a:rPr>
              <a:t> </a:t>
            </a:r>
            <a:r>
              <a:rPr lang="cs-CZ" altLang="en-US" dirty="0" err="1" smtClean="0">
                <a:solidFill>
                  <a:srgbClr val="FF0000"/>
                </a:solidFill>
              </a:rPr>
              <a:t>meaning</a:t>
            </a:r>
            <a:endParaRPr lang="cs-CZ" altLang="en-US" dirty="0" smtClean="0">
              <a:solidFill>
                <a:srgbClr val="FF0000"/>
              </a:solidFill>
            </a:endParaRPr>
          </a:p>
          <a:p>
            <a:pPr lvl="1" eaLnBrk="1" hangingPunct="1"/>
            <a:endParaRPr lang="cs-CZ" altLang="en-US" dirty="0">
              <a:solidFill>
                <a:srgbClr val="FF0000"/>
              </a:solidFill>
            </a:endParaRPr>
          </a:p>
          <a:p>
            <a:pPr lvl="1" eaLnBrk="1" hangingPunct="1"/>
            <a:r>
              <a:rPr lang="cs-CZ" altLang="en-US" dirty="0" err="1" smtClean="0">
                <a:solidFill>
                  <a:schemeClr val="tx1"/>
                </a:solidFill>
              </a:rPr>
              <a:t>Meaning</a:t>
            </a:r>
            <a:r>
              <a:rPr lang="cs-CZ" altLang="en-US" dirty="0" smtClean="0">
                <a:solidFill>
                  <a:schemeClr val="tx1"/>
                </a:solidFill>
              </a:rPr>
              <a:t>: basic, </a:t>
            </a:r>
            <a:r>
              <a:rPr lang="cs-CZ" altLang="en-US" dirty="0" err="1" smtClean="0">
                <a:solidFill>
                  <a:schemeClr val="tx1"/>
                </a:solidFill>
              </a:rPr>
              <a:t>abstract</a:t>
            </a:r>
            <a:r>
              <a:rPr lang="cs-CZ" altLang="en-US" dirty="0" smtClean="0">
                <a:solidFill>
                  <a:schemeClr val="tx1"/>
                </a:solidFill>
              </a:rPr>
              <a:t> (</a:t>
            </a:r>
            <a:r>
              <a:rPr lang="cs-CZ" altLang="en-US" dirty="0" err="1" smtClean="0">
                <a:solidFill>
                  <a:schemeClr val="tx1"/>
                </a:solidFill>
              </a:rPr>
              <a:t>phraseological</a:t>
            </a:r>
            <a:r>
              <a:rPr lang="cs-CZ" altLang="en-US" dirty="0" smtClean="0">
                <a:solidFill>
                  <a:schemeClr val="tx1"/>
                </a:solidFill>
              </a:rPr>
              <a:t>), </a:t>
            </a:r>
            <a:r>
              <a:rPr lang="cs-CZ" altLang="en-US" dirty="0" smtClean="0">
                <a:solidFill>
                  <a:schemeClr val="tx1"/>
                </a:solidFill>
              </a:rPr>
              <a:t>„</a:t>
            </a:r>
            <a:r>
              <a:rPr lang="cs-CZ" altLang="en-US" dirty="0" err="1" smtClean="0">
                <a:solidFill>
                  <a:schemeClr val="tx1"/>
                </a:solidFill>
              </a:rPr>
              <a:t>empty</a:t>
            </a:r>
            <a:r>
              <a:rPr lang="cs-CZ" altLang="en-US" dirty="0" smtClean="0">
                <a:solidFill>
                  <a:schemeClr val="tx1"/>
                </a:solidFill>
              </a:rPr>
              <a:t>“ (</a:t>
            </a:r>
            <a:r>
              <a:rPr lang="cs-CZ" altLang="en-US" dirty="0" err="1" smtClean="0">
                <a:solidFill>
                  <a:schemeClr val="tx1"/>
                </a:solidFill>
              </a:rPr>
              <a:t>light</a:t>
            </a:r>
            <a:r>
              <a:rPr lang="cs-CZ" altLang="en-US" dirty="0" smtClean="0">
                <a:solidFill>
                  <a:schemeClr val="tx1"/>
                </a:solidFill>
              </a:rPr>
              <a:t> </a:t>
            </a:r>
            <a:r>
              <a:rPr lang="cs-CZ" altLang="en-US" dirty="0" smtClean="0">
                <a:solidFill>
                  <a:schemeClr val="tx1"/>
                </a:solidFill>
              </a:rPr>
              <a:t>verb </a:t>
            </a:r>
            <a:r>
              <a:rPr lang="cs-CZ" altLang="en-US" dirty="0" err="1" smtClean="0">
                <a:solidFill>
                  <a:schemeClr val="tx1"/>
                </a:solidFill>
              </a:rPr>
              <a:t>constructions</a:t>
            </a:r>
            <a:r>
              <a:rPr lang="cs-CZ" altLang="en-US" dirty="0" smtClean="0">
                <a:solidFill>
                  <a:schemeClr val="tx1"/>
                </a:solidFill>
              </a:rPr>
              <a:t>)</a:t>
            </a:r>
            <a:endParaRPr lang="cs-CZ" altLang="en-US" dirty="0" smtClean="0">
              <a:solidFill>
                <a:schemeClr val="tx1"/>
              </a:solidFill>
            </a:endParaRPr>
          </a:p>
          <a:p>
            <a:pPr lvl="2"/>
            <a:r>
              <a:rPr lang="cs-CZ" altLang="en-US" dirty="0" smtClean="0">
                <a:solidFill>
                  <a:schemeClr val="tx1"/>
                </a:solidFill>
              </a:rPr>
              <a:t>Verb </a:t>
            </a:r>
            <a:r>
              <a:rPr lang="cs-CZ" altLang="en-US" b="1" i="1" dirty="0" smtClean="0"/>
              <a:t>nést</a:t>
            </a:r>
            <a:r>
              <a:rPr lang="cs-CZ" altLang="en-US" dirty="0" smtClean="0">
                <a:solidFill>
                  <a:schemeClr val="tx1"/>
                </a:solidFill>
              </a:rPr>
              <a:t> (</a:t>
            </a:r>
            <a:r>
              <a:rPr lang="cs-CZ" altLang="en-US" b="1" i="1" dirty="0" err="1" smtClean="0"/>
              <a:t>carry</a:t>
            </a:r>
            <a:r>
              <a:rPr lang="cs-CZ" altLang="en-US" dirty="0"/>
              <a:t>)</a:t>
            </a:r>
            <a:endParaRPr lang="cs-CZ" altLang="en-US" dirty="0" smtClean="0">
              <a:solidFill>
                <a:schemeClr val="tx1"/>
              </a:solidFill>
            </a:endParaRPr>
          </a:p>
          <a:p>
            <a:pPr lvl="3"/>
            <a:r>
              <a:rPr lang="cs-CZ" altLang="en-US" dirty="0" smtClean="0">
                <a:solidFill>
                  <a:schemeClr val="tx1"/>
                </a:solidFill>
              </a:rPr>
              <a:t>knihy - </a:t>
            </a:r>
            <a:r>
              <a:rPr lang="cs-CZ" altLang="en-US" dirty="0" err="1" smtClean="0">
                <a:solidFill>
                  <a:schemeClr val="tx1"/>
                </a:solidFill>
              </a:rPr>
              <a:t>books</a:t>
            </a:r>
            <a:r>
              <a:rPr lang="cs-CZ" altLang="en-US" dirty="0" smtClean="0">
                <a:solidFill>
                  <a:schemeClr val="tx1"/>
                </a:solidFill>
              </a:rPr>
              <a:t> </a:t>
            </a:r>
            <a:r>
              <a:rPr lang="cs-CZ" altLang="en-US" dirty="0" smtClean="0">
                <a:solidFill>
                  <a:schemeClr val="tx1"/>
                </a:solidFill>
              </a:rPr>
              <a:t>(PAT)  </a:t>
            </a:r>
            <a:endParaRPr lang="cs-CZ" altLang="en-US" dirty="0" smtClean="0">
              <a:solidFill>
                <a:schemeClr val="tx1"/>
              </a:solidFill>
            </a:endParaRPr>
          </a:p>
          <a:p>
            <a:pPr lvl="3"/>
            <a:r>
              <a:rPr lang="cs-CZ" altLang="en-US" dirty="0" smtClean="0">
                <a:solidFill>
                  <a:schemeClr val="tx1"/>
                </a:solidFill>
              </a:rPr>
              <a:t>jméno - </a:t>
            </a:r>
            <a:r>
              <a:rPr lang="cs-CZ" altLang="en-US" dirty="0" err="1" smtClean="0">
                <a:solidFill>
                  <a:schemeClr val="tx1"/>
                </a:solidFill>
              </a:rPr>
              <a:t>name</a:t>
            </a:r>
            <a:r>
              <a:rPr lang="cs-CZ" altLang="en-US" dirty="0" smtClean="0">
                <a:solidFill>
                  <a:schemeClr val="tx1"/>
                </a:solidFill>
              </a:rPr>
              <a:t> </a:t>
            </a:r>
            <a:r>
              <a:rPr lang="cs-CZ" altLang="en-US" dirty="0" smtClean="0">
                <a:solidFill>
                  <a:schemeClr val="tx1"/>
                </a:solidFill>
              </a:rPr>
              <a:t>(PAT) </a:t>
            </a:r>
            <a:endParaRPr lang="cs-CZ" altLang="en-US" dirty="0" smtClean="0">
              <a:solidFill>
                <a:schemeClr val="tx1"/>
              </a:solidFill>
            </a:endParaRPr>
          </a:p>
          <a:p>
            <a:pPr lvl="3"/>
            <a:r>
              <a:rPr lang="cs-CZ" altLang="en-US" dirty="0" smtClean="0">
                <a:solidFill>
                  <a:schemeClr val="tx1"/>
                </a:solidFill>
              </a:rPr>
              <a:t>kůži na trh - lit</a:t>
            </a:r>
            <a:r>
              <a:rPr lang="cs-CZ" altLang="en-US" dirty="0" smtClean="0">
                <a:solidFill>
                  <a:schemeClr val="tx1"/>
                </a:solidFill>
              </a:rPr>
              <a:t>: </a:t>
            </a:r>
            <a:r>
              <a:rPr lang="cs-CZ" altLang="en-US" dirty="0" smtClean="0">
                <a:solidFill>
                  <a:schemeClr val="tx1"/>
                </a:solidFill>
              </a:rPr>
              <a:t>skin-to-market(DPHR</a:t>
            </a:r>
            <a:r>
              <a:rPr lang="cs-CZ" altLang="en-US" dirty="0" smtClean="0">
                <a:solidFill>
                  <a:schemeClr val="tx1"/>
                </a:solidFill>
              </a:rPr>
              <a:t>) </a:t>
            </a:r>
            <a:endParaRPr lang="cs-CZ" altLang="en-US" dirty="0" smtClean="0">
              <a:solidFill>
                <a:schemeClr val="tx1"/>
              </a:solidFill>
            </a:endParaRPr>
          </a:p>
          <a:p>
            <a:pPr lvl="3"/>
            <a:r>
              <a:rPr lang="cs-CZ" altLang="en-US" dirty="0" smtClean="0">
                <a:solidFill>
                  <a:schemeClr val="tx1"/>
                </a:solidFill>
              </a:rPr>
              <a:t>odpovědnost - </a:t>
            </a:r>
            <a:r>
              <a:rPr lang="cs-CZ" altLang="en-US" dirty="0" err="1" smtClean="0">
                <a:solidFill>
                  <a:schemeClr val="tx1"/>
                </a:solidFill>
              </a:rPr>
              <a:t>responsibility</a:t>
            </a:r>
            <a:r>
              <a:rPr lang="cs-CZ" altLang="en-US" dirty="0" smtClean="0">
                <a:solidFill>
                  <a:schemeClr val="tx1"/>
                </a:solidFill>
              </a:rPr>
              <a:t> </a:t>
            </a:r>
            <a:r>
              <a:rPr lang="cs-CZ" altLang="en-US" dirty="0" smtClean="0">
                <a:solidFill>
                  <a:schemeClr val="tx1"/>
                </a:solidFill>
              </a:rPr>
              <a:t>(CPHR</a:t>
            </a:r>
            <a:r>
              <a:rPr lang="cs-CZ" altLang="en-US" dirty="0" smtClean="0"/>
              <a:t>)</a:t>
            </a:r>
          </a:p>
          <a:p>
            <a:pPr lvl="3" eaLnBrk="1" hangingPunct="1"/>
            <a:endParaRPr lang="cs-CZ" altLang="en-US" dirty="0" smtClean="0"/>
          </a:p>
          <a:p>
            <a:pPr lvl="1" eaLnBrk="1" hangingPunct="1"/>
            <a:r>
              <a:rPr lang="cs-CZ" altLang="en-US" dirty="0" err="1" smtClean="0"/>
              <a:t>Frames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grouped</a:t>
            </a:r>
            <a:r>
              <a:rPr lang="cs-CZ" altLang="en-US" dirty="0" smtClean="0"/>
              <a:t> by t-lemma</a:t>
            </a:r>
          </a:p>
          <a:p>
            <a:pPr lvl="2" eaLnBrk="1" hangingPunct="1"/>
            <a:r>
              <a:rPr lang="cs-CZ" altLang="en-US" dirty="0" smtClean="0"/>
              <a:t>t-lemma = basic verb </a:t>
            </a:r>
            <a:r>
              <a:rPr lang="cs-CZ" altLang="en-US" dirty="0" err="1" smtClean="0"/>
              <a:t>form</a:t>
            </a:r>
            <a:endParaRPr lang="cs-C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70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mtClean="0"/>
              <a:t>PDT-Vallex</a:t>
            </a:r>
          </a:p>
        </p:txBody>
      </p:sp>
      <p:sp>
        <p:nvSpPr>
          <p:cNvPr id="11269" name="Rectangle 4"/>
          <p:cNvSpPr txBox="1">
            <a:spLocks noGrp="1" noChangeArrowheads="1"/>
          </p:cNvSpPr>
          <p:nvPr/>
        </p:nvSpPr>
        <p:spPr bwMode="auto">
          <a:xfrm>
            <a:off x="6343650" y="4800600"/>
            <a:ext cx="14287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en-US" altLang="en-US" sz="750"/>
          </a:p>
        </p:txBody>
      </p:sp>
      <p:sp>
        <p:nvSpPr>
          <p:cNvPr id="11270" name="Rectangle 5"/>
          <p:cNvSpPr txBox="1">
            <a:spLocks noGrp="1" noChangeArrowheads="1"/>
          </p:cNvSpPr>
          <p:nvPr/>
        </p:nvSpPr>
        <p:spPr bwMode="auto">
          <a:xfrm>
            <a:off x="3314700" y="4800600"/>
            <a:ext cx="28003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750"/>
          </a:p>
        </p:txBody>
      </p:sp>
      <p:sp>
        <p:nvSpPr>
          <p:cNvPr id="11271" name="Rectangle 6"/>
          <p:cNvSpPr txBox="1">
            <a:spLocks noGrp="1" noChangeArrowheads="1"/>
          </p:cNvSpPr>
          <p:nvPr/>
        </p:nvSpPr>
        <p:spPr bwMode="auto">
          <a:xfrm>
            <a:off x="1371600" y="4800600"/>
            <a:ext cx="9715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8CE786-D3E7-4D3B-B507-37BAC7F91A10}" type="slidenum">
              <a:rPr lang="cs-CZ" altLang="en-US" sz="1050"/>
              <a:pPr eaLnBrk="1" hangingPunct="1"/>
              <a:t>7</a:t>
            </a:fld>
            <a:endParaRPr lang="cs-CZ" altLang="en-US" sz="1050"/>
          </a:p>
        </p:txBody>
      </p:sp>
      <p:sp>
        <p:nvSpPr>
          <p:cNvPr id="11272" name="Slide Number Placeholder 5"/>
          <p:cNvSpPr txBox="1">
            <a:spLocks noGrp="1"/>
          </p:cNvSpPr>
          <p:nvPr/>
        </p:nvSpPr>
        <p:spPr bwMode="auto">
          <a:xfrm>
            <a:off x="1371600" y="4800600"/>
            <a:ext cx="9715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D21084-AFF0-4F02-8A79-3F9928577AAD}" type="slidenum">
              <a:rPr lang="cs-CZ" altLang="en-US" sz="1050"/>
              <a:pPr eaLnBrk="1" hangingPunct="1"/>
              <a:t>7</a:t>
            </a:fld>
            <a:endParaRPr lang="cs-CZ" altLang="en-US" sz="1050"/>
          </a:p>
        </p:txBody>
      </p:sp>
      <p:sp>
        <p:nvSpPr>
          <p:cNvPr id="11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Valency </a:t>
            </a:r>
            <a:r>
              <a:rPr lang="cs-CZ" altLang="en-US" dirty="0" err="1"/>
              <a:t>entry</a:t>
            </a:r>
            <a:r>
              <a:rPr lang="cs-CZ" altLang="en-US" dirty="0"/>
              <a:t> </a:t>
            </a:r>
            <a:r>
              <a:rPr lang="cs-CZ" altLang="en-US" dirty="0" err="1"/>
              <a:t>content</a:t>
            </a:r>
            <a:r>
              <a:rPr lang="cs-CZ" altLang="en-US" dirty="0"/>
              <a:t> II</a:t>
            </a:r>
            <a:endParaRPr lang="cs-CZ" altLang="en-US" dirty="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688"/>
            <a:ext cx="7810432" cy="328557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en-US" sz="1500" b="1" i="1" dirty="0" smtClean="0"/>
              <a:t>n</a:t>
            </a:r>
            <a:r>
              <a:rPr lang="en-US" altLang="en-US" sz="1500" b="1" i="1" dirty="0" smtClean="0"/>
              <a:t>a</a:t>
            </a:r>
            <a:r>
              <a:rPr lang="cs-CZ" altLang="en-US" sz="1500" b="1" i="1" dirty="0" smtClean="0"/>
              <a:t>ťukat (</a:t>
            </a:r>
            <a:r>
              <a:rPr lang="cs-CZ" altLang="en-US" sz="1500" b="1" i="1" dirty="0" err="1" smtClean="0"/>
              <a:t>write</a:t>
            </a:r>
            <a:r>
              <a:rPr lang="cs-CZ" altLang="en-US" sz="1500" b="1" i="1" dirty="0" smtClean="0"/>
              <a:t>, </a:t>
            </a:r>
            <a:r>
              <a:rPr lang="cs-CZ" altLang="en-US" sz="1500" b="1" i="1" dirty="0" err="1" smtClean="0"/>
              <a:t>record</a:t>
            </a:r>
            <a:r>
              <a:rPr lang="cs-CZ" altLang="en-US" sz="1500" b="1" i="1" dirty="0" smtClean="0"/>
              <a:t>)</a:t>
            </a:r>
            <a:endParaRPr lang="cs-CZ" altLang="en-US" sz="1500" b="1" i="1" dirty="0"/>
          </a:p>
          <a:p>
            <a:pPr marL="0" indent="0">
              <a:spcBef>
                <a:spcPts val="450"/>
              </a:spcBef>
            </a:pPr>
            <a:r>
              <a:rPr lang="en-US" altLang="en-US" sz="1350" dirty="0"/>
              <a:t> </a:t>
            </a:r>
            <a:r>
              <a:rPr lang="cs-CZ" altLang="en-US" sz="1350" dirty="0" err="1" smtClean="0"/>
              <a:t>Number</a:t>
            </a:r>
            <a:r>
              <a:rPr lang="cs-CZ" altLang="en-US" sz="1350" dirty="0" smtClean="0"/>
              <a:t> </a:t>
            </a:r>
            <a:r>
              <a:rPr lang="cs-CZ" altLang="en-US" sz="1350" dirty="0" err="1" smtClean="0"/>
              <a:t>of</a:t>
            </a:r>
            <a:r>
              <a:rPr lang="cs-CZ" altLang="en-US" sz="1350" dirty="0" smtClean="0"/>
              <a:t> </a:t>
            </a:r>
            <a:r>
              <a:rPr lang="cs-CZ" altLang="en-US" sz="1350" dirty="0" err="1" smtClean="0"/>
              <a:t>slots</a:t>
            </a:r>
            <a:endParaRPr lang="cs-CZ" altLang="en-US" sz="1350" dirty="0"/>
          </a:p>
          <a:p>
            <a:pPr lvl="1">
              <a:spcBef>
                <a:spcPts val="450"/>
              </a:spcBef>
            </a:pPr>
            <a:r>
              <a:rPr lang="cs-CZ" altLang="en-US" sz="1200" dirty="0" err="1" smtClean="0"/>
              <a:t>One</a:t>
            </a:r>
            <a:r>
              <a:rPr lang="cs-CZ" altLang="en-US" sz="1200" dirty="0" smtClean="0"/>
              <a:t> slot~ </a:t>
            </a:r>
            <a:r>
              <a:rPr lang="cs-CZ" altLang="en-US" sz="1200" dirty="0" err="1" smtClean="0"/>
              <a:t>one</a:t>
            </a:r>
            <a:r>
              <a:rPr lang="cs-CZ" altLang="en-US" sz="1200" dirty="0" smtClean="0"/>
              <a:t> functor </a:t>
            </a:r>
            <a:endParaRPr lang="cs-CZ" altLang="en-US" sz="1200" dirty="0"/>
          </a:p>
          <a:p>
            <a:pPr marL="0" indent="0">
              <a:spcBef>
                <a:spcPts val="450"/>
              </a:spcBef>
            </a:pPr>
            <a:r>
              <a:rPr lang="en-US" altLang="en-US" sz="1350" dirty="0">
                <a:solidFill>
                  <a:schemeClr val="accent2"/>
                </a:solidFill>
              </a:rPr>
              <a:t> </a:t>
            </a:r>
            <a:r>
              <a:rPr lang="cs-CZ" altLang="en-US" sz="1350" dirty="0" smtClean="0">
                <a:solidFill>
                  <a:schemeClr val="accent2"/>
                </a:solidFill>
              </a:rPr>
              <a:t>Label </a:t>
            </a:r>
            <a:r>
              <a:rPr lang="cs-CZ" altLang="en-US" sz="1350" dirty="0" err="1" smtClean="0">
                <a:solidFill>
                  <a:schemeClr val="accent2"/>
                </a:solidFill>
              </a:rPr>
              <a:t>of</a:t>
            </a:r>
            <a:r>
              <a:rPr lang="cs-CZ" altLang="en-US" sz="1350" dirty="0" smtClean="0">
                <a:solidFill>
                  <a:schemeClr val="accent2"/>
                </a:solidFill>
              </a:rPr>
              <a:t> </a:t>
            </a:r>
            <a:r>
              <a:rPr lang="cs-CZ" altLang="en-US" sz="1350" dirty="0" err="1" smtClean="0">
                <a:solidFill>
                  <a:schemeClr val="accent2"/>
                </a:solidFill>
              </a:rPr>
              <a:t>slots</a:t>
            </a:r>
            <a:endParaRPr lang="cs-CZ" altLang="en-US" sz="1350" dirty="0">
              <a:solidFill>
                <a:schemeClr val="accent2"/>
              </a:solidFill>
            </a:endParaRPr>
          </a:p>
          <a:p>
            <a:pPr lvl="1">
              <a:spcBef>
                <a:spcPts val="450"/>
              </a:spcBef>
            </a:pPr>
            <a:r>
              <a:rPr lang="cs-CZ" altLang="en-US" sz="1200" dirty="0" smtClean="0"/>
              <a:t>Functors for actants </a:t>
            </a:r>
            <a:r>
              <a:rPr lang="cs-CZ" altLang="en-US" sz="1200" dirty="0" err="1" smtClean="0"/>
              <a:t>or</a:t>
            </a:r>
            <a:r>
              <a:rPr lang="cs-CZ" altLang="en-US" sz="1200" dirty="0" smtClean="0"/>
              <a:t> </a:t>
            </a:r>
            <a:r>
              <a:rPr lang="cs-CZ" altLang="en-US" sz="1200" dirty="0" err="1" smtClean="0"/>
              <a:t>obl</a:t>
            </a:r>
            <a:r>
              <a:rPr lang="cs-CZ" altLang="en-US" sz="1200" dirty="0" smtClean="0"/>
              <a:t>. </a:t>
            </a:r>
            <a:r>
              <a:rPr lang="cs-CZ" altLang="en-US" sz="1200" dirty="0" err="1" smtClean="0"/>
              <a:t>adjuntcs</a:t>
            </a:r>
            <a:endParaRPr lang="cs-CZ" altLang="en-US" sz="1200" dirty="0"/>
          </a:p>
          <a:p>
            <a:pPr marL="0" indent="0">
              <a:spcBef>
                <a:spcPts val="450"/>
              </a:spcBef>
            </a:pPr>
            <a:r>
              <a:rPr lang="en-US" altLang="en-US" sz="1350" dirty="0">
                <a:solidFill>
                  <a:srgbClr val="00B050"/>
                </a:solidFill>
              </a:rPr>
              <a:t> </a:t>
            </a:r>
            <a:r>
              <a:rPr lang="cs-CZ" altLang="en-US" sz="1350" dirty="0" err="1" smtClean="0">
                <a:solidFill>
                  <a:srgbClr val="00B050"/>
                </a:solidFill>
              </a:rPr>
              <a:t>Characteristics</a:t>
            </a:r>
            <a:r>
              <a:rPr lang="en-US" altLang="en-US" sz="1350" dirty="0" smtClean="0">
                <a:solidFill>
                  <a:srgbClr val="00B050"/>
                </a:solidFill>
              </a:rPr>
              <a:t> </a:t>
            </a:r>
            <a:r>
              <a:rPr lang="en-US" altLang="en-US" sz="1350" dirty="0">
                <a:solidFill>
                  <a:srgbClr val="00B050"/>
                </a:solidFill>
              </a:rPr>
              <a:t>(</a:t>
            </a:r>
            <a:r>
              <a:rPr lang="en-US" altLang="en-US" sz="1350" dirty="0" err="1" smtClean="0">
                <a:solidFill>
                  <a:srgbClr val="00B050"/>
                </a:solidFill>
              </a:rPr>
              <a:t>obligat</a:t>
            </a:r>
            <a:r>
              <a:rPr lang="cs-CZ" altLang="en-US" sz="1350" dirty="0" err="1" smtClean="0">
                <a:solidFill>
                  <a:srgbClr val="00B050"/>
                </a:solidFill>
              </a:rPr>
              <a:t>oriness</a:t>
            </a:r>
            <a:r>
              <a:rPr lang="en-US" altLang="en-US" sz="1350" dirty="0" smtClean="0">
                <a:solidFill>
                  <a:srgbClr val="00B050"/>
                </a:solidFill>
              </a:rPr>
              <a:t>)</a:t>
            </a:r>
            <a:endParaRPr lang="cs-CZ" altLang="en-US" sz="1350" dirty="0">
              <a:solidFill>
                <a:srgbClr val="00B050"/>
              </a:solidFill>
            </a:endParaRPr>
          </a:p>
          <a:p>
            <a:pPr lvl="1">
              <a:spcBef>
                <a:spcPts val="450"/>
              </a:spcBef>
            </a:pPr>
            <a:r>
              <a:rPr lang="cs-CZ" altLang="en-US" sz="1200" dirty="0" err="1" smtClean="0"/>
              <a:t>Obligatory</a:t>
            </a:r>
            <a:r>
              <a:rPr lang="cs-CZ" altLang="en-US" sz="1200" dirty="0" smtClean="0"/>
              <a:t> </a:t>
            </a:r>
            <a:r>
              <a:rPr lang="cs-CZ" altLang="en-US" sz="1200" dirty="0"/>
              <a:t>vs. </a:t>
            </a:r>
            <a:r>
              <a:rPr lang="cs-CZ" altLang="en-US" sz="1200" dirty="0" err="1" smtClean="0"/>
              <a:t>facultative</a:t>
            </a:r>
            <a:r>
              <a:rPr lang="cs-CZ" altLang="en-US" sz="1200" dirty="0" smtClean="0"/>
              <a:t> (actants </a:t>
            </a:r>
            <a:r>
              <a:rPr lang="cs-CZ" altLang="en-US" sz="1200" dirty="0" err="1" smtClean="0"/>
              <a:t>only</a:t>
            </a:r>
            <a:r>
              <a:rPr lang="cs-CZ" altLang="en-US" sz="1200" dirty="0" smtClean="0"/>
              <a:t>)</a:t>
            </a:r>
            <a:endParaRPr lang="cs-CZ" altLang="en-US" sz="1200" dirty="0"/>
          </a:p>
          <a:p>
            <a:pPr marL="0" indent="0">
              <a:spcBef>
                <a:spcPts val="450"/>
              </a:spcBef>
            </a:pPr>
            <a:r>
              <a:rPr lang="en-US" altLang="en-US" sz="1350" dirty="0">
                <a:solidFill>
                  <a:srgbClr val="0033CC"/>
                </a:solidFill>
              </a:rPr>
              <a:t> </a:t>
            </a:r>
            <a:r>
              <a:rPr lang="cs-CZ" altLang="en-US" sz="1350" dirty="0" err="1" smtClean="0">
                <a:solidFill>
                  <a:srgbClr val="0033CC"/>
                </a:solidFill>
              </a:rPr>
              <a:t>Surface</a:t>
            </a:r>
            <a:r>
              <a:rPr lang="cs-CZ" altLang="en-US" sz="1350" dirty="0" smtClean="0">
                <a:solidFill>
                  <a:srgbClr val="0033CC"/>
                </a:solidFill>
              </a:rPr>
              <a:t> </a:t>
            </a:r>
            <a:r>
              <a:rPr lang="cs-CZ" altLang="en-US" sz="1350" dirty="0" err="1" smtClean="0">
                <a:solidFill>
                  <a:srgbClr val="0033CC"/>
                </a:solidFill>
              </a:rPr>
              <a:t>realizations</a:t>
            </a:r>
            <a:endParaRPr lang="cs-CZ" altLang="en-US" sz="1350" dirty="0">
              <a:solidFill>
                <a:srgbClr val="0033CC"/>
              </a:solidFill>
            </a:endParaRPr>
          </a:p>
          <a:p>
            <a:pPr lvl="1">
              <a:spcBef>
                <a:spcPts val="450"/>
              </a:spcBef>
            </a:pPr>
            <a:r>
              <a:rPr lang="cs-CZ" altLang="en-US" sz="1200" dirty="0" err="1" smtClean="0"/>
              <a:t>Canonical</a:t>
            </a:r>
            <a:r>
              <a:rPr lang="cs-CZ" altLang="en-US" sz="1200" dirty="0" smtClean="0"/>
              <a:t> </a:t>
            </a:r>
            <a:r>
              <a:rPr lang="cs-CZ" altLang="en-US" sz="1200" dirty="0" err="1" smtClean="0"/>
              <a:t>form</a:t>
            </a:r>
            <a:r>
              <a:rPr lang="cs-CZ" altLang="en-US" sz="1200" dirty="0" smtClean="0"/>
              <a:t> (</a:t>
            </a:r>
            <a:r>
              <a:rPr lang="cs-CZ" altLang="en-US" sz="1200" dirty="0" err="1" smtClean="0"/>
              <a:t>active</a:t>
            </a:r>
            <a:r>
              <a:rPr lang="cs-CZ" altLang="en-US" sz="1200" dirty="0" smtClean="0"/>
              <a:t> </a:t>
            </a:r>
            <a:r>
              <a:rPr lang="cs-CZ" altLang="en-US" sz="1200" dirty="0" err="1" smtClean="0"/>
              <a:t>voice</a:t>
            </a:r>
            <a:r>
              <a:rPr lang="cs-CZ" altLang="en-US" sz="1200" dirty="0" smtClean="0"/>
              <a:t>)</a:t>
            </a:r>
            <a:endParaRPr lang="cs-CZ" altLang="en-US" sz="1200" dirty="0"/>
          </a:p>
          <a:p>
            <a:pPr marL="0" indent="0">
              <a:spcBef>
                <a:spcPts val="450"/>
              </a:spcBef>
            </a:pPr>
            <a:r>
              <a:rPr lang="cs-CZ" altLang="en-US" sz="1350" i="1" dirty="0" err="1" smtClean="0"/>
              <a:t>Examples</a:t>
            </a:r>
            <a:endParaRPr lang="cs-CZ" altLang="en-US" sz="1350" i="1" dirty="0"/>
          </a:p>
          <a:p>
            <a:pPr lvl="1">
              <a:spcBef>
                <a:spcPts val="450"/>
              </a:spcBef>
            </a:pPr>
            <a:r>
              <a:rPr lang="en-US" altLang="en-US" sz="1200" dirty="0"/>
              <a:t>With a specific lexical filling of the frame, an aid mainly for </a:t>
            </a:r>
            <a:r>
              <a:rPr lang="en-US" altLang="en-US" sz="1200" dirty="0" smtClean="0"/>
              <a:t>annotation</a:t>
            </a:r>
            <a:endParaRPr lang="cs-CZ" altLang="en-US" sz="1200" dirty="0" smtClean="0"/>
          </a:p>
          <a:p>
            <a:pPr marL="0" indent="0">
              <a:spcBef>
                <a:spcPts val="450"/>
              </a:spcBef>
            </a:pPr>
            <a:r>
              <a:rPr lang="en-US" altLang="en-US" sz="1350" dirty="0" smtClean="0">
                <a:solidFill>
                  <a:srgbClr val="7F7F7F"/>
                </a:solidFill>
              </a:rPr>
              <a:t> </a:t>
            </a:r>
            <a:r>
              <a:rPr lang="cs-CZ" altLang="en-US" sz="1350" dirty="0" smtClean="0">
                <a:solidFill>
                  <a:srgbClr val="7F7F7F"/>
                </a:solidFill>
              </a:rPr>
              <a:t>Notes</a:t>
            </a:r>
          </a:p>
          <a:p>
            <a:pPr lvl="1">
              <a:spcBef>
                <a:spcPts val="450"/>
              </a:spcBef>
            </a:pPr>
            <a:r>
              <a:rPr lang="cs-CZ" altLang="en-US" sz="1050" dirty="0" err="1" smtClean="0"/>
              <a:t>Synonyms</a:t>
            </a:r>
            <a:r>
              <a:rPr lang="cs-CZ" altLang="en-US" sz="1050" dirty="0" smtClean="0"/>
              <a:t>, </a:t>
            </a:r>
            <a:r>
              <a:rPr lang="cs-CZ" altLang="en-US" sz="1050" dirty="0" err="1" smtClean="0"/>
              <a:t>antonyms</a:t>
            </a:r>
            <a:r>
              <a:rPr lang="cs-CZ" altLang="en-US" sz="1050" dirty="0" smtClean="0"/>
              <a:t>, </a:t>
            </a:r>
            <a:r>
              <a:rPr lang="cs-CZ" altLang="en-US" sz="1050" dirty="0" err="1" smtClean="0"/>
              <a:t>aspect</a:t>
            </a:r>
            <a:endParaRPr lang="cs-CZ" altLang="en-US" sz="1050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27673" y="645149"/>
            <a:ext cx="383951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z="1350" dirty="0"/>
              <a:t>   1         2                                        3                4</a:t>
            </a:r>
            <a:endParaRPr lang="en-US" altLang="en-US" sz="1350" dirty="0"/>
          </a:p>
        </p:txBody>
      </p:sp>
      <p:sp>
        <p:nvSpPr>
          <p:cNvPr id="11278" name="TextBox 4"/>
          <p:cNvSpPr txBox="1">
            <a:spLocks noChangeArrowheads="1"/>
          </p:cNvSpPr>
          <p:nvPr/>
        </p:nvSpPr>
        <p:spPr bwMode="auto">
          <a:xfrm>
            <a:off x="2937084" y="908396"/>
            <a:ext cx="421838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350" dirty="0"/>
              <a:t>ACT(1) EFF(4;↓</a:t>
            </a:r>
            <a:r>
              <a:rPr lang="en-US" altLang="en-US" sz="1350" dirty="0" err="1"/>
              <a:t>že</a:t>
            </a:r>
            <a:r>
              <a:rPr lang="en-US" altLang="en-US" sz="1350" dirty="0"/>
              <a:t>;↓</a:t>
            </a:r>
            <a:r>
              <a:rPr lang="en-US" altLang="en-US" sz="1350" dirty="0" err="1"/>
              <a:t>aby;.s</a:t>
            </a:r>
            <a:r>
              <a:rPr lang="en-US" altLang="en-US" sz="1350" dirty="0"/>
              <a:t>;↓c) ?PAT(o+6) ?ADDR(3)</a:t>
            </a:r>
            <a:endParaRPr lang="cs-CZ" altLang="en-US" sz="1350" dirty="0"/>
          </a:p>
          <a:p>
            <a:pPr eaLnBrk="1" hangingPunct="1"/>
            <a:r>
              <a:rPr lang="en-US" altLang="en-US" sz="1350" dirty="0"/>
              <a:t>(</a:t>
            </a:r>
            <a:r>
              <a:rPr lang="en-US" altLang="en-US" sz="1350" dirty="0" err="1"/>
              <a:t>napsat</a:t>
            </a:r>
            <a:r>
              <a:rPr lang="en-US" altLang="en-US" sz="1350" dirty="0"/>
              <a:t>, </a:t>
            </a:r>
            <a:r>
              <a:rPr lang="en-US" altLang="en-US" sz="1350" dirty="0" err="1"/>
              <a:t>zaznamenat</a:t>
            </a:r>
            <a:r>
              <a:rPr lang="en-US" altLang="en-US" sz="1350" dirty="0"/>
              <a:t>) </a:t>
            </a:r>
            <a:r>
              <a:rPr lang="en-US" altLang="en-US" sz="1350" i="1" dirty="0" err="1"/>
              <a:t>naťukal</a:t>
            </a:r>
            <a:r>
              <a:rPr lang="en-US" altLang="en-US" sz="1350" i="1" dirty="0"/>
              <a:t> </a:t>
            </a:r>
            <a:r>
              <a:rPr lang="en-US" altLang="en-US" sz="1350" i="1" dirty="0" err="1"/>
              <a:t>jim</a:t>
            </a:r>
            <a:r>
              <a:rPr lang="en-US" altLang="en-US" sz="1350" i="1" dirty="0"/>
              <a:t> o tom </a:t>
            </a:r>
            <a:r>
              <a:rPr lang="en-US" altLang="en-US" sz="1350" i="1" dirty="0" err="1"/>
              <a:t>pár</a:t>
            </a:r>
            <a:r>
              <a:rPr lang="en-US" altLang="en-US" sz="1350" i="1" dirty="0"/>
              <a:t> </a:t>
            </a:r>
            <a:r>
              <a:rPr lang="en-US" altLang="en-US" sz="1350" i="1" dirty="0" err="1" smtClean="0"/>
              <a:t>řádků</a:t>
            </a:r>
            <a:endParaRPr lang="cs-CZ" altLang="en-US" sz="1350" i="1" dirty="0" smtClean="0"/>
          </a:p>
          <a:p>
            <a:pPr eaLnBrk="1" hangingPunct="1"/>
            <a:r>
              <a:rPr lang="cs-CZ" altLang="en-US" sz="1350" dirty="0" smtClean="0"/>
              <a:t>(</a:t>
            </a:r>
            <a:r>
              <a:rPr lang="en-US" altLang="en-US" sz="1350" dirty="0" smtClean="0"/>
              <a:t>write</a:t>
            </a:r>
            <a:r>
              <a:rPr lang="en-US" altLang="en-US" sz="1350" dirty="0"/>
              <a:t>, record) tapped them a few lines about it</a:t>
            </a:r>
          </a:p>
          <a:p>
            <a:pPr eaLnBrk="1" hangingPunct="1"/>
            <a:r>
              <a:rPr lang="en-US" altLang="en-US" sz="1350" dirty="0" smtClean="0"/>
              <a:t> </a:t>
            </a:r>
            <a:endParaRPr lang="en-US" altLang="en-US" sz="135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50139" y="1852061"/>
            <a:ext cx="4218384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350" b="1" dirty="0">
                <a:solidFill>
                  <a:schemeClr val="accent2"/>
                </a:solidFill>
              </a:rPr>
              <a:t>ACT</a:t>
            </a:r>
            <a:r>
              <a:rPr lang="en-US" altLang="en-US" sz="1350" dirty="0">
                <a:solidFill>
                  <a:schemeClr val="folHlink"/>
                </a:solidFill>
              </a:rPr>
              <a:t>(1) </a:t>
            </a:r>
            <a:r>
              <a:rPr lang="en-US" altLang="en-US" sz="1350" b="1" dirty="0">
                <a:solidFill>
                  <a:schemeClr val="accent2"/>
                </a:solidFill>
              </a:rPr>
              <a:t>EFF</a:t>
            </a:r>
            <a:r>
              <a:rPr lang="en-US" altLang="en-US" sz="1350" dirty="0">
                <a:solidFill>
                  <a:schemeClr val="folHlink"/>
                </a:solidFill>
              </a:rPr>
              <a:t>(4;↓</a:t>
            </a:r>
            <a:r>
              <a:rPr lang="en-US" altLang="en-US" sz="1350" dirty="0" err="1">
                <a:solidFill>
                  <a:schemeClr val="folHlink"/>
                </a:solidFill>
              </a:rPr>
              <a:t>že</a:t>
            </a:r>
            <a:r>
              <a:rPr lang="en-US" altLang="en-US" sz="1350" dirty="0">
                <a:solidFill>
                  <a:schemeClr val="folHlink"/>
                </a:solidFill>
              </a:rPr>
              <a:t>;↓</a:t>
            </a:r>
            <a:r>
              <a:rPr lang="en-US" altLang="en-US" sz="1350" dirty="0" err="1">
                <a:solidFill>
                  <a:schemeClr val="folHlink"/>
                </a:solidFill>
              </a:rPr>
              <a:t>aby;.s</a:t>
            </a:r>
            <a:r>
              <a:rPr lang="en-US" altLang="en-US" sz="1350" dirty="0">
                <a:solidFill>
                  <a:schemeClr val="folHlink"/>
                </a:solidFill>
              </a:rPr>
              <a:t>;↓c) ?</a:t>
            </a:r>
            <a:r>
              <a:rPr lang="en-US" altLang="en-US" sz="1350" b="1" dirty="0">
                <a:solidFill>
                  <a:schemeClr val="accent2"/>
                </a:solidFill>
              </a:rPr>
              <a:t>PAT</a:t>
            </a:r>
            <a:r>
              <a:rPr lang="en-US" altLang="en-US" sz="1350" dirty="0">
                <a:solidFill>
                  <a:schemeClr val="folHlink"/>
                </a:solidFill>
              </a:rPr>
              <a:t>(o+6) ?</a:t>
            </a:r>
            <a:r>
              <a:rPr lang="en-US" altLang="en-US" sz="1350" b="1" dirty="0">
                <a:solidFill>
                  <a:schemeClr val="accent2"/>
                </a:solidFill>
              </a:rPr>
              <a:t>ADDR</a:t>
            </a:r>
            <a:r>
              <a:rPr lang="en-US" altLang="en-US" sz="1350" dirty="0">
                <a:solidFill>
                  <a:schemeClr val="folHlink"/>
                </a:solidFill>
              </a:rPr>
              <a:t>(3)</a:t>
            </a:r>
            <a:endParaRPr lang="cs-CZ" altLang="en-US" sz="1350" dirty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z="1350" dirty="0">
                <a:solidFill>
                  <a:schemeClr val="folHlink"/>
                </a:solidFill>
              </a:rPr>
              <a:t>(</a:t>
            </a:r>
            <a:r>
              <a:rPr lang="en-US" altLang="en-US" sz="1350" dirty="0" err="1">
                <a:solidFill>
                  <a:schemeClr val="folHlink"/>
                </a:solidFill>
              </a:rPr>
              <a:t>napsat</a:t>
            </a:r>
            <a:r>
              <a:rPr lang="en-US" altLang="en-US" sz="1350" dirty="0">
                <a:solidFill>
                  <a:schemeClr val="folHlink"/>
                </a:solidFill>
              </a:rPr>
              <a:t>, </a:t>
            </a:r>
            <a:r>
              <a:rPr lang="en-US" altLang="en-US" sz="1350" dirty="0" err="1">
                <a:solidFill>
                  <a:schemeClr val="folHlink"/>
                </a:solidFill>
              </a:rPr>
              <a:t>zaznamenat</a:t>
            </a:r>
            <a:r>
              <a:rPr lang="en-US" altLang="en-US" sz="1350" dirty="0">
                <a:solidFill>
                  <a:schemeClr val="folHlink"/>
                </a:solidFill>
              </a:rPr>
              <a:t>)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naťukal</a:t>
            </a:r>
            <a:r>
              <a:rPr lang="en-US" altLang="en-US" sz="1350" i="1" dirty="0">
                <a:solidFill>
                  <a:schemeClr val="folHlink"/>
                </a:solidFill>
              </a:rPr>
              <a:t>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jim</a:t>
            </a:r>
            <a:r>
              <a:rPr lang="en-US" altLang="en-US" sz="1350" i="1" dirty="0">
                <a:solidFill>
                  <a:schemeClr val="folHlink"/>
                </a:solidFill>
              </a:rPr>
              <a:t> o tom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pár</a:t>
            </a:r>
            <a:r>
              <a:rPr lang="en-US" altLang="en-US" sz="1350" i="1" dirty="0">
                <a:solidFill>
                  <a:schemeClr val="folHlink"/>
                </a:solidFill>
              </a:rPr>
              <a:t> </a:t>
            </a:r>
            <a:r>
              <a:rPr lang="en-US" altLang="en-US" sz="1350" i="1" dirty="0" err="1" smtClean="0">
                <a:solidFill>
                  <a:schemeClr val="folHlink"/>
                </a:solidFill>
              </a:rPr>
              <a:t>řádků</a:t>
            </a:r>
            <a:endParaRPr lang="cs-CZ" altLang="en-US" sz="1350" i="1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altLang="en-US" sz="1350" dirty="0" smtClean="0">
                <a:solidFill>
                  <a:schemeClr val="folHlink"/>
                </a:solidFill>
              </a:rPr>
              <a:t>(</a:t>
            </a:r>
            <a:r>
              <a:rPr lang="en-US" altLang="en-US" sz="1350" dirty="0" smtClean="0">
                <a:solidFill>
                  <a:schemeClr val="folHlink"/>
                </a:solidFill>
              </a:rPr>
              <a:t>write</a:t>
            </a:r>
            <a:r>
              <a:rPr lang="en-US" altLang="en-US" sz="1350" dirty="0">
                <a:solidFill>
                  <a:schemeClr val="folHlink"/>
                </a:solidFill>
              </a:rPr>
              <a:t>, record) tapped them a few lines about it</a:t>
            </a:r>
          </a:p>
          <a:p>
            <a:pPr eaLnBrk="1" hangingPunct="1"/>
            <a:endParaRPr lang="en-US" altLang="en-US" sz="1350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850139" y="1873026"/>
            <a:ext cx="4218385" cy="7155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350" dirty="0">
                <a:solidFill>
                  <a:schemeClr val="folHlink"/>
                </a:solidFill>
              </a:rPr>
              <a:t>ACT(1) EFF(4;↓</a:t>
            </a:r>
            <a:r>
              <a:rPr lang="en-US" altLang="en-US" sz="1350" dirty="0" err="1">
                <a:solidFill>
                  <a:schemeClr val="folHlink"/>
                </a:solidFill>
              </a:rPr>
              <a:t>že</a:t>
            </a:r>
            <a:r>
              <a:rPr lang="en-US" altLang="en-US" sz="1350" dirty="0">
                <a:solidFill>
                  <a:schemeClr val="folHlink"/>
                </a:solidFill>
              </a:rPr>
              <a:t>;↓</a:t>
            </a:r>
            <a:r>
              <a:rPr lang="en-US" altLang="en-US" sz="1350" dirty="0" err="1">
                <a:solidFill>
                  <a:schemeClr val="folHlink"/>
                </a:solidFill>
              </a:rPr>
              <a:t>aby;.s</a:t>
            </a:r>
            <a:r>
              <a:rPr lang="en-US" altLang="en-US" sz="1350" dirty="0">
                <a:solidFill>
                  <a:schemeClr val="folHlink"/>
                </a:solidFill>
              </a:rPr>
              <a:t>;↓c) </a:t>
            </a:r>
            <a:r>
              <a:rPr lang="en-US" altLang="en-US" sz="1350" b="1" dirty="0">
                <a:solidFill>
                  <a:srgbClr val="008000"/>
                </a:solidFill>
              </a:rPr>
              <a:t>?</a:t>
            </a:r>
            <a:r>
              <a:rPr lang="en-US" altLang="en-US" sz="1350" dirty="0">
                <a:solidFill>
                  <a:schemeClr val="folHlink"/>
                </a:solidFill>
              </a:rPr>
              <a:t>PAT(o+6) </a:t>
            </a:r>
            <a:r>
              <a:rPr lang="en-US" altLang="en-US" sz="1350" b="1" dirty="0">
                <a:solidFill>
                  <a:srgbClr val="008000"/>
                </a:solidFill>
              </a:rPr>
              <a:t>?</a:t>
            </a:r>
            <a:r>
              <a:rPr lang="en-US" altLang="en-US" sz="1350" dirty="0">
                <a:solidFill>
                  <a:schemeClr val="folHlink"/>
                </a:solidFill>
              </a:rPr>
              <a:t>ADDR(3)</a:t>
            </a:r>
            <a:endParaRPr lang="cs-CZ" altLang="en-US" sz="1350" dirty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z="1350" dirty="0">
                <a:solidFill>
                  <a:schemeClr val="folHlink"/>
                </a:solidFill>
              </a:rPr>
              <a:t>(</a:t>
            </a:r>
            <a:r>
              <a:rPr lang="en-US" altLang="en-US" sz="1350" dirty="0" err="1">
                <a:solidFill>
                  <a:schemeClr val="folHlink"/>
                </a:solidFill>
              </a:rPr>
              <a:t>napsat</a:t>
            </a:r>
            <a:r>
              <a:rPr lang="en-US" altLang="en-US" sz="1350" dirty="0">
                <a:solidFill>
                  <a:schemeClr val="folHlink"/>
                </a:solidFill>
              </a:rPr>
              <a:t>, </a:t>
            </a:r>
            <a:r>
              <a:rPr lang="en-US" altLang="en-US" sz="1350" dirty="0" err="1">
                <a:solidFill>
                  <a:schemeClr val="folHlink"/>
                </a:solidFill>
              </a:rPr>
              <a:t>zaznamenat</a:t>
            </a:r>
            <a:r>
              <a:rPr lang="en-US" altLang="en-US" sz="1350" dirty="0">
                <a:solidFill>
                  <a:schemeClr val="folHlink"/>
                </a:solidFill>
              </a:rPr>
              <a:t>)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naťukal</a:t>
            </a:r>
            <a:r>
              <a:rPr lang="en-US" altLang="en-US" sz="1350" i="1" dirty="0">
                <a:solidFill>
                  <a:schemeClr val="folHlink"/>
                </a:solidFill>
              </a:rPr>
              <a:t>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jim</a:t>
            </a:r>
            <a:r>
              <a:rPr lang="en-US" altLang="en-US" sz="1350" i="1" dirty="0">
                <a:solidFill>
                  <a:schemeClr val="folHlink"/>
                </a:solidFill>
              </a:rPr>
              <a:t> o tom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pár</a:t>
            </a:r>
            <a:r>
              <a:rPr lang="en-US" altLang="en-US" sz="1350" i="1" dirty="0">
                <a:solidFill>
                  <a:schemeClr val="folHlink"/>
                </a:solidFill>
              </a:rPr>
              <a:t>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řádků</a:t>
            </a:r>
            <a:r>
              <a:rPr lang="en-US" altLang="en-US" sz="1350" dirty="0"/>
              <a:t> </a:t>
            </a:r>
            <a:endParaRPr lang="cs-CZ" altLang="en-US" sz="1350" dirty="0" smtClean="0"/>
          </a:p>
          <a:p>
            <a:pPr eaLnBrk="1" hangingPunct="1"/>
            <a:r>
              <a:rPr lang="cs-CZ" altLang="en-US" sz="135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</a:t>
            </a:r>
            <a:r>
              <a:rPr lang="en-US" altLang="en-US" sz="135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write</a:t>
            </a:r>
            <a:r>
              <a:rPr lang="en-US" altLang="en-US" sz="135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record) tapped them a few lines about it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50139" y="1902919"/>
            <a:ext cx="4218384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350" dirty="0">
                <a:solidFill>
                  <a:schemeClr val="folHlink"/>
                </a:solidFill>
              </a:rPr>
              <a:t>ACT</a:t>
            </a:r>
            <a:r>
              <a:rPr lang="en-US" altLang="en-US" sz="1350" b="1" dirty="0">
                <a:solidFill>
                  <a:schemeClr val="hlink"/>
                </a:solidFill>
              </a:rPr>
              <a:t>(1)</a:t>
            </a:r>
            <a:r>
              <a:rPr lang="en-US" altLang="en-US" sz="1350" dirty="0">
                <a:solidFill>
                  <a:schemeClr val="folHlink"/>
                </a:solidFill>
              </a:rPr>
              <a:t> EFF</a:t>
            </a:r>
            <a:r>
              <a:rPr lang="en-US" altLang="en-US" sz="1350" b="1" dirty="0">
                <a:solidFill>
                  <a:schemeClr val="hlink"/>
                </a:solidFill>
              </a:rPr>
              <a:t>(4;↓</a:t>
            </a:r>
            <a:r>
              <a:rPr lang="en-US" altLang="en-US" sz="1350" b="1" dirty="0" err="1">
                <a:solidFill>
                  <a:schemeClr val="hlink"/>
                </a:solidFill>
              </a:rPr>
              <a:t>že</a:t>
            </a:r>
            <a:r>
              <a:rPr lang="en-US" altLang="en-US" sz="1350" b="1" dirty="0">
                <a:solidFill>
                  <a:schemeClr val="hlink"/>
                </a:solidFill>
              </a:rPr>
              <a:t>;↓</a:t>
            </a:r>
            <a:r>
              <a:rPr lang="en-US" altLang="en-US" sz="1350" b="1" dirty="0" err="1">
                <a:solidFill>
                  <a:schemeClr val="hlink"/>
                </a:solidFill>
              </a:rPr>
              <a:t>aby;.s</a:t>
            </a:r>
            <a:r>
              <a:rPr lang="en-US" altLang="en-US" sz="1350" b="1" dirty="0">
                <a:solidFill>
                  <a:schemeClr val="hlink"/>
                </a:solidFill>
              </a:rPr>
              <a:t>;↓c)</a:t>
            </a:r>
            <a:r>
              <a:rPr lang="en-US" altLang="en-US" sz="1350" dirty="0">
                <a:solidFill>
                  <a:schemeClr val="folHlink"/>
                </a:solidFill>
              </a:rPr>
              <a:t> ?PAT</a:t>
            </a:r>
            <a:r>
              <a:rPr lang="en-US" altLang="en-US" sz="1350" b="1" dirty="0">
                <a:solidFill>
                  <a:schemeClr val="hlink"/>
                </a:solidFill>
              </a:rPr>
              <a:t>(o+6)</a:t>
            </a:r>
            <a:r>
              <a:rPr lang="en-US" altLang="en-US" sz="1350" dirty="0">
                <a:solidFill>
                  <a:schemeClr val="folHlink"/>
                </a:solidFill>
              </a:rPr>
              <a:t> ?ADDR</a:t>
            </a:r>
            <a:r>
              <a:rPr lang="en-US" altLang="en-US" sz="1350" b="1" dirty="0">
                <a:solidFill>
                  <a:schemeClr val="hlink"/>
                </a:solidFill>
              </a:rPr>
              <a:t>(3</a:t>
            </a:r>
            <a:r>
              <a:rPr lang="en-US" altLang="en-US" sz="1350" b="1" dirty="0" smtClean="0">
                <a:solidFill>
                  <a:schemeClr val="hlink"/>
                </a:solidFill>
              </a:rPr>
              <a:t>)</a:t>
            </a:r>
            <a:r>
              <a:rPr lang="en-US" altLang="en-US" sz="1350" dirty="0">
                <a:solidFill>
                  <a:schemeClr val="folHlink"/>
                </a:solidFill>
              </a:rPr>
              <a:t> (</a:t>
            </a:r>
            <a:r>
              <a:rPr lang="en-US" altLang="en-US" sz="1350" dirty="0" err="1">
                <a:solidFill>
                  <a:schemeClr val="folHlink"/>
                </a:solidFill>
              </a:rPr>
              <a:t>napsat</a:t>
            </a:r>
            <a:r>
              <a:rPr lang="en-US" altLang="en-US" sz="1350" dirty="0">
                <a:solidFill>
                  <a:schemeClr val="folHlink"/>
                </a:solidFill>
              </a:rPr>
              <a:t>, </a:t>
            </a:r>
            <a:r>
              <a:rPr lang="en-US" altLang="en-US" sz="1350" dirty="0" err="1">
                <a:solidFill>
                  <a:schemeClr val="folHlink"/>
                </a:solidFill>
              </a:rPr>
              <a:t>zaznamenat</a:t>
            </a:r>
            <a:r>
              <a:rPr lang="en-US" altLang="en-US" sz="1350" dirty="0">
                <a:solidFill>
                  <a:schemeClr val="folHlink"/>
                </a:solidFill>
              </a:rPr>
              <a:t>)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naťukal</a:t>
            </a:r>
            <a:r>
              <a:rPr lang="en-US" altLang="en-US" sz="1350" i="1" dirty="0">
                <a:solidFill>
                  <a:schemeClr val="folHlink"/>
                </a:solidFill>
              </a:rPr>
              <a:t>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jim</a:t>
            </a:r>
            <a:r>
              <a:rPr lang="en-US" altLang="en-US" sz="1350" i="1" dirty="0">
                <a:solidFill>
                  <a:schemeClr val="folHlink"/>
                </a:solidFill>
              </a:rPr>
              <a:t> o tom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pár</a:t>
            </a:r>
            <a:r>
              <a:rPr lang="en-US" altLang="en-US" sz="1350" i="1" dirty="0">
                <a:solidFill>
                  <a:schemeClr val="folHlink"/>
                </a:solidFill>
              </a:rPr>
              <a:t> </a:t>
            </a:r>
            <a:r>
              <a:rPr lang="en-US" altLang="en-US" sz="1350" i="1" dirty="0" err="1">
                <a:solidFill>
                  <a:schemeClr val="folHlink"/>
                </a:solidFill>
              </a:rPr>
              <a:t>řádků</a:t>
            </a:r>
            <a:r>
              <a:rPr lang="en-US" altLang="en-US" sz="1350" dirty="0"/>
              <a:t> </a:t>
            </a:r>
            <a:endParaRPr lang="cs-CZ" altLang="en-US" sz="1350" dirty="0"/>
          </a:p>
          <a:p>
            <a:pPr eaLnBrk="1" hangingPunct="1"/>
            <a:r>
              <a:rPr lang="cs-CZ" altLang="en-US" sz="1350" dirty="0" smtClean="0">
                <a:solidFill>
                  <a:schemeClr val="folHlink"/>
                </a:solidFill>
              </a:rPr>
              <a:t>(</a:t>
            </a:r>
            <a:r>
              <a:rPr lang="en-US" altLang="en-US" sz="1350" dirty="0" smtClean="0">
                <a:solidFill>
                  <a:schemeClr val="folHlink"/>
                </a:solidFill>
              </a:rPr>
              <a:t>write</a:t>
            </a:r>
            <a:r>
              <a:rPr lang="en-US" altLang="en-US" sz="1350" dirty="0">
                <a:solidFill>
                  <a:schemeClr val="folHlink"/>
                </a:solidFill>
              </a:rPr>
              <a:t>, record) tapped them a few lines about it</a:t>
            </a:r>
            <a:endParaRPr lang="en-US" altLang="en-US" sz="135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50138" y="1852060"/>
            <a:ext cx="4218385" cy="7155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350" dirty="0">
                <a:solidFill>
                  <a:schemeClr val="folHlink"/>
                </a:solidFill>
              </a:rPr>
              <a:t>ACT(1) EFF(4;↓</a:t>
            </a:r>
            <a:r>
              <a:rPr lang="en-US" altLang="en-US" sz="1350" dirty="0" err="1">
                <a:solidFill>
                  <a:schemeClr val="folHlink"/>
                </a:solidFill>
              </a:rPr>
              <a:t>že</a:t>
            </a:r>
            <a:r>
              <a:rPr lang="en-US" altLang="en-US" sz="1350" dirty="0">
                <a:solidFill>
                  <a:schemeClr val="folHlink"/>
                </a:solidFill>
              </a:rPr>
              <a:t>;↓</a:t>
            </a:r>
            <a:r>
              <a:rPr lang="en-US" altLang="en-US" sz="1350" dirty="0" err="1">
                <a:solidFill>
                  <a:schemeClr val="folHlink"/>
                </a:solidFill>
              </a:rPr>
              <a:t>aby;.s</a:t>
            </a:r>
            <a:r>
              <a:rPr lang="en-US" altLang="en-US" sz="1350" dirty="0">
                <a:solidFill>
                  <a:schemeClr val="folHlink"/>
                </a:solidFill>
              </a:rPr>
              <a:t>;↓c) ?PAT(o+6) ?ADDR(3)</a:t>
            </a:r>
            <a:endParaRPr lang="cs-CZ" altLang="en-US" sz="1350" dirty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z="1350" dirty="0">
                <a:solidFill>
                  <a:schemeClr val="folHlink"/>
                </a:solidFill>
              </a:rPr>
              <a:t>(</a:t>
            </a:r>
            <a:r>
              <a:rPr lang="en-US" altLang="en-US" sz="1350" dirty="0" err="1">
                <a:solidFill>
                  <a:schemeClr val="folHlink"/>
                </a:solidFill>
              </a:rPr>
              <a:t>napsat</a:t>
            </a:r>
            <a:r>
              <a:rPr lang="en-US" altLang="en-US" sz="1350" dirty="0">
                <a:solidFill>
                  <a:schemeClr val="folHlink"/>
                </a:solidFill>
              </a:rPr>
              <a:t>, </a:t>
            </a:r>
            <a:r>
              <a:rPr lang="en-US" altLang="en-US" sz="1350" dirty="0" err="1">
                <a:solidFill>
                  <a:schemeClr val="folHlink"/>
                </a:solidFill>
              </a:rPr>
              <a:t>zaznamenat</a:t>
            </a:r>
            <a:r>
              <a:rPr lang="en-US" altLang="en-US" sz="1350" dirty="0">
                <a:solidFill>
                  <a:schemeClr val="folHlink"/>
                </a:solidFill>
              </a:rPr>
              <a:t>) </a:t>
            </a:r>
            <a:r>
              <a:rPr lang="en-US" altLang="en-US" sz="1350" i="1" dirty="0" err="1"/>
              <a:t>naťukal</a:t>
            </a:r>
            <a:r>
              <a:rPr lang="en-US" altLang="en-US" sz="1350" i="1" dirty="0"/>
              <a:t> </a:t>
            </a:r>
            <a:r>
              <a:rPr lang="en-US" altLang="en-US" sz="1350" i="1" dirty="0" err="1"/>
              <a:t>jim</a:t>
            </a:r>
            <a:r>
              <a:rPr lang="en-US" altLang="en-US" sz="1350" i="1" dirty="0"/>
              <a:t> o tom </a:t>
            </a:r>
            <a:r>
              <a:rPr lang="en-US" altLang="en-US" sz="1350" i="1" dirty="0" err="1"/>
              <a:t>pár</a:t>
            </a:r>
            <a:r>
              <a:rPr lang="en-US" altLang="en-US" sz="1350" i="1" dirty="0"/>
              <a:t> </a:t>
            </a:r>
            <a:r>
              <a:rPr lang="en-US" altLang="en-US" sz="1350" i="1" dirty="0" err="1"/>
              <a:t>řádků</a:t>
            </a:r>
            <a:r>
              <a:rPr lang="en-US" altLang="en-US" sz="1350" dirty="0">
                <a:solidFill>
                  <a:schemeClr val="folHlink"/>
                </a:solidFill>
              </a:rPr>
              <a:t> </a:t>
            </a:r>
            <a:endParaRPr lang="cs-CZ" altLang="en-US" sz="1350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altLang="en-US" sz="1350" dirty="0" smtClean="0">
                <a:solidFill>
                  <a:schemeClr val="folHlink"/>
                </a:solidFill>
              </a:rPr>
              <a:t>(</a:t>
            </a:r>
            <a:r>
              <a:rPr lang="en-US" altLang="en-US" sz="1350" dirty="0" smtClean="0">
                <a:solidFill>
                  <a:schemeClr val="folHlink"/>
                </a:solidFill>
              </a:rPr>
              <a:t>write</a:t>
            </a:r>
            <a:r>
              <a:rPr lang="en-US" altLang="en-US" sz="1350" dirty="0">
                <a:solidFill>
                  <a:schemeClr val="folHlink"/>
                </a:solidFill>
              </a:rPr>
              <a:t>, record) tapped them a few lines about it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50139" y="1873026"/>
            <a:ext cx="4218384" cy="7155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350" dirty="0"/>
              <a:t>ACT(1) EFF(4;↓</a:t>
            </a:r>
            <a:r>
              <a:rPr lang="en-US" altLang="en-US" sz="1350" dirty="0" err="1"/>
              <a:t>že</a:t>
            </a:r>
            <a:r>
              <a:rPr lang="en-US" altLang="en-US" sz="1350" dirty="0"/>
              <a:t>;↓</a:t>
            </a:r>
            <a:r>
              <a:rPr lang="en-US" altLang="en-US" sz="1350" dirty="0" err="1"/>
              <a:t>aby;.s</a:t>
            </a:r>
            <a:r>
              <a:rPr lang="en-US" altLang="en-US" sz="1350" dirty="0"/>
              <a:t>;↓c) ?PAT(o+6) ?ADDR(3)</a:t>
            </a:r>
            <a:endParaRPr lang="cs-CZ" altLang="en-US" sz="1350" dirty="0"/>
          </a:p>
          <a:p>
            <a:pPr eaLnBrk="1" hangingPunct="1"/>
            <a:r>
              <a:rPr lang="en-US" altLang="en-US" sz="1350" b="1" dirty="0">
                <a:solidFill>
                  <a:schemeClr val="folHlink"/>
                </a:solidFill>
              </a:rPr>
              <a:t>(</a:t>
            </a:r>
            <a:r>
              <a:rPr lang="cs-CZ" altLang="en-US" sz="1350" b="1" dirty="0">
                <a:solidFill>
                  <a:schemeClr val="folHlink"/>
                </a:solidFill>
              </a:rPr>
              <a:t>napsat, </a:t>
            </a:r>
            <a:r>
              <a:rPr lang="en-US" altLang="en-US" sz="1350" b="1" dirty="0" err="1">
                <a:solidFill>
                  <a:schemeClr val="folHlink"/>
                </a:solidFill>
              </a:rPr>
              <a:t>zaznamenat</a:t>
            </a:r>
            <a:r>
              <a:rPr lang="en-US" altLang="en-US" sz="1350" b="1" dirty="0">
                <a:solidFill>
                  <a:schemeClr val="folHlink"/>
                </a:solidFill>
              </a:rPr>
              <a:t>)</a:t>
            </a:r>
            <a:r>
              <a:rPr lang="en-US" altLang="en-US" sz="1350" dirty="0">
                <a:solidFill>
                  <a:schemeClr val="folHlink"/>
                </a:solidFill>
              </a:rPr>
              <a:t> </a:t>
            </a:r>
            <a:r>
              <a:rPr lang="en-US" altLang="en-US" sz="1350" i="1" dirty="0" err="1"/>
              <a:t>na</a:t>
            </a:r>
            <a:r>
              <a:rPr lang="cs-CZ" altLang="en-US" sz="1350" i="1" dirty="0"/>
              <a:t>ťukal</a:t>
            </a:r>
            <a:r>
              <a:rPr lang="en-US" altLang="en-US" sz="1350" i="1" dirty="0"/>
              <a:t> </a:t>
            </a:r>
            <a:r>
              <a:rPr lang="en-US" altLang="en-US" sz="1350" i="1" dirty="0" err="1"/>
              <a:t>jim</a:t>
            </a:r>
            <a:r>
              <a:rPr lang="en-US" altLang="en-US" sz="1350" i="1" dirty="0"/>
              <a:t> o tom </a:t>
            </a:r>
            <a:r>
              <a:rPr lang="en-US" altLang="en-US" sz="1350" i="1" dirty="0" err="1"/>
              <a:t>pár</a:t>
            </a:r>
            <a:r>
              <a:rPr lang="en-US" altLang="en-US" sz="1350" i="1" dirty="0"/>
              <a:t> </a:t>
            </a:r>
            <a:r>
              <a:rPr lang="en-US" altLang="en-US" sz="1350" i="1" dirty="0" err="1"/>
              <a:t>řádků</a:t>
            </a:r>
            <a:r>
              <a:rPr lang="en-US" altLang="en-US" sz="1350" dirty="0">
                <a:solidFill>
                  <a:schemeClr val="folHlink"/>
                </a:solidFill>
              </a:rPr>
              <a:t> </a:t>
            </a:r>
            <a:endParaRPr lang="cs-CZ" altLang="en-US" sz="1350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altLang="en-US" sz="1350" b="1" dirty="0" smtClean="0">
                <a:solidFill>
                  <a:schemeClr val="folHlink"/>
                </a:solidFill>
              </a:rPr>
              <a:t>(</a:t>
            </a:r>
            <a:r>
              <a:rPr lang="en-US" altLang="en-US" sz="1350" b="1" dirty="0" smtClean="0">
                <a:solidFill>
                  <a:schemeClr val="folHlink"/>
                </a:solidFill>
              </a:rPr>
              <a:t>write</a:t>
            </a:r>
            <a:r>
              <a:rPr lang="en-US" altLang="en-US" sz="1350" b="1" dirty="0">
                <a:solidFill>
                  <a:schemeClr val="folHlink"/>
                </a:solidFill>
              </a:rPr>
              <a:t>, record) </a:t>
            </a:r>
            <a:r>
              <a:rPr lang="en-US" altLang="en-US" sz="1350" dirty="0">
                <a:solidFill>
                  <a:schemeClr val="folHlink"/>
                </a:solidFill>
              </a:rPr>
              <a:t>tapped them a few lines about it</a:t>
            </a:r>
          </a:p>
        </p:txBody>
      </p:sp>
    </p:spTree>
    <p:extLst>
      <p:ext uri="{BB962C8B-B14F-4D97-AF65-F5344CB8AC3E}">
        <p14:creationId xmlns:p14="http://schemas.microsoft.com/office/powerpoint/2010/main" val="170164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uiExpand="1"/>
      <p:bldP spid="2" grpId="1" uiExpand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mtClean="0"/>
              <a:t>PDT-Vallex</a:t>
            </a:r>
          </a:p>
        </p:txBody>
      </p:sp>
      <p:sp>
        <p:nvSpPr>
          <p:cNvPr id="14341" name="Rectangle 6"/>
          <p:cNvSpPr txBox="1">
            <a:spLocks noGrp="1" noChangeArrowheads="1"/>
          </p:cNvSpPr>
          <p:nvPr/>
        </p:nvSpPr>
        <p:spPr bwMode="auto">
          <a:xfrm>
            <a:off x="1371600" y="4800600"/>
            <a:ext cx="9715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A938895-F165-4364-97C3-5D1D45B0DAB1}" type="slidenum">
              <a:rPr lang="cs-CZ" altLang="en-US" sz="1050"/>
              <a:pPr eaLnBrk="1" hangingPunct="1"/>
              <a:t>8</a:t>
            </a:fld>
            <a:endParaRPr lang="cs-CZ" altLang="en-US" sz="1050"/>
          </a:p>
        </p:txBody>
      </p:sp>
      <p:sp>
        <p:nvSpPr>
          <p:cNvPr id="14342" name="Slide Number Placeholder 5"/>
          <p:cNvSpPr txBox="1">
            <a:spLocks noGrp="1"/>
          </p:cNvSpPr>
          <p:nvPr/>
        </p:nvSpPr>
        <p:spPr bwMode="auto">
          <a:xfrm>
            <a:off x="1371600" y="4800600"/>
            <a:ext cx="9715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3065E3-CF42-4A40-8C53-3CACA58D8591}" type="slidenum">
              <a:rPr lang="cs-CZ" altLang="en-US" sz="1050"/>
              <a:pPr eaLnBrk="1" hangingPunct="1"/>
              <a:t>8</a:t>
            </a:fld>
            <a:endParaRPr lang="cs-CZ" altLang="en-US" sz="1050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err="1" smtClean="0"/>
              <a:t>Surface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Form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Realization</a:t>
            </a:r>
            <a:endParaRPr lang="cs-CZ" altLang="en-US" dirty="0" smtClean="0"/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022" y="812721"/>
            <a:ext cx="7057505" cy="3429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30000"/>
              </a:lnSpc>
            </a:pPr>
            <a:r>
              <a:rPr lang="cs-CZ" altLang="en-US" dirty="0" err="1" smtClean="0"/>
              <a:t>Prepositional</a:t>
            </a:r>
            <a:r>
              <a:rPr lang="cs-CZ" altLang="en-US" dirty="0" smtClean="0"/>
              <a:t> case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Font typeface="Arial" charset="0"/>
              <a:buNone/>
            </a:pPr>
            <a:r>
              <a:rPr lang="cs-CZ" altLang="en-US" dirty="0" smtClean="0"/>
              <a:t>	</a:t>
            </a:r>
            <a:r>
              <a:rPr lang="cs-CZ" altLang="en-US" dirty="0" smtClean="0">
                <a:solidFill>
                  <a:schemeClr val="accent2"/>
                </a:solidFill>
              </a:rPr>
              <a:t>hněvat se </a:t>
            </a:r>
            <a:r>
              <a:rPr lang="cs-CZ" altLang="en-US" dirty="0" smtClean="0">
                <a:solidFill>
                  <a:srgbClr val="FF0000"/>
                </a:solidFill>
              </a:rPr>
              <a:t>ACT(1) PAT(na-1[4]) </a:t>
            </a:r>
            <a:endParaRPr lang="cs-CZ" altLang="en-US" dirty="0" smtClean="0">
              <a:solidFill>
                <a:srgbClr val="FF0000"/>
              </a:solidFill>
            </a:endParaRPr>
          </a:p>
          <a:p>
            <a:pPr lvl="1">
              <a:spcBef>
                <a:spcPct val="10000"/>
              </a:spcBef>
              <a:buNone/>
            </a:pPr>
            <a:r>
              <a:rPr lang="cs-CZ" altLang="en-US" i="1" dirty="0" smtClean="0"/>
              <a:t>	</a:t>
            </a:r>
            <a:r>
              <a:rPr lang="cs-CZ" altLang="en-US" sz="1500" i="1" dirty="0" err="1" smtClean="0"/>
              <a:t>be</a:t>
            </a:r>
            <a:r>
              <a:rPr lang="cs-CZ" altLang="en-US" sz="1500" i="1" dirty="0" smtClean="0"/>
              <a:t> </a:t>
            </a:r>
            <a:r>
              <a:rPr lang="cs-CZ" altLang="en-US" sz="1500" i="1" dirty="0" err="1" smtClean="0"/>
              <a:t>angry</a:t>
            </a:r>
            <a:r>
              <a:rPr lang="cs-CZ" altLang="en-US" sz="1500" i="1" dirty="0" smtClean="0"/>
              <a:t> </a:t>
            </a:r>
            <a:r>
              <a:rPr lang="cs-CZ" altLang="en-US" sz="1500" i="1" dirty="0" err="1" smtClean="0"/>
              <a:t>at</a:t>
            </a:r>
            <a:r>
              <a:rPr lang="cs-CZ" altLang="en-US" sz="1500" i="1" dirty="0" smtClean="0"/>
              <a:t> sb</a:t>
            </a:r>
          </a:p>
          <a:p>
            <a:pPr lvl="1">
              <a:spcBef>
                <a:spcPct val="10000"/>
              </a:spcBef>
              <a:buNone/>
            </a:pPr>
            <a:endParaRPr lang="cs-CZ" altLang="en-US" sz="1500" i="1" dirty="0"/>
          </a:p>
          <a:p>
            <a:pPr>
              <a:spcBef>
                <a:spcPct val="10000"/>
              </a:spcBef>
            </a:pPr>
            <a:r>
              <a:rPr lang="cs-CZ" altLang="en-US" dirty="0" err="1" smtClean="0"/>
              <a:t>Subordinate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clause</a:t>
            </a:r>
            <a:endParaRPr lang="cs-CZ" altLang="en-US" dirty="0" smtClean="0"/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Font typeface="Arial" charset="0"/>
              <a:buNone/>
            </a:pPr>
            <a:r>
              <a:rPr lang="cs-CZ" altLang="en-US" dirty="0" smtClean="0"/>
              <a:t>	</a:t>
            </a:r>
            <a:r>
              <a:rPr lang="cs-CZ" altLang="en-US" dirty="0" smtClean="0">
                <a:solidFill>
                  <a:schemeClr val="accent2"/>
                </a:solidFill>
              </a:rPr>
              <a:t>kontrolovat </a:t>
            </a:r>
            <a:r>
              <a:rPr lang="cs-CZ" altLang="en-US" dirty="0" smtClean="0">
                <a:solidFill>
                  <a:srgbClr val="FF0000"/>
                </a:solidFill>
              </a:rPr>
              <a:t>ACT(1) PAT(4;zda[v];jestli[v];c</a:t>
            </a:r>
            <a:r>
              <a:rPr lang="cs-CZ" altLang="en-US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Font typeface="Arial" charset="0"/>
              <a:buNone/>
            </a:pPr>
            <a:r>
              <a:rPr lang="cs-CZ" altLang="en-US" sz="1500" i="1" dirty="0" smtClean="0"/>
              <a:t>	</a:t>
            </a:r>
            <a:r>
              <a:rPr lang="cs-CZ" altLang="en-US" sz="1500" i="1" dirty="0" err="1" smtClean="0"/>
              <a:t>check</a:t>
            </a:r>
            <a:r>
              <a:rPr lang="cs-CZ" altLang="en-US" sz="1500" i="1" dirty="0" smtClean="0"/>
              <a:t> sth/sb; </a:t>
            </a:r>
            <a:r>
              <a:rPr lang="en-US" altLang="en-US" sz="1500" i="1" dirty="0" smtClean="0"/>
              <a:t>whether</a:t>
            </a:r>
            <a:r>
              <a:rPr lang="cs-CZ" altLang="en-US" sz="1500" i="1" dirty="0" smtClean="0"/>
              <a:t>; </a:t>
            </a:r>
            <a:r>
              <a:rPr lang="cs-CZ" altLang="en-US" sz="1500" i="1" dirty="0" err="1" smtClean="0"/>
              <a:t>where</a:t>
            </a:r>
            <a:r>
              <a:rPr lang="cs-CZ" altLang="en-US" sz="1500" i="1" dirty="0" smtClean="0"/>
              <a:t>, </a:t>
            </a:r>
            <a:r>
              <a:rPr lang="cs-CZ" altLang="en-US" sz="1500" i="1" dirty="0" err="1" smtClean="0"/>
              <a:t>what</a:t>
            </a:r>
            <a:r>
              <a:rPr lang="cs-CZ" altLang="en-US" sz="1500" i="1" dirty="0" smtClean="0"/>
              <a:t>, </a:t>
            </a:r>
            <a:r>
              <a:rPr lang="cs-CZ" altLang="en-US" sz="1500" i="1" dirty="0" err="1" smtClean="0"/>
              <a:t>etc</a:t>
            </a:r>
            <a:r>
              <a:rPr lang="cs-CZ" altLang="en-US" sz="1500" i="1" dirty="0" smtClean="0"/>
              <a:t>.</a:t>
            </a:r>
            <a:r>
              <a:rPr lang="cs-CZ" altLang="en-US" i="1" dirty="0" smtClean="0"/>
              <a:t> </a:t>
            </a:r>
          </a:p>
          <a:p>
            <a:pPr lvl="1">
              <a:spcBef>
                <a:spcPct val="10000"/>
              </a:spcBef>
              <a:buNone/>
            </a:pPr>
            <a:r>
              <a:rPr lang="cs-CZ" altLang="en-US" i="1" dirty="0"/>
              <a:t>	</a:t>
            </a:r>
            <a:endParaRPr lang="cs-CZ" altLang="en-US" i="1" dirty="0" smtClean="0"/>
          </a:p>
          <a:p>
            <a:pPr>
              <a:spcBef>
                <a:spcPct val="10000"/>
              </a:spcBef>
            </a:pPr>
            <a:r>
              <a:rPr lang="cs-CZ" altLang="en-US" dirty="0" err="1" smtClean="0"/>
              <a:t>Special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lexical</a:t>
            </a:r>
            <a:r>
              <a:rPr lang="cs-CZ" altLang="en-US" dirty="0" smtClean="0"/>
              <a:t>, POS, and/</a:t>
            </a:r>
            <a:r>
              <a:rPr lang="cs-CZ" altLang="en-US" dirty="0" err="1" smtClean="0"/>
              <a:t>or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morphol</a:t>
            </a:r>
            <a:r>
              <a:rPr lang="cs-CZ" altLang="en-US" dirty="0" smtClean="0"/>
              <a:t>. </a:t>
            </a:r>
            <a:r>
              <a:rPr lang="cs-CZ" altLang="en-US" dirty="0" err="1" smtClean="0"/>
              <a:t>Properties</a:t>
            </a:r>
            <a:endParaRPr lang="cs-CZ" altLang="en-US" dirty="0"/>
          </a:p>
          <a:p>
            <a:pPr marL="114300" indent="0">
              <a:spcBef>
                <a:spcPct val="10000"/>
              </a:spcBef>
              <a:buNone/>
            </a:pPr>
            <a:r>
              <a:rPr lang="cs-CZ" altLang="en-US" dirty="0" smtClean="0">
                <a:solidFill>
                  <a:schemeClr val="bg2">
                    <a:lumMod val="75000"/>
                  </a:schemeClr>
                </a:solidFill>
              </a:rPr>
              <a:t>        stůj </a:t>
            </a:r>
            <a:r>
              <a:rPr lang="cs-CZ" altLang="en-US" dirty="0">
                <a:solidFill>
                  <a:schemeClr val="bg2">
                    <a:lumMod val="75000"/>
                  </a:schemeClr>
                </a:solidFill>
              </a:rPr>
              <a:t>co stůj </a:t>
            </a:r>
            <a:r>
              <a:rPr lang="cs-CZ" altLang="en-US" dirty="0" smtClean="0">
                <a:solidFill>
                  <a:srgbClr val="FF0000"/>
                </a:solidFill>
              </a:rPr>
              <a:t>DPHR(co-5,stát-3.S$2&lt;i</a:t>
            </a:r>
            <a:r>
              <a:rPr lang="cs-CZ" altLang="en-US" dirty="0" smtClean="0">
                <a:solidFill>
                  <a:srgbClr val="FF0000"/>
                </a:solidFill>
              </a:rPr>
              <a:t>&gt;$8&lt;2&gt;$11&lt;A&gt;) </a:t>
            </a:r>
            <a:endParaRPr lang="cs-CZ" altLang="en-US" dirty="0" smtClean="0">
              <a:solidFill>
                <a:srgbClr val="FF0000"/>
              </a:solidFill>
            </a:endParaRPr>
          </a:p>
          <a:p>
            <a:pPr marL="114300" indent="0">
              <a:spcBef>
                <a:spcPct val="10000"/>
              </a:spcBef>
              <a:buNone/>
            </a:pPr>
            <a:r>
              <a:rPr lang="cs-CZ" altLang="en-US" sz="1400" i="1" dirty="0"/>
              <a:t> </a:t>
            </a:r>
            <a:r>
              <a:rPr lang="cs-CZ" altLang="en-US" sz="1400" i="1" dirty="0" smtClean="0"/>
              <a:t>            no </a:t>
            </a:r>
            <a:r>
              <a:rPr lang="cs-CZ" altLang="en-US" sz="1400" i="1" dirty="0" err="1" smtClean="0"/>
              <a:t>matter</a:t>
            </a:r>
            <a:r>
              <a:rPr lang="cs-CZ" altLang="en-US" sz="1400" i="1" dirty="0" smtClean="0"/>
              <a:t> </a:t>
            </a:r>
            <a:r>
              <a:rPr lang="cs-CZ" altLang="en-US" sz="1400" i="1" dirty="0" err="1" smtClean="0"/>
              <a:t>what</a:t>
            </a:r>
            <a:endParaRPr lang="cs-CZ" altLang="en-US" sz="1400" i="1" dirty="0" smtClean="0"/>
          </a:p>
          <a:p>
            <a:pPr marL="114300" indent="0">
              <a:spcBef>
                <a:spcPct val="10000"/>
              </a:spcBef>
              <a:buNone/>
            </a:pPr>
            <a:endParaRPr lang="cs-CZ" altLang="en-US" sz="1400" i="1" dirty="0" smtClean="0"/>
          </a:p>
          <a:p>
            <a:pPr>
              <a:spcBef>
                <a:spcPct val="10000"/>
              </a:spcBef>
            </a:pPr>
            <a:r>
              <a:rPr lang="cs-CZ" altLang="en-US" dirty="0" smtClean="0"/>
              <a:t> </a:t>
            </a:r>
            <a:r>
              <a:rPr lang="cs-CZ" altLang="en-US" dirty="0" err="1" smtClean="0"/>
              <a:t>Surface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dependency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relation</a:t>
            </a:r>
            <a:endParaRPr lang="cs-CZ" altLang="en-US" dirty="0" smtClean="0"/>
          </a:p>
          <a:p>
            <a:pPr marL="777240" lvl="2" indent="0">
              <a:buNone/>
            </a:pPr>
            <a:r>
              <a:rPr lang="cs-CZ" altLang="en-US" dirty="0">
                <a:solidFill>
                  <a:schemeClr val="bg2">
                    <a:lumMod val="75000"/>
                  </a:schemeClr>
                </a:solidFill>
              </a:rPr>
              <a:t>bere dílo jako </a:t>
            </a:r>
            <a:r>
              <a:rPr lang="cs-CZ" altLang="en-US" dirty="0" smtClean="0">
                <a:solidFill>
                  <a:schemeClr val="bg2">
                    <a:lumMod val="75000"/>
                  </a:schemeClr>
                </a:solidFill>
              </a:rPr>
              <a:t>umění</a:t>
            </a:r>
            <a:r>
              <a:rPr lang="cs-CZ" altLang="en-US" dirty="0" smtClean="0"/>
              <a:t> </a:t>
            </a:r>
            <a:r>
              <a:rPr lang="cs-CZ" altLang="en-US" dirty="0" smtClean="0">
                <a:solidFill>
                  <a:srgbClr val="FF0000"/>
                </a:solidFill>
              </a:rPr>
              <a:t>EFF</a:t>
            </a:r>
            <a:r>
              <a:rPr lang="cs-CZ" altLang="en-US" dirty="0" smtClean="0">
                <a:solidFill>
                  <a:srgbClr val="FF0000"/>
                </a:solidFill>
              </a:rPr>
              <a:t>(.4[</a:t>
            </a:r>
            <a:r>
              <a:rPr lang="en-US" altLang="en-US" dirty="0" smtClean="0">
                <a:solidFill>
                  <a:srgbClr val="FF0000"/>
                </a:solidFill>
              </a:rPr>
              <a:t>{</a:t>
            </a:r>
            <a:r>
              <a:rPr lang="cs-CZ" altLang="en-US" dirty="0" err="1" smtClean="0">
                <a:solidFill>
                  <a:srgbClr val="FF0000"/>
                </a:solidFill>
              </a:rPr>
              <a:t>jako,jakožto</a:t>
            </a:r>
            <a:r>
              <a:rPr lang="en-US" altLang="en-US" dirty="0" smtClean="0">
                <a:solidFill>
                  <a:srgbClr val="FF0000"/>
                </a:solidFill>
              </a:rPr>
              <a:t>}</a:t>
            </a:r>
            <a:r>
              <a:rPr lang="cs-CZ" altLang="en-US" dirty="0" smtClean="0">
                <a:solidFill>
                  <a:srgbClr val="FF0000"/>
                </a:solidFill>
              </a:rPr>
              <a:t>:/</a:t>
            </a:r>
            <a:r>
              <a:rPr lang="cs-CZ" altLang="en-US" dirty="0" err="1" smtClean="0">
                <a:solidFill>
                  <a:srgbClr val="FF0000"/>
                </a:solidFill>
              </a:rPr>
              <a:t>AuxY</a:t>
            </a:r>
            <a:r>
              <a:rPr lang="cs-CZ" altLang="en-US" dirty="0" smtClean="0">
                <a:solidFill>
                  <a:srgbClr val="FF0000"/>
                </a:solidFill>
              </a:rPr>
              <a:t>]</a:t>
            </a:r>
            <a:r>
              <a:rPr lang="cs-CZ" altLang="en-US" dirty="0" smtClean="0">
                <a:solidFill>
                  <a:srgbClr val="F86B14"/>
                </a:solidFill>
              </a:rPr>
              <a:t>)</a:t>
            </a:r>
          </a:p>
          <a:p>
            <a:pPr marL="777240" lvl="2" indent="0">
              <a:buNone/>
            </a:pPr>
            <a:r>
              <a:rPr lang="cs-CZ" altLang="en-US" sz="1500" i="1" dirty="0" err="1" smtClean="0"/>
              <a:t>takes</a:t>
            </a:r>
            <a:r>
              <a:rPr lang="cs-CZ" altLang="en-US" sz="1500" i="1" dirty="0" smtClean="0"/>
              <a:t> </a:t>
            </a:r>
            <a:r>
              <a:rPr lang="cs-CZ" altLang="en-US" sz="1500" i="1" dirty="0" err="1"/>
              <a:t>work</a:t>
            </a:r>
            <a:r>
              <a:rPr lang="cs-CZ" altLang="en-US" sz="1500" i="1" dirty="0"/>
              <a:t> as art</a:t>
            </a:r>
            <a:endParaRPr lang="cs-CZ" altLang="en-US" sz="15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0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SLS 2008,Columbus, Ohio, USA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Diathesis and Transformations of Surface Expressions of Valency Arguments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0654-1256-41A6-99FC-988A40A7383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9394" y="0"/>
            <a:ext cx="5657850" cy="600075"/>
          </a:xfrm>
        </p:spPr>
        <p:txBody>
          <a:bodyPr/>
          <a:lstStyle/>
          <a:p>
            <a:r>
              <a:rPr lang="en-US" altLang="en-US" sz="2700" dirty="0"/>
              <a:t>Valency &amp; Form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243" y="646510"/>
            <a:ext cx="6669881" cy="38873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en-US" sz="15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  <a:r>
              <a:rPr lang="cs-CZ" altLang="en-US" dirty="0"/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cs-CZ" altLang="en-US" sz="1500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100" dirty="0">
                <a:solidFill>
                  <a:srgbClr val="FF0000"/>
                </a:solidFill>
              </a:rPr>
              <a:t>f</a:t>
            </a:r>
            <a:r>
              <a:rPr lang="cs-CZ" altLang="en-US" sz="2100" dirty="0" err="1">
                <a:solidFill>
                  <a:srgbClr val="FF0000"/>
                </a:solidFill>
              </a:rPr>
              <a:t>unctor</a:t>
            </a:r>
            <a:r>
              <a:rPr lang="cs-CZ" altLang="en-US" sz="2100" dirty="0"/>
              <a:t> </a:t>
            </a:r>
            <a:r>
              <a:rPr lang="cs-CZ" altLang="en-US" sz="2100" dirty="0">
                <a:solidFill>
                  <a:srgbClr val="FF0000"/>
                </a:solidFill>
              </a:rPr>
              <a:t>(argument)</a:t>
            </a:r>
            <a:r>
              <a:rPr lang="cs-CZ" altLang="en-US" sz="2100" dirty="0"/>
              <a:t>  +  </a:t>
            </a:r>
            <a:r>
              <a:rPr lang="cs-CZ" altLang="en-US" sz="2100" dirty="0">
                <a:solidFill>
                  <a:srgbClr val="009900"/>
                </a:solidFill>
              </a:rPr>
              <a:t>obligatoriness </a:t>
            </a:r>
            <a:r>
              <a:rPr lang="cs-CZ" altLang="en-US" sz="2100" dirty="0">
                <a:solidFill>
                  <a:srgbClr val="0000FF"/>
                </a:solidFill>
              </a:rPr>
              <a:t> </a:t>
            </a:r>
            <a:r>
              <a:rPr lang="cs-CZ" altLang="en-US" sz="2100" dirty="0"/>
              <a:t>+  </a:t>
            </a:r>
            <a:r>
              <a:rPr lang="cs-CZ" altLang="en-US" sz="2100" dirty="0" err="1">
                <a:solidFill>
                  <a:srgbClr val="0000FF"/>
                </a:solidFill>
              </a:rPr>
              <a:t>surface</a:t>
            </a:r>
            <a:r>
              <a:rPr lang="cs-CZ" altLang="en-US" sz="2100" dirty="0">
                <a:solidFill>
                  <a:srgbClr val="0000FF"/>
                </a:solidFill>
              </a:rPr>
              <a:t> </a:t>
            </a:r>
            <a:r>
              <a:rPr lang="cs-CZ" altLang="en-US" sz="2100" dirty="0" err="1">
                <a:solidFill>
                  <a:srgbClr val="0000FF"/>
                </a:solidFill>
              </a:rPr>
              <a:t>form</a:t>
            </a:r>
            <a:endParaRPr lang="en-US" altLang="en-US" sz="2100" dirty="0">
              <a:solidFill>
                <a:srgbClr val="0000FF"/>
              </a:solidFill>
            </a:endParaRPr>
          </a:p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cs-CZ" altLang="en-US" sz="1800" dirty="0"/>
              <a:t>S</a:t>
            </a:r>
            <a:r>
              <a:rPr lang="en-US" altLang="en-US" sz="1800" dirty="0" err="1"/>
              <a:t>urface</a:t>
            </a:r>
            <a:r>
              <a:rPr lang="en-US" altLang="en-US" sz="1800" dirty="0"/>
              <a:t> form of a functor</a:t>
            </a:r>
            <a:r>
              <a:rPr lang="en-US" altLang="en-US" sz="1500" dirty="0"/>
              <a:t> (examples):</a:t>
            </a:r>
          </a:p>
          <a:p>
            <a:pPr marL="857250" lvl="2" indent="-171450">
              <a:buNone/>
            </a:pPr>
            <a:r>
              <a:rPr lang="en-US" altLang="en-US" sz="1500" dirty="0"/>
              <a:t>ACT in </a:t>
            </a:r>
            <a:r>
              <a:rPr lang="en-US" altLang="en-US" sz="1500" dirty="0">
                <a:solidFill>
                  <a:srgbClr val="003CFA"/>
                </a:solidFill>
              </a:rPr>
              <a:t>nominativ</a:t>
            </a:r>
            <a:r>
              <a:rPr lang="en-US" altLang="en-US" sz="1500" dirty="0"/>
              <a:t>e </a:t>
            </a:r>
            <a:r>
              <a:rPr lang="en-US" altLang="en-US" sz="1500" dirty="0" smtClean="0"/>
              <a:t>(</a:t>
            </a:r>
            <a:r>
              <a:rPr lang="cs-CZ" altLang="en-US" sz="1500" dirty="0" smtClean="0"/>
              <a:t>s</a:t>
            </a:r>
            <a:r>
              <a:rPr lang="en-US" altLang="en-US" sz="1500" u="sng" dirty="0" smtClean="0"/>
              <a:t>he</a:t>
            </a:r>
            <a:r>
              <a:rPr lang="en-US" altLang="en-US" sz="1500" dirty="0" smtClean="0"/>
              <a:t> </a:t>
            </a:r>
            <a:r>
              <a:rPr lang="cs-CZ" altLang="en-US" sz="1500" dirty="0" err="1"/>
              <a:t>buys</a:t>
            </a:r>
            <a:r>
              <a:rPr lang="en-US" altLang="en-US" sz="1500" dirty="0"/>
              <a:t>) </a:t>
            </a:r>
          </a:p>
          <a:p>
            <a:pPr marL="857250" lvl="2" indent="-171450">
              <a:buNone/>
            </a:pPr>
            <a:r>
              <a:rPr lang="en-US" altLang="en-US" sz="1500" dirty="0"/>
              <a:t>PAT in </a:t>
            </a:r>
            <a:r>
              <a:rPr lang="en-US" altLang="en-US" sz="1500" dirty="0">
                <a:solidFill>
                  <a:srgbClr val="003CFA"/>
                </a:solidFill>
              </a:rPr>
              <a:t>accusative</a:t>
            </a:r>
            <a:r>
              <a:rPr lang="en-US" altLang="en-US" sz="1500" dirty="0"/>
              <a:t> (she </a:t>
            </a:r>
            <a:r>
              <a:rPr lang="cs-CZ" altLang="en-US" sz="1500" dirty="0" err="1"/>
              <a:t>buys</a:t>
            </a:r>
            <a:r>
              <a:rPr lang="en-US" altLang="en-US" sz="1500" dirty="0"/>
              <a:t> </a:t>
            </a:r>
            <a:r>
              <a:rPr lang="cs-CZ" altLang="en-US" sz="1500" u="sng" dirty="0"/>
              <a:t>a </a:t>
            </a:r>
            <a:r>
              <a:rPr lang="cs-CZ" altLang="en-US" sz="1500" u="sng" dirty="0" err="1"/>
              <a:t>book</a:t>
            </a:r>
            <a:r>
              <a:rPr lang="en-US" altLang="en-US" sz="1500" dirty="0"/>
              <a:t>)</a:t>
            </a:r>
          </a:p>
          <a:p>
            <a:pPr marL="857250" lvl="2" indent="-171450">
              <a:buNone/>
            </a:pPr>
            <a:r>
              <a:rPr lang="en-US" altLang="en-US" sz="1500" dirty="0"/>
              <a:t>ADDR in </a:t>
            </a:r>
            <a:r>
              <a:rPr lang="en-US" altLang="en-US" sz="1500" dirty="0">
                <a:solidFill>
                  <a:srgbClr val="003CFA"/>
                </a:solidFill>
              </a:rPr>
              <a:t>dative</a:t>
            </a:r>
            <a:r>
              <a:rPr lang="en-US" altLang="en-US" sz="1500" dirty="0"/>
              <a:t> (she bought </a:t>
            </a:r>
            <a:r>
              <a:rPr lang="en-US" altLang="en-US" sz="1500" u="sng" dirty="0"/>
              <a:t>him</a:t>
            </a:r>
            <a:r>
              <a:rPr lang="en-US" altLang="en-US" sz="1500" dirty="0"/>
              <a:t> a book)</a:t>
            </a:r>
          </a:p>
          <a:p>
            <a:pPr marL="857250" lvl="2" indent="-171450">
              <a:buNone/>
            </a:pPr>
            <a:r>
              <a:rPr lang="en-US" altLang="en-US" sz="1500" dirty="0"/>
              <a:t>	</a:t>
            </a:r>
            <a:r>
              <a:rPr lang="cs-CZ" altLang="en-US" sz="1500" dirty="0"/>
              <a:t>       </a:t>
            </a:r>
            <a:r>
              <a:rPr lang="en-US" altLang="en-US" sz="1500" dirty="0"/>
              <a:t>or </a:t>
            </a:r>
            <a:r>
              <a:rPr lang="en-US" altLang="en-US" sz="1500" dirty="0">
                <a:solidFill>
                  <a:srgbClr val="003CFA"/>
                </a:solidFill>
              </a:rPr>
              <a:t>preposition </a:t>
            </a:r>
            <a:r>
              <a:rPr lang="en-US" altLang="en-US" sz="1500" i="1" dirty="0">
                <a:solidFill>
                  <a:srgbClr val="003CFA"/>
                </a:solidFill>
              </a:rPr>
              <a:t>pro</a:t>
            </a:r>
            <a:r>
              <a:rPr lang="en-US" altLang="en-US" sz="1500" dirty="0">
                <a:solidFill>
                  <a:srgbClr val="003CFA"/>
                </a:solidFill>
              </a:rPr>
              <a:t> + accusative </a:t>
            </a:r>
            <a:r>
              <a:rPr lang="en-US" altLang="en-US" sz="1500" dirty="0"/>
              <a:t>(she bought a book </a:t>
            </a:r>
            <a:r>
              <a:rPr lang="en-US" altLang="en-US" sz="1500" u="sng" dirty="0"/>
              <a:t>for him</a:t>
            </a:r>
            <a:r>
              <a:rPr lang="en-US" altLang="en-US" sz="1500" dirty="0"/>
              <a:t>)</a:t>
            </a:r>
          </a:p>
          <a:p>
            <a:pPr marL="857250" lvl="2" indent="-171450">
              <a:buNone/>
            </a:pPr>
            <a:r>
              <a:rPr lang="en-US" altLang="en-US" sz="1500" dirty="0"/>
              <a:t>… </a:t>
            </a:r>
            <a:r>
              <a:rPr lang="en-US" altLang="en-US" sz="1500" dirty="0" err="1"/>
              <a:t>etc</a:t>
            </a:r>
            <a:r>
              <a:rPr lang="cs-CZ" altLang="en-US" sz="1500" dirty="0"/>
              <a:t>.</a:t>
            </a:r>
          </a:p>
          <a:p>
            <a:pPr marL="857250" lvl="2" indent="-171450">
              <a:buNone/>
            </a:pPr>
            <a:r>
              <a:rPr lang="en-US" altLang="en-US" sz="1575" b="1" dirty="0"/>
              <a:t>... but it is not always so simple (as we have already seen)!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5057776" y="186928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350"/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1073943" y="1148954"/>
            <a:ext cx="5940029" cy="369332"/>
          </a:xfrm>
          <a:prstGeom prst="rect">
            <a:avLst/>
          </a:prstGeom>
          <a:noFill/>
          <a:ln w="2857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en-US" b="1" dirty="0"/>
              <a:t>kupovat</a:t>
            </a:r>
            <a:r>
              <a:rPr lang="cs-CZ" altLang="en-US" dirty="0"/>
              <a:t> (to </a:t>
            </a:r>
            <a:r>
              <a:rPr lang="cs-CZ" altLang="en-US" dirty="0" err="1"/>
              <a:t>buy</a:t>
            </a:r>
            <a:r>
              <a:rPr lang="cs-CZ" altLang="en-US" dirty="0"/>
              <a:t>)</a:t>
            </a:r>
            <a:r>
              <a:rPr lang="cs-CZ" altLang="en-US" sz="1350" dirty="0"/>
              <a:t> </a:t>
            </a:r>
            <a:r>
              <a:rPr lang="cs-CZ" altLang="en-US" sz="1500" b="1" dirty="0">
                <a:solidFill>
                  <a:srgbClr val="FF0000"/>
                </a:solidFill>
              </a:rPr>
              <a:t>ACT</a:t>
            </a:r>
            <a:r>
              <a:rPr lang="cs-CZ" altLang="en-US" sz="1350" b="1" dirty="0">
                <a:solidFill>
                  <a:srgbClr val="0000FF"/>
                </a:solidFill>
              </a:rPr>
              <a:t>(.1)</a:t>
            </a:r>
            <a:r>
              <a:rPr lang="cs-CZ" altLang="en-US" sz="1350" dirty="0"/>
              <a:t> </a:t>
            </a:r>
            <a:r>
              <a:rPr lang="cs-CZ" altLang="en-US" sz="1500" b="1" dirty="0">
                <a:solidFill>
                  <a:srgbClr val="FF0000"/>
                </a:solidFill>
              </a:rPr>
              <a:t>PAT</a:t>
            </a:r>
            <a:r>
              <a:rPr lang="cs-CZ" altLang="en-US" sz="1350" b="1" dirty="0">
                <a:solidFill>
                  <a:srgbClr val="0000FF"/>
                </a:solidFill>
              </a:rPr>
              <a:t>(.4)</a:t>
            </a:r>
            <a:r>
              <a:rPr lang="cs-CZ" altLang="en-US" sz="1350" dirty="0"/>
              <a:t> </a:t>
            </a:r>
            <a:r>
              <a:rPr lang="cs-CZ" altLang="en-US" sz="1500" b="1" dirty="0">
                <a:solidFill>
                  <a:srgbClr val="009900"/>
                </a:solidFill>
              </a:rPr>
              <a:t>?</a:t>
            </a:r>
            <a:r>
              <a:rPr lang="cs-CZ" altLang="en-US" sz="1500" b="1" dirty="0">
                <a:solidFill>
                  <a:srgbClr val="FF0000"/>
                </a:solidFill>
              </a:rPr>
              <a:t>ADDR</a:t>
            </a:r>
            <a:r>
              <a:rPr lang="cs-CZ" altLang="en-US" sz="1350" b="1" dirty="0">
                <a:solidFill>
                  <a:srgbClr val="0000FF"/>
                </a:solidFill>
              </a:rPr>
              <a:t>(.3;pro+4)</a:t>
            </a:r>
            <a:r>
              <a:rPr lang="cs-CZ" altLang="en-US" sz="1350" dirty="0"/>
              <a:t> </a:t>
            </a:r>
            <a:r>
              <a:rPr lang="cs-CZ" altLang="en-US" sz="1500" b="1" dirty="0">
                <a:solidFill>
                  <a:srgbClr val="009900"/>
                </a:solidFill>
              </a:rPr>
              <a:t>?</a:t>
            </a:r>
            <a:r>
              <a:rPr lang="cs-CZ" altLang="en-US" sz="1500" b="1" dirty="0">
                <a:solidFill>
                  <a:srgbClr val="FF0000"/>
                </a:solidFill>
              </a:rPr>
              <a:t>ORIG</a:t>
            </a:r>
            <a:r>
              <a:rPr lang="cs-CZ" altLang="en-US" sz="1350" b="1" dirty="0">
                <a:solidFill>
                  <a:srgbClr val="0000FF"/>
                </a:solidFill>
              </a:rPr>
              <a:t>(od+2)</a:t>
            </a:r>
            <a:endParaRPr lang="en-US" altLang="en-US" sz="1350" b="1" dirty="0">
              <a:solidFill>
                <a:srgbClr val="0000FF"/>
              </a:solidFill>
            </a:endParaRPr>
          </a:p>
        </p:txBody>
      </p:sp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924243" y="725269"/>
            <a:ext cx="22963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dirty="0"/>
              <a:t>PDT-VALLEX </a:t>
            </a:r>
            <a:r>
              <a:rPr lang="cs-CZ" altLang="en-US" dirty="0" err="1"/>
              <a:t>Entry</a:t>
            </a:r>
            <a:r>
              <a:rPr lang="en-US" altLang="en-US" dirty="0"/>
              <a:t>:</a:t>
            </a:r>
            <a:r>
              <a:rPr lang="cs-CZ" altLang="en-US" dirty="0"/>
              <a:t> </a:t>
            </a:r>
          </a:p>
          <a:p>
            <a:endParaRPr lang="en-US" altLang="en-US" dirty="0"/>
          </a:p>
        </p:txBody>
      </p:sp>
      <p:sp>
        <p:nvSpPr>
          <p:cNvPr id="259079" name="Text Box 7"/>
          <p:cNvSpPr txBox="1">
            <a:spLocks noChangeArrowheads="1"/>
          </p:cNvSpPr>
          <p:nvPr/>
        </p:nvSpPr>
        <p:spPr bwMode="auto">
          <a:xfrm>
            <a:off x="3654029" y="1653778"/>
            <a:ext cx="3238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350"/>
          </a:p>
        </p:txBody>
      </p:sp>
      <p:sp>
        <p:nvSpPr>
          <p:cNvPr id="259080" name="Line 8"/>
          <p:cNvSpPr>
            <a:spLocks noChangeShapeType="1"/>
          </p:cNvSpPr>
          <p:nvPr/>
        </p:nvSpPr>
        <p:spPr bwMode="auto">
          <a:xfrm flipV="1">
            <a:off x="2221706" y="1452006"/>
            <a:ext cx="1237021" cy="111974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1350"/>
          </a:p>
        </p:txBody>
      </p:sp>
      <p:sp>
        <p:nvSpPr>
          <p:cNvPr id="259081" name="Line 9"/>
          <p:cNvSpPr>
            <a:spLocks noChangeShapeType="1"/>
          </p:cNvSpPr>
          <p:nvPr/>
        </p:nvSpPr>
        <p:spPr bwMode="auto">
          <a:xfrm flipV="1">
            <a:off x="2586586" y="1501276"/>
            <a:ext cx="1533526" cy="138571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1350"/>
          </a:p>
        </p:txBody>
      </p:sp>
      <p:sp>
        <p:nvSpPr>
          <p:cNvPr id="259082" name="Line 10"/>
          <p:cNvSpPr>
            <a:spLocks noChangeShapeType="1"/>
          </p:cNvSpPr>
          <p:nvPr/>
        </p:nvSpPr>
        <p:spPr bwMode="auto">
          <a:xfrm flipV="1">
            <a:off x="2966951" y="1450359"/>
            <a:ext cx="2090825" cy="174323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1350"/>
          </a:p>
        </p:txBody>
      </p:sp>
      <p:sp>
        <p:nvSpPr>
          <p:cNvPr id="259083" name="Line 11"/>
          <p:cNvSpPr>
            <a:spLocks noChangeShapeType="1"/>
          </p:cNvSpPr>
          <p:nvPr/>
        </p:nvSpPr>
        <p:spPr bwMode="auto">
          <a:xfrm flipV="1">
            <a:off x="3516284" y="1564720"/>
            <a:ext cx="1921857" cy="182271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4268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0" grpId="0" animBg="1"/>
      <p:bldP spid="259080" grpId="1" animBg="1"/>
      <p:bldP spid="259081" grpId="0" animBg="1"/>
      <p:bldP spid="259081" grpId="1" animBg="1"/>
      <p:bldP spid="259082" grpId="0" animBg="1"/>
      <p:bldP spid="259082" grpId="1" animBg="1"/>
      <p:bldP spid="25908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lnDef>
      <a:spPr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912</TotalTime>
  <Words>876</Words>
  <Application>Microsoft Office PowerPoint</Application>
  <PresentationFormat>On-screen Show (16:9)</PresentationFormat>
  <Paragraphs>194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Adjacency</vt:lpstr>
      <vt:lpstr>PDT-Vallex: Valency Lexicon Linked to Czech Corpora</vt:lpstr>
      <vt:lpstr>Outline</vt:lpstr>
      <vt:lpstr>Background 1 PDT-C</vt:lpstr>
      <vt:lpstr>Background 2 FGDVT </vt:lpstr>
      <vt:lpstr>PDT-Vallex Example</vt:lpstr>
      <vt:lpstr>Valency entry content I</vt:lpstr>
      <vt:lpstr>Valency entry content II</vt:lpstr>
      <vt:lpstr>Surface Form Realization</vt:lpstr>
      <vt:lpstr>Valency &amp; Form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 Natural Language Processing Class 1</dc:title>
  <dc:creator>jh</dc:creator>
  <cp:lastModifiedBy>Zdeňka Urešová</cp:lastModifiedBy>
  <cp:revision>725</cp:revision>
  <cp:lastPrinted>2022-05-09T19:00:46Z</cp:lastPrinted>
  <dcterms:created xsi:type="dcterms:W3CDTF">2019-07-03T15:24:54Z</dcterms:created>
  <dcterms:modified xsi:type="dcterms:W3CDTF">2022-07-13T15:06:11Z</dcterms:modified>
</cp:coreProperties>
</file>