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90" r:id="rId3"/>
    <p:sldId id="332" r:id="rId4"/>
    <p:sldId id="335" r:id="rId5"/>
    <p:sldId id="305" r:id="rId6"/>
    <p:sldId id="333" r:id="rId7"/>
    <p:sldId id="336" r:id="rId8"/>
    <p:sldId id="338" r:id="rId9"/>
    <p:sldId id="340" r:id="rId10"/>
    <p:sldId id="328" r:id="rId11"/>
    <p:sldId id="337" r:id="rId12"/>
    <p:sldId id="341" r:id="rId13"/>
    <p:sldId id="325" r:id="rId14"/>
    <p:sldId id="343" r:id="rId15"/>
    <p:sldId id="342" r:id="rId16"/>
    <p:sldId id="291" r:id="rId17"/>
  </p:sldIdLst>
  <p:sldSz cx="9144000" cy="5143500" type="screen16x9"/>
  <p:notesSz cx="7315200" cy="9601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Victoria Zaczynska" initials="KVZ" lastIdx="22" clrIdx="0">
    <p:extLst>
      <p:ext uri="{19B8F6BF-5375-455C-9EA6-DF929625EA0E}">
        <p15:presenceInfo xmlns:p15="http://schemas.microsoft.com/office/powerpoint/2012/main" userId="S::kaza01@dfki.de::aeff1605-8c97-443f-b4fa-a661a00f38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FA"/>
    <a:srgbClr val="009900"/>
    <a:srgbClr val="FF6600"/>
    <a:srgbClr val="00FFCC"/>
    <a:srgbClr val="008000"/>
    <a:srgbClr val="992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3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84" y="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528" tIns="45765" rIns="91528" bIns="4576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528" tIns="45765" rIns="91528" bIns="45765" rtlCol="0"/>
          <a:lstStyle>
            <a:lvl1pPr algn="r">
              <a:defRPr sz="1100"/>
            </a:lvl1pPr>
          </a:lstStyle>
          <a:p>
            <a:fld id="{69DDC6BA-6DAA-43CA-9196-C4C6A9959000}" type="datetimeFigureOut">
              <a:rPr lang="en-US" smtClean="0"/>
              <a:t>13-Jul-22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8" tIns="45765" rIns="91528" bIns="457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528" tIns="45765" rIns="91528" bIns="457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1528" tIns="45765" rIns="91528" bIns="4576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1528" tIns="45765" rIns="91528" bIns="45765" rtlCol="0" anchor="b"/>
          <a:lstStyle>
            <a:lvl1pPr algn="r">
              <a:defRPr sz="1100"/>
            </a:lvl1pPr>
          </a:lstStyle>
          <a:p>
            <a:fld id="{A1C8374F-B24B-4ED1-96EC-7C7C8A4473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2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8374F-B24B-4ED1-96EC-7C7C8A4473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8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8374F-B24B-4ED1-96EC-7C7C8A4473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1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8374F-B24B-4ED1-96EC-7C7C8A4473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8374F-B24B-4ED1-96EC-7C7C8A4473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6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8374F-B24B-4ED1-96EC-7C7C8A4473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1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8374F-B24B-4ED1-96EC-7C7C8A4473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6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8374F-B24B-4ED1-96EC-7C7C8A4473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957005" y="765137"/>
            <a:ext cx="1627093" cy="365760"/>
          </a:xfrm>
        </p:spPr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442" y="123478"/>
            <a:ext cx="553519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23"/>
            <a:ext cx="7810432" cy="32855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77798" y="471082"/>
            <a:ext cx="1288394" cy="365760"/>
          </a:xfrm>
        </p:spPr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442792" y="2567943"/>
            <a:ext cx="2753707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82000">
              <a:schemeClr val="bg1">
                <a:shade val="100000"/>
                <a:satMod val="115000"/>
                <a:lumMod val="95000"/>
                <a:lumOff val="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1412" y="123478"/>
            <a:ext cx="54719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223"/>
            <a:ext cx="7810432" cy="361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July 13, 2022, CU, Boulder, CO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87" y="4503706"/>
            <a:ext cx="499253" cy="49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08" y="4493859"/>
            <a:ext cx="622227" cy="4959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8" y="4439932"/>
            <a:ext cx="1082689" cy="625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487"/>
            <a:ext cx="590741" cy="609599"/>
          </a:xfrm>
          <a:prstGeom prst="rect">
            <a:avLst/>
          </a:prstGeom>
        </p:spPr>
      </p:pic>
      <p:pic>
        <p:nvPicPr>
          <p:cNvPr id="14" name="Picture 309" descr="C:\Users\zdenka\Desktop\NOve\qrcode_ufal.mff.cuni.cz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77" y="4287417"/>
            <a:ext cx="802055" cy="8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fal.mff.cuni.cz/synsemclas" TargetMode="External"/><Relationship Id="rId2" Type="http://schemas.openxmlformats.org/officeDocument/2006/relationships/hyperlink" Target="http://hdl.handle.net/11234/1-47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lindat.cz/services/SynSemClass4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1234/1-474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188" y="216131"/>
            <a:ext cx="7142582" cy="897648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SynSemClass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-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en-US" sz="2800" dirty="0" smtClean="0"/>
              <a:t>Event-type </a:t>
            </a:r>
            <a:r>
              <a:rPr lang="en-US" sz="2800" dirty="0"/>
              <a:t>Ontology in Multiple </a:t>
            </a:r>
            <a:r>
              <a:rPr lang="en-US" sz="2800" dirty="0" smtClean="0"/>
              <a:t>Languages</a:t>
            </a:r>
            <a:endParaRPr lang="en-US" sz="4400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56705" y="1080656"/>
            <a:ext cx="7401445" cy="32178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Zdeňka Urešová</a:t>
            </a:r>
          </a:p>
          <a:p>
            <a:endParaRPr lang="cs-CZ" sz="2400" dirty="0" smtClean="0"/>
          </a:p>
          <a:p>
            <a:r>
              <a:rPr lang="en-US" sz="2400" dirty="0" smtClean="0"/>
              <a:t>Institute of Formal and Applied Linguistics</a:t>
            </a:r>
            <a:r>
              <a:rPr lang="cs-CZ" sz="2400" dirty="0" smtClean="0"/>
              <a:t>	</a:t>
            </a:r>
            <a:r>
              <a:rPr lang="en-US" sz="2400" dirty="0" smtClean="0"/>
              <a:t>	</a:t>
            </a:r>
            <a:endParaRPr lang="cs-CZ" sz="2400" dirty="0" smtClean="0"/>
          </a:p>
          <a:p>
            <a:r>
              <a:rPr lang="en-US" sz="2400" dirty="0" smtClean="0"/>
              <a:t>Computer Science School</a:t>
            </a:r>
            <a:r>
              <a:rPr lang="cs-CZ" sz="2400" dirty="0" smtClean="0"/>
              <a:t>      		</a:t>
            </a:r>
            <a:r>
              <a:rPr lang="de-DE" sz="2400" dirty="0" smtClean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Faculty of Mathematics and Physics</a:t>
            </a:r>
            <a:r>
              <a:rPr lang="cs-CZ" sz="2400" dirty="0" smtClean="0"/>
              <a:t>	</a:t>
            </a:r>
            <a:endParaRPr lang="en-US" sz="2400" dirty="0" smtClean="0"/>
          </a:p>
          <a:p>
            <a:r>
              <a:rPr lang="cs-CZ" sz="2400" dirty="0" smtClean="0"/>
              <a:t>Charles University, Prague, Czech Republic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en-US" sz="2400" dirty="0" smtClean="0"/>
              <a:t>Charles </a:t>
            </a:r>
            <a:r>
              <a:rPr lang="cs-CZ" sz="2400" dirty="0" smtClean="0"/>
              <a:t>University: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J. Hajič (PI 2022-2024</a:t>
            </a:r>
            <a:r>
              <a:rPr lang="cs-CZ" sz="2400" dirty="0" smtClean="0"/>
              <a:t>), </a:t>
            </a:r>
            <a:r>
              <a:rPr lang="en-US" sz="2400" dirty="0" smtClean="0"/>
              <a:t>Z</a:t>
            </a:r>
            <a:r>
              <a:rPr lang="cs-CZ" sz="2400" dirty="0" smtClean="0"/>
              <a:t>. Urešová (PI 2017-2019,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cs-CZ" sz="2400" dirty="0" err="1" smtClean="0"/>
              <a:t>coordinator</a:t>
            </a:r>
            <a:r>
              <a:rPr lang="cs-CZ" sz="2400" dirty="0" smtClean="0"/>
              <a:t> - Czech,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, </a:t>
            </a:r>
            <a:r>
              <a:rPr lang="cs-CZ" sz="2400" dirty="0" err="1" smtClean="0"/>
              <a:t>German</a:t>
            </a:r>
            <a:r>
              <a:rPr lang="cs-CZ" sz="2400" dirty="0" smtClean="0"/>
              <a:t>, </a:t>
            </a:r>
            <a:r>
              <a:rPr lang="cs-CZ" sz="2400" dirty="0" err="1" smtClean="0"/>
              <a:t>Spanish</a:t>
            </a:r>
            <a:r>
              <a:rPr lang="cs-CZ" sz="2400" dirty="0" smtClean="0"/>
              <a:t>, </a:t>
            </a:r>
            <a:r>
              <a:rPr lang="cs-CZ" sz="2400" dirty="0" err="1" smtClean="0"/>
              <a:t>Korean</a:t>
            </a:r>
            <a:r>
              <a:rPr lang="cs-CZ" sz="2400" dirty="0" smtClean="0"/>
              <a:t>, </a:t>
            </a:r>
            <a:r>
              <a:rPr lang="cs-CZ" sz="2400" dirty="0" err="1" smtClean="0"/>
              <a:t>Chinese</a:t>
            </a:r>
            <a:r>
              <a:rPr lang="cs-CZ" sz="2400" dirty="0" smtClean="0"/>
              <a:t>), E. Fučíková (IT), J. Straková (Language </a:t>
            </a:r>
            <a:r>
              <a:rPr lang="cs-CZ" sz="2400" dirty="0" err="1" smtClean="0"/>
              <a:t>Models</a:t>
            </a:r>
            <a:r>
              <a:rPr lang="cs-CZ" sz="2400" dirty="0" smtClean="0"/>
              <a:t>), </a:t>
            </a:r>
            <a:r>
              <a:rPr lang="cs-CZ" sz="2400" dirty="0" smtClean="0"/>
              <a:t>K. Rysová (</a:t>
            </a:r>
            <a:r>
              <a:rPr lang="cs-CZ" sz="2400" dirty="0" err="1" smtClean="0"/>
              <a:t>German</a:t>
            </a:r>
            <a:r>
              <a:rPr lang="cs-CZ" sz="2400" dirty="0" smtClean="0"/>
              <a:t>), </a:t>
            </a:r>
            <a:r>
              <a:rPr lang="cs-CZ" sz="2400" dirty="0" smtClean="0"/>
              <a:t>P</a:t>
            </a:r>
            <a:r>
              <a:rPr lang="cs-CZ" sz="2400" dirty="0" smtClean="0"/>
              <a:t>. Kašpárek (</a:t>
            </a:r>
            <a:r>
              <a:rPr lang="cs-CZ" sz="2400" dirty="0" err="1" smtClean="0"/>
              <a:t>Korean</a:t>
            </a:r>
            <a:r>
              <a:rPr lang="cs-CZ" sz="2400" dirty="0" smtClean="0"/>
              <a:t> </a:t>
            </a:r>
            <a:r>
              <a:rPr lang="cs-CZ" sz="2400" dirty="0" err="1" smtClean="0"/>
              <a:t>preparation</a:t>
            </a:r>
            <a:r>
              <a:rPr lang="cs-CZ" sz="2400" dirty="0" smtClean="0"/>
              <a:t>), </a:t>
            </a:r>
            <a:r>
              <a:rPr lang="en-US" sz="2400" dirty="0" smtClean="0"/>
              <a:t>V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Tumanian</a:t>
            </a:r>
            <a:r>
              <a:rPr lang="cs-CZ" sz="2400" dirty="0" smtClean="0"/>
              <a:t> (</a:t>
            </a:r>
            <a:r>
              <a:rPr lang="cs-CZ" sz="2400" dirty="0" err="1" smtClean="0"/>
              <a:t>Chinese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r>
              <a:rPr lang="en-US" sz="2400" dirty="0" smtClean="0"/>
              <a:t>DFKI and Univ. of Potsdam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K. </a:t>
            </a:r>
            <a:r>
              <a:rPr lang="cs-CZ" sz="2400" dirty="0" err="1" smtClean="0"/>
              <a:t>Zaczynska</a:t>
            </a:r>
            <a:r>
              <a:rPr lang="cs-CZ" sz="2400" dirty="0" smtClean="0"/>
              <a:t>, P. </a:t>
            </a:r>
            <a:r>
              <a:rPr lang="cs-CZ" sz="2400" dirty="0" err="1" smtClean="0"/>
              <a:t>Bourgonje</a:t>
            </a:r>
            <a:r>
              <a:rPr lang="cs-CZ" sz="2400" dirty="0" smtClean="0"/>
              <a:t>, G. </a:t>
            </a:r>
            <a:r>
              <a:rPr lang="cs-CZ" sz="2400" dirty="0" err="1" smtClean="0"/>
              <a:t>Rehm</a:t>
            </a:r>
            <a:r>
              <a:rPr lang="cs-CZ" sz="2400" dirty="0" smtClean="0"/>
              <a:t> </a:t>
            </a:r>
          </a:p>
          <a:p>
            <a:endParaRPr lang="cs-CZ" sz="2400" dirty="0" smtClean="0"/>
          </a:p>
          <a:p>
            <a:r>
              <a:rPr lang="en-US" sz="2400" dirty="0" smtClean="0"/>
              <a:t>University of Granada</a:t>
            </a:r>
            <a:r>
              <a:rPr lang="cs-CZ" sz="2400" dirty="0" smtClean="0"/>
              <a:t>: </a:t>
            </a:r>
          </a:p>
          <a:p>
            <a:r>
              <a:rPr lang="cs-CZ" sz="2400" dirty="0" smtClean="0"/>
              <a:t>C. F. </a:t>
            </a:r>
            <a:r>
              <a:rPr lang="cs-CZ" sz="2400" dirty="0" err="1" smtClean="0"/>
              <a:t>Alcaina</a:t>
            </a:r>
            <a:r>
              <a:rPr lang="cs-CZ" sz="2400" dirty="0" smtClean="0"/>
              <a:t>, </a:t>
            </a:r>
            <a:r>
              <a:rPr lang="en-US" sz="2400" dirty="0" smtClean="0"/>
              <a:t>A</a:t>
            </a:r>
            <a:r>
              <a:rPr lang="cs-CZ" sz="2400" dirty="0" smtClean="0"/>
              <a:t>. </a:t>
            </a:r>
            <a:r>
              <a:rPr lang="en-US" sz="2400" dirty="0" smtClean="0"/>
              <a:t>E. R</a:t>
            </a:r>
            <a:r>
              <a:rPr lang="cs-CZ" sz="2400" dirty="0" smtClean="0"/>
              <a:t>.</a:t>
            </a:r>
            <a:r>
              <a:rPr lang="en-US" sz="2400" dirty="0" smtClean="0"/>
              <a:t> Gómez</a:t>
            </a:r>
            <a:r>
              <a:rPr lang="cs-CZ" sz="2400" dirty="0" smtClean="0"/>
              <a:t>, C. L. </a:t>
            </a:r>
            <a:r>
              <a:rPr lang="cs-CZ" sz="2400" dirty="0" err="1" smtClean="0"/>
              <a:t>Clares</a:t>
            </a:r>
            <a:endParaRPr lang="cs-CZ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Supported by</a:t>
            </a:r>
            <a:r>
              <a:rPr lang="cs-CZ" sz="2400" dirty="0" smtClean="0"/>
              <a:t> LUSyD (GAČR, GX20-16819X), </a:t>
            </a:r>
            <a:r>
              <a:rPr lang="cs-CZ" sz="2400" dirty="0" err="1" smtClean="0"/>
              <a:t>using</a:t>
            </a:r>
            <a:r>
              <a:rPr lang="cs-CZ" sz="2400" dirty="0" smtClean="0"/>
              <a:t> </a:t>
            </a:r>
            <a:r>
              <a:rPr lang="cs-CZ" sz="2400" dirty="0" err="1" smtClean="0"/>
              <a:t>resources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LINDAT/CLARIAH-CZ RI (MŠMT ČR, LM2018101).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0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34990"/>
            <a:ext cx="5605548" cy="438021"/>
          </a:xfrm>
        </p:spPr>
        <p:txBody>
          <a:bodyPr/>
          <a:lstStyle/>
          <a:p>
            <a:pPr algn="r"/>
            <a:r>
              <a:rPr lang="cs-CZ" sz="2000" dirty="0" smtClean="0"/>
              <a:t>Editor - </a:t>
            </a:r>
            <a:r>
              <a:rPr lang="cs-CZ" sz="2000" dirty="0" err="1" smtClean="0"/>
              <a:t>Links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3" y="63697"/>
            <a:ext cx="6394375" cy="5016105"/>
          </a:xfrm>
          <a:prstGeom prst="rect">
            <a:avLst/>
          </a:prstGeom>
        </p:spPr>
      </p:pic>
      <p:sp>
        <p:nvSpPr>
          <p:cNvPr id="14" name="Rounded Rectangular Callout 89"/>
          <p:cNvSpPr/>
          <p:nvPr/>
        </p:nvSpPr>
        <p:spPr>
          <a:xfrm>
            <a:off x="0" y="4090873"/>
            <a:ext cx="2255821" cy="443028"/>
          </a:xfrm>
          <a:prstGeom prst="wedgeRoundRectCallout">
            <a:avLst>
              <a:gd name="adj1" fmla="val 80040"/>
              <a:gd name="adj2" fmla="val -8445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Links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for </a:t>
            </a:r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the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C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selected</a:t>
            </a:r>
          </a:p>
          <a:p>
            <a:pPr algn="ctr"/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" y="9765"/>
            <a:ext cx="4208318" cy="514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74991" y="-2774"/>
            <a:ext cx="316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Class</a:t>
            </a:r>
            <a:r>
              <a:rPr lang="cs-CZ" sz="1400" dirty="0" smtClean="0"/>
              <a:t> </a:t>
            </a:r>
            <a:r>
              <a:rPr lang="cs-CZ" sz="1400" dirty="0" err="1" smtClean="0"/>
              <a:t>multilingual</a:t>
            </a:r>
            <a:r>
              <a:rPr lang="cs-CZ" sz="1400" dirty="0" smtClean="0"/>
              <a:t> </a:t>
            </a:r>
            <a:r>
              <a:rPr lang="cs-CZ" sz="1400" dirty="0" err="1" smtClean="0"/>
              <a:t>concept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37609" y="153980"/>
            <a:ext cx="11929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74991" y="1028402"/>
            <a:ext cx="198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Class’ common </a:t>
            </a:r>
            <a:r>
              <a:rPr lang="en-US" sz="1400" dirty="0" err="1"/>
              <a:t>roleset</a:t>
            </a:r>
            <a:endParaRPr lang="en-US" sz="1400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325723" y="3775911"/>
            <a:ext cx="2622044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cs-CZ" altLang="en-US" sz="1400" dirty="0" err="1" smtClean="0"/>
              <a:t>Examples</a:t>
            </a:r>
            <a:endParaRPr kumimoji="0" lang="en-US" altLang="en-US" sz="105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31" idx="1"/>
          </p:cNvCxnSpPr>
          <p:nvPr/>
        </p:nvCxnSpPr>
        <p:spPr>
          <a:xfrm flipH="1" flipV="1">
            <a:off x="4401325" y="505830"/>
            <a:ext cx="773666" cy="186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81" y="288171"/>
            <a:ext cx="4253222" cy="1929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70" y="804976"/>
            <a:ext cx="5782482" cy="1905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74991" y="538142"/>
            <a:ext cx="316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Class</a:t>
            </a:r>
            <a:r>
              <a:rPr lang="cs-CZ" sz="1400" dirty="0" smtClean="0"/>
              <a:t> </a:t>
            </a:r>
            <a:r>
              <a:rPr lang="cs-CZ" sz="1400" dirty="0" err="1" smtClean="0"/>
              <a:t>definitions</a:t>
            </a:r>
            <a:endParaRPr lang="en-US" sz="1400" dirty="0"/>
          </a:p>
        </p:txBody>
      </p:sp>
      <p:sp>
        <p:nvSpPr>
          <p:cNvPr id="41" name="Right Brace 40"/>
          <p:cNvSpPr/>
          <p:nvPr/>
        </p:nvSpPr>
        <p:spPr>
          <a:xfrm>
            <a:off x="4026455" y="2024091"/>
            <a:ext cx="1214053" cy="766430"/>
          </a:xfrm>
          <a:prstGeom prst="rightBrace">
            <a:avLst>
              <a:gd name="adj1" fmla="val 8333"/>
              <a:gd name="adj2" fmla="val 495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>
            <a:off x="4026455" y="3079987"/>
            <a:ext cx="1299268" cy="2007402"/>
          </a:xfrm>
          <a:prstGeom prst="rightBrace">
            <a:avLst>
              <a:gd name="adj1" fmla="val 8333"/>
              <a:gd name="adj2" fmla="val 442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42822" y="2239222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Role_Argument </a:t>
            </a:r>
            <a:r>
              <a:rPr lang="cs-CZ" sz="1400" dirty="0" err="1" smtClean="0"/>
              <a:t>Mapping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230596" y="1426848"/>
            <a:ext cx="315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Role</a:t>
            </a:r>
            <a:r>
              <a:rPr lang="en-US" sz="1400" dirty="0" smtClean="0"/>
              <a:t>s’</a:t>
            </a:r>
            <a:r>
              <a:rPr lang="cs-CZ" sz="1400" dirty="0" smtClean="0"/>
              <a:t> </a:t>
            </a:r>
            <a:r>
              <a:rPr lang="cs-CZ" sz="1400" dirty="0" err="1" smtClean="0"/>
              <a:t>definition</a:t>
            </a:r>
            <a:r>
              <a:rPr lang="en-US" sz="1400" dirty="0" smtClean="0"/>
              <a:t>s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01325" y="693041"/>
            <a:ext cx="839183" cy="98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1"/>
          </p:cNvCxnSpPr>
          <p:nvPr/>
        </p:nvCxnSpPr>
        <p:spPr>
          <a:xfrm flipH="1">
            <a:off x="3754026" y="1182291"/>
            <a:ext cx="1420965" cy="21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5" idx="1"/>
          </p:cNvCxnSpPr>
          <p:nvPr/>
        </p:nvCxnSpPr>
        <p:spPr>
          <a:xfrm flipH="1" flipV="1">
            <a:off x="3532909" y="1176562"/>
            <a:ext cx="1697687" cy="4041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302" y="43303"/>
            <a:ext cx="5605548" cy="438021"/>
          </a:xfrm>
        </p:spPr>
        <p:txBody>
          <a:bodyPr/>
          <a:lstStyle/>
          <a:p>
            <a:pPr algn="r"/>
            <a:r>
              <a:rPr lang="cs-CZ" sz="2000" dirty="0" smtClean="0"/>
              <a:t>Web Browser</a:t>
            </a:r>
            <a:br>
              <a:rPr lang="cs-CZ" sz="2000" dirty="0" smtClean="0"/>
            </a:br>
            <a:r>
              <a:rPr lang="cs-CZ" sz="2000" dirty="0" smtClean="0"/>
              <a:t> LINKS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1" y="9765"/>
            <a:ext cx="5752674" cy="5143500"/>
          </a:xfrm>
          <a:prstGeom prst="rect">
            <a:avLst/>
          </a:prstGeom>
        </p:spPr>
      </p:pic>
      <p:sp>
        <p:nvSpPr>
          <p:cNvPr id="10" name="Rounded Rectangular Callout 89"/>
          <p:cNvSpPr/>
          <p:nvPr/>
        </p:nvSpPr>
        <p:spPr>
          <a:xfrm>
            <a:off x="0" y="1055659"/>
            <a:ext cx="1230284" cy="760487"/>
          </a:xfrm>
          <a:prstGeom prst="wedgeRoundRectCallout">
            <a:avLst>
              <a:gd name="adj1" fmla="val 178195"/>
              <a:gd name="adj2" fmla="val -70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Selected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Links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89"/>
          <p:cNvSpPr/>
          <p:nvPr/>
        </p:nvSpPr>
        <p:spPr>
          <a:xfrm>
            <a:off x="4629798" y="3747433"/>
            <a:ext cx="1230284" cy="760487"/>
          </a:xfrm>
          <a:prstGeom prst="wedgeRoundRectCallout">
            <a:avLst>
              <a:gd name="adj1" fmla="val -169283"/>
              <a:gd name="adj2" fmla="val 10503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Links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for </a:t>
            </a:r>
          </a:p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the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C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cs-CZ" sz="1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cs-CZ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xpedite</a:t>
            </a:r>
            <a:r>
              <a:rPr lang="en-US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endParaRPr lang="en-US" sz="1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174" y="2256621"/>
            <a:ext cx="5508435" cy="2886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5"/>
            <a:ext cx="4601095" cy="2172066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11" name="Rounded Rectangular Callout 89"/>
          <p:cNvSpPr/>
          <p:nvPr/>
        </p:nvSpPr>
        <p:spPr>
          <a:xfrm>
            <a:off x="5526969" y="781397"/>
            <a:ext cx="2255821" cy="820440"/>
          </a:xfrm>
          <a:prstGeom prst="wedgeRoundRectCallout">
            <a:avLst>
              <a:gd name="adj1" fmla="val -86105"/>
              <a:gd name="adj2" fmla="val -10928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36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SVN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89"/>
          <p:cNvSpPr/>
          <p:nvPr/>
        </p:nvSpPr>
        <p:spPr>
          <a:xfrm>
            <a:off x="166938" y="4236720"/>
            <a:ext cx="2788236" cy="850479"/>
          </a:xfrm>
          <a:prstGeom prst="wedgeRoundRectCallout">
            <a:avLst>
              <a:gd name="adj1" fmla="val 46460"/>
              <a:gd name="adj2" fmla="val -10622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36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GITHUB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43" y="37896"/>
            <a:ext cx="5535190" cy="857250"/>
          </a:xfrm>
        </p:spPr>
        <p:txBody>
          <a:bodyPr/>
          <a:lstStyle/>
          <a:p>
            <a:pPr algn="r"/>
            <a:r>
              <a:rPr lang="cs-CZ" sz="3200" dirty="0" err="1" smtClean="0"/>
              <a:t>Guidelines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80979"/>
            <a:ext cx="2622220" cy="2538085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01" y="768699"/>
            <a:ext cx="2330747" cy="3567355"/>
          </a:xfrm>
          <a:prstGeom prst="rect">
            <a:avLst/>
          </a:prstGeom>
          <a:noFill/>
          <a:ln w="15875">
            <a:solidFill>
              <a:srgbClr val="92D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531" y="766121"/>
            <a:ext cx="2631108" cy="3585322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sp>
        <p:nvSpPr>
          <p:cNvPr id="14" name="Rounded Rectangular Callout 89"/>
          <p:cNvSpPr/>
          <p:nvPr/>
        </p:nvSpPr>
        <p:spPr>
          <a:xfrm>
            <a:off x="58189" y="3347260"/>
            <a:ext cx="1703025" cy="860366"/>
          </a:xfrm>
          <a:prstGeom prst="wedgeRoundRectCallout">
            <a:avLst>
              <a:gd name="adj1" fmla="val 21192"/>
              <a:gd name="adj2" fmla="val -1253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General for </a:t>
            </a:r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all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Languages</a:t>
            </a:r>
            <a:endParaRPr lang="en-US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89"/>
          <p:cNvSpPr/>
          <p:nvPr/>
        </p:nvSpPr>
        <p:spPr>
          <a:xfrm>
            <a:off x="327587" y="4486651"/>
            <a:ext cx="2702402" cy="618952"/>
          </a:xfrm>
          <a:prstGeom prst="wedgeRoundRectCallout">
            <a:avLst>
              <a:gd name="adj1" fmla="val 36263"/>
              <a:gd name="adj2" fmla="val -8899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Languag-specific</a:t>
            </a:r>
            <a:endParaRPr lang="cs-CZ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German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n-US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89"/>
          <p:cNvSpPr/>
          <p:nvPr/>
        </p:nvSpPr>
        <p:spPr>
          <a:xfrm>
            <a:off x="3674485" y="4486651"/>
            <a:ext cx="2702402" cy="618952"/>
          </a:xfrm>
          <a:prstGeom prst="wedgeRoundRectCallout">
            <a:avLst>
              <a:gd name="adj1" fmla="val 34879"/>
              <a:gd name="adj2" fmla="val -755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Languag-specific</a:t>
            </a:r>
            <a:endParaRPr lang="cs-CZ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Spanish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n-US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442" y="413934"/>
            <a:ext cx="5535190" cy="857250"/>
          </a:xfrm>
        </p:spPr>
        <p:txBody>
          <a:bodyPr/>
          <a:lstStyle/>
          <a:p>
            <a:pPr algn="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984717"/>
            <a:ext cx="7810432" cy="3285579"/>
          </a:xfrm>
        </p:spPr>
        <p:txBody>
          <a:bodyPr>
            <a:normAutofit/>
          </a:bodyPr>
          <a:lstStyle/>
          <a:p>
            <a:r>
              <a:rPr lang="en-US" sz="1600" b="1" dirty="0"/>
              <a:t>Quoting </a:t>
            </a:r>
            <a:r>
              <a:rPr lang="cs-CZ" sz="1600" b="1" dirty="0" smtClean="0"/>
              <a:t>SSC</a:t>
            </a:r>
          </a:p>
          <a:p>
            <a:pPr lvl="1"/>
            <a:r>
              <a:rPr lang="en-US" sz="1600" dirty="0" smtClean="0"/>
              <a:t>Urešová</a:t>
            </a:r>
            <a:r>
              <a:rPr lang="en-US" sz="1600" dirty="0"/>
              <a:t>, Zdeňka; et al., 2022, SynSemClass 4.0, LINDAT/CLARIAH-CZ digital library at the Institute of Formal and Applied Linguistics (ÚFAL), Faculty of Mathematics and Physics, Charles University, </a:t>
            </a:r>
            <a:r>
              <a:rPr lang="en-US" sz="1600" dirty="0">
                <a:hlinkClick r:id="rId2"/>
              </a:rPr>
              <a:t>http://hdl.handle.net/11234/1-4746</a:t>
            </a:r>
            <a:r>
              <a:rPr lang="en-US" sz="1600" dirty="0" smtClean="0"/>
              <a:t>.</a:t>
            </a:r>
            <a:endParaRPr lang="cs-CZ" sz="1600" dirty="0" smtClean="0"/>
          </a:p>
          <a:p>
            <a:pPr lvl="1"/>
            <a:endParaRPr lang="cs-CZ" sz="1400" dirty="0" smtClean="0"/>
          </a:p>
          <a:p>
            <a:r>
              <a:rPr lang="en-US" sz="1600" b="1" dirty="0"/>
              <a:t>Publications relating to </a:t>
            </a:r>
            <a:r>
              <a:rPr lang="cs-CZ" sz="1600" b="1" dirty="0" smtClean="0"/>
              <a:t>SSC</a:t>
            </a:r>
          </a:p>
          <a:p>
            <a:pPr lvl="1"/>
            <a:r>
              <a:rPr lang="en-US" sz="1600" dirty="0" smtClean="0"/>
              <a:t>T</a:t>
            </a:r>
            <a:r>
              <a:rPr lang="cs-CZ" sz="1600" dirty="0" smtClean="0"/>
              <a:t>o </a:t>
            </a:r>
            <a:r>
              <a:rPr lang="en-US" sz="1600" dirty="0" smtClean="0"/>
              <a:t>be </a:t>
            </a:r>
            <a:r>
              <a:rPr lang="en-US" sz="1600" dirty="0"/>
              <a:t>found on the project </a:t>
            </a:r>
            <a:r>
              <a:rPr lang="en-US" sz="1600" dirty="0" smtClean="0"/>
              <a:t>website</a:t>
            </a:r>
            <a:r>
              <a:rPr lang="cs-CZ" sz="1600" dirty="0" smtClean="0"/>
              <a:t>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ufal.mff.cuni.cz/synsemclas</a:t>
            </a:r>
            <a:r>
              <a:rPr lang="cs-CZ" sz="1400" dirty="0" smtClean="0"/>
              <a:t>.</a:t>
            </a:r>
          </a:p>
          <a:p>
            <a:pPr lvl="1"/>
            <a:endParaRPr lang="cs-CZ" sz="1400" dirty="0" smtClean="0"/>
          </a:p>
          <a:p>
            <a:r>
              <a:rPr lang="en-US" sz="1600" dirty="0"/>
              <a:t>Web browsing (+ free for download</a:t>
            </a:r>
            <a:r>
              <a:rPr lang="en-US" sz="1600" dirty="0" smtClean="0"/>
              <a:t>)</a:t>
            </a:r>
            <a:r>
              <a:rPr lang="cs-CZ" sz="1600" dirty="0" smtClean="0"/>
              <a:t> </a:t>
            </a:r>
          </a:p>
          <a:p>
            <a:pPr lvl="1"/>
            <a:r>
              <a:rPr lang="en-US" sz="1400" dirty="0">
                <a:solidFill>
                  <a:srgbClr val="003CFA"/>
                </a:solidFill>
                <a:hlinkClick r:id="rId4"/>
              </a:rPr>
              <a:t>https://lindat.cz/services/SynSemClass40</a:t>
            </a:r>
            <a:endParaRPr lang="en-GB" sz="1000" dirty="0">
              <a:solidFill>
                <a:srgbClr val="003CFA"/>
              </a:solidFill>
            </a:endParaRPr>
          </a:p>
          <a:p>
            <a:pPr lvl="1"/>
            <a:endParaRPr lang="en-GB" sz="1600" dirty="0">
              <a:solidFill>
                <a:srgbClr val="003CFA"/>
              </a:solidFill>
            </a:endParaRP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 dirty="0"/>
          </a:p>
        </p:txBody>
      </p:sp>
      <p:pic>
        <p:nvPicPr>
          <p:cNvPr id="7" name="Picture 309" descr="C:\Users\zdenka\Desktop\NOve\qrcode_ufal.mff.cuni.c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64" y="3054653"/>
            <a:ext cx="2019254" cy="20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16121" y="1379517"/>
            <a:ext cx="9247909" cy="670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4118" y="2962490"/>
            <a:ext cx="85496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 </a:t>
            </a:r>
            <a:endParaRPr lang="cs-CZ" sz="1600" dirty="0" smtClean="0">
              <a:solidFill>
                <a:srgbClr val="FF0000"/>
              </a:solidFill>
            </a:endParaRPr>
          </a:p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Czech and </a:t>
            </a:r>
            <a:r>
              <a:rPr lang="cs-CZ" sz="1600" dirty="0" err="1" smtClean="0">
                <a:solidFill>
                  <a:srgbClr val="FF0000"/>
                </a:solidFill>
              </a:rPr>
              <a:t>English</a:t>
            </a:r>
            <a:endParaRPr lang="cs-CZ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Petr </a:t>
            </a:r>
            <a:r>
              <a:rPr lang="en-US" sz="1600" dirty="0" err="1" smtClean="0">
                <a:solidFill>
                  <a:schemeClr val="tx1"/>
                </a:solidFill>
              </a:rPr>
              <a:t>Kujal</a:t>
            </a:r>
            <a:r>
              <a:rPr lang="en-US" sz="1600" dirty="0" smtClean="0">
                <a:solidFill>
                  <a:schemeClr val="tx1"/>
                </a:solidFill>
              </a:rPr>
              <a:t>, </a:t>
            </a:r>
            <a:r>
              <a:rPr lang="en-US" sz="1600" dirty="0" err="1" smtClean="0">
                <a:solidFill>
                  <a:schemeClr val="tx1"/>
                </a:solidFill>
              </a:rPr>
              <a:t>Markéta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Malcová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r>
              <a:rPr lang="en-US" sz="1600" dirty="0" smtClean="0">
                <a:solidFill>
                  <a:schemeClr val="tx1"/>
                </a:solidFill>
              </a:rPr>
              <a:t> Tomáš, </a:t>
            </a:r>
            <a:r>
              <a:rPr lang="en-US" sz="1600" dirty="0" err="1" smtClean="0">
                <a:solidFill>
                  <a:schemeClr val="tx1"/>
                </a:solidFill>
              </a:rPr>
              <a:t>Razím</a:t>
            </a:r>
            <a:r>
              <a:rPr lang="en-US" sz="1600" dirty="0" smtClean="0">
                <a:solidFill>
                  <a:schemeClr val="tx1"/>
                </a:solidFill>
              </a:rPr>
              <a:t>, Anna </a:t>
            </a:r>
            <a:r>
              <a:rPr lang="en-US" sz="1600" dirty="0" err="1" smtClean="0">
                <a:solidFill>
                  <a:schemeClr val="tx1"/>
                </a:solidFill>
              </a:rPr>
              <a:t>Staňková</a:t>
            </a:r>
            <a:r>
              <a:rPr lang="cs-CZ" sz="1600" dirty="0" smtClean="0">
                <a:solidFill>
                  <a:schemeClr val="tx1"/>
                </a:solidFill>
              </a:rPr>
              <a:t>, D</a:t>
            </a:r>
            <a:r>
              <a:rPr lang="en-US" sz="1600" dirty="0" err="1" smtClean="0">
                <a:solidFill>
                  <a:schemeClr val="tx1"/>
                </a:solidFill>
              </a:rPr>
              <a:t>arya</a:t>
            </a:r>
            <a:r>
              <a:rPr lang="en-US" sz="1600" dirty="0" smtClean="0">
                <a:solidFill>
                  <a:schemeClr val="tx1"/>
                </a:solidFill>
              </a:rPr>
              <a:t> Klambotskaya,</a:t>
            </a:r>
            <a:r>
              <a:rPr lang="cs-CZ" sz="1600" dirty="0" smtClean="0">
                <a:solidFill>
                  <a:schemeClr val="tx1"/>
                </a:solidFill>
              </a:rPr>
              <a:t> Katie </a:t>
            </a:r>
            <a:r>
              <a:rPr lang="cs-CZ" sz="1600" dirty="0" err="1" smtClean="0">
                <a:solidFill>
                  <a:schemeClr val="tx1"/>
                </a:solidFill>
              </a:rPr>
              <a:t>Conger</a:t>
            </a:r>
            <a:endParaRPr lang="cs-CZ" sz="1600" dirty="0" smtClean="0">
              <a:solidFill>
                <a:schemeClr val="tx1"/>
              </a:solidFill>
            </a:endParaRPr>
          </a:p>
          <a:p>
            <a:pPr algn="ctr"/>
            <a:r>
              <a:rPr lang="cs-CZ" sz="1600" dirty="0" err="1" smtClean="0">
                <a:solidFill>
                  <a:srgbClr val="92D050"/>
                </a:solidFill>
              </a:rPr>
              <a:t>German</a:t>
            </a:r>
            <a:endParaRPr lang="cs-CZ" sz="1600" dirty="0" smtClean="0">
              <a:solidFill>
                <a:srgbClr val="92D050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Charlotte </a:t>
            </a:r>
            <a:r>
              <a:rPr lang="en-US" sz="1600" dirty="0">
                <a:solidFill>
                  <a:schemeClr val="tx1"/>
                </a:solidFill>
              </a:rPr>
              <a:t>Friedrich, Danny </a:t>
            </a:r>
            <a:r>
              <a:rPr lang="en-US" sz="1600" dirty="0" err="1">
                <a:solidFill>
                  <a:schemeClr val="tx1"/>
                </a:solidFill>
              </a:rPr>
              <a:t>Srp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Kateřina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Rysová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(Anna Fišerová, </a:t>
            </a:r>
            <a:r>
              <a:rPr lang="cs-CZ" sz="1600" dirty="0" err="1" smtClean="0">
                <a:solidFill>
                  <a:schemeClr val="tx1"/>
                </a:solidFill>
              </a:rPr>
              <a:t>Ilyas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Zivana</a:t>
            </a:r>
            <a:r>
              <a:rPr lang="cs-CZ" sz="1600" dirty="0" smtClean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cs-CZ" sz="1600" dirty="0" err="1" smtClean="0">
                <a:solidFill>
                  <a:srgbClr val="FFC000"/>
                </a:solidFill>
              </a:rPr>
              <a:t>Spanish</a:t>
            </a:r>
            <a:endParaRPr lang="cs-CZ" sz="1600" dirty="0" smtClean="0">
              <a:solidFill>
                <a:srgbClr val="FFC000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Alba E. </a:t>
            </a:r>
            <a:r>
              <a:rPr lang="en-US" sz="1600" dirty="0" err="1" smtClean="0">
                <a:solidFill>
                  <a:schemeClr val="tx1"/>
                </a:solidFill>
              </a:rPr>
              <a:t>Ruz</a:t>
            </a:r>
            <a:r>
              <a:rPr lang="en-US" sz="1600" dirty="0" smtClean="0">
                <a:solidFill>
                  <a:schemeClr val="tx1"/>
                </a:solidFill>
              </a:rPr>
              <a:t> Gómez, Cristina Lara </a:t>
            </a:r>
            <a:r>
              <a:rPr lang="en-US" sz="1600" dirty="0" err="1" smtClean="0">
                <a:solidFill>
                  <a:schemeClr val="tx1"/>
                </a:solidFill>
              </a:rPr>
              <a:t>Clares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5940" y="-266"/>
            <a:ext cx="55351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thankyou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861"/>
            <a:ext cx="7810432" cy="3285579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cs typeface="Times New Roman" panose="02020603050405020304" pitchFamily="18" charset="0"/>
              </a:rPr>
              <a:t>Background 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FGD Valency </a:t>
            </a:r>
            <a:r>
              <a:rPr lang="cs-CZ" dirty="0">
                <a:cs typeface="Times New Roman" panose="02020603050405020304" pitchFamily="18" charset="0"/>
              </a:rPr>
              <a:t>+ </a:t>
            </a:r>
            <a:r>
              <a:rPr lang="en-US" dirty="0">
                <a:cs typeface="Times New Roman" panose="02020603050405020304" pitchFamily="18" charset="0"/>
              </a:rPr>
              <a:t>Contextual </a:t>
            </a:r>
            <a:r>
              <a:rPr lang="cs-CZ" dirty="0">
                <a:cs typeface="Times New Roman" panose="02020603050405020304" pitchFamily="18" charset="0"/>
              </a:rPr>
              <a:t>Synonymy </a:t>
            </a:r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sz="2000" dirty="0" smtClean="0">
                <a:cs typeface="Times New Roman" panose="02020603050405020304" pitchFamily="18" charset="0"/>
              </a:rPr>
              <a:t>SynSemClass</a:t>
            </a:r>
            <a:endParaRPr lang="cs-CZ" sz="2000" dirty="0">
              <a:cs typeface="Times New Roman" panose="02020603050405020304" pitchFamily="18" charset="0"/>
            </a:endParaRPr>
          </a:p>
          <a:p>
            <a:pPr lvl="1"/>
            <a:r>
              <a:rPr lang="cs-CZ" dirty="0" err="1" smtClean="0">
                <a:cs typeface="Times New Roman" panose="02020603050405020304" pitchFamily="18" charset="0"/>
              </a:rPr>
              <a:t>Goal</a:t>
            </a:r>
            <a:r>
              <a:rPr lang="cs-CZ" dirty="0" smtClean="0">
                <a:cs typeface="Times New Roman" panose="02020603050405020304" pitchFamily="18" charset="0"/>
              </a:rPr>
              <a:t> </a:t>
            </a:r>
            <a:r>
              <a:rPr lang="cs-CZ" dirty="0">
                <a:cs typeface="Times New Roman" panose="02020603050405020304" pitchFamily="18" charset="0"/>
              </a:rPr>
              <a:t>+ </a:t>
            </a:r>
            <a:r>
              <a:rPr lang="cs-CZ" dirty="0" err="1" smtClean="0">
                <a:cs typeface="Times New Roman" panose="02020603050405020304" pitchFamily="18" charset="0"/>
              </a:rPr>
              <a:t>Content</a:t>
            </a:r>
            <a:r>
              <a:rPr lang="cs-CZ" dirty="0" smtClean="0">
                <a:cs typeface="Times New Roman" panose="02020603050405020304" pitchFamily="18" charset="0"/>
              </a:rPr>
              <a:t> + </a:t>
            </a:r>
            <a:r>
              <a:rPr lang="cs-CZ" dirty="0" err="1" smtClean="0">
                <a:cs typeface="Times New Roman" panose="02020603050405020304" pitchFamily="18" charset="0"/>
              </a:rPr>
              <a:t>Structure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Resources</a:t>
            </a:r>
          </a:p>
          <a:p>
            <a:pPr lvl="1"/>
            <a:r>
              <a:rPr lang="cs-CZ" dirty="0" err="1" smtClean="0">
                <a:cs typeface="Times New Roman" panose="02020603050405020304" pitchFamily="18" charset="0"/>
              </a:rPr>
              <a:t>Links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r>
              <a:rPr lang="cs-CZ" dirty="0" err="1" smtClean="0">
                <a:cs typeface="Times New Roman" panose="02020603050405020304" pitchFamily="18" charset="0"/>
              </a:rPr>
              <a:t>Annotation</a:t>
            </a:r>
            <a:r>
              <a:rPr lang="cs-CZ" dirty="0" smtClean="0"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cs typeface="Times New Roman" panose="02020603050405020304" pitchFamily="18" charset="0"/>
              </a:rPr>
              <a:t>workflow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Editor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Live web </a:t>
            </a:r>
            <a:r>
              <a:rPr lang="cs-CZ" dirty="0" err="1" smtClean="0">
                <a:cs typeface="Times New Roman" panose="02020603050405020304" pitchFamily="18" charset="0"/>
              </a:rPr>
              <a:t>version</a:t>
            </a:r>
            <a:r>
              <a:rPr lang="cs-CZ" dirty="0" smtClean="0">
                <a:cs typeface="Times New Roman" panose="02020603050405020304" pitchFamily="18" charset="0"/>
              </a:rPr>
              <a:t> for </a:t>
            </a:r>
            <a:r>
              <a:rPr lang="cs-CZ" dirty="0" err="1" smtClean="0">
                <a:cs typeface="Times New Roman" panose="02020603050405020304" pitchFamily="18" charset="0"/>
              </a:rPr>
              <a:t>browsing</a:t>
            </a:r>
            <a:r>
              <a:rPr lang="cs-CZ" dirty="0" smtClean="0">
                <a:cs typeface="Times New Roman" panose="02020603050405020304" pitchFamily="18" charset="0"/>
              </a:rPr>
              <a:t> (and </a:t>
            </a:r>
            <a:r>
              <a:rPr lang="cs-CZ" dirty="0" err="1" smtClean="0">
                <a:cs typeface="Times New Roman" panose="02020603050405020304" pitchFamily="18" charset="0"/>
              </a:rPr>
              <a:t>searching</a:t>
            </a:r>
            <a:r>
              <a:rPr lang="cs-CZ" dirty="0" smtClean="0">
                <a:cs typeface="Times New Roman" panose="02020603050405020304" pitchFamily="18" charset="0"/>
              </a:rPr>
              <a:t> in </a:t>
            </a:r>
            <a:r>
              <a:rPr lang="cs-CZ" dirty="0" err="1" smtClean="0">
                <a:cs typeface="Times New Roman" panose="02020603050405020304" pitchFamily="18" charset="0"/>
              </a:rPr>
              <a:t>the</a:t>
            </a:r>
            <a:r>
              <a:rPr lang="cs-CZ" dirty="0" smtClean="0"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cs typeface="Times New Roman" panose="02020603050405020304" pitchFamily="18" charset="0"/>
              </a:rPr>
              <a:t>future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pPr lvl="1"/>
            <a:endParaRPr lang="cs-CZ" sz="1600" dirty="0" smtClean="0">
              <a:cs typeface="Times New Roman" panose="02020603050405020304" pitchFamily="18" charset="0"/>
            </a:endParaRPr>
          </a:p>
          <a:p>
            <a:endParaRPr lang="cs-CZ" sz="1800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35387" y="2667261"/>
            <a:ext cx="2555070" cy="365760"/>
          </a:xfrm>
        </p:spPr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7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dirty="0" smtClean="0"/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861"/>
            <a:ext cx="7810432" cy="3285579"/>
          </a:xfrm>
        </p:spPr>
        <p:txBody>
          <a:bodyPr>
            <a:normAutofit/>
          </a:bodyPr>
          <a:lstStyle/>
          <a:p>
            <a:r>
              <a:rPr lang="cs-CZ" sz="1600" dirty="0">
                <a:cs typeface="Times New Roman" panose="02020603050405020304" pitchFamily="18" charset="0"/>
              </a:rPr>
              <a:t>Valency</a:t>
            </a:r>
            <a:r>
              <a:rPr lang="cs-CZ" sz="16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altLang="en-US" sz="1600" dirty="0">
                <a:cs typeface="Times New Roman" panose="02020603050405020304" pitchFamily="18" charset="0"/>
              </a:rPr>
              <a:t>FGD – </a:t>
            </a:r>
            <a:r>
              <a:rPr lang="cs-CZ" altLang="en-US" sz="1600" dirty="0" err="1">
                <a:cs typeface="Times New Roman" panose="02020603050405020304" pitchFamily="18" charset="0"/>
              </a:rPr>
              <a:t>dependency</a:t>
            </a:r>
            <a:r>
              <a:rPr lang="cs-CZ" altLang="en-US" sz="1600" dirty="0">
                <a:cs typeface="Times New Roman" panose="02020603050405020304" pitchFamily="18" charset="0"/>
              </a:rPr>
              <a:t> </a:t>
            </a:r>
            <a:r>
              <a:rPr lang="cs-CZ" altLang="en-US" sz="1600" dirty="0" err="1">
                <a:cs typeface="Times New Roman" panose="02020603050405020304" pitchFamily="18" charset="0"/>
              </a:rPr>
              <a:t>oriented</a:t>
            </a:r>
            <a:r>
              <a:rPr lang="cs-CZ" altLang="en-US" sz="1600" dirty="0">
                <a:cs typeface="Times New Roman" panose="02020603050405020304" pitchFamily="18" charset="0"/>
              </a:rPr>
              <a:t>, </a:t>
            </a:r>
            <a:r>
              <a:rPr lang="cs-CZ" altLang="en-US" sz="1600" dirty="0" err="1">
                <a:cs typeface="Times New Roman" panose="02020603050405020304" pitchFamily="18" charset="0"/>
              </a:rPr>
              <a:t>multilayered</a:t>
            </a:r>
            <a:r>
              <a:rPr lang="cs-CZ" altLang="en-US" sz="1600" dirty="0">
                <a:cs typeface="Times New Roman" panose="02020603050405020304" pitchFamily="18" charset="0"/>
              </a:rPr>
              <a:t> </a:t>
            </a:r>
            <a:r>
              <a:rPr lang="cs-CZ" altLang="en-US" sz="1600" dirty="0" err="1">
                <a:cs typeface="Times New Roman" panose="02020603050405020304" pitchFamily="18" charset="0"/>
              </a:rPr>
              <a:t>approach</a:t>
            </a:r>
            <a:r>
              <a:rPr lang="cs-CZ" altLang="en-US" sz="1600" dirty="0">
                <a:cs typeface="Times New Roman" panose="02020603050405020304" pitchFamily="18" charset="0"/>
              </a:rPr>
              <a:t> –</a:t>
            </a:r>
            <a:r>
              <a:rPr lang="en-US" altLang="en-US" sz="1600" dirty="0">
                <a:cs typeface="Times New Roman" panose="02020603050405020304" pitchFamily="18" charset="0"/>
              </a:rPr>
              <a:t>&gt;</a:t>
            </a:r>
            <a:r>
              <a:rPr lang="cs-CZ" altLang="en-US" sz="1600" dirty="0">
                <a:cs typeface="Times New Roman" panose="02020603050405020304" pitchFamily="18" charset="0"/>
              </a:rPr>
              <a:t> </a:t>
            </a:r>
            <a:r>
              <a:rPr lang="cs-CZ" altLang="en-US" sz="1600" dirty="0" err="1">
                <a:cs typeface="Times New Roman" panose="02020603050405020304" pitchFamily="18" charset="0"/>
              </a:rPr>
              <a:t>deep</a:t>
            </a:r>
            <a:r>
              <a:rPr lang="cs-CZ" altLang="en-US" sz="1600" dirty="0">
                <a:cs typeface="Times New Roman" panose="02020603050405020304" pitchFamily="18" charset="0"/>
              </a:rPr>
              <a:t> syntax</a:t>
            </a:r>
          </a:p>
          <a:p>
            <a:pPr lvl="1"/>
            <a:r>
              <a:rPr lang="cs-CZ" altLang="en-US" sz="1600" dirty="0">
                <a:cs typeface="Times New Roman" panose="02020603050405020304" pitchFamily="18" charset="0"/>
              </a:rPr>
              <a:t>valency </a:t>
            </a:r>
            <a:r>
              <a:rPr lang="cs-CZ" altLang="en-US" sz="1600" dirty="0" err="1">
                <a:cs typeface="Times New Roman" panose="02020603050405020304" pitchFamily="18" charset="0"/>
              </a:rPr>
              <a:t>frame</a:t>
            </a:r>
            <a:r>
              <a:rPr lang="cs-CZ" altLang="en-US" sz="1600" dirty="0">
                <a:cs typeface="Times New Roman" panose="02020603050405020304" pitchFamily="18" charset="0"/>
              </a:rPr>
              <a:t>:</a:t>
            </a:r>
            <a:r>
              <a:rPr lang="en-US" alt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dát</a:t>
            </a:r>
            <a:r>
              <a:rPr lang="en-US" sz="1600" i="1" dirty="0">
                <a:cs typeface="Times New Roman" panose="02020603050405020304" pitchFamily="18" charset="0"/>
              </a:rPr>
              <a:t> </a:t>
            </a:r>
            <a:r>
              <a:rPr lang="en-US" sz="1600" dirty="0">
                <a:cs typeface="Times New Roman" panose="02020603050405020304" pitchFamily="18" charset="0"/>
              </a:rPr>
              <a:t>[give] </a:t>
            </a:r>
            <a:r>
              <a:rPr 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ACT</a:t>
            </a:r>
            <a:r>
              <a:rPr lang="en-US" sz="1600" dirty="0">
                <a:cs typeface="Times New Roman" panose="02020603050405020304" pitchFamily="18" charset="0"/>
              </a:rPr>
              <a:t>(1) </a:t>
            </a:r>
            <a:r>
              <a:rPr 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PAT</a:t>
            </a:r>
            <a:r>
              <a:rPr lang="en-US" sz="1600" dirty="0">
                <a:cs typeface="Times New Roman" panose="02020603050405020304" pitchFamily="18" charset="0"/>
              </a:rPr>
              <a:t>(4) </a:t>
            </a:r>
            <a:r>
              <a:rPr 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ADDR</a:t>
            </a:r>
            <a:r>
              <a:rPr lang="en-US" sz="1600" dirty="0">
                <a:cs typeface="Times New Roman" panose="02020603050405020304" pitchFamily="18" charset="0"/>
              </a:rPr>
              <a:t>(3)</a:t>
            </a:r>
            <a:r>
              <a:rPr lang="cs-CZ" sz="1600" dirty="0">
                <a:cs typeface="Times New Roman" panose="02020603050405020304" pitchFamily="18" charset="0"/>
              </a:rPr>
              <a:t> 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		           </a:t>
            </a:r>
            <a:r>
              <a:rPr lang="cs-CZ" altLang="en-US" sz="1600" dirty="0" err="1">
                <a:cs typeface="Times New Roman" panose="02020603050405020304" pitchFamily="18" charset="0"/>
              </a:rPr>
              <a:t>She.</a:t>
            </a:r>
            <a:r>
              <a:rPr lang="cs-CZ" altLang="en-US" sz="1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ACT</a:t>
            </a:r>
            <a:r>
              <a:rPr lang="cs-CZ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en-US" sz="1600" dirty="0" err="1">
                <a:cs typeface="Times New Roman" panose="02020603050405020304" pitchFamily="18" charset="0"/>
              </a:rPr>
              <a:t>gave</a:t>
            </a:r>
            <a:r>
              <a:rPr lang="cs-CZ" altLang="en-US" sz="1600" dirty="0">
                <a:cs typeface="Times New Roman" panose="02020603050405020304" pitchFamily="18" charset="0"/>
              </a:rPr>
              <a:t> him.</a:t>
            </a:r>
            <a:r>
              <a:rPr lang="cs-CZ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ADDR </a:t>
            </a:r>
            <a:r>
              <a:rPr lang="cs-CZ" altLang="en-US" sz="1600" dirty="0">
                <a:cs typeface="Times New Roman" panose="02020603050405020304" pitchFamily="18" charset="0"/>
              </a:rPr>
              <a:t>a book.</a:t>
            </a:r>
            <a:r>
              <a:rPr lang="cs-CZ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PAT</a:t>
            </a:r>
            <a:endParaRPr lang="cs-CZ" sz="16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Synonymy</a:t>
            </a:r>
          </a:p>
          <a:p>
            <a:pPr lvl="1"/>
            <a:r>
              <a:rPr lang="cs-CZ" sz="1600" dirty="0" err="1">
                <a:cs typeface="Times New Roman" panose="02020603050405020304" pitchFamily="18" charset="0"/>
              </a:rPr>
              <a:t>loose</a:t>
            </a:r>
            <a:r>
              <a:rPr lang="cs-CZ" sz="1600" dirty="0"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cs typeface="Times New Roman" panose="02020603050405020304" pitchFamily="18" charset="0"/>
              </a:rPr>
              <a:t>similar </a:t>
            </a:r>
            <a:r>
              <a:rPr lang="en-US" sz="1600" dirty="0">
                <a:cs typeface="Times New Roman" panose="02020603050405020304" pitchFamily="18" charset="0"/>
              </a:rPr>
              <a:t>or overlapping meaning</a:t>
            </a:r>
            <a:endParaRPr lang="cs-CZ" sz="1600" dirty="0">
              <a:cs typeface="Times New Roman" panose="02020603050405020304" pitchFamily="18" charset="0"/>
            </a:endParaRPr>
          </a:p>
          <a:p>
            <a:pPr lvl="1"/>
            <a:r>
              <a:rPr lang="cs-CZ" sz="1600" dirty="0" err="1">
                <a:cs typeface="Times New Roman" panose="02020603050405020304" pitchFamily="18" charset="0"/>
              </a:rPr>
              <a:t>contextually-based</a:t>
            </a:r>
            <a:endParaRPr lang="cs-CZ" sz="1600" dirty="0">
              <a:cs typeface="Times New Roman" panose="02020603050405020304" pitchFamily="18" charset="0"/>
            </a:endParaRPr>
          </a:p>
          <a:p>
            <a:pPr lvl="1"/>
            <a:r>
              <a:rPr lang="cs-CZ" sz="1600" dirty="0" smtClean="0">
                <a:cs typeface="Times New Roman" panose="02020603050405020304" pitchFamily="18" charset="0"/>
              </a:rPr>
              <a:t>synonym </a:t>
            </a:r>
            <a:r>
              <a:rPr lang="cs-CZ" sz="1600" dirty="0" err="1" smtClean="0">
                <a:cs typeface="Times New Roman" panose="02020603050405020304" pitchFamily="18" charset="0"/>
              </a:rPr>
              <a:t>class</a:t>
            </a:r>
            <a:r>
              <a:rPr lang="cs-CZ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cross-lingual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group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of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synonymous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verb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(verb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senses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)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with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arguments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mapped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to a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common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set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of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semantic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roles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35387" y="2667261"/>
            <a:ext cx="2555070" cy="365760"/>
          </a:xfrm>
        </p:spPr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0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dirty="0" smtClean="0"/>
              <a:t>SynSemClass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861"/>
            <a:ext cx="7810432" cy="3285579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cs-CZ" sz="2400" dirty="0" err="1" smtClean="0">
                <a:cs typeface="Times New Roman" panose="02020603050405020304" pitchFamily="18" charset="0"/>
              </a:rPr>
              <a:t>Goal</a:t>
            </a:r>
            <a:endParaRPr lang="cs-CZ" sz="2400" dirty="0" smtClean="0"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cs typeface="Times New Roman" panose="02020603050405020304" pitchFamily="18" charset="0"/>
              </a:rPr>
              <a:t>tool</a:t>
            </a:r>
            <a:r>
              <a:rPr lang="cs-CZ" sz="2400" dirty="0" smtClean="0">
                <a:cs typeface="Times New Roman" panose="02020603050405020304" pitchFamily="18" charset="0"/>
              </a:rPr>
              <a:t> for </a:t>
            </a:r>
            <a:r>
              <a:rPr lang="cs-CZ" sz="2400" dirty="0" err="1" smtClean="0"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cs typeface="Times New Roman" panose="02020603050405020304" pitchFamily="18" charset="0"/>
              </a:rPr>
              <a:t>annotation</a:t>
            </a:r>
            <a:r>
              <a:rPr lang="cs-CZ" sz="2400" dirty="0" smtClean="0"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cs typeface="Times New Roman" panose="02020603050405020304" pitchFamily="18" charset="0"/>
              </a:rPr>
              <a:t>Knowledge</a:t>
            </a:r>
            <a:r>
              <a:rPr lang="cs-CZ" sz="2400" dirty="0" smtClean="0"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cs typeface="Times New Roman" panose="02020603050405020304" pitchFamily="18" charset="0"/>
              </a:rPr>
              <a:t>Representation</a:t>
            </a:r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“</a:t>
            </a:r>
            <a:r>
              <a:rPr lang="en-US" sz="2400" dirty="0">
                <a:cs typeface="Times New Roman" panose="02020603050405020304" pitchFamily="18" charset="0"/>
              </a:rPr>
              <a:t>bottom-up” approach, starting with evidence in corpus </a:t>
            </a:r>
            <a:endParaRPr lang="cs-CZ" sz="2400" dirty="0" smtClean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Content  </a:t>
            </a:r>
            <a:endParaRPr lang="cs-CZ" sz="2400" dirty="0" smtClean="0">
              <a:cs typeface="Times New Roman" panose="02020603050405020304" pitchFamily="18" charset="0"/>
            </a:endParaRPr>
          </a:p>
          <a:p>
            <a:r>
              <a:rPr lang="en-US" sz="2400" dirty="0"/>
              <a:t>~8</a:t>
            </a:r>
            <a:r>
              <a:rPr lang="cs-CZ" sz="2400" dirty="0"/>
              <a:t>00 </a:t>
            </a:r>
            <a:r>
              <a:rPr lang="en-GB" sz="2400" dirty="0"/>
              <a:t>Classes</a:t>
            </a:r>
            <a:r>
              <a:rPr lang="cs-CZ" sz="2400" dirty="0"/>
              <a:t> 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Cz-Eng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/>
              <a:t>~9000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Members</a:t>
            </a:r>
            <a:r>
              <a:rPr lang="cs-CZ" sz="2400" dirty="0"/>
              <a:t>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synonymous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verb senses with similar meaning</a:t>
            </a:r>
          </a:p>
          <a:p>
            <a:r>
              <a:rPr lang="cs-CZ" sz="2400" dirty="0" err="1"/>
              <a:t>Languages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Czech,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English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German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Spanish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Korean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Chinesse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Polish</a:t>
            </a:r>
            <a:endParaRPr lang="cs-CZ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400" dirty="0" err="1"/>
              <a:t>Based</a:t>
            </a:r>
            <a:r>
              <a:rPr lang="cs-CZ" sz="2400" dirty="0"/>
              <a:t> on </a:t>
            </a:r>
            <a:r>
              <a:rPr lang="cs-CZ" sz="2400" dirty="0" err="1"/>
              <a:t>parallel</a:t>
            </a:r>
            <a:r>
              <a:rPr lang="cs-CZ" sz="2400" dirty="0"/>
              <a:t> (</a:t>
            </a:r>
            <a:r>
              <a:rPr lang="cs-CZ" sz="2400" dirty="0" err="1"/>
              <a:t>translated</a:t>
            </a:r>
            <a:r>
              <a:rPr lang="cs-CZ" sz="2400" dirty="0"/>
              <a:t>) corpus  </a:t>
            </a:r>
          </a:p>
          <a:p>
            <a:r>
              <a:rPr lang="en-US" sz="2400" dirty="0"/>
              <a:t>Freely available </a:t>
            </a:r>
            <a:r>
              <a:rPr lang="en-US" sz="2400" dirty="0">
                <a:hlinkClick r:id="rId3"/>
              </a:rPr>
              <a:t>http://hdl.handle.net/11234/1-4746</a:t>
            </a:r>
            <a:endParaRPr lang="cs-CZ" sz="2400" dirty="0"/>
          </a:p>
          <a:p>
            <a:endParaRPr lang="en-US" sz="2100" dirty="0">
              <a:cs typeface="Times New Roman" panose="02020603050405020304" pitchFamily="18" charset="0"/>
            </a:endParaRPr>
          </a:p>
          <a:p>
            <a:endParaRPr lang="en-US" sz="2100" dirty="0"/>
          </a:p>
          <a:p>
            <a:pPr lvl="1"/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35387" y="2667261"/>
            <a:ext cx="2555070" cy="365760"/>
          </a:xfrm>
        </p:spPr>
        <p:txBody>
          <a:bodyPr/>
          <a:lstStyle/>
          <a:p>
            <a:r>
              <a:rPr lang="en-US" dirty="0" smtClean="0"/>
              <a:t>SynSemClass – an</a:t>
            </a:r>
            <a:endParaRPr lang="cs-CZ" dirty="0" smtClean="0"/>
          </a:p>
          <a:p>
            <a:r>
              <a:rPr lang="en-US" dirty="0" smtClean="0"/>
              <a:t>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1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 dirty="0"/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46" y="804789"/>
            <a:ext cx="4466050" cy="358052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07285" y="787990"/>
            <a:ext cx="1974028" cy="1075764"/>
          </a:xfrm>
          <a:prstGeom prst="ellipse">
            <a:avLst/>
          </a:prstGeom>
          <a:noFill/>
          <a:ln w="50800">
            <a:solidFill>
              <a:srgbClr val="003C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847" y="1265355"/>
            <a:ext cx="4031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3CFA"/>
                </a:solidFill>
                <a:cs typeface="Times New Roman" panose="02020603050405020304" pitchFamily="18" charset="0"/>
              </a:rPr>
              <a:t>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cs typeface="Times New Roman" panose="02020603050405020304" pitchFamily="18" charset="0"/>
              </a:rPr>
              <a:t>S</a:t>
            </a:r>
            <a:r>
              <a:rPr lang="en-US" dirty="0" err="1">
                <a:cs typeface="Times New Roman" panose="02020603050405020304" pitchFamily="18" charset="0"/>
              </a:rPr>
              <a:t>ynonym</a:t>
            </a:r>
            <a:r>
              <a:rPr lang="en-US" dirty="0">
                <a:cs typeface="Times New Roman" panose="02020603050405020304" pitchFamily="18" charset="0"/>
              </a:rPr>
              <a:t> Classes</a:t>
            </a:r>
            <a:r>
              <a:rPr lang="cs-CZ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cs typeface="Times New Roman" panose="02020603050405020304" pitchFamily="18" charset="0"/>
              </a:rPr>
              <a:t>RoleS</a:t>
            </a:r>
            <a:r>
              <a:rPr lang="en-US" dirty="0">
                <a:cs typeface="Times New Roman" panose="02020603050405020304" pitchFamily="18" charset="0"/>
              </a:rPr>
              <a:t>et of </a:t>
            </a:r>
            <a:r>
              <a:rPr lang="cs-CZ" dirty="0">
                <a:cs typeface="Times New Roman" panose="02020603050405020304" pitchFamily="18" charset="0"/>
              </a:rPr>
              <a:t>S</a:t>
            </a:r>
            <a:r>
              <a:rPr lang="en-US" dirty="0" err="1">
                <a:cs typeface="Times New Roman" panose="02020603050405020304" pitchFamily="18" charset="0"/>
              </a:rPr>
              <a:t>emantic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cs-CZ" dirty="0">
                <a:cs typeface="Times New Roman" panose="02020603050405020304" pitchFamily="18" charset="0"/>
              </a:rPr>
              <a:t>R</a:t>
            </a:r>
            <a:r>
              <a:rPr lang="en-US" dirty="0" err="1">
                <a:cs typeface="Times New Roman" panose="02020603050405020304" pitchFamily="18" charset="0"/>
              </a:rPr>
              <a:t>oles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endParaRPr lang="cs-CZ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rgbClr val="003CFA"/>
                </a:solidFill>
                <a:cs typeface="Times New Roman" panose="02020603050405020304" pitchFamily="18" charset="0"/>
              </a:rPr>
              <a:t>Lang-</a:t>
            </a:r>
            <a:r>
              <a:rPr lang="cs-CZ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dependent</a:t>
            </a:r>
            <a:endParaRPr lang="cs-CZ" dirty="0" smtClean="0">
              <a:solidFill>
                <a:srgbClr val="003CFA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cs typeface="Times New Roman" panose="02020603050405020304" pitchFamily="18" charset="0"/>
              </a:rPr>
              <a:t>Class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dirty="0" err="1">
                <a:cs typeface="Times New Roman" panose="02020603050405020304" pitchFamily="18" charset="0"/>
              </a:rPr>
              <a:t>Members</a:t>
            </a:r>
            <a:endParaRPr lang="cs-CZ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Role-Argument </a:t>
            </a:r>
            <a:r>
              <a:rPr lang="cs-CZ" dirty="0" err="1" smtClean="0">
                <a:cs typeface="Times New Roman" panose="02020603050405020304" pitchFamily="18" charset="0"/>
              </a:rPr>
              <a:t>Mapping</a:t>
            </a:r>
            <a:endParaRPr lang="cs-CZ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cs typeface="Times New Roman" panose="02020603050405020304" pitchFamily="18" charset="0"/>
              </a:rPr>
              <a:t>Links</a:t>
            </a:r>
            <a:endParaRPr lang="cs-CZ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cs typeface="Times New Roman" panose="02020603050405020304" pitchFamily="18" charset="0"/>
              </a:rPr>
              <a:t>Examples</a:t>
            </a:r>
            <a:endParaRPr lang="cs-CZ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dirty="0" smtClean="0"/>
              <a:t>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05" y="1018704"/>
            <a:ext cx="7810432" cy="3285579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Eng</a:t>
            </a:r>
            <a:r>
              <a:rPr lang="cs-CZ" sz="1800" dirty="0" smtClean="0"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 smtClean="0">
                <a:cs typeface="Times New Roman" panose="02020603050405020304" pitchFamily="18" charset="0"/>
              </a:rPr>
              <a:t>The Prague C</a:t>
            </a:r>
            <a:r>
              <a:rPr lang="cs-CZ" sz="1800" dirty="0" smtClean="0">
                <a:cs typeface="Times New Roman" panose="02020603050405020304" pitchFamily="18" charset="0"/>
              </a:rPr>
              <a:t>es-</a:t>
            </a:r>
            <a:r>
              <a:rPr lang="en-US" sz="1800" dirty="0" err="1" smtClean="0">
                <a:cs typeface="Times New Roman" panose="02020603050405020304" pitchFamily="18" charset="0"/>
              </a:rPr>
              <a:t>Eng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Dependency Treebank</a:t>
            </a:r>
            <a:r>
              <a:rPr lang="cs-CZ" sz="1800" dirty="0" smtClean="0">
                <a:cs typeface="Times New Roman" panose="02020603050405020304" pitchFamily="18" charset="0"/>
              </a:rPr>
              <a:t>, EngVallex, CzEngVallex </a:t>
            </a:r>
          </a:p>
          <a:p>
            <a:r>
              <a:rPr lang="cs-CZ" sz="1800" dirty="0" smtClean="0">
                <a:solidFill>
                  <a:srgbClr val="003CFA"/>
                </a:solidFill>
                <a:cs typeface="Times New Roman" panose="02020603050405020304" pitchFamily="18" charset="0"/>
              </a:rPr>
              <a:t>Ces</a:t>
            </a:r>
            <a:endParaRPr lang="cs-CZ" sz="1800" dirty="0"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The Prague C</a:t>
            </a:r>
            <a:r>
              <a:rPr lang="cs-CZ" sz="1800" dirty="0">
                <a:cs typeface="Times New Roman" panose="02020603050405020304" pitchFamily="18" charset="0"/>
              </a:rPr>
              <a:t>es-</a:t>
            </a:r>
            <a:r>
              <a:rPr lang="en-US" sz="1800" dirty="0" err="1">
                <a:cs typeface="Times New Roman" panose="02020603050405020304" pitchFamily="18" charset="0"/>
              </a:rPr>
              <a:t>Eng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Dependency </a:t>
            </a:r>
            <a:r>
              <a:rPr lang="en-US" sz="1800" dirty="0" smtClean="0">
                <a:cs typeface="Times New Roman" panose="02020603050405020304" pitchFamily="18" charset="0"/>
              </a:rPr>
              <a:t>Treebank</a:t>
            </a:r>
            <a:r>
              <a:rPr lang="cs-CZ" sz="1800" dirty="0" smtClean="0">
                <a:cs typeface="Times New Roman" panose="02020603050405020304" pitchFamily="18" charset="0"/>
              </a:rPr>
              <a:t>, </a:t>
            </a:r>
            <a:r>
              <a:rPr lang="cs-CZ" sz="1800" dirty="0">
                <a:cs typeface="Times New Roman" panose="02020603050405020304" pitchFamily="18" charset="0"/>
              </a:rPr>
              <a:t>PDT-Vallex, </a:t>
            </a:r>
            <a:r>
              <a:rPr lang="cs-CZ" sz="1800" dirty="0" smtClean="0">
                <a:cs typeface="Times New Roman" panose="02020603050405020304" pitchFamily="18" charset="0"/>
              </a:rPr>
              <a:t>CzEngVallex </a:t>
            </a:r>
          </a:p>
          <a:p>
            <a:r>
              <a:rPr lang="cs-CZ" sz="1800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Deu</a:t>
            </a:r>
            <a:endParaRPr lang="cs-CZ" sz="1800" dirty="0">
              <a:cs typeface="Times New Roman" panose="02020603050405020304" pitchFamily="18" charset="0"/>
            </a:endParaRPr>
          </a:p>
          <a:p>
            <a:pPr lvl="1"/>
            <a:r>
              <a:rPr lang="cs-CZ" sz="1800" dirty="0" err="1" smtClean="0">
                <a:cs typeface="Times New Roman" panose="02020603050405020304" pitchFamily="18" charset="0"/>
              </a:rPr>
              <a:t>ParaCrawl</a:t>
            </a:r>
            <a:r>
              <a:rPr lang="cs-CZ" sz="1800" dirty="0" smtClean="0">
                <a:cs typeface="Times New Roman" panose="02020603050405020304" pitchFamily="18" charset="0"/>
              </a:rPr>
              <a:t> corpus, </a:t>
            </a:r>
            <a:r>
              <a:rPr lang="cs-CZ" sz="1800" dirty="0" smtClean="0">
                <a:cs typeface="Times New Roman" panose="02020603050405020304" pitchFamily="18" charset="0"/>
              </a:rPr>
              <a:t>(E-Valbu, GUP)</a:t>
            </a:r>
            <a:endParaRPr lang="cs-CZ" sz="1800" dirty="0" smtClean="0">
              <a:cs typeface="Times New Roman" panose="02020603050405020304" pitchFamily="18" charset="0"/>
            </a:endParaRPr>
          </a:p>
          <a:p>
            <a:r>
              <a:rPr lang="cs-CZ" sz="1800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Spa</a:t>
            </a:r>
            <a:r>
              <a:rPr lang="cs-CZ" sz="1800" dirty="0" smtClean="0"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 smtClean="0"/>
              <a:t>X-SRL</a:t>
            </a:r>
            <a:r>
              <a:rPr lang="cs-CZ" sz="1800" dirty="0"/>
              <a:t> </a:t>
            </a:r>
            <a:r>
              <a:rPr lang="cs-CZ" sz="1800" dirty="0" smtClean="0"/>
              <a:t>corpus, </a:t>
            </a:r>
            <a:r>
              <a:rPr lang="cs-CZ" sz="1800" dirty="0" err="1" smtClean="0">
                <a:cs typeface="Times New Roman" panose="02020603050405020304" pitchFamily="18" charset="0"/>
              </a:rPr>
              <a:t>AnCora</a:t>
            </a:r>
            <a:endParaRPr lang="cs-CZ" sz="1800" dirty="0" smtClean="0">
              <a:cs typeface="Times New Roman" panose="02020603050405020304" pitchFamily="18" charset="0"/>
            </a:endParaRPr>
          </a:p>
          <a:p>
            <a:pPr marL="411480" lvl="1" indent="0">
              <a:buNone/>
            </a:pPr>
            <a:endParaRPr lang="cs-CZ" sz="1600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35387" y="2667261"/>
            <a:ext cx="2555070" cy="365760"/>
          </a:xfrm>
        </p:spPr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3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dirty="0" err="1" smtClean="0"/>
              <a:t>Links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05" y="1018704"/>
            <a:ext cx="7810432" cy="3285579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Eng</a:t>
            </a:r>
            <a:endParaRPr lang="cs-CZ" sz="1800" dirty="0" smtClean="0"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FrameNet, </a:t>
            </a:r>
            <a:r>
              <a:rPr lang="cs-CZ" sz="1800" dirty="0" smtClean="0">
                <a:cs typeface="Times New Roman" panose="02020603050405020304" pitchFamily="18" charset="0"/>
              </a:rPr>
              <a:t>OntoNotes,</a:t>
            </a:r>
            <a:r>
              <a:rPr lang="en-US" sz="1800" dirty="0" smtClean="0">
                <a:cs typeface="Times New Roman" panose="02020603050405020304" pitchFamily="18" charset="0"/>
              </a:rPr>
              <a:t>VerbNet</a:t>
            </a:r>
            <a:r>
              <a:rPr lang="en-US" sz="1800" dirty="0">
                <a:cs typeface="Times New Roman" panose="02020603050405020304" pitchFamily="18" charset="0"/>
              </a:rPr>
              <a:t>, PropBank</a:t>
            </a:r>
            <a:r>
              <a:rPr lang="cs-CZ" sz="1800" dirty="0"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cs typeface="Times New Roman" panose="02020603050405020304" pitchFamily="18" charset="0"/>
              </a:rPr>
              <a:t>WordNet</a:t>
            </a:r>
            <a:endParaRPr lang="cs-CZ" sz="1800" dirty="0" smtClean="0">
              <a:cs typeface="Times New Roman" panose="02020603050405020304" pitchFamily="18" charset="0"/>
            </a:endParaRPr>
          </a:p>
          <a:p>
            <a:r>
              <a:rPr lang="cs-CZ" sz="1800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Deu</a:t>
            </a:r>
            <a:endParaRPr lang="cs-CZ" sz="1800" dirty="0"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cs typeface="Times New Roman" panose="02020603050405020304" pitchFamily="18" charset="0"/>
              </a:rPr>
              <a:t>FrameNet </a:t>
            </a:r>
            <a:r>
              <a:rPr lang="cs-CZ" sz="1800" dirty="0">
                <a:cs typeface="Times New Roman" panose="02020603050405020304" pitchFamily="18" charset="0"/>
              </a:rPr>
              <a:t>des </a:t>
            </a:r>
            <a:r>
              <a:rPr lang="cs-CZ" sz="1800" dirty="0" smtClean="0">
                <a:cs typeface="Times New Roman" panose="02020603050405020304" pitchFamily="18" charset="0"/>
              </a:rPr>
              <a:t>Deutschen</a:t>
            </a:r>
            <a:r>
              <a:rPr lang="cs-CZ" sz="1800" dirty="0" smtClean="0">
                <a:cs typeface="Times New Roman" panose="02020603050405020304" pitchFamily="18" charset="0"/>
              </a:rPr>
              <a:t>, E-Valbu </a:t>
            </a:r>
            <a:r>
              <a:rPr lang="cs-CZ" sz="1800" dirty="0" err="1" smtClean="0">
                <a:cs typeface="Times New Roman" panose="02020603050405020304" pitchFamily="18" charset="0"/>
              </a:rPr>
              <a:t>lexicon</a:t>
            </a:r>
            <a:r>
              <a:rPr lang="cs-CZ" sz="1800" dirty="0" smtClean="0">
                <a:cs typeface="Times New Roman" panose="02020603050405020304" pitchFamily="18" charset="0"/>
              </a:rPr>
              <a:t>, GUP, </a:t>
            </a:r>
            <a:r>
              <a:rPr lang="cs-CZ" sz="1800" dirty="0" err="1" smtClean="0">
                <a:cs typeface="Times New Roman" panose="02020603050405020304" pitchFamily="18" charset="0"/>
              </a:rPr>
              <a:t>Deu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cs typeface="Times New Roman" panose="02020603050405020304" pitchFamily="18" charset="0"/>
              </a:rPr>
              <a:t>Woxicon</a:t>
            </a:r>
            <a:endParaRPr lang="cs-CZ" sz="1800" dirty="0" smtClean="0">
              <a:cs typeface="Times New Roman" panose="02020603050405020304" pitchFamily="18" charset="0"/>
            </a:endParaRPr>
          </a:p>
          <a:p>
            <a:r>
              <a:rPr lang="cs-CZ" sz="1800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Spa</a:t>
            </a:r>
            <a:endParaRPr lang="cs-CZ" sz="1800" dirty="0"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 err="1" smtClean="0"/>
              <a:t>SenSem</a:t>
            </a:r>
            <a:r>
              <a:rPr lang="en-US" sz="1800" dirty="0" smtClean="0"/>
              <a:t>, </a:t>
            </a:r>
            <a:r>
              <a:rPr lang="en-US" sz="1800" dirty="0"/>
              <a:t>ADESSE, </a:t>
            </a:r>
            <a:r>
              <a:rPr lang="en-US" sz="1800" dirty="0" smtClean="0"/>
              <a:t>Spa</a:t>
            </a:r>
            <a:r>
              <a:rPr lang="cs-CZ" sz="1800" dirty="0" smtClean="0"/>
              <a:t> </a:t>
            </a:r>
            <a:r>
              <a:rPr lang="en-US" sz="1800" dirty="0" smtClean="0"/>
              <a:t>WordNet</a:t>
            </a:r>
            <a:r>
              <a:rPr lang="en-US" sz="1800" dirty="0"/>
              <a:t>, </a:t>
            </a:r>
            <a:r>
              <a:rPr lang="en-US" sz="1800" dirty="0" smtClean="0"/>
              <a:t>Spa</a:t>
            </a:r>
            <a:r>
              <a:rPr lang="cs-CZ" sz="1800" dirty="0" smtClean="0"/>
              <a:t> </a:t>
            </a:r>
            <a:r>
              <a:rPr lang="en-US" sz="1800" dirty="0" smtClean="0"/>
              <a:t>FrameNet</a:t>
            </a:r>
            <a:r>
              <a:rPr lang="cs-CZ" sz="1800" dirty="0" smtClean="0"/>
              <a:t>, </a:t>
            </a:r>
            <a:r>
              <a:rPr lang="cs-CZ" sz="1800" dirty="0" err="1" smtClean="0"/>
              <a:t>Spa</a:t>
            </a:r>
            <a:r>
              <a:rPr lang="cs-CZ" sz="1800" dirty="0" smtClean="0"/>
              <a:t> </a:t>
            </a:r>
            <a:r>
              <a:rPr lang="cs-CZ" sz="1800" dirty="0" err="1" smtClean="0"/>
              <a:t>Woxicon</a:t>
            </a:r>
            <a:endParaRPr lang="cs-CZ" sz="1800" dirty="0" smtClean="0"/>
          </a:p>
          <a:p>
            <a:endParaRPr lang="cs-CZ" sz="1800" dirty="0"/>
          </a:p>
          <a:p>
            <a:r>
              <a:rPr lang="en-US" sz="1800" dirty="0" smtClean="0"/>
              <a:t>Part </a:t>
            </a:r>
            <a:r>
              <a:rPr lang="en-US" sz="1800" dirty="0"/>
              <a:t>of “human” understanding of the associated concept</a:t>
            </a:r>
          </a:p>
          <a:p>
            <a:r>
              <a:rPr lang="en-US" sz="1800" dirty="0"/>
              <a:t>Allows for comparison, mapping, re-annotation etc.</a:t>
            </a:r>
          </a:p>
          <a:p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 err="1" smtClean="0">
                <a:cs typeface="Times New Roman" panose="02020603050405020304" pitchFamily="18" charset="0"/>
              </a:rPr>
              <a:t>Aiming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cs typeface="Times New Roman" panose="02020603050405020304" pitchFamily="18" charset="0"/>
              </a:rPr>
              <a:t>at</a:t>
            </a:r>
            <a:r>
              <a:rPr lang="cs-CZ" sz="1800" dirty="0" smtClean="0">
                <a:cs typeface="Times New Roman" panose="02020603050405020304" pitchFamily="18" charset="0"/>
              </a:rPr>
              <a:t>: </a:t>
            </a:r>
            <a:r>
              <a:rPr lang="cs-CZ" sz="1800" dirty="0" err="1" smtClean="0">
                <a:solidFill>
                  <a:srgbClr val="003CFA"/>
                </a:solidFill>
                <a:cs typeface="Times New Roman" panose="02020603050405020304" pitchFamily="18" charset="0"/>
              </a:rPr>
              <a:t>Linguistic</a:t>
            </a:r>
            <a:r>
              <a:rPr lang="cs-CZ" sz="1800" dirty="0" smtClean="0">
                <a:solidFill>
                  <a:srgbClr val="003CFA"/>
                </a:solidFill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3CFA"/>
                </a:solidFill>
                <a:cs typeface="Times New Roman" panose="02020603050405020304" pitchFamily="18" charset="0"/>
              </a:rPr>
              <a:t>Linked</a:t>
            </a:r>
            <a:r>
              <a:rPr lang="cs-CZ" sz="1800" dirty="0">
                <a:solidFill>
                  <a:srgbClr val="003CFA"/>
                </a:solidFill>
                <a:cs typeface="Times New Roman" panose="02020603050405020304" pitchFamily="18" charset="0"/>
              </a:rPr>
              <a:t> Open </a:t>
            </a:r>
            <a:r>
              <a:rPr lang="cs-CZ" sz="1800" dirty="0" smtClean="0">
                <a:solidFill>
                  <a:srgbClr val="003CFA"/>
                </a:solidFill>
                <a:cs typeface="Times New Roman" panose="02020603050405020304" pitchFamily="18" charset="0"/>
              </a:rPr>
              <a:t>Data </a:t>
            </a:r>
            <a:r>
              <a:rPr lang="cs-CZ" sz="1800" dirty="0" smtClean="0">
                <a:cs typeface="Times New Roman" panose="02020603050405020304" pitchFamily="18" charset="0"/>
              </a:rPr>
              <a:t>(LLOD)</a:t>
            </a:r>
          </a:p>
          <a:p>
            <a:pPr marL="411480" lvl="1" indent="0">
              <a:buNone/>
            </a:pPr>
            <a:endParaRPr lang="cs-CZ" sz="1400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35387" y="2667261"/>
            <a:ext cx="2555070" cy="365760"/>
          </a:xfrm>
        </p:spPr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4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 dirty="0"/>
          </a:p>
        </p:txBody>
      </p:sp>
      <p:sp>
        <p:nvSpPr>
          <p:cNvPr id="41" name="Right Brace 40"/>
          <p:cNvSpPr/>
          <p:nvPr/>
        </p:nvSpPr>
        <p:spPr>
          <a:xfrm>
            <a:off x="3967962" y="1945655"/>
            <a:ext cx="534391" cy="894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2" y="783627"/>
            <a:ext cx="3923030" cy="3227434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732442" y="123478"/>
            <a:ext cx="5535190" cy="857250"/>
          </a:xfrm>
        </p:spPr>
        <p:txBody>
          <a:bodyPr/>
          <a:lstStyle/>
          <a:p>
            <a:pPr algn="r"/>
            <a:r>
              <a:rPr lang="en-US" sz="3200" dirty="0" smtClean="0"/>
              <a:t>Annotation workflow</a:t>
            </a:r>
            <a:endParaRPr lang="en-US" sz="32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828196" y="972120"/>
            <a:ext cx="3513666" cy="341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114300" indent="0">
              <a:buNone/>
            </a:pPr>
            <a:r>
              <a:rPr lang="cs-CZ" sz="1800" dirty="0" err="1" smtClean="0">
                <a:solidFill>
                  <a:srgbClr val="003CFA"/>
                </a:solidFill>
              </a:rPr>
              <a:t>Manual</a:t>
            </a:r>
            <a:r>
              <a:rPr lang="cs-CZ" sz="1800" dirty="0" smtClean="0">
                <a:solidFill>
                  <a:srgbClr val="003CFA"/>
                </a:solidFill>
              </a:rPr>
              <a:t> </a:t>
            </a:r>
            <a:r>
              <a:rPr lang="cs-CZ" sz="1800" dirty="0" err="1" smtClean="0">
                <a:solidFill>
                  <a:srgbClr val="003CFA"/>
                </a:solidFill>
              </a:rPr>
              <a:t>annotation</a:t>
            </a:r>
            <a:r>
              <a:rPr lang="cs-CZ" sz="1800" dirty="0" smtClean="0">
                <a:solidFill>
                  <a:srgbClr val="003CFA"/>
                </a:solidFill>
              </a:rPr>
              <a:t> </a:t>
            </a:r>
            <a:r>
              <a:rPr lang="cs-CZ" sz="1800" dirty="0" err="1" smtClean="0">
                <a:solidFill>
                  <a:srgbClr val="003CFA"/>
                </a:solidFill>
              </a:rPr>
              <a:t>steps</a:t>
            </a:r>
            <a:endParaRPr lang="cs-CZ" sz="1800" dirty="0" smtClean="0">
              <a:solidFill>
                <a:srgbClr val="003CFA"/>
              </a:solidFill>
            </a:endParaRPr>
          </a:p>
          <a:p>
            <a:r>
              <a:rPr lang="cs-CZ" sz="1800" dirty="0" err="1" smtClean="0"/>
              <a:t>Filtering</a:t>
            </a:r>
            <a:r>
              <a:rPr lang="cs-CZ" sz="1800" dirty="0" smtClean="0"/>
              <a:t> (CM status)</a:t>
            </a:r>
          </a:p>
          <a:p>
            <a:r>
              <a:rPr lang="cs-CZ" sz="1800" dirty="0" err="1" smtClean="0"/>
              <a:t>Roles</a:t>
            </a:r>
            <a:r>
              <a:rPr lang="cs-CZ" sz="1800" dirty="0" smtClean="0"/>
              <a:t> </a:t>
            </a:r>
          </a:p>
          <a:p>
            <a:r>
              <a:rPr lang="cs-CZ" sz="1800" dirty="0" err="1" smtClean="0"/>
              <a:t>Mapping</a:t>
            </a:r>
            <a:endParaRPr lang="cs-CZ" sz="1800" dirty="0" smtClean="0"/>
          </a:p>
          <a:p>
            <a:r>
              <a:rPr lang="cs-CZ" sz="1800" dirty="0" err="1" smtClean="0"/>
              <a:t>Links</a:t>
            </a:r>
            <a:endParaRPr lang="cs-CZ" sz="1800" dirty="0" smtClean="0"/>
          </a:p>
          <a:p>
            <a:r>
              <a:rPr lang="cs-CZ" sz="1800" dirty="0" err="1" smtClean="0"/>
              <a:t>Examples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34990"/>
            <a:ext cx="5605548" cy="438021"/>
          </a:xfrm>
        </p:spPr>
        <p:txBody>
          <a:bodyPr/>
          <a:lstStyle/>
          <a:p>
            <a:pPr algn="r"/>
            <a:r>
              <a:rPr lang="cs-CZ" sz="2000" dirty="0" smtClean="0"/>
              <a:t>Editor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13, 2022, CU, Boulder, CO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SynSemClass - an event-type ontology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72" y="0"/>
            <a:ext cx="6505751" cy="5143500"/>
          </a:xfrm>
          <a:prstGeom prst="rect">
            <a:avLst/>
          </a:prstGeom>
        </p:spPr>
      </p:pic>
      <p:sp>
        <p:nvSpPr>
          <p:cNvPr id="14" name="Rounded Rectangular Callout 89"/>
          <p:cNvSpPr/>
          <p:nvPr/>
        </p:nvSpPr>
        <p:spPr>
          <a:xfrm>
            <a:off x="169322" y="34990"/>
            <a:ext cx="1222296" cy="651261"/>
          </a:xfrm>
          <a:prstGeom prst="wedgeRoundRectCallout">
            <a:avLst>
              <a:gd name="adj1" fmla="val 91193"/>
              <a:gd name="adj2" fmla="val -233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Synonym Classes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89"/>
          <p:cNvSpPr/>
          <p:nvPr/>
        </p:nvSpPr>
        <p:spPr>
          <a:xfrm>
            <a:off x="1391618" y="686251"/>
            <a:ext cx="2085298" cy="767071"/>
          </a:xfrm>
          <a:prstGeom prst="wedgeRoundRectCallout">
            <a:avLst>
              <a:gd name="adj1" fmla="val 138699"/>
              <a:gd name="adj2" fmla="val -10874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Editable Info for the Selected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Class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Concept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en-US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cs-CZ" sz="12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accelerate</a:t>
            </a:r>
            <a:r>
              <a:rPr lang="en-US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endParaRPr lang="en-US" sz="1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89"/>
          <p:cNvSpPr/>
          <p:nvPr/>
        </p:nvSpPr>
        <p:spPr>
          <a:xfrm>
            <a:off x="2177871" y="2170517"/>
            <a:ext cx="2394129" cy="897765"/>
          </a:xfrm>
          <a:prstGeom prst="wedgeRoundRectCallout">
            <a:avLst>
              <a:gd name="adj1" fmla="val 57989"/>
              <a:gd name="adj2" fmla="val -13203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cs-CZ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Info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about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the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selected</a:t>
            </a:r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for </a:t>
            </a:r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editin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cs-CZ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2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89"/>
          <p:cNvSpPr/>
          <p:nvPr/>
        </p:nvSpPr>
        <p:spPr>
          <a:xfrm>
            <a:off x="5769033" y="2682069"/>
            <a:ext cx="1607404" cy="459247"/>
          </a:xfrm>
          <a:prstGeom prst="wedgeRoundRectCallout">
            <a:avLst>
              <a:gd name="adj1" fmla="val -58546"/>
              <a:gd name="adj2" fmla="val -5489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Links</a:t>
            </a:r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ounded Rectangular Callout 89"/>
          <p:cNvSpPr/>
          <p:nvPr/>
        </p:nvSpPr>
        <p:spPr>
          <a:xfrm>
            <a:off x="6147262" y="2086386"/>
            <a:ext cx="1808192" cy="345087"/>
          </a:xfrm>
          <a:prstGeom prst="wedgeRoundRectCallout">
            <a:avLst>
              <a:gd name="adj1" fmla="val -55511"/>
              <a:gd name="adj2" fmla="val -5520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Examples</a:t>
            </a:r>
            <a:endParaRPr lang="cs-CZ" sz="12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7407" y="1709263"/>
            <a:ext cx="1239226" cy="1963804"/>
            <a:chOff x="227407" y="1709263"/>
            <a:chExt cx="1239226" cy="1963804"/>
          </a:xfrm>
        </p:grpSpPr>
        <p:sp>
          <p:nvSpPr>
            <p:cNvPr id="26" name="Rounded Rectangular Callout 89"/>
            <p:cNvSpPr/>
            <p:nvPr/>
          </p:nvSpPr>
          <p:spPr>
            <a:xfrm>
              <a:off x="227407" y="1709263"/>
              <a:ext cx="1222296" cy="385383"/>
            </a:xfrm>
            <a:prstGeom prst="wedgeRoundRectCallout">
              <a:avLst>
                <a:gd name="adj1" fmla="val 84392"/>
                <a:gd name="adj2" fmla="val -472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Ces</a:t>
              </a:r>
            </a:p>
            <a:p>
              <a:pPr algn="ctr"/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cs-CZ" sz="1200" b="1" dirty="0" err="1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Class</a:t>
              </a:r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name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ular Callout 89"/>
            <p:cNvSpPr/>
            <p:nvPr/>
          </p:nvSpPr>
          <p:spPr>
            <a:xfrm>
              <a:off x="227407" y="2219512"/>
              <a:ext cx="1222296" cy="423921"/>
            </a:xfrm>
            <a:prstGeom prst="wedgeRoundRectCallout">
              <a:avLst>
                <a:gd name="adj1" fmla="val 91193"/>
                <a:gd name="adj2" fmla="val -23357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 err="1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Eng</a:t>
              </a:r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cs-CZ" sz="1200" b="1" dirty="0" err="1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Class</a:t>
              </a:r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name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ular Callout 89"/>
            <p:cNvSpPr/>
            <p:nvPr/>
          </p:nvSpPr>
          <p:spPr>
            <a:xfrm>
              <a:off x="227407" y="2734329"/>
              <a:ext cx="1222296" cy="423921"/>
            </a:xfrm>
            <a:prstGeom prst="wedgeRoundRectCallout">
              <a:avLst>
                <a:gd name="adj1" fmla="val 90173"/>
                <a:gd name="adj2" fmla="val -4198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 err="1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Deu</a:t>
              </a:r>
              <a:endParaRPr lang="cs-CZ" sz="1200" b="1" dirty="0" smtClean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cs-CZ" sz="1200" b="1" dirty="0" err="1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Class</a:t>
              </a:r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name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ular Callout 89"/>
            <p:cNvSpPr/>
            <p:nvPr/>
          </p:nvSpPr>
          <p:spPr>
            <a:xfrm>
              <a:off x="244337" y="3249146"/>
              <a:ext cx="1222296" cy="423921"/>
            </a:xfrm>
            <a:prstGeom prst="wedgeRoundRectCallout">
              <a:avLst>
                <a:gd name="adj1" fmla="val 90173"/>
                <a:gd name="adj2" fmla="val -4198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 err="1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Spa</a:t>
              </a:r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cs-CZ" sz="1200" b="1" dirty="0" err="1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Class</a:t>
              </a:r>
              <a:r>
                <a:rPr lang="cs-CZ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200" b="1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name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ular Callout 89"/>
          <p:cNvSpPr/>
          <p:nvPr/>
        </p:nvSpPr>
        <p:spPr>
          <a:xfrm>
            <a:off x="311832" y="4385310"/>
            <a:ext cx="1593057" cy="636764"/>
          </a:xfrm>
          <a:prstGeom prst="wedgeRoundRectCallout">
            <a:avLst>
              <a:gd name="adj1" fmla="val 54312"/>
              <a:gd name="adj2" fmla="val -14882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RoleSet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5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726</TotalTime>
  <Words>694</Words>
  <Application>Microsoft Office PowerPoint</Application>
  <PresentationFormat>On-screen Show (16:9)</PresentationFormat>
  <Paragraphs>250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Adjacency</vt:lpstr>
      <vt:lpstr>SynSemClass  - an Event-type Ontology in Multiple Languages</vt:lpstr>
      <vt:lpstr>Outline</vt:lpstr>
      <vt:lpstr>Background</vt:lpstr>
      <vt:lpstr>SynSemClass</vt:lpstr>
      <vt:lpstr>Structure</vt:lpstr>
      <vt:lpstr>Resources</vt:lpstr>
      <vt:lpstr>Links</vt:lpstr>
      <vt:lpstr>Annotation workflow</vt:lpstr>
      <vt:lpstr>Editor</vt:lpstr>
      <vt:lpstr>Editor - Links</vt:lpstr>
      <vt:lpstr>PowerPoint Presentation</vt:lpstr>
      <vt:lpstr>Web Browser  LINKS</vt:lpstr>
      <vt:lpstr>PowerPoint Presentation</vt:lpstr>
      <vt:lpstr>Guidelines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  Natural Language Processing Class 1</dc:title>
  <dc:creator>jh</dc:creator>
  <cp:lastModifiedBy>Zdeňka Urešová</cp:lastModifiedBy>
  <cp:revision>690</cp:revision>
  <cp:lastPrinted>2022-05-09T19:00:46Z</cp:lastPrinted>
  <dcterms:created xsi:type="dcterms:W3CDTF">2019-07-03T15:24:54Z</dcterms:created>
  <dcterms:modified xsi:type="dcterms:W3CDTF">2022-07-13T13:51:29Z</dcterms:modified>
</cp:coreProperties>
</file>