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78" r:id="rId4"/>
    <p:sldId id="288" r:id="rId5"/>
    <p:sldId id="295" r:id="rId6"/>
    <p:sldId id="282" r:id="rId7"/>
    <p:sldId id="290" r:id="rId8"/>
    <p:sldId id="286" r:id="rId9"/>
    <p:sldId id="294" r:id="rId10"/>
    <p:sldId id="264" r:id="rId11"/>
    <p:sldId id="285" r:id="rId12"/>
    <p:sldId id="263" r:id="rId13"/>
    <p:sldId id="273" r:id="rId14"/>
    <p:sldId id="276" r:id="rId15"/>
    <p:sldId id="260" r:id="rId16"/>
    <p:sldId id="297" r:id="rId17"/>
    <p:sldId id="29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31" autoAdjust="0"/>
  </p:normalViewPr>
  <p:slideViewPr>
    <p:cSldViewPr>
      <p:cViewPr>
        <p:scale>
          <a:sx n="80" d="100"/>
          <a:sy n="80" d="100"/>
        </p:scale>
        <p:origin x="-2520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F3AB1-2F11-4CCD-A0D4-95366F2D4907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ECEC-58F6-44C1-9ED8-EADCE728B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5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38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9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657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421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6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direction is rather from</a:t>
            </a:r>
            <a:r>
              <a:rPr lang="en-US" baseline="0" dirty="0" smtClean="0"/>
              <a:t> coreference to discourse</a:t>
            </a:r>
            <a:r>
              <a:rPr lang="en-US" baseline="0" dirty="0"/>
              <a:t> </a:t>
            </a:r>
            <a:r>
              <a:rPr lang="en-US" baseline="0" dirty="0" smtClean="0"/>
              <a:t>as from </a:t>
            </a:r>
            <a:r>
              <a:rPr lang="en-US" baseline="0" dirty="0" err="1" smtClean="0"/>
              <a:t>smth</a:t>
            </a:r>
            <a:r>
              <a:rPr lang="en-US" baseline="0" dirty="0" smtClean="0"/>
              <a:t> easier to </a:t>
            </a:r>
            <a:r>
              <a:rPr lang="en-US" baseline="0" dirty="0" err="1" smtClean="0"/>
              <a:t>smth</a:t>
            </a:r>
            <a:r>
              <a:rPr lang="en-US" baseline="0" dirty="0" smtClean="0"/>
              <a:t> more complex. Coreference is used in the discourse parsing.</a:t>
            </a:r>
          </a:p>
          <a:p>
            <a:r>
              <a:rPr lang="en-US" baseline="0" dirty="0" smtClean="0"/>
              <a:t>As for from discourse to coreference direction, Webber, </a:t>
            </a:r>
            <a:r>
              <a:rPr lang="en-US" baseline="0" dirty="0" err="1" smtClean="0"/>
              <a:t>Grishina</a:t>
            </a:r>
            <a:r>
              <a:rPr lang="en-US" baseline="0" dirty="0" smtClean="0"/>
              <a:t>: find </a:t>
            </a:r>
            <a:r>
              <a:rPr lang="en-US" baseline="0" dirty="0" err="1" smtClean="0"/>
              <a:t>smth</a:t>
            </a:r>
            <a:r>
              <a:rPr lang="en-US" baseline="0" dirty="0" smtClean="0"/>
              <a:t> anaphoric in </a:t>
            </a:r>
            <a:r>
              <a:rPr lang="en-US" baseline="0" smtClean="0"/>
              <a:t>discourse connectives.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2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3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36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27D0-1D1B-45C8-8994-C775BA2473D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2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27D0-1D1B-45C8-8994-C775BA2473D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22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ru-RU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а теперь</a:t>
                </a:r>
                <a:r>
                  <a:rPr lang="ru-RU" baseline="0" dirty="0" smtClean="0"/>
                  <a:t> посмотрим на </a:t>
                </a:r>
                <a:r>
                  <a:rPr lang="en-US" dirty="0" smtClean="0"/>
                  <a:t>Event</a:t>
                </a:r>
                <a:r>
                  <a:rPr lang="en-US" baseline="0" dirty="0" smtClean="0"/>
                  <a:t> anaphora </a:t>
                </a:r>
                <a:endParaRPr lang="ru-RU" baseline="0" dirty="0" smtClean="0"/>
              </a:p>
              <a:p>
                <a:r>
                  <a:rPr lang="ru-RU" baseline="0" dirty="0" smtClean="0"/>
                  <a:t>в предыдущем примере речь шла более или менее о </a:t>
                </a:r>
                <a:r>
                  <a:rPr lang="ru-RU" baseline="0" dirty="0" err="1" smtClean="0"/>
                  <a:t>кореферентности</a:t>
                </a:r>
                <a:r>
                  <a:rPr lang="ru-RU" baseline="0" dirty="0" smtClean="0"/>
                  <a:t> </a:t>
                </a:r>
                <a:r>
                  <a:rPr lang="ru-RU" baseline="0" dirty="0" err="1" smtClean="0"/>
                  <a:t>энтит</a:t>
                </a:r>
                <a:endParaRPr lang="ru-RU" baseline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Event</a:t>
                </a:r>
                <a:r>
                  <a:rPr lang="en-US" baseline="0" dirty="0" smtClean="0"/>
                  <a:t> anaphora – </a:t>
                </a:r>
                <a:r>
                  <a:rPr lang="ru-RU" baseline="0" dirty="0" smtClean="0"/>
                  <a:t>похожа на </a:t>
                </a:r>
                <a:r>
                  <a:rPr lang="ru-RU" baseline="0" dirty="0" err="1" smtClean="0"/>
                  <a:t>кореферентность</a:t>
                </a:r>
                <a:r>
                  <a:rPr lang="ru-RU" baseline="0" dirty="0" smtClean="0"/>
                  <a:t> </a:t>
                </a:r>
                <a:r>
                  <a:rPr lang="ru-RU" baseline="0" dirty="0" err="1" smtClean="0"/>
                  <a:t>анафоричностью</a:t>
                </a:r>
                <a:r>
                  <a:rPr lang="ru-RU" baseline="0" dirty="0" smtClean="0"/>
                  <a:t>, но идентичность там совершенно другого рода! (сказать это при переходе с первого слайда на второй)</a:t>
                </a:r>
                <a:endParaRPr lang="en-US" dirty="0" smtClean="0"/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:endParaRPr lang="en-US" dirty="0" smtClean="0"/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:r>
                  <a:rPr lang="ru-RU" dirty="0" smtClean="0"/>
                  <a:t>…</a:t>
                </a:r>
                <a:endParaRPr lang="en-US" dirty="0" smtClean="0"/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:r>
                  <a:rPr lang="ru-RU" dirty="0" smtClean="0"/>
                  <a:t>Могут спросить, зачем  нужна </a:t>
                </a:r>
                <a:r>
                  <a:rPr lang="ru-RU" b="1" dirty="0" err="1" smtClean="0"/>
                  <a:t>эквиваленция</a:t>
                </a:r>
                <a:r>
                  <a:rPr lang="ru-RU" dirty="0" smtClean="0"/>
                  <a:t> как дискурсивное отношение?</a:t>
                </a:r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:r>
                  <a:rPr lang="ru-RU" dirty="0" smtClean="0"/>
                  <a:t>то, что там </a:t>
                </a:r>
                <a:r>
                  <a:rPr lang="ru-RU" dirty="0" err="1" smtClean="0"/>
                  <a:t>кореф</a:t>
                </a:r>
                <a:r>
                  <a:rPr lang="ru-RU" dirty="0" smtClean="0"/>
                  <a:t> – это не намерение, там это просто повторяется, потому что говорю о той же самой вещи, а в </a:t>
                </a:r>
                <a:r>
                  <a:rPr lang="ru-RU" dirty="0" err="1" smtClean="0"/>
                  <a:t>эквиваленции</a:t>
                </a:r>
                <a:r>
                  <a:rPr lang="ru-RU" dirty="0" smtClean="0"/>
                  <a:t> – уже намерение говорящего, ты хочешь сказать, что это эквивалентно.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cs-CZ" b="1" i="0" dirty="0" err="1" smtClean="0"/>
                  <a:t>generalization</a:t>
                </a:r>
                <a:r>
                  <a:rPr lang="cs-CZ" i="0" dirty="0" smtClean="0"/>
                  <a:t> </a:t>
                </a:r>
                <a:r>
                  <a:rPr lang="cs-CZ" dirty="0" smtClean="0"/>
                  <a:t>(slabé, kde to nejde pochopit, jestli je to výraz stejného děje, ale v každém případě je důležité říct, že do toho už vstupuje sémantika) </a:t>
                </a:r>
                <a:endParaRPr lang="en-US" dirty="0" smtClean="0"/>
              </a:p>
              <a:p>
                <a:endParaRPr lang="en-US" dirty="0" smtClean="0"/>
              </a:p>
              <a:p>
                <a:pPr marL="0" lvl="1" indent="0">
                  <a:spcBef>
                    <a:spcPts val="580"/>
                  </a:spcBef>
                  <a:buClr>
                    <a:schemeClr val="accent1"/>
                  </a:buClr>
                  <a:buNone/>
                </a:pPr>
                <a:r>
                  <a:rPr lang="en-US" dirty="0" smtClean="0"/>
                  <a:t>The </a:t>
                </a:r>
                <a:r>
                  <a:rPr lang="en-US" dirty="0" err="1"/>
                  <a:t>yugu</a:t>
                </a:r>
                <a:r>
                  <a:rPr lang="en-US" dirty="0"/>
                  <a:t> team won a victory. They beat the </a:t>
                </a:r>
                <a:r>
                  <a:rPr lang="en-US" dirty="0" err="1"/>
                  <a:t>tara</a:t>
                </a:r>
                <a:r>
                  <a:rPr lang="en-US" dirty="0"/>
                  <a:t> team yesterday</a:t>
                </a:r>
                <a:r>
                  <a:rPr lang="en-US" dirty="0" smtClean="0"/>
                  <a:t>. (</a:t>
                </a:r>
                <a:r>
                  <a:rPr lang="en-US" dirty="0" err="1" smtClean="0"/>
                  <a:t>Danlos</a:t>
                </a:r>
                <a:r>
                  <a:rPr lang="en-US" dirty="0" smtClean="0"/>
                  <a:t> – </a:t>
                </a:r>
                <a:r>
                  <a:rPr lang="en-US" dirty="0" err="1" smtClean="0"/>
                  <a:t>Gaiffe</a:t>
                </a:r>
                <a:r>
                  <a:rPr lang="en-US" dirty="0" smtClean="0"/>
                  <a:t>: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elaboration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reformulation</a:t>
                </a:r>
                <a:r>
                  <a:rPr lang="en-US" dirty="0" smtClean="0"/>
                  <a:t>)</a:t>
                </a:r>
              </a:p>
              <a:p>
                <a:pPr marL="0" lvl="1" indent="0">
                  <a:spcBef>
                    <a:spcPts val="580"/>
                  </a:spcBef>
                  <a:buClr>
                    <a:schemeClr val="accent1"/>
                  </a:buClr>
                  <a:buNone/>
                </a:pPr>
                <a:r>
                  <a:rPr lang="en-US" dirty="0"/>
                  <a:t>Ted cracked the carafe. He hit it against the sink. (</a:t>
                </a:r>
                <a:r>
                  <a:rPr lang="en-US" i="0">
                    <a:latin typeface="Cambria Math"/>
                    <a:ea typeface="Cambria Math"/>
                  </a:rPr>
                  <a:t>≈</a:t>
                </a:r>
                <a:r>
                  <a:rPr lang="en-US" dirty="0"/>
                  <a:t> </a:t>
                </a:r>
                <a:r>
                  <a:rPr lang="en-US" i="1" dirty="0" smtClean="0"/>
                  <a:t>causal (</a:t>
                </a:r>
                <a:r>
                  <a:rPr lang="en-US" i="1" dirty="0" err="1" smtClean="0"/>
                  <a:t>Danlos</a:t>
                </a:r>
                <a:r>
                  <a:rPr lang="en-US" i="1" dirty="0" smtClean="0"/>
                  <a:t>), explanation, explication</a:t>
                </a:r>
                <a:r>
                  <a:rPr lang="en-US" dirty="0" smtClean="0"/>
                  <a:t>)</a:t>
                </a:r>
              </a:p>
              <a:p>
                <a:endParaRPr lang="ru-RU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ECEC-58F6-44C1-9ED8-EADCE728B6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19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31619C-646F-435D-8237-79A19B1294D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0790D7-DE64-4C35-8571-C46DF05C60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44" y="1556792"/>
            <a:ext cx="8856984" cy="1470025"/>
          </a:xfrm>
        </p:spPr>
        <p:txBody>
          <a:bodyPr>
            <a:noAutofit/>
          </a:bodyPr>
          <a:lstStyle/>
          <a:p>
            <a:r>
              <a:rPr lang="en-US" sz="4800" dirty="0"/>
              <a:t>Interplay of Coreference and </a:t>
            </a:r>
            <a:r>
              <a:rPr lang="en-US" sz="4800" dirty="0" smtClean="0"/>
              <a:t>Discourse</a:t>
            </a:r>
            <a:endParaRPr lang="ru-RU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8230" y="3140967"/>
            <a:ext cx="8856984" cy="1109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  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3472652"/>
            <a:ext cx="5594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Research</a:t>
            </a:r>
            <a:r>
              <a:rPr lang="en-US" sz="3600" dirty="0"/>
              <a:t> </a:t>
            </a:r>
            <a:r>
              <a:rPr lang="en-US" sz="3600" dirty="0" smtClean="0"/>
              <a:t>and</a:t>
            </a:r>
            <a:r>
              <a:rPr lang="ru-RU" sz="3600" dirty="0" smtClean="0"/>
              <a:t> </a:t>
            </a:r>
            <a:r>
              <a:rPr lang="en-US" sz="3600" dirty="0" smtClean="0"/>
              <a:t>Annotations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620054" y="4941168"/>
            <a:ext cx="3826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Anna </a:t>
            </a:r>
            <a:r>
              <a:rPr lang="en-US" sz="3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Nedoluzhko</a:t>
            </a:r>
            <a:endParaRPr lang="ru-RU" sz="3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2058" y="5517232"/>
            <a:ext cx="443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University, Prague</a:t>
            </a:r>
            <a:endParaRPr lang="ru-RU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 anchor="t">
            <a:noAutofit/>
          </a:bodyPr>
          <a:lstStyle/>
          <a:p>
            <a:r>
              <a:rPr lang="en-US" sz="3600" dirty="0" smtClean="0"/>
              <a:t>Coreference and Discourse: co-existing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556792"/>
                <a:ext cx="8291264" cy="33123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Další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možností, jak snížit cenu bytů na volném trhu, je posílit nabídku o byty z </a:t>
                </a:r>
                <a:r>
                  <a:rPr lang="cs-CZ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trhu regulovaného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Tento trh s byty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naprosto zdeformovaný.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en.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Another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possibility to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reduce the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housing costs on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market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to increase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supply by apartments from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regulated market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housing market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totally distorted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556792"/>
                <a:ext cx="8291264" cy="3312368"/>
              </a:xfrm>
              <a:blipFill rotWithShape="1">
                <a:blip r:embed="rId3"/>
                <a:stretch>
                  <a:fillRect l="-1176" t="-1471" r="-8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6804248" y="889003"/>
            <a:ext cx="2160239" cy="778098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 smtClean="0"/>
              <a:t>from </a:t>
            </a:r>
            <a:r>
              <a:rPr lang="en-US" sz="3600" dirty="0" smtClean="0"/>
              <a:t>PDT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286399"/>
            <a:ext cx="282320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(implicit) opposition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87006" y="5238227"/>
            <a:ext cx="189667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coreference </a:t>
            </a:r>
            <a:endParaRPr lang="ru-RU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275856" y="4293096"/>
            <a:ext cx="3096344" cy="2459834"/>
            <a:chOff x="3275856" y="4239143"/>
            <a:chExt cx="3096344" cy="245983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14"/>
            <a:stretch/>
          </p:blipFill>
          <p:spPr>
            <a:xfrm>
              <a:off x="3275856" y="4239143"/>
              <a:ext cx="3096344" cy="245983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639490">
              <a:off x="5189347" y="4815246"/>
              <a:ext cx="1159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Sent. 2</a:t>
              </a:r>
              <a:endParaRPr lang="ru-RU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 rot="21028204">
              <a:off x="3417839" y="4500918"/>
              <a:ext cx="1159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Sent. 1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4427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980728"/>
            <a:ext cx="7560840" cy="613048"/>
          </a:xfr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lvl="1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Ted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/>
              <a:t>arrived late.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He</a:t>
            </a:r>
            <a:r>
              <a:rPr lang="en-US" b="1" dirty="0" smtClean="0"/>
              <a:t> wanted to irritate Mary.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33455" y="2167880"/>
            <a:ext cx="6624736" cy="613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Ted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arrived late</a:t>
            </a:r>
            <a:r>
              <a:rPr lang="en-US" b="1" dirty="0" smtClean="0"/>
              <a:t>.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n-US" b="1" dirty="0"/>
              <a:t>irritated</a:t>
            </a:r>
            <a:r>
              <a:rPr lang="en-US" dirty="0"/>
              <a:t> </a:t>
            </a:r>
            <a:r>
              <a:rPr lang="en-US" b="1" dirty="0" smtClean="0"/>
              <a:t>Mary.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5403" y="2924944"/>
            <a:ext cx="7560840" cy="613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Ted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arrived late</a:t>
            </a:r>
            <a:r>
              <a:rPr lang="en-US" b="1" dirty="0" smtClean="0"/>
              <a:t>.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His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late arrival </a:t>
            </a:r>
            <a:r>
              <a:rPr lang="en-US" b="1" dirty="0"/>
              <a:t>irritated Mary.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3645024"/>
            <a:ext cx="8568952" cy="613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Ted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arrived late</a:t>
            </a:r>
            <a:r>
              <a:rPr lang="en-US" b="1" dirty="0" smtClean="0"/>
              <a:t>. Mary </a:t>
            </a:r>
            <a:r>
              <a:rPr lang="en-US" b="1" dirty="0"/>
              <a:t>was really irritated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that he was late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9003" y="4437112"/>
            <a:ext cx="8199461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Ted arrived late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was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impossible for him to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come o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 time.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 rot="5400000">
            <a:off x="4190885" y="1698984"/>
            <a:ext cx="651719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059832" y="1484784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…..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1484784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…..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426169" y="2780928"/>
            <a:ext cx="28984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Down Arrow 12"/>
          <p:cNvSpPr/>
          <p:nvPr/>
        </p:nvSpPr>
        <p:spPr>
          <a:xfrm>
            <a:off x="4426168" y="3501008"/>
            <a:ext cx="28984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Down Arrow 13"/>
          <p:cNvSpPr/>
          <p:nvPr/>
        </p:nvSpPr>
        <p:spPr>
          <a:xfrm>
            <a:off x="4498177" y="4221088"/>
            <a:ext cx="28984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956040" y="5301208"/>
            <a:ext cx="13837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/>
              <a:t>elaboration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6" name="Rectangle 15"/>
          <p:cNvSpPr/>
          <p:nvPr/>
        </p:nvSpPr>
        <p:spPr>
          <a:xfrm>
            <a:off x="586036" y="6065147"/>
            <a:ext cx="15311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/>
              <a:t>reformulation</a:t>
            </a:r>
            <a:endParaRPr lang="ru-RU" dirty="0"/>
          </a:p>
        </p:txBody>
      </p:sp>
      <p:sp>
        <p:nvSpPr>
          <p:cNvPr id="17" name="Rectangle 16"/>
          <p:cNvSpPr/>
          <p:nvPr/>
        </p:nvSpPr>
        <p:spPr>
          <a:xfrm>
            <a:off x="3243528" y="5343102"/>
            <a:ext cx="13644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/>
              <a:t>explanation</a:t>
            </a:r>
            <a:endParaRPr lang="ru-RU" dirty="0"/>
          </a:p>
        </p:txBody>
      </p:sp>
      <p:sp>
        <p:nvSpPr>
          <p:cNvPr id="18" name="Rectangle 17"/>
          <p:cNvSpPr/>
          <p:nvPr/>
        </p:nvSpPr>
        <p:spPr>
          <a:xfrm>
            <a:off x="4881468" y="5589240"/>
            <a:ext cx="12747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/>
              <a:t>explication</a:t>
            </a:r>
            <a:endParaRPr lang="ru-RU" dirty="0"/>
          </a:p>
        </p:txBody>
      </p:sp>
      <p:sp>
        <p:nvSpPr>
          <p:cNvPr id="19" name="Rectangle 18"/>
          <p:cNvSpPr/>
          <p:nvPr/>
        </p:nvSpPr>
        <p:spPr>
          <a:xfrm>
            <a:off x="6329894" y="5292486"/>
            <a:ext cx="14542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dirty="0" err="1"/>
              <a:t>specification</a:t>
            </a:r>
            <a:endParaRPr lang="ru-RU" dirty="0"/>
          </a:p>
        </p:txBody>
      </p:sp>
      <p:sp>
        <p:nvSpPr>
          <p:cNvPr id="20" name="Rectangle 19"/>
          <p:cNvSpPr/>
          <p:nvPr/>
        </p:nvSpPr>
        <p:spPr>
          <a:xfrm>
            <a:off x="7404700" y="5806085"/>
            <a:ext cx="14157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dirty="0" err="1"/>
              <a:t>equivalence</a:t>
            </a:r>
            <a:endParaRPr lang="ru-RU" dirty="0"/>
          </a:p>
        </p:txBody>
      </p:sp>
      <p:sp>
        <p:nvSpPr>
          <p:cNvPr id="21" name="Rectangle 20"/>
          <p:cNvSpPr/>
          <p:nvPr/>
        </p:nvSpPr>
        <p:spPr>
          <a:xfrm>
            <a:off x="2615799" y="5979866"/>
            <a:ext cx="17107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dirty="0" err="1"/>
              <a:t>examplification</a:t>
            </a:r>
            <a:endParaRPr lang="ru-RU" dirty="0"/>
          </a:p>
        </p:txBody>
      </p:sp>
      <p:sp>
        <p:nvSpPr>
          <p:cNvPr id="22" name="Rectangle 21"/>
          <p:cNvSpPr/>
          <p:nvPr/>
        </p:nvSpPr>
        <p:spPr>
          <a:xfrm>
            <a:off x="5487356" y="6198231"/>
            <a:ext cx="168507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dirty="0" err="1"/>
              <a:t>generalization</a:t>
            </a:r>
            <a:r>
              <a:rPr lang="cs-CZ" dirty="0"/>
              <a:t> </a:t>
            </a:r>
            <a:endParaRPr lang="ru-RU" dirty="0"/>
          </a:p>
        </p:txBody>
      </p:sp>
      <p:sp>
        <p:nvSpPr>
          <p:cNvPr id="23" name="Oval 22"/>
          <p:cNvSpPr/>
          <p:nvPr/>
        </p:nvSpPr>
        <p:spPr>
          <a:xfrm>
            <a:off x="7608530" y="247733"/>
            <a:ext cx="936104" cy="80500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Coref</a:t>
            </a:r>
            <a:endParaRPr lang="ru-RU" sz="1400" dirty="0"/>
          </a:p>
        </p:txBody>
      </p:sp>
      <p:sp>
        <p:nvSpPr>
          <p:cNvPr id="24" name="Oval 23"/>
          <p:cNvSpPr/>
          <p:nvPr/>
        </p:nvSpPr>
        <p:spPr>
          <a:xfrm>
            <a:off x="8112586" y="247733"/>
            <a:ext cx="864096" cy="792088"/>
          </a:xfrm>
          <a:prstGeom prst="ellipse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/>
              <a:t>Disc</a:t>
            </a:r>
            <a:endParaRPr lang="ru-R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92" y="399802"/>
            <a:ext cx="7139349" cy="7969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Coreference </a:t>
            </a:r>
            <a:r>
              <a:rPr lang="en-US" dirty="0" smtClean="0">
                <a:sym typeface="Wingdings" panose="05000000000000000000" pitchFamily="2" charset="2"/>
              </a:rPr>
              <a:t> Discourse: Event anaphora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03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dirty="0"/>
              <a:t>Event anaphora </a:t>
            </a:r>
            <a:r>
              <a:rPr lang="en-US" dirty="0" smtClean="0"/>
              <a:t>+ discourse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36615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Loňské léto bylo v Uherském Hradišti dost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bouřlivé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Juran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musel budovat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tým za pochodu v rozeběhnuté soutěži...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</a:t>
            </a: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považuji za výhodu.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přijde trenér do hotového mužstva, musí vycházet z hráčů, které má, a tomu přizpůsobit hru.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in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Uherske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Hradiste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quite stormy.</a:t>
            </a:r>
          </a:p>
          <a:p>
            <a:pPr marL="0" indent="0">
              <a:buNone/>
            </a:pPr>
            <a:r>
              <a:rPr lang="en-US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Juran</a:t>
            </a:r>
            <a:r>
              <a:rPr lang="en-US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to build a team during the competition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I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an advantage. </a:t>
            </a:r>
          </a:p>
          <a:p>
            <a:pPr marL="0" indent="0">
              <a:buNone/>
            </a:pPr>
            <a:r>
              <a:rPr lang="en-US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When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trainer comes to an already completed team, he must base the strategy on the players he has, and to adapt the game to them. </a:t>
            </a:r>
            <a:endParaRPr lang="ru-RU" sz="2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5668982"/>
            <a:ext cx="16417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explication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85790" y="5735487"/>
            <a:ext cx="189667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coreference </a:t>
            </a:r>
            <a:endParaRPr lang="ru-RU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491880" y="4941168"/>
            <a:ext cx="2592288" cy="1643611"/>
            <a:chOff x="3275856" y="4239143"/>
            <a:chExt cx="3096344" cy="245983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14"/>
            <a:stretch/>
          </p:blipFill>
          <p:spPr>
            <a:xfrm>
              <a:off x="3275856" y="4239143"/>
              <a:ext cx="3096344" cy="245983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1639490">
              <a:off x="5222155" y="4769707"/>
              <a:ext cx="1093675" cy="552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Sent. 2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 rot="21028204">
              <a:off x="3450647" y="4455380"/>
              <a:ext cx="1093675" cy="552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Sent. 1</a:t>
              </a:r>
              <a:endParaRPr lang="ru-RU" dirty="0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6804248" y="548680"/>
            <a:ext cx="2160239" cy="778098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 smtClean="0"/>
              <a:t>from </a:t>
            </a:r>
            <a:r>
              <a:rPr lang="en-US" sz="3600" dirty="0" smtClean="0"/>
              <a:t>PDT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5148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Anaphoric Connectives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31" y="5805264"/>
            <a:ext cx="8496941" cy="504056"/>
          </a:xfrm>
        </p:spPr>
        <p:txBody>
          <a:bodyPr>
            <a:normAutofit/>
          </a:bodyPr>
          <a:lstStyle/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trotz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trotzdem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Czech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vůli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tomu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přes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735832"/>
            <a:ext cx="7560840" cy="613048"/>
          </a:xfrm>
          <a:prstGeom prst="rect">
            <a:avLst/>
          </a:prstGeom>
          <a:ln w="127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>
                <a:solidFill>
                  <a:schemeClr val="tx1"/>
                </a:solidFill>
              </a:rPr>
              <a:t>Ted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was a great cook</a:t>
            </a:r>
            <a:r>
              <a:rPr lang="en-US" dirty="0" smtClean="0"/>
              <a:t>. </a:t>
            </a:r>
            <a:r>
              <a:rPr lang="en-US" dirty="0"/>
              <a:t>Mary </a:t>
            </a:r>
            <a:r>
              <a:rPr lang="en-US" i="1" dirty="0"/>
              <a:t>loved</a:t>
            </a:r>
            <a:r>
              <a:rPr lang="en-US" dirty="0"/>
              <a:t> him </a:t>
            </a:r>
            <a:r>
              <a:rPr lang="en-US" i="1" dirty="0"/>
              <a:t>for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dirty="0" smtClean="0"/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7624" y="2682280"/>
            <a:ext cx="7560840" cy="613048"/>
          </a:xfrm>
          <a:prstGeom prst="rect">
            <a:avLst/>
          </a:prstGeom>
          <a:ln w="127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/>
              <a:t>Ted was a great cook.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dirty="0"/>
              <a:t> is </a:t>
            </a:r>
            <a:r>
              <a:rPr lang="en-US" dirty="0" smtClean="0"/>
              <a:t>why </a:t>
            </a:r>
            <a:r>
              <a:rPr lang="en-US" dirty="0"/>
              <a:t>Mary loved him.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75656" y="3536032"/>
            <a:ext cx="6198218" cy="613048"/>
          </a:xfrm>
          <a:prstGeom prst="rect">
            <a:avLst/>
          </a:prstGeom>
          <a:ln w="127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/>
              <a:t>Ted was a great cook.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Therefore</a:t>
            </a:r>
            <a:r>
              <a:rPr lang="en-US" dirty="0"/>
              <a:t> she loved him.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91680" y="4400128"/>
            <a:ext cx="5040560" cy="613048"/>
          </a:xfrm>
          <a:prstGeom prst="rect">
            <a:avLst/>
          </a:prstGeom>
          <a:ln w="127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/>
              <a:t>Ted was a great cook.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So</a:t>
            </a:r>
            <a:r>
              <a:rPr lang="en-US" b="1" i="1" dirty="0" smtClean="0"/>
              <a:t> </a:t>
            </a:r>
            <a:r>
              <a:rPr lang="en-US" dirty="0" smtClean="0"/>
              <a:t>she </a:t>
            </a:r>
            <a:r>
              <a:rPr lang="en-US" dirty="0"/>
              <a:t>loved </a:t>
            </a:r>
            <a:r>
              <a:rPr lang="en-US" dirty="0" smtClean="0"/>
              <a:t>him.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39749" y="4337320"/>
            <a:ext cx="530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thus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4152" y="3275692"/>
            <a:ext cx="1015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that’s why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851920" y="2348880"/>
            <a:ext cx="28984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Down Arrow 10"/>
          <p:cNvSpPr/>
          <p:nvPr/>
        </p:nvSpPr>
        <p:spPr>
          <a:xfrm>
            <a:off x="3886109" y="3274068"/>
            <a:ext cx="28984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Down Arrow 11"/>
          <p:cNvSpPr/>
          <p:nvPr/>
        </p:nvSpPr>
        <p:spPr>
          <a:xfrm>
            <a:off x="3886109" y="4229308"/>
            <a:ext cx="28984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Isosceles Triangle 12"/>
          <p:cNvSpPr/>
          <p:nvPr/>
        </p:nvSpPr>
        <p:spPr>
          <a:xfrm>
            <a:off x="526040" y="1566135"/>
            <a:ext cx="8150416" cy="3658343"/>
          </a:xfrm>
          <a:prstGeom prst="triangle">
            <a:avLst>
              <a:gd name="adj" fmla="val 56463"/>
            </a:avLst>
          </a:prstGeom>
          <a:solidFill>
            <a:schemeClr val="accent1">
              <a:alpha val="2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503548" y="1566135"/>
            <a:ext cx="8208911" cy="2844152"/>
          </a:xfrm>
          <a:prstGeom prst="triangle">
            <a:avLst>
              <a:gd name="adj" fmla="val 53753"/>
            </a:avLst>
          </a:prstGeom>
          <a:solidFill>
            <a:srgbClr val="00B05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07794" y="126876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coreference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5802" y="51479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discourse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23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coreference-discourse interplay is richer in discourse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 perspective is ‘deeper’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weight of coreference relations for textual coherence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‘important’ coreference is not accidental (t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progressions,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...)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standard transfers from coreference to discourse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– therefore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anaphora – coreference between events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topics (saliences, information structure, ellipses, attribution)</a:t>
            </a:r>
          </a:p>
        </p:txBody>
      </p:sp>
    </p:spTree>
    <p:extLst>
      <p:ext uri="{BB962C8B-B14F-4D97-AF65-F5344CB8AC3E}">
        <p14:creationId xmlns:p14="http://schemas.microsoft.com/office/powerpoint/2010/main" val="26146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76" y="255786"/>
            <a:ext cx="7772400" cy="43691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References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856984" cy="6120680"/>
          </a:xfrm>
        </p:spPr>
        <p:txBody>
          <a:bodyPr>
            <a:noAutofit/>
          </a:bodyPr>
          <a:lstStyle/>
          <a:p>
            <a:r>
              <a:rPr lang="en-US" sz="2100" dirty="0" err="1" smtClean="0"/>
              <a:t>S.Botley</a:t>
            </a:r>
            <a:r>
              <a:rPr lang="en-US" sz="2100" dirty="0" smtClean="0"/>
              <a:t>, et al. (eds</a:t>
            </a:r>
            <a:r>
              <a:rPr lang="en-US" sz="2100" dirty="0"/>
              <a:t>.) 1999. Corpus-based and Computational Approaches to Discourse Anaphora</a:t>
            </a:r>
          </a:p>
          <a:p>
            <a:r>
              <a:rPr lang="en-US" sz="2100" dirty="0" smtClean="0"/>
              <a:t>Laurence </a:t>
            </a:r>
            <a:r>
              <a:rPr lang="en-US" sz="2100" dirty="0" err="1"/>
              <a:t>Danlos</a:t>
            </a:r>
            <a:r>
              <a:rPr lang="en-US" sz="2100" dirty="0"/>
              <a:t>, Bertrand </a:t>
            </a:r>
            <a:r>
              <a:rPr lang="en-US" sz="2100" dirty="0" err="1"/>
              <a:t>Gaiffe</a:t>
            </a:r>
            <a:r>
              <a:rPr lang="en-US" sz="2100" dirty="0"/>
              <a:t>. Event coreference and discourse relations. L. </a:t>
            </a:r>
            <a:r>
              <a:rPr lang="en-US" sz="2100" dirty="0" err="1"/>
              <a:t>Kulda</a:t>
            </a:r>
            <a:r>
              <a:rPr lang="en-US" sz="2100" dirty="0"/>
              <a:t>. Language, Music and Cognition, Kluwer Academic Publishers, 2004. </a:t>
            </a:r>
            <a:endParaRPr lang="ru-RU" sz="2100" dirty="0" smtClean="0"/>
          </a:p>
          <a:p>
            <a:r>
              <a:rPr lang="en-US" sz="2100" dirty="0"/>
              <a:t>M.A.K. Halliday &amp; </a:t>
            </a:r>
            <a:r>
              <a:rPr lang="en-US" sz="2100" dirty="0" err="1"/>
              <a:t>Ruqaiya</a:t>
            </a:r>
            <a:r>
              <a:rPr lang="en-US" sz="2100" dirty="0"/>
              <a:t> Hasan. Cohesion in English. 1976 </a:t>
            </a:r>
            <a:endParaRPr lang="en-US" sz="2100" dirty="0" smtClean="0"/>
          </a:p>
          <a:p>
            <a:r>
              <a:rPr lang="en-US" sz="2100" dirty="0"/>
              <a:t>E. </a:t>
            </a:r>
            <a:r>
              <a:rPr lang="en-US" sz="2100" dirty="0" err="1"/>
              <a:t>Hovy</a:t>
            </a:r>
            <a:r>
              <a:rPr lang="en-US" sz="2100" dirty="0"/>
              <a:t>, M. Marcus, M. Palmer, L. Ramshaw, </a:t>
            </a:r>
            <a:r>
              <a:rPr lang="en-US" sz="2100" dirty="0" smtClean="0"/>
              <a:t>and R</a:t>
            </a:r>
            <a:r>
              <a:rPr lang="en-US" sz="2100" dirty="0"/>
              <a:t>. </a:t>
            </a:r>
            <a:r>
              <a:rPr lang="en-US" sz="2100" dirty="0" err="1"/>
              <a:t>Weischedel</a:t>
            </a:r>
            <a:r>
              <a:rPr lang="en-US" sz="2100" dirty="0"/>
              <a:t>. 2006. </a:t>
            </a:r>
            <a:r>
              <a:rPr lang="en-US" sz="2100" dirty="0" err="1"/>
              <a:t>Ontonotes</a:t>
            </a:r>
            <a:r>
              <a:rPr lang="en-US" sz="2100" dirty="0"/>
              <a:t>: the 90% </a:t>
            </a:r>
            <a:r>
              <a:rPr lang="en-US" sz="2100" dirty="0" smtClean="0"/>
              <a:t>solution. In </a:t>
            </a:r>
            <a:r>
              <a:rPr lang="en-US" sz="2100" dirty="0"/>
              <a:t>NAACL-HLT.</a:t>
            </a:r>
            <a:endParaRPr lang="ru-RU" sz="2100" dirty="0" smtClean="0"/>
          </a:p>
          <a:p>
            <a:r>
              <a:rPr lang="en-US" sz="2100" dirty="0" err="1" smtClean="0"/>
              <a:t>Lapshinova-Koltunski</a:t>
            </a:r>
            <a:r>
              <a:rPr lang="en-US" sz="2100" dirty="0"/>
              <a:t>, E. and Kunz, K. (2014). Annotating cohesion for </a:t>
            </a:r>
            <a:r>
              <a:rPr lang="en-US" sz="2100" dirty="0" err="1"/>
              <a:t>multillingual</a:t>
            </a:r>
            <a:r>
              <a:rPr lang="en-US" sz="2100" dirty="0"/>
              <a:t> analysis. LREC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Louis </a:t>
            </a:r>
            <a:r>
              <a:rPr lang="en-US" sz="2100" dirty="0" smtClean="0"/>
              <a:t>Annie</a:t>
            </a:r>
            <a:r>
              <a:rPr lang="en-US" sz="2100" dirty="0"/>
              <a:t>, </a:t>
            </a:r>
            <a:r>
              <a:rPr lang="en-US" sz="2100" dirty="0" err="1"/>
              <a:t>Aravind</a:t>
            </a:r>
            <a:r>
              <a:rPr lang="en-US" sz="2100" dirty="0"/>
              <a:t> Joshi, Rashmi Prasad, Ani </a:t>
            </a:r>
            <a:r>
              <a:rPr lang="en-US" sz="2100" dirty="0" err="1" smtClean="0"/>
              <a:t>Nenkova</a:t>
            </a:r>
            <a:r>
              <a:rPr lang="en-US" sz="2100" dirty="0" smtClean="0"/>
              <a:t>. </a:t>
            </a:r>
            <a:r>
              <a:rPr lang="en-US" sz="2100" dirty="0"/>
              <a:t>(2010) Using entity features to classify implicit discourse </a:t>
            </a:r>
            <a:r>
              <a:rPr lang="en-US" sz="2100" dirty="0" smtClean="0"/>
              <a:t>relations.</a:t>
            </a:r>
          </a:p>
          <a:p>
            <a:r>
              <a:rPr lang="en-US" sz="2100" dirty="0" smtClean="0"/>
              <a:t>M. </a:t>
            </a:r>
            <a:r>
              <a:rPr lang="en-US" sz="2100" dirty="0" err="1" smtClean="0"/>
              <a:t>Poesio</a:t>
            </a:r>
            <a:r>
              <a:rPr lang="en-US" sz="2100" dirty="0" smtClean="0"/>
              <a:t> et al. Anaphora Resolution. Algorithms</a:t>
            </a:r>
            <a:r>
              <a:rPr lang="en-US" sz="2100" dirty="0"/>
              <a:t>, Resources, and </a:t>
            </a:r>
            <a:r>
              <a:rPr lang="en-US" sz="2100" dirty="0" smtClean="0"/>
              <a:t>Applications. 2016</a:t>
            </a:r>
            <a:r>
              <a:rPr lang="en-US" sz="2100" dirty="0"/>
              <a:t>. </a:t>
            </a:r>
            <a:endParaRPr lang="ru-RU" sz="2100" dirty="0" smtClean="0"/>
          </a:p>
          <a:p>
            <a:r>
              <a:rPr lang="en-US" sz="2100" dirty="0" smtClean="0"/>
              <a:t>Brian </a:t>
            </a:r>
            <a:r>
              <a:rPr lang="en-US" sz="2100" dirty="0"/>
              <a:t>Reese, Julie Hunter, Nicholas Asher, Pascal Denis and Jason Baldridge.  Reference Manual for the Analysis and Annotation of Rhetorical Structure. 2007 (DISCOR)</a:t>
            </a:r>
          </a:p>
          <a:p>
            <a:r>
              <a:rPr lang="en-US" sz="2100" dirty="0" smtClean="0"/>
              <a:t>B. Webber, A. Joshi, M. Stone, A. Knott. Anaphora </a:t>
            </a:r>
            <a:r>
              <a:rPr lang="en-US" sz="2100" dirty="0"/>
              <a:t>and Discourse </a:t>
            </a:r>
            <a:r>
              <a:rPr lang="en-US" sz="2100" dirty="0" smtClean="0"/>
              <a:t>structure. ACL, 1994</a:t>
            </a:r>
            <a:endParaRPr lang="en-US" sz="2100" b="1" dirty="0" smtClean="0"/>
          </a:p>
          <a:p>
            <a:pPr marL="0" indent="0">
              <a:buNone/>
            </a:pPr>
            <a:r>
              <a:rPr lang="cs-CZ" sz="2100" dirty="0" smtClean="0"/>
              <a:t>... and many </a:t>
            </a:r>
            <a:r>
              <a:rPr lang="cs-CZ" sz="2100" dirty="0" err="1" smtClean="0"/>
              <a:t>others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/>
            </a:r>
            <a:br>
              <a:rPr lang="en-US" sz="2100" dirty="0" smtClean="0"/>
            </a:b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3234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3240360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acknowledge the support from the Grant Agency of the Czech Republic (grant 16-05394S). This work has been using language resources developed and stored and distributed by the LINDAT/CLARIN project of the Ministry of Education, Youth and Sports of the Czech Republic (project_LM2015071).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065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772400" cy="406794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9600" b="1" dirty="0" err="1" smtClean="0"/>
              <a:t>Thank</a:t>
            </a:r>
            <a:r>
              <a:rPr lang="cs-CZ" sz="9600" b="1" dirty="0" smtClean="0"/>
              <a:t> </a:t>
            </a:r>
            <a:r>
              <a:rPr lang="cs-CZ" sz="9600" b="1" dirty="0" err="1" smtClean="0"/>
              <a:t>you</a:t>
            </a:r>
            <a:r>
              <a:rPr lang="en-US" sz="9600" b="1" dirty="0" smtClean="0"/>
              <a:t>!</a:t>
            </a:r>
            <a:endParaRPr lang="cs-CZ" sz="9600" b="1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645024"/>
            <a:ext cx="2817845" cy="2113384"/>
          </a:xfrm>
          <a:prstGeom prst="rect">
            <a:avLst/>
          </a:prstGeom>
        </p:spPr>
      </p:pic>
      <p:sp>
        <p:nvSpPr>
          <p:cNvPr id="6" name="TextBox 15"/>
          <p:cNvSpPr txBox="1"/>
          <p:nvPr/>
        </p:nvSpPr>
        <p:spPr>
          <a:xfrm>
            <a:off x="1331640" y="5282044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coreference</a:t>
            </a:r>
            <a:endParaRPr lang="ru-RU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6012160" y="5229200"/>
            <a:ext cx="1851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</a:t>
            </a:r>
            <a:endParaRPr lang="ru-RU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77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Corpora Annotated with Coreference and Discourse Relations</a:t>
                </a:r>
              </a:p>
              <a:p>
                <a:r>
                  <a:rPr lang="en-US" sz="2800" dirty="0" smtClean="0"/>
                  <a:t>Coreference to Discourse Transitions</a:t>
                </a:r>
              </a:p>
              <a:p>
                <a:pPr lvl="1"/>
                <a:r>
                  <a:rPr lang="en-US" sz="2800" dirty="0" smtClean="0"/>
                  <a:t>structural</a:t>
                </a:r>
              </a:p>
              <a:p>
                <a:pPr lvl="1"/>
                <a:r>
                  <a:rPr lang="en-US" sz="2800" dirty="0" smtClean="0"/>
                  <a:t>diachronic</a:t>
                </a:r>
              </a:p>
              <a:p>
                <a:r>
                  <a:rPr lang="en-US" sz="2800" dirty="0" smtClean="0"/>
                  <a:t>Examples of Coreference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↔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Discourse Interplay (not only) from Prague Dependency Treebank</a:t>
                </a:r>
              </a:p>
              <a:p>
                <a:r>
                  <a:rPr lang="en-US" sz="2800" dirty="0" smtClean="0"/>
                  <a:t>Other Dimensions (TFA, Salience)</a:t>
                </a:r>
              </a:p>
              <a:p>
                <a:r>
                  <a:rPr lang="en-US" sz="2800" dirty="0" smtClean="0"/>
                  <a:t>What Does It Mean? (= Conclusions)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:endParaRPr lang="ru-RU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863" t="-1333" r="-157" b="-77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 rot="908685">
            <a:off x="1106110" y="3860988"/>
            <a:ext cx="6231383" cy="14043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discourse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72525">
            <a:off x="1550146" y="1634953"/>
            <a:ext cx="6062541" cy="1430169"/>
          </a:xfrm>
          <a:prstGeom prst="roundRect">
            <a:avLst/>
          </a:prstGeom>
          <a:solidFill>
            <a:schemeClr val="accent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coreference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11560" y="2276872"/>
            <a:ext cx="2304256" cy="237626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Cohesion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Coherence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Halliday&amp;Hasan</a:t>
            </a:r>
            <a:r>
              <a:rPr lang="en-US" dirty="0" smtClean="0">
                <a:solidFill>
                  <a:schemeClr val="tx1"/>
                </a:solidFill>
              </a:rPr>
              <a:t> 1976 …)</a:t>
            </a:r>
          </a:p>
        </p:txBody>
      </p:sp>
      <p:sp>
        <p:nvSpPr>
          <p:cNvPr id="5" name="Oval 4"/>
          <p:cNvSpPr/>
          <p:nvPr/>
        </p:nvSpPr>
        <p:spPr>
          <a:xfrm>
            <a:off x="5652120" y="980728"/>
            <a:ext cx="2880320" cy="5040560"/>
          </a:xfrm>
          <a:prstGeom prst="ellipse">
            <a:avLst/>
          </a:prstGeom>
          <a:pattFill prst="smConfetti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Maybe together again?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(many dreams, incl. </a:t>
            </a:r>
            <a:r>
              <a:rPr lang="en-US" sz="1200" dirty="0" err="1" smtClean="0">
                <a:solidFill>
                  <a:schemeClr val="tx1"/>
                </a:solidFill>
              </a:rPr>
              <a:t>Poesio</a:t>
            </a:r>
            <a:r>
              <a:rPr lang="en-US" sz="1200" dirty="0" smtClean="0">
                <a:solidFill>
                  <a:schemeClr val="tx1"/>
                </a:solidFill>
              </a:rPr>
              <a:t> et al. 2016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5400092" y="3320988"/>
            <a:ext cx="1152128" cy="36004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ight Arrow 16"/>
          <p:cNvSpPr/>
          <p:nvPr/>
        </p:nvSpPr>
        <p:spPr>
          <a:xfrm rot="5400000">
            <a:off x="7704347" y="3392996"/>
            <a:ext cx="1152128" cy="36004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395536" y="404664"/>
            <a:ext cx="417454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/>
              <a:t>Coreference </a:t>
            </a:r>
            <a:r>
              <a:rPr lang="en-US" sz="2800" dirty="0" smtClean="0"/>
              <a:t>+ Discourse</a:t>
            </a:r>
            <a:endParaRPr lang="ru-RU" sz="2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42520"/>
            <a:ext cx="1810824" cy="120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692696"/>
            <a:ext cx="4427984" cy="6048672"/>
          </a:xfrm>
        </p:spPr>
        <p:txBody>
          <a:bodyPr vert="horz">
            <a:normAutofit fontScale="925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MUC corpora (</a:t>
            </a: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</a:rPr>
              <a:t>Hirschman, 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ea typeface="Arial"/>
              </a:rPr>
              <a:t>1998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ACE corpora (</a:t>
            </a:r>
            <a:r>
              <a:rPr lang="en-US" sz="1700" dirty="0" err="1"/>
              <a:t>Doddington</a:t>
            </a:r>
            <a:r>
              <a:rPr lang="en-US" sz="1700" dirty="0"/>
              <a:t> et al. 2000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Ontonotes</a:t>
            </a:r>
            <a:r>
              <a:rPr lang="en-US" dirty="0"/>
              <a:t> (</a:t>
            </a:r>
            <a:r>
              <a:rPr lang="en-US" sz="1700" dirty="0"/>
              <a:t>P</a:t>
            </a:r>
            <a:r>
              <a:rPr lang="cs-CZ" sz="1700" dirty="0" err="1"/>
              <a:t>radhan</a:t>
            </a:r>
            <a:r>
              <a:rPr lang="en-US" sz="1700" dirty="0"/>
              <a:t> et al.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A</a:t>
            </a:r>
            <a:r>
              <a:rPr lang="cs-CZ" dirty="0" err="1"/>
              <a:t>nCora</a:t>
            </a:r>
            <a:r>
              <a:rPr lang="en-US" dirty="0"/>
              <a:t> (</a:t>
            </a:r>
            <a:r>
              <a:rPr lang="cs-CZ" sz="1700" dirty="0" err="1"/>
              <a:t>Recasens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MATE, </a:t>
            </a:r>
            <a:r>
              <a:rPr lang="en-US" dirty="0"/>
              <a:t>(</a:t>
            </a:r>
            <a:r>
              <a:rPr lang="en-US" sz="1700" dirty="0" err="1"/>
              <a:t>Poesio</a:t>
            </a:r>
            <a:r>
              <a:rPr lang="en-US" sz="1700" dirty="0"/>
              <a:t> et al</a:t>
            </a:r>
            <a:r>
              <a:rPr lang="en-US" dirty="0"/>
              <a:t>.)</a:t>
            </a:r>
            <a:endParaRPr lang="cs-CZ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GNOME </a:t>
            </a:r>
            <a:r>
              <a:rPr lang="en-US" dirty="0"/>
              <a:t>(</a:t>
            </a:r>
            <a:r>
              <a:rPr lang="en-US" sz="1700" dirty="0" err="1"/>
              <a:t>Poesio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ARRAU (</a:t>
            </a:r>
            <a:r>
              <a:rPr lang="en-US" sz="1700" dirty="0" err="1"/>
              <a:t>Poesio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 smtClean="0"/>
              <a:t>Postdam</a:t>
            </a:r>
            <a:r>
              <a:rPr lang="cs-CZ" dirty="0" smtClean="0"/>
              <a:t> </a:t>
            </a:r>
            <a:r>
              <a:rPr lang="cs-CZ" dirty="0" err="1" smtClean="0"/>
              <a:t>Commentar</a:t>
            </a:r>
            <a:r>
              <a:rPr lang="en-US" dirty="0" smtClean="0"/>
              <a:t>y </a:t>
            </a:r>
            <a:r>
              <a:rPr lang="cs-CZ" dirty="0" smtClean="0"/>
              <a:t>C</a:t>
            </a:r>
            <a:r>
              <a:rPr lang="en-US" dirty="0" err="1" smtClean="0"/>
              <a:t>orpus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cs-CZ" sz="1700" dirty="0" err="1" smtClean="0"/>
              <a:t>coref</a:t>
            </a:r>
            <a:r>
              <a:rPr lang="en-US" sz="1700" dirty="0" smtClean="0"/>
              <a:t>.</a:t>
            </a:r>
            <a:r>
              <a:rPr lang="cs-CZ" sz="1700" dirty="0" smtClean="0"/>
              <a:t> </a:t>
            </a:r>
            <a:r>
              <a:rPr lang="cs-CZ" sz="1700" dirty="0" err="1"/>
              <a:t>Stede</a:t>
            </a:r>
            <a:r>
              <a:rPr lang="cs-CZ" sz="1700" dirty="0"/>
              <a:t>, </a:t>
            </a:r>
            <a:r>
              <a:rPr lang="cs-CZ" sz="1700" dirty="0" err="1"/>
              <a:t>Grishina</a:t>
            </a:r>
            <a:r>
              <a:rPr lang="en-US" sz="1700" dirty="0"/>
              <a:t> et al.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Prague Dependency Treebank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cs-CZ" sz="1700" dirty="0" err="1" smtClean="0"/>
              <a:t>coref</a:t>
            </a:r>
            <a:r>
              <a:rPr lang="en-US" sz="1700" dirty="0" smtClean="0"/>
              <a:t>.</a:t>
            </a:r>
            <a:r>
              <a:rPr lang="cs-CZ" sz="1700" dirty="0" smtClean="0"/>
              <a:t> </a:t>
            </a:r>
            <a:r>
              <a:rPr lang="cs-CZ" sz="1700" dirty="0" err="1"/>
              <a:t>Nedoluzhko</a:t>
            </a:r>
            <a:r>
              <a:rPr lang="cs-CZ" sz="1700" dirty="0"/>
              <a:t> et al</a:t>
            </a:r>
            <a:r>
              <a:rPr lang="cs-CZ" dirty="0"/>
              <a:t>.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Polish</a:t>
            </a:r>
            <a:r>
              <a:rPr lang="cs-CZ" dirty="0"/>
              <a:t> Coreference corpus</a:t>
            </a:r>
            <a:r>
              <a:rPr lang="en-US" dirty="0"/>
              <a:t> (</a:t>
            </a:r>
            <a:r>
              <a:rPr lang="cs-CZ" sz="1700" dirty="0" err="1"/>
              <a:t>Ogrodniczuk</a:t>
            </a:r>
            <a:r>
              <a:rPr lang="en-US" sz="1700" dirty="0"/>
              <a:t> et al</a:t>
            </a:r>
            <a:r>
              <a:rPr lang="en-US" dirty="0"/>
              <a:t>.)</a:t>
            </a:r>
            <a:endParaRPr lang="ru-RU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GECCo</a:t>
            </a:r>
            <a:r>
              <a:rPr lang="en-US" dirty="0"/>
              <a:t> (</a:t>
            </a:r>
            <a:r>
              <a:rPr lang="cs-CZ" sz="1700" dirty="0"/>
              <a:t>Kunz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en-US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en-US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en-US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716016" y="764704"/>
            <a:ext cx="4320480" cy="6048672"/>
          </a:xfrm>
        </p:spPr>
        <p:txBody>
          <a:bodyPr>
            <a:normAutofit fontScale="925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Penn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Treebank</a:t>
            </a:r>
            <a:r>
              <a:rPr lang="en-US" dirty="0"/>
              <a:t> (</a:t>
            </a:r>
            <a:r>
              <a:rPr lang="cs-CZ" dirty="0" err="1"/>
              <a:t>Prasad</a:t>
            </a:r>
            <a:r>
              <a:rPr lang="en-US" dirty="0"/>
              <a:t> </a:t>
            </a:r>
            <a:r>
              <a:rPr lang="cs-CZ" dirty="0"/>
              <a:t>et al.</a:t>
            </a:r>
            <a:r>
              <a:rPr lang="en-US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sz="2800" dirty="0"/>
              <a:t>RST Discourse </a:t>
            </a:r>
            <a:r>
              <a:rPr lang="en-US" sz="2800" dirty="0" smtClean="0"/>
              <a:t>Treebank </a:t>
            </a:r>
            <a:r>
              <a:rPr lang="en-US" sz="2800" dirty="0"/>
              <a:t>(Carlson et al. 2003</a:t>
            </a:r>
            <a:r>
              <a:rPr lang="en-US" sz="2800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sz="2800" dirty="0" err="1" smtClean="0"/>
              <a:t>CatDiG</a:t>
            </a:r>
            <a:r>
              <a:rPr lang="en-US" sz="2800" dirty="0" smtClean="0"/>
              <a:t> (</a:t>
            </a:r>
            <a:r>
              <a:rPr lang="en-US" sz="2800" dirty="0" err="1" smtClean="0"/>
              <a:t>Badia</a:t>
            </a:r>
            <a:r>
              <a:rPr lang="en-US" sz="2800" dirty="0" smtClean="0"/>
              <a:t> et al.)</a:t>
            </a:r>
            <a:endParaRPr lang="en-US" sz="2800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sz="2800" dirty="0"/>
              <a:t>RST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dirty="0" err="1"/>
              <a:t>signalling</a:t>
            </a:r>
            <a:r>
              <a:rPr lang="en-US" dirty="0"/>
              <a:t> corpus </a:t>
            </a:r>
            <a:r>
              <a:rPr lang="en-US" sz="1500" dirty="0" smtClean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Arial"/>
                <a:ea typeface="Arial"/>
              </a:rPr>
              <a:t>Dag&amp;Taboada</a:t>
            </a:r>
            <a:r>
              <a:rPr lang="en-US" sz="1500" dirty="0" smtClean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lang="en-US" sz="2200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sz="2800" dirty="0" err="1"/>
              <a:t>Postdam</a:t>
            </a:r>
            <a:r>
              <a:rPr lang="cs-CZ" sz="2800" dirty="0"/>
              <a:t> </a:t>
            </a:r>
            <a:r>
              <a:rPr lang="cs-CZ" sz="2800" dirty="0" err="1"/>
              <a:t>Commentary</a:t>
            </a:r>
            <a:r>
              <a:rPr lang="cs-CZ" sz="2800" dirty="0"/>
              <a:t> </a:t>
            </a:r>
            <a:r>
              <a:rPr lang="cs-CZ" sz="2800" dirty="0" smtClean="0"/>
              <a:t>Corpus</a:t>
            </a:r>
            <a:r>
              <a:rPr lang="en-US" sz="2800" dirty="0" smtClean="0"/>
              <a:t> </a:t>
            </a:r>
            <a:r>
              <a:rPr lang="en-US" sz="1900" dirty="0" smtClean="0"/>
              <a:t>(</a:t>
            </a:r>
            <a:r>
              <a:rPr lang="en-US" sz="1700" dirty="0"/>
              <a:t>Neumann, </a:t>
            </a:r>
            <a:r>
              <a:rPr lang="en-US" sz="1700" dirty="0" err="1"/>
              <a:t>Stede</a:t>
            </a:r>
            <a:r>
              <a:rPr lang="en-US" sz="1900" dirty="0" smtClean="0"/>
              <a:t>)</a:t>
            </a:r>
            <a:endParaRPr lang="en-US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DISCOR </a:t>
            </a:r>
            <a:r>
              <a:rPr lang="en-US" dirty="0"/>
              <a:t>and ANNODIS (</a:t>
            </a:r>
            <a:r>
              <a:rPr lang="en-US" sz="1700" dirty="0" err="1"/>
              <a:t>Afantenos</a:t>
            </a:r>
            <a:r>
              <a:rPr lang="en-US" sz="1700" dirty="0"/>
              <a:t> et al</a:t>
            </a:r>
            <a:r>
              <a:rPr lang="en-US" sz="1700" dirty="0" smtClean="0"/>
              <a:t>.</a:t>
            </a:r>
            <a:r>
              <a:rPr lang="en-US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err="1" smtClean="0"/>
              <a:t>PragueDT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sz="1700" dirty="0"/>
              <a:t>discourse:</a:t>
            </a:r>
            <a:r>
              <a:rPr lang="cs-CZ" sz="1700" dirty="0"/>
              <a:t> </a:t>
            </a:r>
            <a:r>
              <a:rPr lang="cs-CZ" sz="1700" dirty="0" smtClean="0"/>
              <a:t>Zikánová</a:t>
            </a:r>
            <a:r>
              <a:rPr lang="en-US" sz="1700" dirty="0" smtClean="0"/>
              <a:t>, Pol</a:t>
            </a:r>
            <a:r>
              <a:rPr lang="cs-CZ" sz="1700" dirty="0" err="1" smtClean="0"/>
              <a:t>áková</a:t>
            </a:r>
            <a:r>
              <a:rPr lang="cs-CZ" sz="1700" dirty="0" smtClean="0"/>
              <a:t> </a:t>
            </a:r>
            <a:r>
              <a:rPr lang="cs-CZ" sz="1700" dirty="0"/>
              <a:t>et al.</a:t>
            </a:r>
            <a:r>
              <a:rPr lang="en-US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err="1"/>
              <a:t>DiscAn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cs-CZ" sz="1700" dirty="0" err="1"/>
              <a:t>Sanders</a:t>
            </a:r>
            <a:r>
              <a:rPr lang="en-US" sz="1700" dirty="0"/>
              <a:t> et al</a:t>
            </a:r>
            <a:r>
              <a:rPr lang="en-US" dirty="0"/>
              <a:t>.)</a:t>
            </a:r>
            <a:endParaRPr lang="ru-RU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err="1" smtClean="0"/>
              <a:t>GECCo</a:t>
            </a:r>
            <a:r>
              <a:rPr lang="en-US" dirty="0" smtClean="0"/>
              <a:t> (</a:t>
            </a:r>
            <a:r>
              <a:rPr lang="en-US" sz="1700" dirty="0"/>
              <a:t>Kunz et al</a:t>
            </a:r>
            <a:r>
              <a:rPr lang="en-US" dirty="0" smtClean="0"/>
              <a:t>.)   </a:t>
            </a:r>
            <a:r>
              <a:rPr lang="cs-CZ" dirty="0" smtClean="0"/>
              <a:t>           </a:t>
            </a:r>
            <a:r>
              <a:rPr lang="en-US" dirty="0" smtClean="0"/>
              <a:t> …</a:t>
            </a:r>
            <a:endParaRPr lang="ru-RU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5520" y="36211"/>
            <a:ext cx="2036200" cy="65648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Coreference annotation</a:t>
            </a:r>
            <a:endParaRPr lang="ru-RU" sz="200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3"/>
          </p:nvPr>
        </p:nvSpPr>
        <p:spPr>
          <a:xfrm>
            <a:off x="7596336" y="2704"/>
            <a:ext cx="1512167" cy="68999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Discourse annotation</a:t>
            </a:r>
            <a:endParaRPr lang="ru-RU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55776" y="1852552"/>
            <a:ext cx="2376264" cy="1720464"/>
          </a:xfrm>
          <a:prstGeom prst="straightConnector1">
            <a:avLst/>
          </a:prstGeom>
          <a:ln w="47625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533554" y="5501576"/>
            <a:ext cx="0" cy="432048"/>
          </a:xfrm>
          <a:prstGeom prst="straightConnector1">
            <a:avLst/>
          </a:prstGeom>
          <a:ln w="47625"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843808" y="2276872"/>
            <a:ext cx="2016224" cy="468052"/>
          </a:xfrm>
          <a:prstGeom prst="straightConnector1">
            <a:avLst/>
          </a:prstGeom>
          <a:ln w="47625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99792" y="6453336"/>
            <a:ext cx="2160240" cy="0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61953" y="1052736"/>
            <a:ext cx="2142095" cy="799815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067944" y="3766479"/>
            <a:ext cx="964391" cy="526617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05818" y="5049180"/>
            <a:ext cx="1326517" cy="108012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275856" y="1124744"/>
            <a:ext cx="1728192" cy="3240360"/>
            <a:chOff x="3275856" y="1124744"/>
            <a:chExt cx="1736576" cy="3024336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139952" y="1124744"/>
              <a:ext cx="872480" cy="3024336"/>
            </a:xfrm>
            <a:prstGeom prst="straightConnector1">
              <a:avLst/>
            </a:prstGeom>
            <a:ln w="476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3275856" y="1124744"/>
              <a:ext cx="864096" cy="0"/>
            </a:xfrm>
            <a:prstGeom prst="straightConnector1">
              <a:avLst/>
            </a:prstGeom>
            <a:ln w="4762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 rot="21198900">
            <a:off x="7033277" y="1105183"/>
            <a:ext cx="917239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>
                <a:latin typeface="Lucida Handwriting" panose="03010101010101010101" pitchFamily="66" charset="0"/>
              </a:rPr>
              <a:t>+</a:t>
            </a:r>
            <a:r>
              <a:rPr lang="cs-CZ" sz="1200" dirty="0" err="1" smtClean="0">
                <a:latin typeface="Lucida Handwriting" panose="03010101010101010101" pitchFamily="66" charset="0"/>
              </a:rPr>
              <a:t>EntRels</a:t>
            </a:r>
            <a:endParaRPr lang="ru-RU" sz="1200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243156" y="2492896"/>
            <a:ext cx="3892624" cy="3672408"/>
            <a:chOff x="243156" y="2492896"/>
            <a:chExt cx="3892624" cy="3672408"/>
          </a:xfrm>
        </p:grpSpPr>
        <p:sp>
          <p:nvSpPr>
            <p:cNvPr id="73" name="Rounded Rectangle 72"/>
            <p:cNvSpPr/>
            <p:nvPr/>
          </p:nvSpPr>
          <p:spPr>
            <a:xfrm>
              <a:off x="247348" y="2492896"/>
              <a:ext cx="2736304" cy="792088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43156" y="5488226"/>
              <a:ext cx="3892624" cy="677078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674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692696"/>
            <a:ext cx="4427984" cy="6048672"/>
          </a:xfrm>
        </p:spPr>
        <p:txBody>
          <a:bodyPr vert="horz">
            <a:normAutofit fontScale="925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MUC corpora (</a:t>
            </a: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</a:rPr>
              <a:t>Hirschman, 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ea typeface="Arial"/>
              </a:rPr>
              <a:t>1998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ACE corpora (</a:t>
            </a:r>
            <a:r>
              <a:rPr lang="en-US" sz="1700" dirty="0" err="1"/>
              <a:t>Doddington</a:t>
            </a:r>
            <a:r>
              <a:rPr lang="en-US" sz="1700" dirty="0"/>
              <a:t> et al. 2000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Ontonotes</a:t>
            </a:r>
            <a:r>
              <a:rPr lang="en-US" dirty="0"/>
              <a:t> (</a:t>
            </a:r>
            <a:r>
              <a:rPr lang="en-US" sz="1700" dirty="0"/>
              <a:t>P</a:t>
            </a:r>
            <a:r>
              <a:rPr lang="cs-CZ" sz="1700" dirty="0" err="1"/>
              <a:t>radhan</a:t>
            </a:r>
            <a:r>
              <a:rPr lang="en-US" sz="1700" dirty="0"/>
              <a:t> et al.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A</a:t>
            </a:r>
            <a:r>
              <a:rPr lang="cs-CZ" dirty="0" err="1"/>
              <a:t>nCora</a:t>
            </a:r>
            <a:r>
              <a:rPr lang="en-US" dirty="0"/>
              <a:t> (</a:t>
            </a:r>
            <a:r>
              <a:rPr lang="cs-CZ" sz="1700" dirty="0" err="1"/>
              <a:t>Recasens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MATE, </a:t>
            </a:r>
            <a:r>
              <a:rPr lang="en-US" dirty="0"/>
              <a:t>(</a:t>
            </a:r>
            <a:r>
              <a:rPr lang="en-US" sz="1700" dirty="0" err="1"/>
              <a:t>Poesio</a:t>
            </a:r>
            <a:r>
              <a:rPr lang="en-US" sz="1700" dirty="0"/>
              <a:t> et al</a:t>
            </a:r>
            <a:r>
              <a:rPr lang="en-US" dirty="0"/>
              <a:t>.)</a:t>
            </a:r>
            <a:endParaRPr lang="cs-CZ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GNOME </a:t>
            </a:r>
            <a:r>
              <a:rPr lang="en-US" dirty="0"/>
              <a:t>(</a:t>
            </a:r>
            <a:r>
              <a:rPr lang="en-US" sz="1700" dirty="0" err="1"/>
              <a:t>Poesio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/>
              <a:t>ARRAU (</a:t>
            </a:r>
            <a:r>
              <a:rPr lang="en-US" sz="1700" dirty="0" err="1"/>
              <a:t>Poesio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 smtClean="0"/>
              <a:t>Postdam</a:t>
            </a:r>
            <a:r>
              <a:rPr lang="cs-CZ" dirty="0" smtClean="0"/>
              <a:t> </a:t>
            </a:r>
            <a:r>
              <a:rPr lang="cs-CZ" dirty="0" err="1" smtClean="0"/>
              <a:t>Commentar</a:t>
            </a:r>
            <a:r>
              <a:rPr lang="en-US" dirty="0" smtClean="0"/>
              <a:t>y </a:t>
            </a:r>
            <a:r>
              <a:rPr lang="cs-CZ" dirty="0" smtClean="0"/>
              <a:t>C</a:t>
            </a:r>
            <a:r>
              <a:rPr lang="en-US" dirty="0" err="1" smtClean="0"/>
              <a:t>orpus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cs-CZ" sz="1700" dirty="0" err="1" smtClean="0"/>
              <a:t>coref</a:t>
            </a:r>
            <a:r>
              <a:rPr lang="en-US" sz="1700" dirty="0" smtClean="0"/>
              <a:t>.</a:t>
            </a:r>
            <a:r>
              <a:rPr lang="cs-CZ" sz="1700" dirty="0" smtClean="0"/>
              <a:t> </a:t>
            </a:r>
            <a:r>
              <a:rPr lang="cs-CZ" sz="1700" dirty="0" err="1"/>
              <a:t>Stede</a:t>
            </a:r>
            <a:r>
              <a:rPr lang="cs-CZ" sz="1700" dirty="0"/>
              <a:t>, </a:t>
            </a:r>
            <a:r>
              <a:rPr lang="cs-CZ" sz="1700" dirty="0" err="1"/>
              <a:t>Grishina</a:t>
            </a:r>
            <a:r>
              <a:rPr lang="en-US" sz="1700" dirty="0"/>
              <a:t> et al.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Prague Dependency Treebank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cs-CZ" sz="1700" dirty="0" err="1" smtClean="0"/>
              <a:t>coref</a:t>
            </a:r>
            <a:r>
              <a:rPr lang="en-US" sz="1700" dirty="0" smtClean="0"/>
              <a:t>.</a:t>
            </a:r>
            <a:r>
              <a:rPr lang="cs-CZ" sz="1700" dirty="0" smtClean="0"/>
              <a:t> </a:t>
            </a:r>
            <a:r>
              <a:rPr lang="cs-CZ" sz="1700" dirty="0" err="1"/>
              <a:t>Nedoluzhko</a:t>
            </a:r>
            <a:r>
              <a:rPr lang="cs-CZ" sz="1700" dirty="0"/>
              <a:t> et al</a:t>
            </a:r>
            <a:r>
              <a:rPr lang="cs-CZ" dirty="0"/>
              <a:t>.</a:t>
            </a:r>
            <a:r>
              <a:rPr lang="en-US" dirty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Polish</a:t>
            </a:r>
            <a:r>
              <a:rPr lang="cs-CZ" dirty="0"/>
              <a:t> Coreference corpus</a:t>
            </a:r>
            <a:r>
              <a:rPr lang="en-US" dirty="0"/>
              <a:t> (</a:t>
            </a:r>
            <a:r>
              <a:rPr lang="cs-CZ" sz="1700" dirty="0" err="1"/>
              <a:t>Ogrodniczuk</a:t>
            </a:r>
            <a:r>
              <a:rPr lang="en-US" sz="1700" dirty="0"/>
              <a:t> et al</a:t>
            </a:r>
            <a:r>
              <a:rPr lang="en-US" dirty="0"/>
              <a:t>.)</a:t>
            </a:r>
            <a:endParaRPr lang="ru-RU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GECCo</a:t>
            </a:r>
            <a:r>
              <a:rPr lang="en-US" dirty="0"/>
              <a:t> (</a:t>
            </a:r>
            <a:r>
              <a:rPr lang="cs-CZ" sz="1700" dirty="0"/>
              <a:t>Kunz</a:t>
            </a:r>
            <a:r>
              <a:rPr lang="en-US" sz="1700" dirty="0"/>
              <a:t> et al</a:t>
            </a:r>
            <a:r>
              <a:rPr lang="en-US" dirty="0"/>
              <a:t>.)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en-US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en-US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en-US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716016" y="764704"/>
            <a:ext cx="4320480" cy="6048672"/>
          </a:xfrm>
        </p:spPr>
        <p:txBody>
          <a:bodyPr>
            <a:normAutofit fontScale="925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dirty="0" err="1"/>
              <a:t>Penn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Treebank</a:t>
            </a:r>
            <a:r>
              <a:rPr lang="en-US" dirty="0"/>
              <a:t> (</a:t>
            </a:r>
            <a:r>
              <a:rPr lang="cs-CZ" dirty="0" err="1"/>
              <a:t>Prasad</a:t>
            </a:r>
            <a:r>
              <a:rPr lang="en-US" dirty="0"/>
              <a:t> </a:t>
            </a:r>
            <a:r>
              <a:rPr lang="cs-CZ" dirty="0"/>
              <a:t>et al.</a:t>
            </a:r>
            <a:r>
              <a:rPr lang="en-US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sz="2800" dirty="0"/>
              <a:t>RST Discourse </a:t>
            </a:r>
            <a:r>
              <a:rPr lang="en-US" sz="2800" dirty="0" smtClean="0"/>
              <a:t>Treebank </a:t>
            </a:r>
            <a:r>
              <a:rPr lang="en-US" sz="2800" dirty="0"/>
              <a:t>(Carlson et al. 2003</a:t>
            </a:r>
            <a:r>
              <a:rPr lang="en-US" sz="2800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sz="2800" dirty="0" err="1" smtClean="0"/>
              <a:t>CatDiG</a:t>
            </a:r>
            <a:r>
              <a:rPr lang="en-US" sz="2800" dirty="0" smtClean="0"/>
              <a:t> (</a:t>
            </a:r>
            <a:r>
              <a:rPr lang="en-US" sz="2800" dirty="0" err="1" smtClean="0"/>
              <a:t>Badia</a:t>
            </a:r>
            <a:r>
              <a:rPr lang="en-US" sz="2800" dirty="0" smtClean="0"/>
              <a:t> et al.)</a:t>
            </a:r>
            <a:endParaRPr lang="en-US" sz="2800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sz="2800" dirty="0"/>
              <a:t>RST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dirty="0" err="1"/>
              <a:t>signalling</a:t>
            </a:r>
            <a:r>
              <a:rPr lang="en-US" dirty="0"/>
              <a:t> corpus </a:t>
            </a:r>
            <a:r>
              <a:rPr lang="en-US" sz="1500" dirty="0" smtClean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Arial"/>
                <a:ea typeface="Arial"/>
              </a:rPr>
              <a:t>Dag&amp;Taboada</a:t>
            </a:r>
            <a:r>
              <a:rPr lang="en-US" sz="1500" dirty="0" smtClean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lang="en-US" sz="2200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cs-CZ" sz="2800" dirty="0" err="1"/>
              <a:t>Postdam</a:t>
            </a:r>
            <a:r>
              <a:rPr lang="cs-CZ" sz="2800" dirty="0"/>
              <a:t> </a:t>
            </a:r>
            <a:r>
              <a:rPr lang="cs-CZ" sz="2800" dirty="0" err="1"/>
              <a:t>Commentary</a:t>
            </a:r>
            <a:r>
              <a:rPr lang="cs-CZ" sz="2800" dirty="0"/>
              <a:t> </a:t>
            </a:r>
            <a:r>
              <a:rPr lang="cs-CZ" sz="2800" dirty="0" smtClean="0"/>
              <a:t>Corpus</a:t>
            </a:r>
            <a:r>
              <a:rPr lang="en-US" sz="2800" dirty="0" smtClean="0"/>
              <a:t> </a:t>
            </a:r>
            <a:r>
              <a:rPr lang="en-US" sz="1900" dirty="0" smtClean="0"/>
              <a:t>(</a:t>
            </a:r>
            <a:r>
              <a:rPr lang="en-US" sz="1700" dirty="0"/>
              <a:t>Neumann, </a:t>
            </a:r>
            <a:r>
              <a:rPr lang="en-US" sz="1700" dirty="0" err="1"/>
              <a:t>Stede</a:t>
            </a:r>
            <a:r>
              <a:rPr lang="en-US" sz="1900" dirty="0" smtClean="0"/>
              <a:t>)</a:t>
            </a:r>
            <a:endParaRPr lang="en-US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smtClean="0"/>
              <a:t>DISCOR </a:t>
            </a:r>
            <a:r>
              <a:rPr lang="en-US" dirty="0"/>
              <a:t>and ANNODIS (</a:t>
            </a:r>
            <a:r>
              <a:rPr lang="en-US" sz="1700" dirty="0" err="1"/>
              <a:t>Afantenos</a:t>
            </a:r>
            <a:r>
              <a:rPr lang="en-US" sz="1700" dirty="0"/>
              <a:t> et al</a:t>
            </a:r>
            <a:r>
              <a:rPr lang="en-US" sz="1700" dirty="0" smtClean="0"/>
              <a:t>.</a:t>
            </a:r>
            <a:r>
              <a:rPr lang="en-US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err="1" smtClean="0"/>
              <a:t>PragueDT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sz="1700" dirty="0"/>
              <a:t>discourse:</a:t>
            </a:r>
            <a:r>
              <a:rPr lang="cs-CZ" sz="1700" dirty="0"/>
              <a:t> </a:t>
            </a:r>
            <a:r>
              <a:rPr lang="cs-CZ" sz="1700" dirty="0" smtClean="0"/>
              <a:t>Zikánová</a:t>
            </a:r>
            <a:r>
              <a:rPr lang="en-US" sz="1700" dirty="0" smtClean="0"/>
              <a:t>, Pol</a:t>
            </a:r>
            <a:r>
              <a:rPr lang="cs-CZ" sz="1700" dirty="0" err="1" smtClean="0"/>
              <a:t>áková</a:t>
            </a:r>
            <a:r>
              <a:rPr lang="cs-CZ" sz="1700" dirty="0" smtClean="0"/>
              <a:t> </a:t>
            </a:r>
            <a:r>
              <a:rPr lang="cs-CZ" sz="1700" dirty="0"/>
              <a:t>et al.</a:t>
            </a:r>
            <a:r>
              <a:rPr lang="en-US" dirty="0" smtClean="0"/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err="1"/>
              <a:t>DiscAn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cs-CZ" sz="1700" dirty="0" err="1"/>
              <a:t>Sanders</a:t>
            </a:r>
            <a:r>
              <a:rPr lang="en-US" sz="1700" dirty="0"/>
              <a:t> et al</a:t>
            </a:r>
            <a:r>
              <a:rPr lang="en-US" dirty="0"/>
              <a:t>.)</a:t>
            </a:r>
            <a:endParaRPr lang="ru-RU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SzPct val="25000"/>
            </a:pPr>
            <a:r>
              <a:rPr lang="en-US" dirty="0" err="1" smtClean="0"/>
              <a:t>GECCo</a:t>
            </a:r>
            <a:r>
              <a:rPr lang="en-US" dirty="0" smtClean="0"/>
              <a:t> (</a:t>
            </a:r>
            <a:r>
              <a:rPr lang="en-US" sz="1700" dirty="0"/>
              <a:t>Kunz et al</a:t>
            </a:r>
            <a:r>
              <a:rPr lang="en-US" dirty="0" smtClean="0"/>
              <a:t>.)   </a:t>
            </a:r>
            <a:r>
              <a:rPr lang="cs-CZ" dirty="0" smtClean="0"/>
              <a:t>           </a:t>
            </a:r>
            <a:r>
              <a:rPr lang="en-US" dirty="0" smtClean="0"/>
              <a:t> …</a:t>
            </a:r>
            <a:endParaRPr lang="ru-RU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5520" y="36211"/>
            <a:ext cx="2036200" cy="65648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Coreference annotation</a:t>
            </a:r>
            <a:endParaRPr lang="ru-RU" sz="200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3"/>
          </p:nvPr>
        </p:nvSpPr>
        <p:spPr>
          <a:xfrm>
            <a:off x="7596336" y="2704"/>
            <a:ext cx="1512167" cy="68999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dirty="0" smtClean="0"/>
              <a:t>Discourse annotation</a:t>
            </a:r>
            <a:endParaRPr lang="ru-RU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55776" y="1852552"/>
            <a:ext cx="2376264" cy="1720464"/>
          </a:xfrm>
          <a:prstGeom prst="straightConnector1">
            <a:avLst/>
          </a:prstGeom>
          <a:ln w="47625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533554" y="5501576"/>
            <a:ext cx="0" cy="432048"/>
          </a:xfrm>
          <a:prstGeom prst="straightConnector1">
            <a:avLst/>
          </a:prstGeom>
          <a:ln w="47625"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843808" y="2276872"/>
            <a:ext cx="2016224" cy="468052"/>
          </a:xfrm>
          <a:prstGeom prst="straightConnector1">
            <a:avLst/>
          </a:prstGeom>
          <a:ln w="47625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99792" y="6453336"/>
            <a:ext cx="2160240" cy="0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61953" y="1052736"/>
            <a:ext cx="2142095" cy="799815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067944" y="3766479"/>
            <a:ext cx="964391" cy="526617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05818" y="5049180"/>
            <a:ext cx="1326517" cy="108012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275856" y="1124744"/>
            <a:ext cx="1728192" cy="3240360"/>
            <a:chOff x="3275856" y="1124744"/>
            <a:chExt cx="1736576" cy="3024336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139952" y="1124744"/>
              <a:ext cx="872480" cy="3024336"/>
            </a:xfrm>
            <a:prstGeom prst="straightConnector1">
              <a:avLst/>
            </a:prstGeom>
            <a:ln w="476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3275856" y="1124744"/>
              <a:ext cx="864096" cy="0"/>
            </a:xfrm>
            <a:prstGeom prst="straightConnector1">
              <a:avLst/>
            </a:prstGeom>
            <a:ln w="4762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 rot="21198900">
            <a:off x="7033277" y="1105183"/>
            <a:ext cx="917239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>
                <a:latin typeface="Lucida Handwriting" panose="03010101010101010101" pitchFamily="66" charset="0"/>
              </a:rPr>
              <a:t>+</a:t>
            </a:r>
            <a:r>
              <a:rPr lang="cs-CZ" sz="1200" dirty="0" err="1" smtClean="0">
                <a:latin typeface="Lucida Handwriting" panose="03010101010101010101" pitchFamily="66" charset="0"/>
              </a:rPr>
              <a:t>EntRels</a:t>
            </a:r>
            <a:endParaRPr lang="ru-RU" sz="1200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243156" y="2492896"/>
            <a:ext cx="3892624" cy="3672408"/>
            <a:chOff x="243156" y="2492896"/>
            <a:chExt cx="3892624" cy="3672408"/>
          </a:xfrm>
        </p:grpSpPr>
        <p:sp>
          <p:nvSpPr>
            <p:cNvPr id="73" name="Rounded Rectangle 72"/>
            <p:cNvSpPr/>
            <p:nvPr/>
          </p:nvSpPr>
          <p:spPr>
            <a:xfrm>
              <a:off x="247348" y="2492896"/>
              <a:ext cx="2736304" cy="792088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43156" y="5488226"/>
              <a:ext cx="3892624" cy="677078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Group 59"/>
          <p:cNvGrpSpPr/>
          <p:nvPr/>
        </p:nvGrpSpPr>
        <p:grpSpPr>
          <a:xfrm>
            <a:off x="3275856" y="1124744"/>
            <a:ext cx="1728192" cy="3240360"/>
            <a:chOff x="3275856" y="1124744"/>
            <a:chExt cx="1736576" cy="3024336"/>
          </a:xfrm>
        </p:grpSpPr>
        <p:cxnSp>
          <p:nvCxnSpPr>
            <p:cNvPr id="21" name="Straight Arrow Connector 10"/>
            <p:cNvCxnSpPr/>
            <p:nvPr/>
          </p:nvCxnSpPr>
          <p:spPr>
            <a:xfrm>
              <a:off x="4139952" y="1124744"/>
              <a:ext cx="872480" cy="3024336"/>
            </a:xfrm>
            <a:prstGeom prst="straightConnector1">
              <a:avLst/>
            </a:prstGeom>
            <a:ln w="47625">
              <a:solidFill>
                <a:srgbClr val="00B05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55"/>
            <p:cNvCxnSpPr/>
            <p:nvPr/>
          </p:nvCxnSpPr>
          <p:spPr>
            <a:xfrm>
              <a:off x="3275856" y="1124744"/>
              <a:ext cx="864096" cy="0"/>
            </a:xfrm>
            <a:prstGeom prst="straightConnector1">
              <a:avLst/>
            </a:prstGeom>
            <a:ln w="47625">
              <a:solidFill>
                <a:srgbClr val="00B05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14"/>
          <p:cNvCxnSpPr/>
          <p:nvPr/>
        </p:nvCxnSpPr>
        <p:spPr>
          <a:xfrm flipV="1">
            <a:off x="2869737" y="1052735"/>
            <a:ext cx="2142095" cy="799815"/>
          </a:xfrm>
          <a:prstGeom prst="straightConnector1">
            <a:avLst/>
          </a:prstGeom>
          <a:ln w="4762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1"/>
          <p:cNvCxnSpPr/>
          <p:nvPr/>
        </p:nvCxnSpPr>
        <p:spPr>
          <a:xfrm flipV="1">
            <a:off x="4068924" y="3766478"/>
            <a:ext cx="964391" cy="526617"/>
          </a:xfrm>
          <a:prstGeom prst="straightConnector1">
            <a:avLst/>
          </a:prstGeom>
          <a:ln w="4762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4"/>
          <p:cNvCxnSpPr/>
          <p:nvPr/>
        </p:nvCxnSpPr>
        <p:spPr>
          <a:xfrm>
            <a:off x="3705817" y="5049180"/>
            <a:ext cx="1326517" cy="108012"/>
          </a:xfrm>
          <a:prstGeom prst="straightConnector1">
            <a:avLst/>
          </a:prstGeom>
          <a:ln w="4762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8"/>
          <p:cNvCxnSpPr/>
          <p:nvPr/>
        </p:nvCxnSpPr>
        <p:spPr>
          <a:xfrm>
            <a:off x="2699792" y="6453336"/>
            <a:ext cx="2160240" cy="0"/>
          </a:xfrm>
          <a:prstGeom prst="straightConnector1">
            <a:avLst/>
          </a:prstGeom>
          <a:ln w="4762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 rot="393651">
            <a:off x="2863772" y="3331423"/>
            <a:ext cx="2261982" cy="3291674"/>
          </a:xfrm>
          <a:custGeom>
            <a:avLst/>
            <a:gdLst>
              <a:gd name="connsiteX0" fmla="*/ 98176 w 2619563"/>
              <a:gd name="connsiteY0" fmla="*/ 61867 h 804438"/>
              <a:gd name="connsiteX1" fmla="*/ 33630 w 2619563"/>
              <a:gd name="connsiteY1" fmla="*/ 610507 h 804438"/>
              <a:gd name="connsiteX2" fmla="*/ 614543 w 2619563"/>
              <a:gd name="connsiteY2" fmla="*/ 707326 h 804438"/>
              <a:gd name="connsiteX3" fmla="*/ 1808642 w 2619563"/>
              <a:gd name="connsiteY3" fmla="*/ 804145 h 804438"/>
              <a:gd name="connsiteX4" fmla="*/ 2604708 w 2619563"/>
              <a:gd name="connsiteY4" fmla="*/ 675053 h 804438"/>
              <a:gd name="connsiteX5" fmla="*/ 2303493 w 2619563"/>
              <a:gd name="connsiteY5" fmla="*/ 266262 h 804438"/>
              <a:gd name="connsiteX6" fmla="*/ 2002279 w 2619563"/>
              <a:gd name="connsiteY6" fmla="*/ 158686 h 804438"/>
              <a:gd name="connsiteX7" fmla="*/ 1324548 w 2619563"/>
              <a:gd name="connsiteY7" fmla="*/ 104898 h 804438"/>
              <a:gd name="connsiteX8" fmla="*/ 334844 w 2619563"/>
              <a:gd name="connsiteY8" fmla="*/ 18837 h 804438"/>
              <a:gd name="connsiteX9" fmla="*/ 98176 w 2619563"/>
              <a:gd name="connsiteY9" fmla="*/ 61867 h 80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9563" h="804438">
                <a:moveTo>
                  <a:pt x="98176" y="61867"/>
                </a:moveTo>
                <a:cubicBezTo>
                  <a:pt x="47974" y="160479"/>
                  <a:pt x="-52431" y="502931"/>
                  <a:pt x="33630" y="610507"/>
                </a:cubicBezTo>
                <a:cubicBezTo>
                  <a:pt x="119691" y="718084"/>
                  <a:pt x="318708" y="675053"/>
                  <a:pt x="614543" y="707326"/>
                </a:cubicBezTo>
                <a:cubicBezTo>
                  <a:pt x="910378" y="739599"/>
                  <a:pt x="1476948" y="809524"/>
                  <a:pt x="1808642" y="804145"/>
                </a:cubicBezTo>
                <a:cubicBezTo>
                  <a:pt x="2140336" y="798766"/>
                  <a:pt x="2522233" y="764700"/>
                  <a:pt x="2604708" y="675053"/>
                </a:cubicBezTo>
                <a:cubicBezTo>
                  <a:pt x="2687183" y="585406"/>
                  <a:pt x="2403898" y="352323"/>
                  <a:pt x="2303493" y="266262"/>
                </a:cubicBezTo>
                <a:cubicBezTo>
                  <a:pt x="2203088" y="180201"/>
                  <a:pt x="2165436" y="185580"/>
                  <a:pt x="2002279" y="158686"/>
                </a:cubicBezTo>
                <a:cubicBezTo>
                  <a:pt x="1839122" y="131792"/>
                  <a:pt x="1324548" y="104898"/>
                  <a:pt x="1324548" y="104898"/>
                </a:cubicBezTo>
                <a:cubicBezTo>
                  <a:pt x="1046642" y="81590"/>
                  <a:pt x="535653" y="27802"/>
                  <a:pt x="334844" y="18837"/>
                </a:cubicBezTo>
                <a:cubicBezTo>
                  <a:pt x="134035" y="9872"/>
                  <a:pt x="148378" y="-36745"/>
                  <a:pt x="98176" y="618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Freeform 7"/>
          <p:cNvSpPr/>
          <p:nvPr/>
        </p:nvSpPr>
        <p:spPr>
          <a:xfrm>
            <a:off x="275727" y="320860"/>
            <a:ext cx="5683949" cy="4800600"/>
          </a:xfrm>
          <a:custGeom>
            <a:avLst/>
            <a:gdLst>
              <a:gd name="connsiteX0" fmla="*/ 517200 w 5683949"/>
              <a:gd name="connsiteY0" fmla="*/ 108465 h 3478002"/>
              <a:gd name="connsiteX1" fmla="*/ 65379 w 5683949"/>
              <a:gd name="connsiteY1" fmla="*/ 678620 h 3478002"/>
              <a:gd name="connsiteX2" fmla="*/ 11590 w 5683949"/>
              <a:gd name="connsiteY2" fmla="*/ 1377867 h 3478002"/>
              <a:gd name="connsiteX3" fmla="*/ 22348 w 5683949"/>
              <a:gd name="connsiteY3" fmla="*/ 2346056 h 3478002"/>
              <a:gd name="connsiteX4" fmla="*/ 237501 w 5683949"/>
              <a:gd name="connsiteY4" fmla="*/ 2937726 h 3478002"/>
              <a:gd name="connsiteX5" fmla="*/ 936748 w 5683949"/>
              <a:gd name="connsiteY5" fmla="*/ 2873180 h 3478002"/>
              <a:gd name="connsiteX6" fmla="*/ 2410546 w 5683949"/>
              <a:gd name="connsiteY6" fmla="*/ 2733331 h 3478002"/>
              <a:gd name="connsiteX7" fmla="*/ 3012974 w 5683949"/>
              <a:gd name="connsiteY7" fmla="*/ 2701058 h 3478002"/>
              <a:gd name="connsiteX8" fmla="*/ 3131308 w 5683949"/>
              <a:gd name="connsiteY8" fmla="*/ 3411063 h 3478002"/>
              <a:gd name="connsiteX9" fmla="*/ 3948889 w 5683949"/>
              <a:gd name="connsiteY9" fmla="*/ 3443336 h 3478002"/>
              <a:gd name="connsiteX10" fmla="*/ 5508748 w 5683949"/>
              <a:gd name="connsiteY10" fmla="*/ 3368032 h 3478002"/>
              <a:gd name="connsiteX11" fmla="*/ 5433445 w 5683949"/>
              <a:gd name="connsiteY11" fmla="*/ 2787119 h 3478002"/>
              <a:gd name="connsiteX12" fmla="*/ 5594809 w 5683949"/>
              <a:gd name="connsiteY12" fmla="*/ 2636512 h 3478002"/>
              <a:gd name="connsiteX13" fmla="*/ 5573294 w 5683949"/>
              <a:gd name="connsiteY13" fmla="*/ 2001811 h 3478002"/>
              <a:gd name="connsiteX14" fmla="*/ 4260861 w 5683949"/>
              <a:gd name="connsiteY14" fmla="*/ 1851204 h 3478002"/>
              <a:gd name="connsiteX15" fmla="*/ 4121012 w 5683949"/>
              <a:gd name="connsiteY15" fmla="*/ 829227 h 3478002"/>
              <a:gd name="connsiteX16" fmla="*/ 3862828 w 5683949"/>
              <a:gd name="connsiteY16" fmla="*/ 65434 h 3478002"/>
              <a:gd name="connsiteX17" fmla="*/ 517200 w 5683949"/>
              <a:gd name="connsiteY17" fmla="*/ 108465 h 347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83949" h="3478002">
                <a:moveTo>
                  <a:pt x="517200" y="108465"/>
                </a:moveTo>
                <a:cubicBezTo>
                  <a:pt x="-115708" y="210663"/>
                  <a:pt x="149647" y="467053"/>
                  <a:pt x="65379" y="678620"/>
                </a:cubicBezTo>
                <a:cubicBezTo>
                  <a:pt x="-18889" y="890187"/>
                  <a:pt x="18762" y="1099961"/>
                  <a:pt x="11590" y="1377867"/>
                </a:cubicBezTo>
                <a:cubicBezTo>
                  <a:pt x="4418" y="1655773"/>
                  <a:pt x="-15304" y="2086080"/>
                  <a:pt x="22348" y="2346056"/>
                </a:cubicBezTo>
                <a:cubicBezTo>
                  <a:pt x="60000" y="2606032"/>
                  <a:pt x="85101" y="2849872"/>
                  <a:pt x="237501" y="2937726"/>
                </a:cubicBezTo>
                <a:cubicBezTo>
                  <a:pt x="389901" y="3025580"/>
                  <a:pt x="936748" y="2873180"/>
                  <a:pt x="936748" y="2873180"/>
                </a:cubicBezTo>
                <a:lnTo>
                  <a:pt x="2410546" y="2733331"/>
                </a:lnTo>
                <a:cubicBezTo>
                  <a:pt x="2756584" y="2704644"/>
                  <a:pt x="2892847" y="2588103"/>
                  <a:pt x="3012974" y="2701058"/>
                </a:cubicBezTo>
                <a:cubicBezTo>
                  <a:pt x="3133101" y="2814013"/>
                  <a:pt x="2975322" y="3287350"/>
                  <a:pt x="3131308" y="3411063"/>
                </a:cubicBezTo>
                <a:cubicBezTo>
                  <a:pt x="3287294" y="3534776"/>
                  <a:pt x="3552649" y="3450508"/>
                  <a:pt x="3948889" y="3443336"/>
                </a:cubicBezTo>
                <a:cubicBezTo>
                  <a:pt x="4345129" y="3436164"/>
                  <a:pt x="5261322" y="3477401"/>
                  <a:pt x="5508748" y="3368032"/>
                </a:cubicBezTo>
                <a:cubicBezTo>
                  <a:pt x="5756174" y="3258663"/>
                  <a:pt x="5419102" y="2909039"/>
                  <a:pt x="5433445" y="2787119"/>
                </a:cubicBezTo>
                <a:cubicBezTo>
                  <a:pt x="5447788" y="2665199"/>
                  <a:pt x="5571501" y="2767397"/>
                  <a:pt x="5594809" y="2636512"/>
                </a:cubicBezTo>
                <a:cubicBezTo>
                  <a:pt x="5618117" y="2505627"/>
                  <a:pt x="5795619" y="2132696"/>
                  <a:pt x="5573294" y="2001811"/>
                </a:cubicBezTo>
                <a:cubicBezTo>
                  <a:pt x="5350969" y="1870926"/>
                  <a:pt x="4502908" y="2046635"/>
                  <a:pt x="4260861" y="1851204"/>
                </a:cubicBezTo>
                <a:cubicBezTo>
                  <a:pt x="4018814" y="1655773"/>
                  <a:pt x="4187351" y="1126855"/>
                  <a:pt x="4121012" y="829227"/>
                </a:cubicBezTo>
                <a:cubicBezTo>
                  <a:pt x="4054673" y="531599"/>
                  <a:pt x="4463463" y="183768"/>
                  <a:pt x="3862828" y="65434"/>
                </a:cubicBezTo>
                <a:cubicBezTo>
                  <a:pt x="3262193" y="-52900"/>
                  <a:pt x="1150108" y="6267"/>
                  <a:pt x="517200" y="10846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Freeform 18"/>
          <p:cNvSpPr/>
          <p:nvPr/>
        </p:nvSpPr>
        <p:spPr>
          <a:xfrm>
            <a:off x="6918929" y="676268"/>
            <a:ext cx="2045559" cy="1964179"/>
          </a:xfrm>
          <a:custGeom>
            <a:avLst/>
            <a:gdLst>
              <a:gd name="connsiteX0" fmla="*/ 98176 w 2619563"/>
              <a:gd name="connsiteY0" fmla="*/ 61867 h 804438"/>
              <a:gd name="connsiteX1" fmla="*/ 33630 w 2619563"/>
              <a:gd name="connsiteY1" fmla="*/ 610507 h 804438"/>
              <a:gd name="connsiteX2" fmla="*/ 614543 w 2619563"/>
              <a:gd name="connsiteY2" fmla="*/ 707326 h 804438"/>
              <a:gd name="connsiteX3" fmla="*/ 1808642 w 2619563"/>
              <a:gd name="connsiteY3" fmla="*/ 804145 h 804438"/>
              <a:gd name="connsiteX4" fmla="*/ 2604708 w 2619563"/>
              <a:gd name="connsiteY4" fmla="*/ 675053 h 804438"/>
              <a:gd name="connsiteX5" fmla="*/ 2303493 w 2619563"/>
              <a:gd name="connsiteY5" fmla="*/ 266262 h 804438"/>
              <a:gd name="connsiteX6" fmla="*/ 2002279 w 2619563"/>
              <a:gd name="connsiteY6" fmla="*/ 158686 h 804438"/>
              <a:gd name="connsiteX7" fmla="*/ 1324548 w 2619563"/>
              <a:gd name="connsiteY7" fmla="*/ 104898 h 804438"/>
              <a:gd name="connsiteX8" fmla="*/ 334844 w 2619563"/>
              <a:gd name="connsiteY8" fmla="*/ 18837 h 804438"/>
              <a:gd name="connsiteX9" fmla="*/ 98176 w 2619563"/>
              <a:gd name="connsiteY9" fmla="*/ 61867 h 80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9563" h="804438">
                <a:moveTo>
                  <a:pt x="98176" y="61867"/>
                </a:moveTo>
                <a:cubicBezTo>
                  <a:pt x="47974" y="160479"/>
                  <a:pt x="-52431" y="502931"/>
                  <a:pt x="33630" y="610507"/>
                </a:cubicBezTo>
                <a:cubicBezTo>
                  <a:pt x="119691" y="718084"/>
                  <a:pt x="318708" y="675053"/>
                  <a:pt x="614543" y="707326"/>
                </a:cubicBezTo>
                <a:cubicBezTo>
                  <a:pt x="910378" y="739599"/>
                  <a:pt x="1476948" y="809524"/>
                  <a:pt x="1808642" y="804145"/>
                </a:cubicBezTo>
                <a:cubicBezTo>
                  <a:pt x="2140336" y="798766"/>
                  <a:pt x="2522233" y="764700"/>
                  <a:pt x="2604708" y="675053"/>
                </a:cubicBezTo>
                <a:cubicBezTo>
                  <a:pt x="2687183" y="585406"/>
                  <a:pt x="2403898" y="352323"/>
                  <a:pt x="2303493" y="266262"/>
                </a:cubicBezTo>
                <a:cubicBezTo>
                  <a:pt x="2203088" y="180201"/>
                  <a:pt x="2165436" y="185580"/>
                  <a:pt x="2002279" y="158686"/>
                </a:cubicBezTo>
                <a:cubicBezTo>
                  <a:pt x="1839122" y="131792"/>
                  <a:pt x="1324548" y="104898"/>
                  <a:pt x="1324548" y="104898"/>
                </a:cubicBezTo>
                <a:cubicBezTo>
                  <a:pt x="1046642" y="81590"/>
                  <a:pt x="535653" y="27802"/>
                  <a:pt x="334844" y="18837"/>
                </a:cubicBezTo>
                <a:cubicBezTo>
                  <a:pt x="134035" y="9872"/>
                  <a:pt x="148378" y="-36745"/>
                  <a:pt x="98176" y="618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Freeform 17"/>
          <p:cNvSpPr/>
          <p:nvPr/>
        </p:nvSpPr>
        <p:spPr>
          <a:xfrm>
            <a:off x="394417" y="3476548"/>
            <a:ext cx="2305375" cy="1974889"/>
          </a:xfrm>
          <a:custGeom>
            <a:avLst/>
            <a:gdLst>
              <a:gd name="connsiteX0" fmla="*/ 164696 w 1979327"/>
              <a:gd name="connsiteY0" fmla="*/ 0 h 1259460"/>
              <a:gd name="connsiteX1" fmla="*/ 14089 w 1979327"/>
              <a:gd name="connsiteY1" fmla="*/ 882127 h 1259460"/>
              <a:gd name="connsiteX2" fmla="*/ 476667 w 1979327"/>
              <a:gd name="connsiteY2" fmla="*/ 1204856 h 1259460"/>
              <a:gd name="connsiteX3" fmla="*/ 1799858 w 1979327"/>
              <a:gd name="connsiteY3" fmla="*/ 1204856 h 1259460"/>
              <a:gd name="connsiteX4" fmla="*/ 1971980 w 1979327"/>
              <a:gd name="connsiteY4" fmla="*/ 666974 h 1259460"/>
              <a:gd name="connsiteX5" fmla="*/ 1853646 w 1979327"/>
              <a:gd name="connsiteY5" fmla="*/ 247426 h 1259460"/>
              <a:gd name="connsiteX6" fmla="*/ 1218945 w 1979327"/>
              <a:gd name="connsiteY6" fmla="*/ 150607 h 1259460"/>
              <a:gd name="connsiteX7" fmla="*/ 164696 w 1979327"/>
              <a:gd name="connsiteY7" fmla="*/ 0 h 125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9327" h="1259460">
                <a:moveTo>
                  <a:pt x="164696" y="0"/>
                </a:moveTo>
                <a:cubicBezTo>
                  <a:pt x="63395" y="340659"/>
                  <a:pt x="-37906" y="681318"/>
                  <a:pt x="14089" y="882127"/>
                </a:cubicBezTo>
                <a:cubicBezTo>
                  <a:pt x="66084" y="1082936"/>
                  <a:pt x="179039" y="1151068"/>
                  <a:pt x="476667" y="1204856"/>
                </a:cubicBezTo>
                <a:cubicBezTo>
                  <a:pt x="774295" y="1258644"/>
                  <a:pt x="1550639" y="1294503"/>
                  <a:pt x="1799858" y="1204856"/>
                </a:cubicBezTo>
                <a:cubicBezTo>
                  <a:pt x="2049077" y="1115209"/>
                  <a:pt x="1963015" y="826545"/>
                  <a:pt x="1971980" y="666974"/>
                </a:cubicBezTo>
                <a:cubicBezTo>
                  <a:pt x="1980945" y="507403"/>
                  <a:pt x="1979152" y="333487"/>
                  <a:pt x="1853646" y="247426"/>
                </a:cubicBezTo>
                <a:cubicBezTo>
                  <a:pt x="1728140" y="161365"/>
                  <a:pt x="1218945" y="150607"/>
                  <a:pt x="1218945" y="150607"/>
                </a:cubicBezTo>
                <a:lnTo>
                  <a:pt x="164696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Freeform 16"/>
          <p:cNvSpPr/>
          <p:nvPr/>
        </p:nvSpPr>
        <p:spPr>
          <a:xfrm>
            <a:off x="875127" y="5563964"/>
            <a:ext cx="1358721" cy="1017948"/>
          </a:xfrm>
          <a:custGeom>
            <a:avLst/>
            <a:gdLst>
              <a:gd name="connsiteX0" fmla="*/ 64440 w 1358721"/>
              <a:gd name="connsiteY0" fmla="*/ 279091 h 763461"/>
              <a:gd name="connsiteX1" fmla="*/ 258078 w 1358721"/>
              <a:gd name="connsiteY1" fmla="*/ 634094 h 763461"/>
              <a:gd name="connsiteX2" fmla="*/ 752930 w 1358721"/>
              <a:gd name="connsiteY2" fmla="*/ 763186 h 763461"/>
              <a:gd name="connsiteX3" fmla="*/ 1290812 w 1358721"/>
              <a:gd name="connsiteY3" fmla="*/ 644851 h 763461"/>
              <a:gd name="connsiteX4" fmla="*/ 1290812 w 1358721"/>
              <a:gd name="connsiteY4" fmla="*/ 63939 h 763461"/>
              <a:gd name="connsiteX5" fmla="*/ 742172 w 1358721"/>
              <a:gd name="connsiteY5" fmla="*/ 20908 h 763461"/>
              <a:gd name="connsiteX6" fmla="*/ 53683 w 1358721"/>
              <a:gd name="connsiteY6" fmla="*/ 117727 h 763461"/>
              <a:gd name="connsiteX7" fmla="*/ 64440 w 1358721"/>
              <a:gd name="connsiteY7" fmla="*/ 279091 h 76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8721" h="763461">
                <a:moveTo>
                  <a:pt x="64440" y="279091"/>
                </a:moveTo>
                <a:cubicBezTo>
                  <a:pt x="98506" y="365152"/>
                  <a:pt x="143330" y="553411"/>
                  <a:pt x="258078" y="634094"/>
                </a:cubicBezTo>
                <a:cubicBezTo>
                  <a:pt x="372826" y="714777"/>
                  <a:pt x="580808" y="761393"/>
                  <a:pt x="752930" y="763186"/>
                </a:cubicBezTo>
                <a:cubicBezTo>
                  <a:pt x="925052" y="764979"/>
                  <a:pt x="1201165" y="761392"/>
                  <a:pt x="1290812" y="644851"/>
                </a:cubicBezTo>
                <a:cubicBezTo>
                  <a:pt x="1380459" y="528310"/>
                  <a:pt x="1382252" y="167929"/>
                  <a:pt x="1290812" y="63939"/>
                </a:cubicBezTo>
                <a:cubicBezTo>
                  <a:pt x="1199372" y="-40052"/>
                  <a:pt x="948360" y="11943"/>
                  <a:pt x="742172" y="20908"/>
                </a:cubicBezTo>
                <a:cubicBezTo>
                  <a:pt x="535984" y="29873"/>
                  <a:pt x="163052" y="72904"/>
                  <a:pt x="53683" y="117727"/>
                </a:cubicBezTo>
                <a:cubicBezTo>
                  <a:pt x="-55686" y="162550"/>
                  <a:pt x="30374" y="193030"/>
                  <a:pt x="64440" y="27909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Freeform 12"/>
          <p:cNvSpPr/>
          <p:nvPr/>
        </p:nvSpPr>
        <p:spPr>
          <a:xfrm>
            <a:off x="2973080" y="2564905"/>
            <a:ext cx="5939233" cy="3944449"/>
          </a:xfrm>
          <a:custGeom>
            <a:avLst/>
            <a:gdLst>
              <a:gd name="connsiteX0" fmla="*/ 3158780 w 5939233"/>
              <a:gd name="connsiteY0" fmla="*/ 282073 h 3055589"/>
              <a:gd name="connsiteX1" fmla="*/ 3277114 w 5939233"/>
              <a:gd name="connsiteY1" fmla="*/ 13132 h 3055589"/>
              <a:gd name="connsiteX2" fmla="*/ 3459994 w 5939233"/>
              <a:gd name="connsiteY2" fmla="*/ 45405 h 3055589"/>
              <a:gd name="connsiteX3" fmla="*/ 4707881 w 5939233"/>
              <a:gd name="connsiteY3" fmla="*/ 77678 h 3055589"/>
              <a:gd name="connsiteX4" fmla="*/ 5751373 w 5939233"/>
              <a:gd name="connsiteY4" fmla="*/ 249800 h 3055589"/>
              <a:gd name="connsiteX5" fmla="*/ 5934253 w 5939233"/>
              <a:gd name="connsiteY5" fmla="*/ 1164200 h 3055589"/>
              <a:gd name="connsiteX6" fmla="*/ 5826676 w 5939233"/>
              <a:gd name="connsiteY6" fmla="*/ 2239965 h 3055589"/>
              <a:gd name="connsiteX7" fmla="*/ 5923495 w 5939233"/>
              <a:gd name="connsiteY7" fmla="*/ 2906939 h 3055589"/>
              <a:gd name="connsiteX8" fmla="*/ 5428643 w 5939233"/>
              <a:gd name="connsiteY8" fmla="*/ 3014515 h 3055589"/>
              <a:gd name="connsiteX9" fmla="*/ 3051203 w 5939233"/>
              <a:gd name="connsiteY9" fmla="*/ 3025273 h 3055589"/>
              <a:gd name="connsiteX10" fmla="*/ 2330441 w 5939233"/>
              <a:gd name="connsiteY10" fmla="*/ 2627240 h 3055589"/>
              <a:gd name="connsiteX11" fmla="*/ 1609679 w 5939233"/>
              <a:gd name="connsiteY11" fmla="*/ 2315268 h 3055589"/>
              <a:gd name="connsiteX12" fmla="*/ 318761 w 5939233"/>
              <a:gd name="connsiteY12" fmla="*/ 1981781 h 3055589"/>
              <a:gd name="connsiteX13" fmla="*/ 82093 w 5939233"/>
              <a:gd name="connsiteY13" fmla="*/ 1174958 h 3055589"/>
              <a:gd name="connsiteX14" fmla="*/ 71335 w 5939233"/>
              <a:gd name="connsiteY14" fmla="*/ 551014 h 3055589"/>
              <a:gd name="connsiteX15" fmla="*/ 953462 w 5939233"/>
              <a:gd name="connsiteY15" fmla="*/ 389649 h 3055589"/>
              <a:gd name="connsiteX16" fmla="*/ 3040446 w 5939233"/>
              <a:gd name="connsiteY16" fmla="*/ 518741 h 3055589"/>
              <a:gd name="connsiteX17" fmla="*/ 2997415 w 5939233"/>
              <a:gd name="connsiteY17" fmla="*/ 389649 h 3055589"/>
              <a:gd name="connsiteX18" fmla="*/ 3158780 w 5939233"/>
              <a:gd name="connsiteY18" fmla="*/ 282073 h 305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939233" h="3055589">
                <a:moveTo>
                  <a:pt x="3158780" y="282073"/>
                </a:moveTo>
                <a:cubicBezTo>
                  <a:pt x="3205396" y="219320"/>
                  <a:pt x="3226912" y="52577"/>
                  <a:pt x="3277114" y="13132"/>
                </a:cubicBezTo>
                <a:cubicBezTo>
                  <a:pt x="3327316" y="-26313"/>
                  <a:pt x="3221533" y="34647"/>
                  <a:pt x="3459994" y="45405"/>
                </a:cubicBezTo>
                <a:cubicBezTo>
                  <a:pt x="3698455" y="56163"/>
                  <a:pt x="4325985" y="43612"/>
                  <a:pt x="4707881" y="77678"/>
                </a:cubicBezTo>
                <a:cubicBezTo>
                  <a:pt x="5089778" y="111744"/>
                  <a:pt x="5546978" y="68713"/>
                  <a:pt x="5751373" y="249800"/>
                </a:cubicBezTo>
                <a:cubicBezTo>
                  <a:pt x="5955768" y="430887"/>
                  <a:pt x="5921703" y="832506"/>
                  <a:pt x="5934253" y="1164200"/>
                </a:cubicBezTo>
                <a:cubicBezTo>
                  <a:pt x="5946803" y="1495894"/>
                  <a:pt x="5828469" y="1949509"/>
                  <a:pt x="5826676" y="2239965"/>
                </a:cubicBezTo>
                <a:cubicBezTo>
                  <a:pt x="5824883" y="2530421"/>
                  <a:pt x="5989834" y="2777847"/>
                  <a:pt x="5923495" y="2906939"/>
                </a:cubicBezTo>
                <a:cubicBezTo>
                  <a:pt x="5857156" y="3036031"/>
                  <a:pt x="5907358" y="2994793"/>
                  <a:pt x="5428643" y="3014515"/>
                </a:cubicBezTo>
                <a:cubicBezTo>
                  <a:pt x="4949928" y="3034237"/>
                  <a:pt x="3567570" y="3089819"/>
                  <a:pt x="3051203" y="3025273"/>
                </a:cubicBezTo>
                <a:cubicBezTo>
                  <a:pt x="2534836" y="2960727"/>
                  <a:pt x="2570695" y="2745574"/>
                  <a:pt x="2330441" y="2627240"/>
                </a:cubicBezTo>
                <a:cubicBezTo>
                  <a:pt x="2090187" y="2508906"/>
                  <a:pt x="1944959" y="2422844"/>
                  <a:pt x="1609679" y="2315268"/>
                </a:cubicBezTo>
                <a:cubicBezTo>
                  <a:pt x="1274399" y="2207692"/>
                  <a:pt x="573359" y="2171833"/>
                  <a:pt x="318761" y="1981781"/>
                </a:cubicBezTo>
                <a:cubicBezTo>
                  <a:pt x="64163" y="1791729"/>
                  <a:pt x="123331" y="1413419"/>
                  <a:pt x="82093" y="1174958"/>
                </a:cubicBezTo>
                <a:cubicBezTo>
                  <a:pt x="40855" y="936497"/>
                  <a:pt x="-73893" y="681899"/>
                  <a:pt x="71335" y="551014"/>
                </a:cubicBezTo>
                <a:cubicBezTo>
                  <a:pt x="216563" y="420129"/>
                  <a:pt x="458610" y="395028"/>
                  <a:pt x="953462" y="389649"/>
                </a:cubicBezTo>
                <a:cubicBezTo>
                  <a:pt x="1448314" y="384270"/>
                  <a:pt x="2699787" y="518741"/>
                  <a:pt x="3040446" y="518741"/>
                </a:cubicBezTo>
                <a:cubicBezTo>
                  <a:pt x="3381105" y="518741"/>
                  <a:pt x="2977693" y="434473"/>
                  <a:pt x="2997415" y="389649"/>
                </a:cubicBezTo>
                <a:cubicBezTo>
                  <a:pt x="3017137" y="344826"/>
                  <a:pt x="3112164" y="344826"/>
                  <a:pt x="3158780" y="28207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2" name="Freeform 11"/>
          <p:cNvSpPr/>
          <p:nvPr/>
        </p:nvSpPr>
        <p:spPr>
          <a:xfrm>
            <a:off x="4439309" y="235811"/>
            <a:ext cx="3962829" cy="2560451"/>
          </a:xfrm>
          <a:custGeom>
            <a:avLst/>
            <a:gdLst>
              <a:gd name="connsiteX0" fmla="*/ 283299 w 4645891"/>
              <a:gd name="connsiteY0" fmla="*/ 70568 h 1920338"/>
              <a:gd name="connsiteX1" fmla="*/ 272541 w 4645891"/>
              <a:gd name="connsiteY1" fmla="*/ 350267 h 1920338"/>
              <a:gd name="connsiteX2" fmla="*/ 132692 w 4645891"/>
              <a:gd name="connsiteY2" fmla="*/ 1124817 h 1920338"/>
              <a:gd name="connsiteX3" fmla="*/ 251026 w 4645891"/>
              <a:gd name="connsiteY3" fmla="*/ 1684215 h 1920338"/>
              <a:gd name="connsiteX4" fmla="*/ 778151 w 4645891"/>
              <a:gd name="connsiteY4" fmla="*/ 1910126 h 1920338"/>
              <a:gd name="connsiteX5" fmla="*/ 1574217 w 4645891"/>
              <a:gd name="connsiteY5" fmla="*/ 1834822 h 1920338"/>
              <a:gd name="connsiteX6" fmla="*/ 1843158 w 4645891"/>
              <a:gd name="connsiteY6" fmla="*/ 1426031 h 1920338"/>
              <a:gd name="connsiteX7" fmla="*/ 2660739 w 4645891"/>
              <a:gd name="connsiteY7" fmla="*/ 1490577 h 1920338"/>
              <a:gd name="connsiteX8" fmla="*/ 3564381 w 4645891"/>
              <a:gd name="connsiteY8" fmla="*/ 1436789 h 1920338"/>
              <a:gd name="connsiteX9" fmla="*/ 4543327 w 4645891"/>
              <a:gd name="connsiteY9" fmla="*/ 748300 h 1920338"/>
              <a:gd name="connsiteX10" fmla="*/ 4134537 w 4645891"/>
              <a:gd name="connsiteY10" fmla="*/ 59810 h 1920338"/>
              <a:gd name="connsiteX11" fmla="*/ 283299 w 4645891"/>
              <a:gd name="connsiteY11" fmla="*/ 70568 h 19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45891" h="1920338">
                <a:moveTo>
                  <a:pt x="283299" y="70568"/>
                </a:moveTo>
                <a:cubicBezTo>
                  <a:pt x="-360367" y="118977"/>
                  <a:pt x="297642" y="174559"/>
                  <a:pt x="272541" y="350267"/>
                </a:cubicBezTo>
                <a:cubicBezTo>
                  <a:pt x="247440" y="525975"/>
                  <a:pt x="136278" y="902492"/>
                  <a:pt x="132692" y="1124817"/>
                </a:cubicBezTo>
                <a:cubicBezTo>
                  <a:pt x="129106" y="1347142"/>
                  <a:pt x="143450" y="1553330"/>
                  <a:pt x="251026" y="1684215"/>
                </a:cubicBezTo>
                <a:cubicBezTo>
                  <a:pt x="358602" y="1815100"/>
                  <a:pt x="557619" y="1885025"/>
                  <a:pt x="778151" y="1910126"/>
                </a:cubicBezTo>
                <a:cubicBezTo>
                  <a:pt x="998683" y="1935227"/>
                  <a:pt x="1396716" y="1915505"/>
                  <a:pt x="1574217" y="1834822"/>
                </a:cubicBezTo>
                <a:cubicBezTo>
                  <a:pt x="1751718" y="1754139"/>
                  <a:pt x="1662071" y="1483405"/>
                  <a:pt x="1843158" y="1426031"/>
                </a:cubicBezTo>
                <a:cubicBezTo>
                  <a:pt x="2024245" y="1368657"/>
                  <a:pt x="2373869" y="1488784"/>
                  <a:pt x="2660739" y="1490577"/>
                </a:cubicBezTo>
                <a:cubicBezTo>
                  <a:pt x="2947609" y="1492370"/>
                  <a:pt x="3250616" y="1560502"/>
                  <a:pt x="3564381" y="1436789"/>
                </a:cubicBezTo>
                <a:cubicBezTo>
                  <a:pt x="3878146" y="1313076"/>
                  <a:pt x="4448301" y="977797"/>
                  <a:pt x="4543327" y="748300"/>
                </a:cubicBezTo>
                <a:cubicBezTo>
                  <a:pt x="4638353" y="518804"/>
                  <a:pt x="4844542" y="174558"/>
                  <a:pt x="4134537" y="59810"/>
                </a:cubicBezTo>
                <a:cubicBezTo>
                  <a:pt x="3424532" y="-54938"/>
                  <a:pt x="926965" y="22159"/>
                  <a:pt x="283299" y="70568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CustomShape 2"/>
          <p:cNvSpPr/>
          <p:nvPr/>
        </p:nvSpPr>
        <p:spPr>
          <a:xfrm>
            <a:off x="1412642" y="574450"/>
            <a:ext cx="2881440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>
                <a:solidFill>
                  <a:srgbClr val="000000"/>
                </a:solidFill>
                <a:latin typeface="Arial"/>
                <a:ea typeface="Arial"/>
              </a:rPr>
              <a:t>Penn Discourse Treebank (PDTB)</a:t>
            </a:r>
            <a:endParaRPr dirty="0"/>
          </a:p>
        </p:txBody>
      </p:sp>
      <p:sp>
        <p:nvSpPr>
          <p:cNvPr id="84" name="CustomShape 3"/>
          <p:cNvSpPr/>
          <p:nvPr/>
        </p:nvSpPr>
        <p:spPr>
          <a:xfrm>
            <a:off x="480513" y="2172625"/>
            <a:ext cx="3128400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>
                <a:solidFill>
                  <a:srgbClr val="000000"/>
                </a:solidFill>
                <a:latin typeface="Arial"/>
                <a:ea typeface="Arial"/>
              </a:rPr>
              <a:t>Prague Dependency Treebank (PDT)</a:t>
            </a:r>
            <a:endParaRPr dirty="0"/>
          </a:p>
        </p:txBody>
      </p:sp>
      <p:sp>
        <p:nvSpPr>
          <p:cNvPr id="85" name="CustomShape 4"/>
          <p:cNvSpPr/>
          <p:nvPr/>
        </p:nvSpPr>
        <p:spPr>
          <a:xfrm>
            <a:off x="5057818" y="1342610"/>
            <a:ext cx="1769755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 smtClean="0">
                <a:solidFill>
                  <a:srgbClr val="000000"/>
                </a:solidFill>
                <a:latin typeface="Arial"/>
                <a:ea typeface="Arial"/>
              </a:rPr>
              <a:t>ANNODIS (French)</a:t>
            </a:r>
            <a:endParaRPr dirty="0"/>
          </a:p>
        </p:txBody>
      </p:sp>
      <p:sp>
        <p:nvSpPr>
          <p:cNvPr id="88" name="CustomShape 7"/>
          <p:cNvSpPr/>
          <p:nvPr/>
        </p:nvSpPr>
        <p:spPr>
          <a:xfrm>
            <a:off x="611401" y="4675074"/>
            <a:ext cx="1442880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 err="1">
                <a:solidFill>
                  <a:srgbClr val="000000"/>
                </a:solidFill>
                <a:latin typeface="Arial"/>
                <a:ea typeface="Arial"/>
              </a:rPr>
              <a:t>DiscAn</a:t>
            </a:r>
            <a:r>
              <a:rPr lang="en-US" sz="1400" strike="noStrike" dirty="0">
                <a:solidFill>
                  <a:srgbClr val="000000"/>
                </a:solidFill>
                <a:latin typeface="Arial"/>
                <a:ea typeface="Arial"/>
              </a:rPr>
              <a:t> Corpora</a:t>
            </a:r>
            <a:endParaRPr dirty="0"/>
          </a:p>
        </p:txBody>
      </p:sp>
      <p:sp>
        <p:nvSpPr>
          <p:cNvPr id="9" name="CustomShape 4"/>
          <p:cNvSpPr/>
          <p:nvPr/>
        </p:nvSpPr>
        <p:spPr>
          <a:xfrm>
            <a:off x="4873700" y="2046052"/>
            <a:ext cx="798190" cy="2761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 smtClean="0">
                <a:solidFill>
                  <a:srgbClr val="000000"/>
                </a:solidFill>
                <a:latin typeface="Arial"/>
                <a:ea typeface="Arial"/>
              </a:rPr>
              <a:t>STAC</a:t>
            </a:r>
            <a:endParaRPr dirty="0"/>
          </a:p>
        </p:txBody>
      </p:sp>
      <p:sp>
        <p:nvSpPr>
          <p:cNvPr id="10" name="CustomShape 5"/>
          <p:cNvSpPr/>
          <p:nvPr/>
        </p:nvSpPr>
        <p:spPr>
          <a:xfrm>
            <a:off x="5236893" y="3542965"/>
            <a:ext cx="1916179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>
                <a:solidFill>
                  <a:srgbClr val="000000"/>
                </a:solidFill>
                <a:latin typeface="Arial"/>
                <a:ea typeface="Arial"/>
              </a:rPr>
              <a:t>RST </a:t>
            </a:r>
            <a:r>
              <a:rPr lang="en-US" sz="1400" strike="noStrike" dirty="0" err="1" smtClean="0">
                <a:solidFill>
                  <a:srgbClr val="000000"/>
                </a:solidFill>
                <a:latin typeface="Arial"/>
                <a:ea typeface="Arial"/>
              </a:rPr>
              <a:t>signalling</a:t>
            </a:r>
            <a:r>
              <a:rPr lang="en-US" sz="1400" strike="noStrike" dirty="0" smtClean="0">
                <a:solidFill>
                  <a:srgbClr val="000000"/>
                </a:solidFill>
                <a:latin typeface="Arial"/>
                <a:ea typeface="Arial"/>
              </a:rPr>
              <a:t> corpus</a:t>
            </a:r>
            <a:endParaRPr dirty="0"/>
          </a:p>
        </p:txBody>
      </p:sp>
      <p:sp>
        <p:nvSpPr>
          <p:cNvPr id="11" name="CustomShape 5"/>
          <p:cNvSpPr/>
          <p:nvPr/>
        </p:nvSpPr>
        <p:spPr>
          <a:xfrm rot="998789">
            <a:off x="3043440" y="3896723"/>
            <a:ext cx="2965383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600" strike="noStrike" dirty="0" err="1" smtClean="0">
                <a:solidFill>
                  <a:srgbClr val="000000"/>
                </a:solidFill>
                <a:latin typeface="Arial"/>
                <a:ea typeface="Arial"/>
              </a:rPr>
              <a:t>Postdam</a:t>
            </a:r>
            <a:r>
              <a:rPr lang="en-US" sz="1600" strike="noStrike" dirty="0" smtClean="0">
                <a:solidFill>
                  <a:srgbClr val="000000"/>
                </a:solidFill>
                <a:latin typeface="Arial"/>
                <a:ea typeface="Arial"/>
              </a:rPr>
              <a:t> Commentary Corpus</a:t>
            </a:r>
            <a:endParaRPr sz="2000" dirty="0"/>
          </a:p>
        </p:txBody>
      </p:sp>
      <p:sp>
        <p:nvSpPr>
          <p:cNvPr id="2" name="Rectangle 1"/>
          <p:cNvSpPr/>
          <p:nvPr/>
        </p:nvSpPr>
        <p:spPr>
          <a:xfrm>
            <a:off x="6445733" y="4498007"/>
            <a:ext cx="23477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US" dirty="0"/>
              <a:t>RST Spanish Corpus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209166" y="5172924"/>
            <a:ext cx="341952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US" sz="1400" dirty="0"/>
              <a:t>Basque-Spanish-English parallel </a:t>
            </a:r>
            <a:r>
              <a:rPr lang="en-US" sz="1400" dirty="0" smtClean="0"/>
              <a:t>corpus</a:t>
            </a:r>
            <a:endParaRPr lang="ru-RU" sz="1400" dirty="0"/>
          </a:p>
        </p:txBody>
      </p:sp>
      <p:sp>
        <p:nvSpPr>
          <p:cNvPr id="14" name="CustomShape 5"/>
          <p:cNvSpPr/>
          <p:nvPr/>
        </p:nvSpPr>
        <p:spPr>
          <a:xfrm>
            <a:off x="7830803" y="1901901"/>
            <a:ext cx="1081510" cy="517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Discourse </a:t>
            </a:r>
          </a:p>
          <a:p>
            <a:pPr>
              <a:lnSpc>
                <a:spcPct val="100000"/>
              </a:lnSpc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</a:rPr>
              <a:t>Graphbank</a:t>
            </a:r>
            <a:endParaRPr dirty="0"/>
          </a:p>
        </p:txBody>
      </p:sp>
      <p:sp>
        <p:nvSpPr>
          <p:cNvPr id="15" name="CustomShape 5"/>
          <p:cNvSpPr/>
          <p:nvPr/>
        </p:nvSpPr>
        <p:spPr>
          <a:xfrm>
            <a:off x="4838276" y="776475"/>
            <a:ext cx="1121400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 smtClean="0">
                <a:solidFill>
                  <a:srgbClr val="000000"/>
                </a:solidFill>
                <a:latin typeface="Arial"/>
                <a:ea typeface="Arial"/>
              </a:rPr>
              <a:t>DISCOR</a:t>
            </a:r>
            <a:endParaRPr dirty="0"/>
          </a:p>
        </p:txBody>
      </p:sp>
      <p:sp>
        <p:nvSpPr>
          <p:cNvPr id="16" name="CustomShape 5"/>
          <p:cNvSpPr/>
          <p:nvPr/>
        </p:nvSpPr>
        <p:spPr>
          <a:xfrm>
            <a:off x="1228841" y="5970989"/>
            <a:ext cx="932998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 err="1" smtClean="0">
                <a:solidFill>
                  <a:srgbClr val="000000"/>
                </a:solidFill>
                <a:latin typeface="Arial"/>
                <a:ea typeface="Arial"/>
              </a:rPr>
              <a:t>GECCo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394417" y="1544930"/>
            <a:ext cx="245894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French Discourse </a:t>
            </a:r>
            <a:r>
              <a:rPr lang="en-US" sz="1400" dirty="0" smtClean="0"/>
              <a:t>Treebank</a:t>
            </a:r>
            <a:endParaRPr lang="ru-RU" sz="1400" dirty="0"/>
          </a:p>
        </p:txBody>
      </p:sp>
      <p:sp>
        <p:nvSpPr>
          <p:cNvPr id="5" name="Rectangle 4"/>
          <p:cNvSpPr/>
          <p:nvPr/>
        </p:nvSpPr>
        <p:spPr>
          <a:xfrm>
            <a:off x="6083382" y="5765161"/>
            <a:ext cx="255374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Basque RST </a:t>
            </a:r>
            <a:r>
              <a:rPr lang="en-US" sz="1400" dirty="0" smtClean="0"/>
              <a:t>Treebank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69354" y="2783964"/>
            <a:ext cx="235653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Turkish Discourse </a:t>
            </a:r>
            <a:r>
              <a:rPr lang="en-US" sz="1400" dirty="0" smtClean="0"/>
              <a:t>Bank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 rot="21190765">
            <a:off x="3054006" y="1573756"/>
            <a:ext cx="122341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dirty="0" smtClean="0"/>
              <a:t>PDTB-like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21190765">
            <a:off x="7491262" y="3993053"/>
            <a:ext cx="895769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400" dirty="0" smtClean="0"/>
              <a:t>RST-like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 rot="21190765">
            <a:off x="4608691" y="158393"/>
            <a:ext cx="80887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dirty="0" smtClean="0"/>
              <a:t>SDRT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 rot="21190765">
            <a:off x="1965335" y="4254095"/>
            <a:ext cx="574196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sz="1400" dirty="0" smtClean="0"/>
              <a:t>CCR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 rot="21190765">
            <a:off x="8194088" y="1496425"/>
            <a:ext cx="702436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sz="1400" dirty="0" smtClean="0"/>
              <a:t>Hobbs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 rot="21190765">
            <a:off x="197694" y="5656641"/>
            <a:ext cx="1410964" cy="261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sz="1100" dirty="0" smtClean="0"/>
              <a:t>Halliday and Hasan</a:t>
            </a:r>
            <a:endParaRPr lang="ru-RU" sz="1100" dirty="0"/>
          </a:p>
        </p:txBody>
      </p:sp>
      <p:sp>
        <p:nvSpPr>
          <p:cNvPr id="34" name="CustomShape 5"/>
          <p:cNvSpPr/>
          <p:nvPr/>
        </p:nvSpPr>
        <p:spPr>
          <a:xfrm>
            <a:off x="7360254" y="1181115"/>
            <a:ext cx="713283" cy="3790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dirty="0" err="1"/>
              <a:t>CatDiG</a:t>
            </a:r>
            <a:endParaRPr dirty="0"/>
          </a:p>
        </p:txBody>
      </p:sp>
      <p:sp>
        <p:nvSpPr>
          <p:cNvPr id="21" name="Rectangle 20"/>
          <p:cNvSpPr/>
          <p:nvPr/>
        </p:nvSpPr>
        <p:spPr>
          <a:xfrm>
            <a:off x="561942" y="3793717"/>
            <a:ext cx="13287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chemeClr val="dk1"/>
                </a:solidFill>
              </a:rPr>
              <a:t>Disco-SPICE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6" name="CustomShape 7"/>
          <p:cNvSpPr/>
          <p:nvPr/>
        </p:nvSpPr>
        <p:spPr>
          <a:xfrm>
            <a:off x="493050" y="1022765"/>
            <a:ext cx="919592" cy="3198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/>
              <a:t>DisFrEn</a:t>
            </a:r>
            <a:endParaRPr lang="en-US" sz="1400" dirty="0"/>
          </a:p>
        </p:txBody>
      </p:sp>
      <p:sp>
        <p:nvSpPr>
          <p:cNvPr id="38" name="CustomShape 5"/>
          <p:cNvSpPr/>
          <p:nvPr/>
        </p:nvSpPr>
        <p:spPr>
          <a:xfrm rot="506456">
            <a:off x="3297642" y="5661248"/>
            <a:ext cx="1540633" cy="3745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dirty="0" smtClean="0"/>
              <a:t>HMC (Hungarian)</a:t>
            </a:r>
            <a:endParaRPr sz="1400" dirty="0"/>
          </a:p>
        </p:txBody>
      </p:sp>
      <p:sp>
        <p:nvSpPr>
          <p:cNvPr id="39" name="Rectangle 38"/>
          <p:cNvSpPr/>
          <p:nvPr/>
        </p:nvSpPr>
        <p:spPr>
          <a:xfrm>
            <a:off x="1614335" y="1066155"/>
            <a:ext cx="123902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LUNA corpus </a:t>
            </a:r>
            <a:endParaRPr lang="ru-RU" sz="1400" dirty="0"/>
          </a:p>
        </p:txBody>
      </p:sp>
      <p:sp>
        <p:nvSpPr>
          <p:cNvPr id="40" name="CustomShape 5"/>
          <p:cNvSpPr/>
          <p:nvPr/>
        </p:nvSpPr>
        <p:spPr>
          <a:xfrm rot="242163">
            <a:off x="6187953" y="2940280"/>
            <a:ext cx="2612340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600" strike="noStrike" dirty="0" smtClean="0">
                <a:solidFill>
                  <a:srgbClr val="000000"/>
                </a:solidFill>
                <a:latin typeface="Arial"/>
                <a:ea typeface="Arial"/>
              </a:rPr>
              <a:t>RST discourse treebank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65243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 rot="393651">
            <a:off x="2863772" y="3331423"/>
            <a:ext cx="2261982" cy="3291674"/>
          </a:xfrm>
          <a:custGeom>
            <a:avLst/>
            <a:gdLst>
              <a:gd name="connsiteX0" fmla="*/ 98176 w 2619563"/>
              <a:gd name="connsiteY0" fmla="*/ 61867 h 804438"/>
              <a:gd name="connsiteX1" fmla="*/ 33630 w 2619563"/>
              <a:gd name="connsiteY1" fmla="*/ 610507 h 804438"/>
              <a:gd name="connsiteX2" fmla="*/ 614543 w 2619563"/>
              <a:gd name="connsiteY2" fmla="*/ 707326 h 804438"/>
              <a:gd name="connsiteX3" fmla="*/ 1808642 w 2619563"/>
              <a:gd name="connsiteY3" fmla="*/ 804145 h 804438"/>
              <a:gd name="connsiteX4" fmla="*/ 2604708 w 2619563"/>
              <a:gd name="connsiteY4" fmla="*/ 675053 h 804438"/>
              <a:gd name="connsiteX5" fmla="*/ 2303493 w 2619563"/>
              <a:gd name="connsiteY5" fmla="*/ 266262 h 804438"/>
              <a:gd name="connsiteX6" fmla="*/ 2002279 w 2619563"/>
              <a:gd name="connsiteY6" fmla="*/ 158686 h 804438"/>
              <a:gd name="connsiteX7" fmla="*/ 1324548 w 2619563"/>
              <a:gd name="connsiteY7" fmla="*/ 104898 h 804438"/>
              <a:gd name="connsiteX8" fmla="*/ 334844 w 2619563"/>
              <a:gd name="connsiteY8" fmla="*/ 18837 h 804438"/>
              <a:gd name="connsiteX9" fmla="*/ 98176 w 2619563"/>
              <a:gd name="connsiteY9" fmla="*/ 61867 h 80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9563" h="804438">
                <a:moveTo>
                  <a:pt x="98176" y="61867"/>
                </a:moveTo>
                <a:cubicBezTo>
                  <a:pt x="47974" y="160479"/>
                  <a:pt x="-52431" y="502931"/>
                  <a:pt x="33630" y="610507"/>
                </a:cubicBezTo>
                <a:cubicBezTo>
                  <a:pt x="119691" y="718084"/>
                  <a:pt x="318708" y="675053"/>
                  <a:pt x="614543" y="707326"/>
                </a:cubicBezTo>
                <a:cubicBezTo>
                  <a:pt x="910378" y="739599"/>
                  <a:pt x="1476948" y="809524"/>
                  <a:pt x="1808642" y="804145"/>
                </a:cubicBezTo>
                <a:cubicBezTo>
                  <a:pt x="2140336" y="798766"/>
                  <a:pt x="2522233" y="764700"/>
                  <a:pt x="2604708" y="675053"/>
                </a:cubicBezTo>
                <a:cubicBezTo>
                  <a:pt x="2687183" y="585406"/>
                  <a:pt x="2403898" y="352323"/>
                  <a:pt x="2303493" y="266262"/>
                </a:cubicBezTo>
                <a:cubicBezTo>
                  <a:pt x="2203088" y="180201"/>
                  <a:pt x="2165436" y="185580"/>
                  <a:pt x="2002279" y="158686"/>
                </a:cubicBezTo>
                <a:cubicBezTo>
                  <a:pt x="1839122" y="131792"/>
                  <a:pt x="1324548" y="104898"/>
                  <a:pt x="1324548" y="104898"/>
                </a:cubicBezTo>
                <a:cubicBezTo>
                  <a:pt x="1046642" y="81590"/>
                  <a:pt x="535653" y="27802"/>
                  <a:pt x="334844" y="18837"/>
                </a:cubicBezTo>
                <a:cubicBezTo>
                  <a:pt x="134035" y="9872"/>
                  <a:pt x="148378" y="-36745"/>
                  <a:pt x="98176" y="618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Freeform 7"/>
          <p:cNvSpPr/>
          <p:nvPr/>
        </p:nvSpPr>
        <p:spPr>
          <a:xfrm>
            <a:off x="275727" y="320860"/>
            <a:ext cx="5683949" cy="4800600"/>
          </a:xfrm>
          <a:custGeom>
            <a:avLst/>
            <a:gdLst>
              <a:gd name="connsiteX0" fmla="*/ 517200 w 5683949"/>
              <a:gd name="connsiteY0" fmla="*/ 108465 h 3478002"/>
              <a:gd name="connsiteX1" fmla="*/ 65379 w 5683949"/>
              <a:gd name="connsiteY1" fmla="*/ 678620 h 3478002"/>
              <a:gd name="connsiteX2" fmla="*/ 11590 w 5683949"/>
              <a:gd name="connsiteY2" fmla="*/ 1377867 h 3478002"/>
              <a:gd name="connsiteX3" fmla="*/ 22348 w 5683949"/>
              <a:gd name="connsiteY3" fmla="*/ 2346056 h 3478002"/>
              <a:gd name="connsiteX4" fmla="*/ 237501 w 5683949"/>
              <a:gd name="connsiteY4" fmla="*/ 2937726 h 3478002"/>
              <a:gd name="connsiteX5" fmla="*/ 936748 w 5683949"/>
              <a:gd name="connsiteY5" fmla="*/ 2873180 h 3478002"/>
              <a:gd name="connsiteX6" fmla="*/ 2410546 w 5683949"/>
              <a:gd name="connsiteY6" fmla="*/ 2733331 h 3478002"/>
              <a:gd name="connsiteX7" fmla="*/ 3012974 w 5683949"/>
              <a:gd name="connsiteY7" fmla="*/ 2701058 h 3478002"/>
              <a:gd name="connsiteX8" fmla="*/ 3131308 w 5683949"/>
              <a:gd name="connsiteY8" fmla="*/ 3411063 h 3478002"/>
              <a:gd name="connsiteX9" fmla="*/ 3948889 w 5683949"/>
              <a:gd name="connsiteY9" fmla="*/ 3443336 h 3478002"/>
              <a:gd name="connsiteX10" fmla="*/ 5508748 w 5683949"/>
              <a:gd name="connsiteY10" fmla="*/ 3368032 h 3478002"/>
              <a:gd name="connsiteX11" fmla="*/ 5433445 w 5683949"/>
              <a:gd name="connsiteY11" fmla="*/ 2787119 h 3478002"/>
              <a:gd name="connsiteX12" fmla="*/ 5594809 w 5683949"/>
              <a:gd name="connsiteY12" fmla="*/ 2636512 h 3478002"/>
              <a:gd name="connsiteX13" fmla="*/ 5573294 w 5683949"/>
              <a:gd name="connsiteY13" fmla="*/ 2001811 h 3478002"/>
              <a:gd name="connsiteX14" fmla="*/ 4260861 w 5683949"/>
              <a:gd name="connsiteY14" fmla="*/ 1851204 h 3478002"/>
              <a:gd name="connsiteX15" fmla="*/ 4121012 w 5683949"/>
              <a:gd name="connsiteY15" fmla="*/ 829227 h 3478002"/>
              <a:gd name="connsiteX16" fmla="*/ 3862828 w 5683949"/>
              <a:gd name="connsiteY16" fmla="*/ 65434 h 3478002"/>
              <a:gd name="connsiteX17" fmla="*/ 517200 w 5683949"/>
              <a:gd name="connsiteY17" fmla="*/ 108465 h 347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83949" h="3478002">
                <a:moveTo>
                  <a:pt x="517200" y="108465"/>
                </a:moveTo>
                <a:cubicBezTo>
                  <a:pt x="-115708" y="210663"/>
                  <a:pt x="149647" y="467053"/>
                  <a:pt x="65379" y="678620"/>
                </a:cubicBezTo>
                <a:cubicBezTo>
                  <a:pt x="-18889" y="890187"/>
                  <a:pt x="18762" y="1099961"/>
                  <a:pt x="11590" y="1377867"/>
                </a:cubicBezTo>
                <a:cubicBezTo>
                  <a:pt x="4418" y="1655773"/>
                  <a:pt x="-15304" y="2086080"/>
                  <a:pt x="22348" y="2346056"/>
                </a:cubicBezTo>
                <a:cubicBezTo>
                  <a:pt x="60000" y="2606032"/>
                  <a:pt x="85101" y="2849872"/>
                  <a:pt x="237501" y="2937726"/>
                </a:cubicBezTo>
                <a:cubicBezTo>
                  <a:pt x="389901" y="3025580"/>
                  <a:pt x="936748" y="2873180"/>
                  <a:pt x="936748" y="2873180"/>
                </a:cubicBezTo>
                <a:lnTo>
                  <a:pt x="2410546" y="2733331"/>
                </a:lnTo>
                <a:cubicBezTo>
                  <a:pt x="2756584" y="2704644"/>
                  <a:pt x="2892847" y="2588103"/>
                  <a:pt x="3012974" y="2701058"/>
                </a:cubicBezTo>
                <a:cubicBezTo>
                  <a:pt x="3133101" y="2814013"/>
                  <a:pt x="2975322" y="3287350"/>
                  <a:pt x="3131308" y="3411063"/>
                </a:cubicBezTo>
                <a:cubicBezTo>
                  <a:pt x="3287294" y="3534776"/>
                  <a:pt x="3552649" y="3450508"/>
                  <a:pt x="3948889" y="3443336"/>
                </a:cubicBezTo>
                <a:cubicBezTo>
                  <a:pt x="4345129" y="3436164"/>
                  <a:pt x="5261322" y="3477401"/>
                  <a:pt x="5508748" y="3368032"/>
                </a:cubicBezTo>
                <a:cubicBezTo>
                  <a:pt x="5756174" y="3258663"/>
                  <a:pt x="5419102" y="2909039"/>
                  <a:pt x="5433445" y="2787119"/>
                </a:cubicBezTo>
                <a:cubicBezTo>
                  <a:pt x="5447788" y="2665199"/>
                  <a:pt x="5571501" y="2767397"/>
                  <a:pt x="5594809" y="2636512"/>
                </a:cubicBezTo>
                <a:cubicBezTo>
                  <a:pt x="5618117" y="2505627"/>
                  <a:pt x="5795619" y="2132696"/>
                  <a:pt x="5573294" y="2001811"/>
                </a:cubicBezTo>
                <a:cubicBezTo>
                  <a:pt x="5350969" y="1870926"/>
                  <a:pt x="4502908" y="2046635"/>
                  <a:pt x="4260861" y="1851204"/>
                </a:cubicBezTo>
                <a:cubicBezTo>
                  <a:pt x="4018814" y="1655773"/>
                  <a:pt x="4187351" y="1126855"/>
                  <a:pt x="4121012" y="829227"/>
                </a:cubicBezTo>
                <a:cubicBezTo>
                  <a:pt x="4054673" y="531599"/>
                  <a:pt x="4463463" y="183768"/>
                  <a:pt x="3862828" y="65434"/>
                </a:cubicBezTo>
                <a:cubicBezTo>
                  <a:pt x="3262193" y="-52900"/>
                  <a:pt x="1150108" y="6267"/>
                  <a:pt x="517200" y="10846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Freeform 18"/>
          <p:cNvSpPr/>
          <p:nvPr/>
        </p:nvSpPr>
        <p:spPr>
          <a:xfrm>
            <a:off x="6918929" y="676268"/>
            <a:ext cx="2045559" cy="1964179"/>
          </a:xfrm>
          <a:custGeom>
            <a:avLst/>
            <a:gdLst>
              <a:gd name="connsiteX0" fmla="*/ 98176 w 2619563"/>
              <a:gd name="connsiteY0" fmla="*/ 61867 h 804438"/>
              <a:gd name="connsiteX1" fmla="*/ 33630 w 2619563"/>
              <a:gd name="connsiteY1" fmla="*/ 610507 h 804438"/>
              <a:gd name="connsiteX2" fmla="*/ 614543 w 2619563"/>
              <a:gd name="connsiteY2" fmla="*/ 707326 h 804438"/>
              <a:gd name="connsiteX3" fmla="*/ 1808642 w 2619563"/>
              <a:gd name="connsiteY3" fmla="*/ 804145 h 804438"/>
              <a:gd name="connsiteX4" fmla="*/ 2604708 w 2619563"/>
              <a:gd name="connsiteY4" fmla="*/ 675053 h 804438"/>
              <a:gd name="connsiteX5" fmla="*/ 2303493 w 2619563"/>
              <a:gd name="connsiteY5" fmla="*/ 266262 h 804438"/>
              <a:gd name="connsiteX6" fmla="*/ 2002279 w 2619563"/>
              <a:gd name="connsiteY6" fmla="*/ 158686 h 804438"/>
              <a:gd name="connsiteX7" fmla="*/ 1324548 w 2619563"/>
              <a:gd name="connsiteY7" fmla="*/ 104898 h 804438"/>
              <a:gd name="connsiteX8" fmla="*/ 334844 w 2619563"/>
              <a:gd name="connsiteY8" fmla="*/ 18837 h 804438"/>
              <a:gd name="connsiteX9" fmla="*/ 98176 w 2619563"/>
              <a:gd name="connsiteY9" fmla="*/ 61867 h 80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9563" h="804438">
                <a:moveTo>
                  <a:pt x="98176" y="61867"/>
                </a:moveTo>
                <a:cubicBezTo>
                  <a:pt x="47974" y="160479"/>
                  <a:pt x="-52431" y="502931"/>
                  <a:pt x="33630" y="610507"/>
                </a:cubicBezTo>
                <a:cubicBezTo>
                  <a:pt x="119691" y="718084"/>
                  <a:pt x="318708" y="675053"/>
                  <a:pt x="614543" y="707326"/>
                </a:cubicBezTo>
                <a:cubicBezTo>
                  <a:pt x="910378" y="739599"/>
                  <a:pt x="1476948" y="809524"/>
                  <a:pt x="1808642" y="804145"/>
                </a:cubicBezTo>
                <a:cubicBezTo>
                  <a:pt x="2140336" y="798766"/>
                  <a:pt x="2522233" y="764700"/>
                  <a:pt x="2604708" y="675053"/>
                </a:cubicBezTo>
                <a:cubicBezTo>
                  <a:pt x="2687183" y="585406"/>
                  <a:pt x="2403898" y="352323"/>
                  <a:pt x="2303493" y="266262"/>
                </a:cubicBezTo>
                <a:cubicBezTo>
                  <a:pt x="2203088" y="180201"/>
                  <a:pt x="2165436" y="185580"/>
                  <a:pt x="2002279" y="158686"/>
                </a:cubicBezTo>
                <a:cubicBezTo>
                  <a:pt x="1839122" y="131792"/>
                  <a:pt x="1324548" y="104898"/>
                  <a:pt x="1324548" y="104898"/>
                </a:cubicBezTo>
                <a:cubicBezTo>
                  <a:pt x="1046642" y="81590"/>
                  <a:pt x="535653" y="27802"/>
                  <a:pt x="334844" y="18837"/>
                </a:cubicBezTo>
                <a:cubicBezTo>
                  <a:pt x="134035" y="9872"/>
                  <a:pt x="148378" y="-36745"/>
                  <a:pt x="98176" y="618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Freeform 17"/>
          <p:cNvSpPr/>
          <p:nvPr/>
        </p:nvSpPr>
        <p:spPr>
          <a:xfrm>
            <a:off x="394417" y="3476548"/>
            <a:ext cx="2305375" cy="1974889"/>
          </a:xfrm>
          <a:custGeom>
            <a:avLst/>
            <a:gdLst>
              <a:gd name="connsiteX0" fmla="*/ 164696 w 1979327"/>
              <a:gd name="connsiteY0" fmla="*/ 0 h 1259460"/>
              <a:gd name="connsiteX1" fmla="*/ 14089 w 1979327"/>
              <a:gd name="connsiteY1" fmla="*/ 882127 h 1259460"/>
              <a:gd name="connsiteX2" fmla="*/ 476667 w 1979327"/>
              <a:gd name="connsiteY2" fmla="*/ 1204856 h 1259460"/>
              <a:gd name="connsiteX3" fmla="*/ 1799858 w 1979327"/>
              <a:gd name="connsiteY3" fmla="*/ 1204856 h 1259460"/>
              <a:gd name="connsiteX4" fmla="*/ 1971980 w 1979327"/>
              <a:gd name="connsiteY4" fmla="*/ 666974 h 1259460"/>
              <a:gd name="connsiteX5" fmla="*/ 1853646 w 1979327"/>
              <a:gd name="connsiteY5" fmla="*/ 247426 h 1259460"/>
              <a:gd name="connsiteX6" fmla="*/ 1218945 w 1979327"/>
              <a:gd name="connsiteY6" fmla="*/ 150607 h 1259460"/>
              <a:gd name="connsiteX7" fmla="*/ 164696 w 1979327"/>
              <a:gd name="connsiteY7" fmla="*/ 0 h 125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9327" h="1259460">
                <a:moveTo>
                  <a:pt x="164696" y="0"/>
                </a:moveTo>
                <a:cubicBezTo>
                  <a:pt x="63395" y="340659"/>
                  <a:pt x="-37906" y="681318"/>
                  <a:pt x="14089" y="882127"/>
                </a:cubicBezTo>
                <a:cubicBezTo>
                  <a:pt x="66084" y="1082936"/>
                  <a:pt x="179039" y="1151068"/>
                  <a:pt x="476667" y="1204856"/>
                </a:cubicBezTo>
                <a:cubicBezTo>
                  <a:pt x="774295" y="1258644"/>
                  <a:pt x="1550639" y="1294503"/>
                  <a:pt x="1799858" y="1204856"/>
                </a:cubicBezTo>
                <a:cubicBezTo>
                  <a:pt x="2049077" y="1115209"/>
                  <a:pt x="1963015" y="826545"/>
                  <a:pt x="1971980" y="666974"/>
                </a:cubicBezTo>
                <a:cubicBezTo>
                  <a:pt x="1980945" y="507403"/>
                  <a:pt x="1979152" y="333487"/>
                  <a:pt x="1853646" y="247426"/>
                </a:cubicBezTo>
                <a:cubicBezTo>
                  <a:pt x="1728140" y="161365"/>
                  <a:pt x="1218945" y="150607"/>
                  <a:pt x="1218945" y="150607"/>
                </a:cubicBezTo>
                <a:lnTo>
                  <a:pt x="164696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Freeform 16"/>
          <p:cNvSpPr/>
          <p:nvPr/>
        </p:nvSpPr>
        <p:spPr>
          <a:xfrm>
            <a:off x="875127" y="5563964"/>
            <a:ext cx="1358721" cy="1017948"/>
          </a:xfrm>
          <a:custGeom>
            <a:avLst/>
            <a:gdLst>
              <a:gd name="connsiteX0" fmla="*/ 64440 w 1358721"/>
              <a:gd name="connsiteY0" fmla="*/ 279091 h 763461"/>
              <a:gd name="connsiteX1" fmla="*/ 258078 w 1358721"/>
              <a:gd name="connsiteY1" fmla="*/ 634094 h 763461"/>
              <a:gd name="connsiteX2" fmla="*/ 752930 w 1358721"/>
              <a:gd name="connsiteY2" fmla="*/ 763186 h 763461"/>
              <a:gd name="connsiteX3" fmla="*/ 1290812 w 1358721"/>
              <a:gd name="connsiteY3" fmla="*/ 644851 h 763461"/>
              <a:gd name="connsiteX4" fmla="*/ 1290812 w 1358721"/>
              <a:gd name="connsiteY4" fmla="*/ 63939 h 763461"/>
              <a:gd name="connsiteX5" fmla="*/ 742172 w 1358721"/>
              <a:gd name="connsiteY5" fmla="*/ 20908 h 763461"/>
              <a:gd name="connsiteX6" fmla="*/ 53683 w 1358721"/>
              <a:gd name="connsiteY6" fmla="*/ 117727 h 763461"/>
              <a:gd name="connsiteX7" fmla="*/ 64440 w 1358721"/>
              <a:gd name="connsiteY7" fmla="*/ 279091 h 76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8721" h="763461">
                <a:moveTo>
                  <a:pt x="64440" y="279091"/>
                </a:moveTo>
                <a:cubicBezTo>
                  <a:pt x="98506" y="365152"/>
                  <a:pt x="143330" y="553411"/>
                  <a:pt x="258078" y="634094"/>
                </a:cubicBezTo>
                <a:cubicBezTo>
                  <a:pt x="372826" y="714777"/>
                  <a:pt x="580808" y="761393"/>
                  <a:pt x="752930" y="763186"/>
                </a:cubicBezTo>
                <a:cubicBezTo>
                  <a:pt x="925052" y="764979"/>
                  <a:pt x="1201165" y="761392"/>
                  <a:pt x="1290812" y="644851"/>
                </a:cubicBezTo>
                <a:cubicBezTo>
                  <a:pt x="1380459" y="528310"/>
                  <a:pt x="1382252" y="167929"/>
                  <a:pt x="1290812" y="63939"/>
                </a:cubicBezTo>
                <a:cubicBezTo>
                  <a:pt x="1199372" y="-40052"/>
                  <a:pt x="948360" y="11943"/>
                  <a:pt x="742172" y="20908"/>
                </a:cubicBezTo>
                <a:cubicBezTo>
                  <a:pt x="535984" y="29873"/>
                  <a:pt x="163052" y="72904"/>
                  <a:pt x="53683" y="117727"/>
                </a:cubicBezTo>
                <a:cubicBezTo>
                  <a:pt x="-55686" y="162550"/>
                  <a:pt x="30374" y="193030"/>
                  <a:pt x="64440" y="27909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Freeform 12"/>
          <p:cNvSpPr/>
          <p:nvPr/>
        </p:nvSpPr>
        <p:spPr>
          <a:xfrm>
            <a:off x="2973080" y="2564905"/>
            <a:ext cx="5939233" cy="3944449"/>
          </a:xfrm>
          <a:custGeom>
            <a:avLst/>
            <a:gdLst>
              <a:gd name="connsiteX0" fmla="*/ 3158780 w 5939233"/>
              <a:gd name="connsiteY0" fmla="*/ 282073 h 3055589"/>
              <a:gd name="connsiteX1" fmla="*/ 3277114 w 5939233"/>
              <a:gd name="connsiteY1" fmla="*/ 13132 h 3055589"/>
              <a:gd name="connsiteX2" fmla="*/ 3459994 w 5939233"/>
              <a:gd name="connsiteY2" fmla="*/ 45405 h 3055589"/>
              <a:gd name="connsiteX3" fmla="*/ 4707881 w 5939233"/>
              <a:gd name="connsiteY3" fmla="*/ 77678 h 3055589"/>
              <a:gd name="connsiteX4" fmla="*/ 5751373 w 5939233"/>
              <a:gd name="connsiteY4" fmla="*/ 249800 h 3055589"/>
              <a:gd name="connsiteX5" fmla="*/ 5934253 w 5939233"/>
              <a:gd name="connsiteY5" fmla="*/ 1164200 h 3055589"/>
              <a:gd name="connsiteX6" fmla="*/ 5826676 w 5939233"/>
              <a:gd name="connsiteY6" fmla="*/ 2239965 h 3055589"/>
              <a:gd name="connsiteX7" fmla="*/ 5923495 w 5939233"/>
              <a:gd name="connsiteY7" fmla="*/ 2906939 h 3055589"/>
              <a:gd name="connsiteX8" fmla="*/ 5428643 w 5939233"/>
              <a:gd name="connsiteY8" fmla="*/ 3014515 h 3055589"/>
              <a:gd name="connsiteX9" fmla="*/ 3051203 w 5939233"/>
              <a:gd name="connsiteY9" fmla="*/ 3025273 h 3055589"/>
              <a:gd name="connsiteX10" fmla="*/ 2330441 w 5939233"/>
              <a:gd name="connsiteY10" fmla="*/ 2627240 h 3055589"/>
              <a:gd name="connsiteX11" fmla="*/ 1609679 w 5939233"/>
              <a:gd name="connsiteY11" fmla="*/ 2315268 h 3055589"/>
              <a:gd name="connsiteX12" fmla="*/ 318761 w 5939233"/>
              <a:gd name="connsiteY12" fmla="*/ 1981781 h 3055589"/>
              <a:gd name="connsiteX13" fmla="*/ 82093 w 5939233"/>
              <a:gd name="connsiteY13" fmla="*/ 1174958 h 3055589"/>
              <a:gd name="connsiteX14" fmla="*/ 71335 w 5939233"/>
              <a:gd name="connsiteY14" fmla="*/ 551014 h 3055589"/>
              <a:gd name="connsiteX15" fmla="*/ 953462 w 5939233"/>
              <a:gd name="connsiteY15" fmla="*/ 389649 h 3055589"/>
              <a:gd name="connsiteX16" fmla="*/ 3040446 w 5939233"/>
              <a:gd name="connsiteY16" fmla="*/ 518741 h 3055589"/>
              <a:gd name="connsiteX17" fmla="*/ 2997415 w 5939233"/>
              <a:gd name="connsiteY17" fmla="*/ 389649 h 3055589"/>
              <a:gd name="connsiteX18" fmla="*/ 3158780 w 5939233"/>
              <a:gd name="connsiteY18" fmla="*/ 282073 h 305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939233" h="3055589">
                <a:moveTo>
                  <a:pt x="3158780" y="282073"/>
                </a:moveTo>
                <a:cubicBezTo>
                  <a:pt x="3205396" y="219320"/>
                  <a:pt x="3226912" y="52577"/>
                  <a:pt x="3277114" y="13132"/>
                </a:cubicBezTo>
                <a:cubicBezTo>
                  <a:pt x="3327316" y="-26313"/>
                  <a:pt x="3221533" y="34647"/>
                  <a:pt x="3459994" y="45405"/>
                </a:cubicBezTo>
                <a:cubicBezTo>
                  <a:pt x="3698455" y="56163"/>
                  <a:pt x="4325985" y="43612"/>
                  <a:pt x="4707881" y="77678"/>
                </a:cubicBezTo>
                <a:cubicBezTo>
                  <a:pt x="5089778" y="111744"/>
                  <a:pt x="5546978" y="68713"/>
                  <a:pt x="5751373" y="249800"/>
                </a:cubicBezTo>
                <a:cubicBezTo>
                  <a:pt x="5955768" y="430887"/>
                  <a:pt x="5921703" y="832506"/>
                  <a:pt x="5934253" y="1164200"/>
                </a:cubicBezTo>
                <a:cubicBezTo>
                  <a:pt x="5946803" y="1495894"/>
                  <a:pt x="5828469" y="1949509"/>
                  <a:pt x="5826676" y="2239965"/>
                </a:cubicBezTo>
                <a:cubicBezTo>
                  <a:pt x="5824883" y="2530421"/>
                  <a:pt x="5989834" y="2777847"/>
                  <a:pt x="5923495" y="2906939"/>
                </a:cubicBezTo>
                <a:cubicBezTo>
                  <a:pt x="5857156" y="3036031"/>
                  <a:pt x="5907358" y="2994793"/>
                  <a:pt x="5428643" y="3014515"/>
                </a:cubicBezTo>
                <a:cubicBezTo>
                  <a:pt x="4949928" y="3034237"/>
                  <a:pt x="3567570" y="3089819"/>
                  <a:pt x="3051203" y="3025273"/>
                </a:cubicBezTo>
                <a:cubicBezTo>
                  <a:pt x="2534836" y="2960727"/>
                  <a:pt x="2570695" y="2745574"/>
                  <a:pt x="2330441" y="2627240"/>
                </a:cubicBezTo>
                <a:cubicBezTo>
                  <a:pt x="2090187" y="2508906"/>
                  <a:pt x="1944959" y="2422844"/>
                  <a:pt x="1609679" y="2315268"/>
                </a:cubicBezTo>
                <a:cubicBezTo>
                  <a:pt x="1274399" y="2207692"/>
                  <a:pt x="573359" y="2171833"/>
                  <a:pt x="318761" y="1981781"/>
                </a:cubicBezTo>
                <a:cubicBezTo>
                  <a:pt x="64163" y="1791729"/>
                  <a:pt x="123331" y="1413419"/>
                  <a:pt x="82093" y="1174958"/>
                </a:cubicBezTo>
                <a:cubicBezTo>
                  <a:pt x="40855" y="936497"/>
                  <a:pt x="-73893" y="681899"/>
                  <a:pt x="71335" y="551014"/>
                </a:cubicBezTo>
                <a:cubicBezTo>
                  <a:pt x="216563" y="420129"/>
                  <a:pt x="458610" y="395028"/>
                  <a:pt x="953462" y="389649"/>
                </a:cubicBezTo>
                <a:cubicBezTo>
                  <a:pt x="1448314" y="384270"/>
                  <a:pt x="2699787" y="518741"/>
                  <a:pt x="3040446" y="518741"/>
                </a:cubicBezTo>
                <a:cubicBezTo>
                  <a:pt x="3381105" y="518741"/>
                  <a:pt x="2977693" y="434473"/>
                  <a:pt x="2997415" y="389649"/>
                </a:cubicBezTo>
                <a:cubicBezTo>
                  <a:pt x="3017137" y="344826"/>
                  <a:pt x="3112164" y="344826"/>
                  <a:pt x="3158780" y="28207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2" name="Freeform 11"/>
          <p:cNvSpPr/>
          <p:nvPr/>
        </p:nvSpPr>
        <p:spPr>
          <a:xfrm>
            <a:off x="4439309" y="235811"/>
            <a:ext cx="3962829" cy="2560451"/>
          </a:xfrm>
          <a:custGeom>
            <a:avLst/>
            <a:gdLst>
              <a:gd name="connsiteX0" fmla="*/ 283299 w 4645891"/>
              <a:gd name="connsiteY0" fmla="*/ 70568 h 1920338"/>
              <a:gd name="connsiteX1" fmla="*/ 272541 w 4645891"/>
              <a:gd name="connsiteY1" fmla="*/ 350267 h 1920338"/>
              <a:gd name="connsiteX2" fmla="*/ 132692 w 4645891"/>
              <a:gd name="connsiteY2" fmla="*/ 1124817 h 1920338"/>
              <a:gd name="connsiteX3" fmla="*/ 251026 w 4645891"/>
              <a:gd name="connsiteY3" fmla="*/ 1684215 h 1920338"/>
              <a:gd name="connsiteX4" fmla="*/ 778151 w 4645891"/>
              <a:gd name="connsiteY4" fmla="*/ 1910126 h 1920338"/>
              <a:gd name="connsiteX5" fmla="*/ 1574217 w 4645891"/>
              <a:gd name="connsiteY5" fmla="*/ 1834822 h 1920338"/>
              <a:gd name="connsiteX6" fmla="*/ 1843158 w 4645891"/>
              <a:gd name="connsiteY6" fmla="*/ 1426031 h 1920338"/>
              <a:gd name="connsiteX7" fmla="*/ 2660739 w 4645891"/>
              <a:gd name="connsiteY7" fmla="*/ 1490577 h 1920338"/>
              <a:gd name="connsiteX8" fmla="*/ 3564381 w 4645891"/>
              <a:gd name="connsiteY8" fmla="*/ 1436789 h 1920338"/>
              <a:gd name="connsiteX9" fmla="*/ 4543327 w 4645891"/>
              <a:gd name="connsiteY9" fmla="*/ 748300 h 1920338"/>
              <a:gd name="connsiteX10" fmla="*/ 4134537 w 4645891"/>
              <a:gd name="connsiteY10" fmla="*/ 59810 h 1920338"/>
              <a:gd name="connsiteX11" fmla="*/ 283299 w 4645891"/>
              <a:gd name="connsiteY11" fmla="*/ 70568 h 192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45891" h="1920338">
                <a:moveTo>
                  <a:pt x="283299" y="70568"/>
                </a:moveTo>
                <a:cubicBezTo>
                  <a:pt x="-360367" y="118977"/>
                  <a:pt x="297642" y="174559"/>
                  <a:pt x="272541" y="350267"/>
                </a:cubicBezTo>
                <a:cubicBezTo>
                  <a:pt x="247440" y="525975"/>
                  <a:pt x="136278" y="902492"/>
                  <a:pt x="132692" y="1124817"/>
                </a:cubicBezTo>
                <a:cubicBezTo>
                  <a:pt x="129106" y="1347142"/>
                  <a:pt x="143450" y="1553330"/>
                  <a:pt x="251026" y="1684215"/>
                </a:cubicBezTo>
                <a:cubicBezTo>
                  <a:pt x="358602" y="1815100"/>
                  <a:pt x="557619" y="1885025"/>
                  <a:pt x="778151" y="1910126"/>
                </a:cubicBezTo>
                <a:cubicBezTo>
                  <a:pt x="998683" y="1935227"/>
                  <a:pt x="1396716" y="1915505"/>
                  <a:pt x="1574217" y="1834822"/>
                </a:cubicBezTo>
                <a:cubicBezTo>
                  <a:pt x="1751718" y="1754139"/>
                  <a:pt x="1662071" y="1483405"/>
                  <a:pt x="1843158" y="1426031"/>
                </a:cubicBezTo>
                <a:cubicBezTo>
                  <a:pt x="2024245" y="1368657"/>
                  <a:pt x="2373869" y="1488784"/>
                  <a:pt x="2660739" y="1490577"/>
                </a:cubicBezTo>
                <a:cubicBezTo>
                  <a:pt x="2947609" y="1492370"/>
                  <a:pt x="3250616" y="1560502"/>
                  <a:pt x="3564381" y="1436789"/>
                </a:cubicBezTo>
                <a:cubicBezTo>
                  <a:pt x="3878146" y="1313076"/>
                  <a:pt x="4448301" y="977797"/>
                  <a:pt x="4543327" y="748300"/>
                </a:cubicBezTo>
                <a:cubicBezTo>
                  <a:pt x="4638353" y="518804"/>
                  <a:pt x="4844542" y="174558"/>
                  <a:pt x="4134537" y="59810"/>
                </a:cubicBezTo>
                <a:cubicBezTo>
                  <a:pt x="3424532" y="-54938"/>
                  <a:pt x="926965" y="22159"/>
                  <a:pt x="283299" y="70568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CustomShape 2"/>
          <p:cNvSpPr/>
          <p:nvPr/>
        </p:nvSpPr>
        <p:spPr>
          <a:xfrm>
            <a:off x="1412642" y="574450"/>
            <a:ext cx="2881440" cy="40464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>
                <a:solidFill>
                  <a:srgbClr val="000000"/>
                </a:solidFill>
                <a:latin typeface="Arial"/>
                <a:ea typeface="Arial"/>
              </a:rPr>
              <a:t>Penn Discourse Treebank (PDTB)</a:t>
            </a:r>
            <a:endParaRPr dirty="0"/>
          </a:p>
        </p:txBody>
      </p:sp>
      <p:sp>
        <p:nvSpPr>
          <p:cNvPr id="84" name="CustomShape 3"/>
          <p:cNvSpPr/>
          <p:nvPr/>
        </p:nvSpPr>
        <p:spPr>
          <a:xfrm>
            <a:off x="480513" y="2172625"/>
            <a:ext cx="3128400" cy="40464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r>
              <a:rPr lang="en-US" sz="1400" dirty="0">
                <a:solidFill>
                  <a:srgbClr val="000000"/>
                </a:solidFill>
                <a:latin typeface="Arial"/>
                <a:ea typeface="Arial"/>
              </a:rPr>
              <a:t>Prague Dependency Treebank (PDT)</a:t>
            </a:r>
            <a:endParaRPr sz="1400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5057818" y="1342610"/>
            <a:ext cx="1769755" cy="40464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r>
              <a:rPr lang="en-US" sz="1400" dirty="0">
                <a:solidFill>
                  <a:srgbClr val="000000"/>
                </a:solidFill>
                <a:latin typeface="Arial"/>
                <a:ea typeface="Arial"/>
              </a:rPr>
              <a:t>ANNODIS (French)</a:t>
            </a:r>
            <a:endParaRPr sz="1400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86" name="CustomShape 5"/>
          <p:cNvSpPr/>
          <p:nvPr/>
        </p:nvSpPr>
        <p:spPr>
          <a:xfrm rot="242163">
            <a:off x="6187953" y="2940280"/>
            <a:ext cx="2612340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600" strike="noStrike" dirty="0" smtClean="0">
                <a:solidFill>
                  <a:srgbClr val="000000"/>
                </a:solidFill>
                <a:latin typeface="Arial"/>
                <a:ea typeface="Arial"/>
              </a:rPr>
              <a:t>RST discourse treebank</a:t>
            </a:r>
            <a:endParaRPr sz="2000" dirty="0"/>
          </a:p>
        </p:txBody>
      </p:sp>
      <p:sp>
        <p:nvSpPr>
          <p:cNvPr id="88" name="CustomShape 7"/>
          <p:cNvSpPr/>
          <p:nvPr/>
        </p:nvSpPr>
        <p:spPr>
          <a:xfrm>
            <a:off x="611401" y="4675074"/>
            <a:ext cx="1442880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 err="1">
                <a:solidFill>
                  <a:srgbClr val="000000"/>
                </a:solidFill>
                <a:latin typeface="Arial"/>
                <a:ea typeface="Arial"/>
              </a:rPr>
              <a:t>DiscAn</a:t>
            </a:r>
            <a:r>
              <a:rPr lang="en-US" sz="1400" strike="noStrike" dirty="0">
                <a:solidFill>
                  <a:srgbClr val="000000"/>
                </a:solidFill>
                <a:latin typeface="Arial"/>
                <a:ea typeface="Arial"/>
              </a:rPr>
              <a:t> Corpora</a:t>
            </a:r>
            <a:endParaRPr dirty="0"/>
          </a:p>
        </p:txBody>
      </p:sp>
      <p:sp>
        <p:nvSpPr>
          <p:cNvPr id="9" name="CustomShape 4"/>
          <p:cNvSpPr/>
          <p:nvPr/>
        </p:nvSpPr>
        <p:spPr>
          <a:xfrm>
            <a:off x="4873700" y="2046052"/>
            <a:ext cx="798190" cy="2761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 smtClean="0">
                <a:solidFill>
                  <a:srgbClr val="000000"/>
                </a:solidFill>
                <a:latin typeface="Arial"/>
                <a:ea typeface="Arial"/>
              </a:rPr>
              <a:t>STAC</a:t>
            </a:r>
            <a:endParaRPr dirty="0"/>
          </a:p>
        </p:txBody>
      </p:sp>
      <p:sp>
        <p:nvSpPr>
          <p:cNvPr id="10" name="CustomShape 5"/>
          <p:cNvSpPr/>
          <p:nvPr/>
        </p:nvSpPr>
        <p:spPr>
          <a:xfrm>
            <a:off x="5236893" y="3542965"/>
            <a:ext cx="1916179" cy="4046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strike="noStrike" dirty="0">
                <a:solidFill>
                  <a:srgbClr val="000000"/>
                </a:solidFill>
                <a:latin typeface="Arial"/>
                <a:ea typeface="Arial"/>
              </a:rPr>
              <a:t>RST </a:t>
            </a:r>
            <a:r>
              <a:rPr lang="en-US" sz="1400" strike="noStrike" dirty="0" err="1" smtClean="0">
                <a:solidFill>
                  <a:srgbClr val="000000"/>
                </a:solidFill>
                <a:latin typeface="Arial"/>
                <a:ea typeface="Arial"/>
              </a:rPr>
              <a:t>signalling</a:t>
            </a:r>
            <a:r>
              <a:rPr lang="en-US" sz="1400" strike="noStrike" dirty="0" smtClean="0">
                <a:solidFill>
                  <a:srgbClr val="000000"/>
                </a:solidFill>
                <a:latin typeface="Arial"/>
                <a:ea typeface="Arial"/>
              </a:rPr>
              <a:t> corpus</a:t>
            </a:r>
            <a:endParaRPr dirty="0"/>
          </a:p>
        </p:txBody>
      </p:sp>
      <p:sp>
        <p:nvSpPr>
          <p:cNvPr id="11" name="CustomShape 5"/>
          <p:cNvSpPr/>
          <p:nvPr/>
        </p:nvSpPr>
        <p:spPr>
          <a:xfrm rot="998789">
            <a:off x="3043440" y="3896723"/>
            <a:ext cx="2965383" cy="40464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</a:rPr>
              <a:t>Postdam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</a:rPr>
              <a:t> Commentary Corpus</a:t>
            </a:r>
            <a:endParaRPr sz="1600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45733" y="4498007"/>
            <a:ext cx="23477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US" dirty="0"/>
              <a:t>RST Spanish Corpus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209166" y="5172924"/>
            <a:ext cx="341952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US" sz="1400" dirty="0"/>
              <a:t>Basque-Spanish-English parallel </a:t>
            </a:r>
            <a:r>
              <a:rPr lang="en-US" sz="1400" dirty="0" smtClean="0"/>
              <a:t>corpus</a:t>
            </a:r>
            <a:endParaRPr lang="ru-RU" sz="1400" dirty="0"/>
          </a:p>
        </p:txBody>
      </p:sp>
      <p:sp>
        <p:nvSpPr>
          <p:cNvPr id="14" name="CustomShape 5"/>
          <p:cNvSpPr/>
          <p:nvPr/>
        </p:nvSpPr>
        <p:spPr>
          <a:xfrm>
            <a:off x="7830803" y="1901901"/>
            <a:ext cx="1081510" cy="517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Discourse </a:t>
            </a:r>
          </a:p>
          <a:p>
            <a:pPr>
              <a:lnSpc>
                <a:spcPct val="100000"/>
              </a:lnSpc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</a:rPr>
              <a:t>Graphbank</a:t>
            </a:r>
            <a:endParaRPr dirty="0"/>
          </a:p>
        </p:txBody>
      </p:sp>
      <p:sp>
        <p:nvSpPr>
          <p:cNvPr id="15" name="CustomShape 5"/>
          <p:cNvSpPr/>
          <p:nvPr/>
        </p:nvSpPr>
        <p:spPr>
          <a:xfrm>
            <a:off x="4838276" y="776475"/>
            <a:ext cx="1121400" cy="40464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r>
              <a:rPr lang="en-US" sz="1400" dirty="0">
                <a:solidFill>
                  <a:srgbClr val="000000"/>
                </a:solidFill>
                <a:latin typeface="Arial"/>
                <a:ea typeface="Arial"/>
              </a:rPr>
              <a:t>DISCOR</a:t>
            </a:r>
            <a:endParaRPr sz="1400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6" name="CustomShape 5"/>
          <p:cNvSpPr/>
          <p:nvPr/>
        </p:nvSpPr>
        <p:spPr>
          <a:xfrm>
            <a:off x="1228841" y="5970989"/>
            <a:ext cx="932998" cy="40464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</a:rPr>
              <a:t>GECCo</a:t>
            </a:r>
            <a:endParaRPr sz="1400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4417" y="1544930"/>
            <a:ext cx="245894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French Discourse </a:t>
            </a:r>
            <a:r>
              <a:rPr lang="en-US" sz="1400" dirty="0" smtClean="0"/>
              <a:t>Treebank</a:t>
            </a:r>
            <a:endParaRPr lang="ru-RU" sz="1400" dirty="0"/>
          </a:p>
        </p:txBody>
      </p:sp>
      <p:sp>
        <p:nvSpPr>
          <p:cNvPr id="5" name="Rectangle 4"/>
          <p:cNvSpPr/>
          <p:nvPr/>
        </p:nvSpPr>
        <p:spPr>
          <a:xfrm>
            <a:off x="6083382" y="5765161"/>
            <a:ext cx="255374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Basque RST </a:t>
            </a:r>
            <a:r>
              <a:rPr lang="en-US" sz="1400" dirty="0" smtClean="0"/>
              <a:t>Treebank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69354" y="2783964"/>
            <a:ext cx="235653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Turkish Discourse </a:t>
            </a:r>
            <a:r>
              <a:rPr lang="en-US" sz="1400" dirty="0" smtClean="0"/>
              <a:t>Bank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 rot="21190765">
            <a:off x="3054006" y="1573756"/>
            <a:ext cx="122341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dirty="0" smtClean="0"/>
              <a:t>PDTB-like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21190765">
            <a:off x="7491262" y="3993053"/>
            <a:ext cx="895769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400" dirty="0" smtClean="0"/>
              <a:t>RST-like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 rot="21190765">
            <a:off x="4608691" y="158393"/>
            <a:ext cx="80887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dirty="0" smtClean="0"/>
              <a:t>SDRT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 rot="21190765">
            <a:off x="1965335" y="4254095"/>
            <a:ext cx="574196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sz="1400" dirty="0" smtClean="0"/>
              <a:t>CCR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 rot="21190765">
            <a:off x="8194088" y="1496425"/>
            <a:ext cx="702436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sz="1400" dirty="0" smtClean="0"/>
              <a:t>Hobbs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 rot="21190765">
            <a:off x="197694" y="5656641"/>
            <a:ext cx="1410964" cy="261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sz="1100" dirty="0" smtClean="0"/>
              <a:t>Halliday and Hasan</a:t>
            </a:r>
            <a:endParaRPr lang="ru-RU" sz="1100" dirty="0"/>
          </a:p>
        </p:txBody>
      </p:sp>
      <p:sp>
        <p:nvSpPr>
          <p:cNvPr id="34" name="CustomShape 5"/>
          <p:cNvSpPr/>
          <p:nvPr/>
        </p:nvSpPr>
        <p:spPr>
          <a:xfrm>
            <a:off x="7360254" y="1181115"/>
            <a:ext cx="713283" cy="379066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</a:rPr>
              <a:t>CatDiG</a:t>
            </a:r>
            <a:endParaRPr sz="1400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1942" y="3793717"/>
            <a:ext cx="13287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chemeClr val="dk1"/>
                </a:solidFill>
              </a:rPr>
              <a:t>Disco-SPICE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6" name="CustomShape 7"/>
          <p:cNvSpPr/>
          <p:nvPr/>
        </p:nvSpPr>
        <p:spPr>
          <a:xfrm>
            <a:off x="493050" y="1022765"/>
            <a:ext cx="919592" cy="3198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/>
              <a:t>DisFrEn</a:t>
            </a:r>
            <a:endParaRPr lang="en-US" sz="1400" dirty="0"/>
          </a:p>
        </p:txBody>
      </p:sp>
      <p:sp>
        <p:nvSpPr>
          <p:cNvPr id="38" name="CustomShape 5"/>
          <p:cNvSpPr/>
          <p:nvPr/>
        </p:nvSpPr>
        <p:spPr>
          <a:xfrm rot="506456">
            <a:off x="3297642" y="5661248"/>
            <a:ext cx="1540633" cy="3745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 dirty="0" smtClean="0"/>
              <a:t>HMC (Hungarian)</a:t>
            </a:r>
            <a:endParaRPr sz="1400" dirty="0"/>
          </a:p>
        </p:txBody>
      </p:sp>
      <p:sp>
        <p:nvSpPr>
          <p:cNvPr id="39" name="Rectangle 38"/>
          <p:cNvSpPr/>
          <p:nvPr/>
        </p:nvSpPr>
        <p:spPr>
          <a:xfrm>
            <a:off x="1614335" y="1066155"/>
            <a:ext cx="123902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400" dirty="0"/>
              <a:t>LUNA corpus </a:t>
            </a:r>
            <a:endParaRPr lang="ru-RU" sz="1400" dirty="0"/>
          </a:p>
        </p:txBody>
      </p:sp>
      <p:sp>
        <p:nvSpPr>
          <p:cNvPr id="6" name="Rectangle 5"/>
          <p:cNvSpPr/>
          <p:nvPr/>
        </p:nvSpPr>
        <p:spPr>
          <a:xfrm>
            <a:off x="8316416" y="5817677"/>
            <a:ext cx="228890" cy="1834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 rot="285874">
            <a:off x="8533894" y="3123515"/>
            <a:ext cx="205465" cy="2277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4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80" y="188640"/>
            <a:ext cx="8507288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Coreference + Discourse Relations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051720" y="1039821"/>
                <a:ext cx="6912768" cy="14530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entity</a:t>
                </a:r>
                <a:r>
                  <a:rPr lang="en-US" sz="2400" dirty="0"/>
                  <a:t>-based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of discourse-based </a:t>
                </a:r>
                <a:r>
                  <a:rPr lang="en-US" sz="2400" dirty="0" smtClean="0"/>
                  <a:t>coherence</a:t>
                </a:r>
                <a:endParaRPr lang="ru-RU" sz="2400" dirty="0"/>
              </a:p>
              <a:p>
                <a:r>
                  <a:rPr lang="cs-CZ" sz="2400" dirty="0" smtClean="0"/>
                  <a:t>coreference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 smtClean="0"/>
                  <a:t>logico</a:t>
                </a:r>
                <a:r>
                  <a:rPr lang="en-US" sz="2400" dirty="0" smtClean="0"/>
                  <a:t>-semantic relations</a:t>
                </a:r>
                <a:endParaRPr lang="cs-CZ" sz="2400" dirty="0" smtClean="0"/>
              </a:p>
              <a:p>
                <a:r>
                  <a:rPr lang="en-US" sz="2400" dirty="0" smtClean="0"/>
                  <a:t>bridging relations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/>
                  <a:t>logico</a:t>
                </a:r>
                <a:r>
                  <a:rPr lang="en-US" sz="2400" dirty="0"/>
                  <a:t>-semantic </a:t>
                </a:r>
                <a:r>
                  <a:rPr lang="en-US" sz="2400" dirty="0" smtClean="0"/>
                  <a:t>relations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051720" y="1039821"/>
                <a:ext cx="6912768" cy="1453075"/>
              </a:xfrm>
              <a:blipFill rotWithShape="1">
                <a:blip r:embed="rId3"/>
                <a:stretch>
                  <a:fillRect l="-1411" t="-2941" b="-2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95536" y="3573016"/>
                <a:ext cx="8363271" cy="3096344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vent </a:t>
                </a:r>
                <a:r>
                  <a:rPr lang="cs-C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naphora</a:t>
                </a:r>
                <a:r>
                  <a:rPr lang="cs-C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(discourse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deixis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abstract coreference…)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anaphoric connectives (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en:</a:t>
                </a:r>
                <a:r>
                  <a:rPr lang="en-US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’s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why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because of 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de:</a:t>
                </a:r>
                <a:r>
                  <a:rPr lang="en-US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wegen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zufolge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cz: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</a:t>
                </a:r>
                <a:r>
                  <a:rPr lang="cs-CZ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ůli</a:t>
                </a: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tomu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cs-C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ontrast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cs-CZ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cz</a:t>
                </a:r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zat</a:t>
                </a: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í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mco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while])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attribution (other anaphoric rules)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573016"/>
                <a:ext cx="8363271" cy="3096344"/>
              </a:xfrm>
              <a:prstGeom prst="rect">
                <a:avLst/>
              </a:prstGeom>
              <a:blipFill rotWithShape="1">
                <a:blip r:embed="rId4"/>
                <a:stretch>
                  <a:fillRect l="-729" t="-17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395536" y="2564904"/>
            <a:ext cx="936104" cy="80500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Coref</a:t>
            </a:r>
            <a:endParaRPr lang="ru-RU" sz="1400" dirty="0"/>
          </a:p>
        </p:txBody>
      </p:sp>
      <p:sp>
        <p:nvSpPr>
          <p:cNvPr id="6" name="Oval 5"/>
          <p:cNvSpPr/>
          <p:nvPr/>
        </p:nvSpPr>
        <p:spPr>
          <a:xfrm>
            <a:off x="899592" y="2564904"/>
            <a:ext cx="864096" cy="792088"/>
          </a:xfrm>
          <a:prstGeom prst="ellipse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/>
              <a:t>Disc</a:t>
            </a:r>
            <a:endParaRPr lang="ru-RU" sz="1600" dirty="0"/>
          </a:p>
        </p:txBody>
      </p:sp>
      <p:sp>
        <p:nvSpPr>
          <p:cNvPr id="7" name="Oval 6"/>
          <p:cNvSpPr/>
          <p:nvPr/>
        </p:nvSpPr>
        <p:spPr>
          <a:xfrm>
            <a:off x="194318" y="1065651"/>
            <a:ext cx="921298" cy="7920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Coref</a:t>
            </a:r>
            <a:endParaRPr lang="ru-RU" sz="1400" dirty="0"/>
          </a:p>
        </p:txBody>
      </p:sp>
      <p:sp>
        <p:nvSpPr>
          <p:cNvPr id="8" name="Oval 7"/>
          <p:cNvSpPr/>
          <p:nvPr/>
        </p:nvSpPr>
        <p:spPr>
          <a:xfrm>
            <a:off x="1187624" y="1052736"/>
            <a:ext cx="864096" cy="792088"/>
          </a:xfrm>
          <a:prstGeom prst="ellipse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/>
              <a:t>Disc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1844824"/>
            <a:ext cx="1707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602B"/>
                </a:solidFill>
              </a:rPr>
              <a:t>(co-existing)</a:t>
            </a:r>
            <a:endParaRPr lang="ru-RU" sz="2000" b="1" dirty="0">
              <a:solidFill>
                <a:srgbClr val="00602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8" y="277628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602B"/>
                </a:solidFill>
              </a:rPr>
              <a:t>(overlapping)</a:t>
            </a:r>
            <a:endParaRPr lang="ru-RU" sz="2000" b="1" dirty="0">
              <a:solidFill>
                <a:srgbClr val="0060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3" t="15310" r="12328" b="7310"/>
          <a:stretch/>
        </p:blipFill>
        <p:spPr bwMode="auto">
          <a:xfrm>
            <a:off x="755577" y="938438"/>
            <a:ext cx="5832648" cy="384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412168" y="4934778"/>
                <a:ext cx="8480312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Chtěl bych vyměnit příliš velký byt. Pronajímatel však odmítá dát k výměně souhlas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lit.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I’d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like to swap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apartment that is too big.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However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landlord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refused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give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consent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exchange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cs-CZ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68" y="4934778"/>
                <a:ext cx="8480312" cy="1446550"/>
              </a:xfrm>
              <a:prstGeom prst="rect">
                <a:avLst/>
              </a:prstGeom>
              <a:blipFill rotWithShape="1">
                <a:blip r:embed="rId3"/>
                <a:stretch>
                  <a:fillRect l="-1150" t="-2110" b="-88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78098"/>
          </a:xfrm>
        </p:spPr>
        <p:txBody>
          <a:bodyPr anchor="t">
            <a:noAutofit/>
          </a:bodyPr>
          <a:lstStyle/>
          <a:p>
            <a:r>
              <a:rPr lang="en-US" sz="3600" dirty="0" smtClean="0"/>
              <a:t>Bridging, Coreference and Discourse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551788" y="908720"/>
            <a:ext cx="12362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opposition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2204864"/>
            <a:ext cx="10054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bridging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4150821"/>
            <a:ext cx="93807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event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anaphora</a:t>
            </a:r>
            <a:endParaRPr lang="ru-RU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04248" y="889003"/>
            <a:ext cx="2160239" cy="778098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 smtClean="0"/>
              <a:t>from </a:t>
            </a:r>
            <a:r>
              <a:rPr lang="en-US" sz="3600" dirty="0" smtClean="0"/>
              <a:t>PDT</a:t>
            </a:r>
            <a:endParaRPr lang="ru-RU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6955666" y="1608765"/>
            <a:ext cx="1857402" cy="1192198"/>
            <a:chOff x="194318" y="1052736"/>
            <a:chExt cx="1857402" cy="1192198"/>
          </a:xfrm>
        </p:grpSpPr>
        <p:sp>
          <p:nvSpPr>
            <p:cNvPr id="12" name="Oval 11"/>
            <p:cNvSpPr/>
            <p:nvPr/>
          </p:nvSpPr>
          <p:spPr>
            <a:xfrm>
              <a:off x="194318" y="1065651"/>
              <a:ext cx="92129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err="1" smtClean="0"/>
                <a:t>Coref</a:t>
              </a:r>
              <a:endParaRPr lang="ru-RU" sz="14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187624" y="1052736"/>
              <a:ext cx="864096" cy="792088"/>
            </a:xfrm>
            <a:prstGeom prst="ellipse">
              <a:avLst/>
            </a:prstGeom>
            <a:solidFill>
              <a:schemeClr val="accent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/>
                <a:t>Disc</a:t>
              </a:r>
              <a:endParaRPr lang="ru-RU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528" y="1844824"/>
              <a:ext cx="1707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602B"/>
                  </a:solidFill>
                </a:rPr>
                <a:t>(co-existing)</a:t>
              </a:r>
              <a:endParaRPr lang="ru-RU" sz="2000" b="1" dirty="0">
                <a:solidFill>
                  <a:srgbClr val="00602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107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14015</TotalTime>
  <Words>1361</Words>
  <Application>Microsoft Office PowerPoint</Application>
  <PresentationFormat>Předvádění na obrazovce (4:3)</PresentationFormat>
  <Paragraphs>246</Paragraphs>
  <Slides>17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Equity</vt:lpstr>
      <vt:lpstr>Interplay of Coreference and Discourse</vt:lpstr>
      <vt:lpstr>Outline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Coreference + Discourse Relations</vt:lpstr>
      <vt:lpstr>Bridging, Coreference and Discourse</vt:lpstr>
      <vt:lpstr>Coreference and Discourse: co-existing</vt:lpstr>
      <vt:lpstr>Coreference  Discourse: Event anaphora</vt:lpstr>
      <vt:lpstr>Event anaphora + discourse</vt:lpstr>
      <vt:lpstr>Anaphoric Connectives</vt:lpstr>
      <vt:lpstr>Conclusion</vt:lpstr>
      <vt:lpstr>References</vt:lpstr>
      <vt:lpstr>Acknowledgements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Coreference in Discourse, Discourse in Coreference</dc:title>
  <dc:creator>Dimo</dc:creator>
  <cp:lastModifiedBy>Anja</cp:lastModifiedBy>
  <cp:revision>188</cp:revision>
  <dcterms:created xsi:type="dcterms:W3CDTF">2017-03-23T20:50:37Z</dcterms:created>
  <dcterms:modified xsi:type="dcterms:W3CDTF">2017-09-19T10:48:47Z</dcterms:modified>
</cp:coreProperties>
</file>