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8"/>
  </p:notesMasterIdLst>
  <p:sldIdLst>
    <p:sldId id="338" r:id="rId2"/>
    <p:sldId id="256" r:id="rId3"/>
    <p:sldId id="258" r:id="rId4"/>
    <p:sldId id="259" r:id="rId5"/>
    <p:sldId id="260" r:id="rId6"/>
    <p:sldId id="280" r:id="rId7"/>
    <p:sldId id="278" r:id="rId8"/>
    <p:sldId id="281" r:id="rId9"/>
    <p:sldId id="261" r:id="rId10"/>
    <p:sldId id="262" r:id="rId11"/>
    <p:sldId id="339" r:id="rId12"/>
    <p:sldId id="284" r:id="rId13"/>
    <p:sldId id="264" r:id="rId14"/>
    <p:sldId id="283" r:id="rId15"/>
    <p:sldId id="265" r:id="rId16"/>
    <p:sldId id="266" r:id="rId17"/>
    <p:sldId id="285" r:id="rId18"/>
    <p:sldId id="286" r:id="rId19"/>
    <p:sldId id="287" r:id="rId20"/>
    <p:sldId id="288" r:id="rId21"/>
    <p:sldId id="289" r:id="rId22"/>
    <p:sldId id="290" r:id="rId23"/>
    <p:sldId id="340" r:id="rId24"/>
    <p:sldId id="291" r:id="rId25"/>
    <p:sldId id="293" r:id="rId26"/>
    <p:sldId id="292" r:id="rId27"/>
    <p:sldId id="267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68" r:id="rId39"/>
    <p:sldId id="304" r:id="rId40"/>
    <p:sldId id="269" r:id="rId41"/>
    <p:sldId id="305" r:id="rId42"/>
    <p:sldId id="306" r:id="rId43"/>
    <p:sldId id="307" r:id="rId44"/>
    <p:sldId id="308" r:id="rId45"/>
    <p:sldId id="309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10" r:id="rId73"/>
    <p:sldId id="270" r:id="rId74"/>
    <p:sldId id="342" r:id="rId75"/>
    <p:sldId id="271" r:id="rId76"/>
    <p:sldId id="337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ja" initials="N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1135-A4AF-48D7-A89E-FE7E19F6158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9B99-731C-4133-8C26-DE36089A33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04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последней лекции расскажу про проблемы,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А еще про то, что можно делать с нашими данными, например, вместе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12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 по статье, которую мы посылаем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9B99-731C-4133-8C26-DE36089A334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8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поискать в презентациях про ПСЕДТ</a:t>
            </a:r>
            <a:r>
              <a:rPr lang="ru-RU" baseline="0" dirty="0" smtClean="0"/>
              <a:t> красивые картинки про синтаксические уровни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9B99-731C-4133-8C26-DE36089A334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5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derevja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9B99-731C-4133-8C26-DE36089A334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99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Celkove</a:t>
            </a:r>
            <a:r>
              <a:rPr lang="en-US" dirty="0" smtClean="0"/>
              <a:t> se </a:t>
            </a:r>
            <a:r>
              <a:rPr lang="en-US" dirty="0" err="1" smtClean="0"/>
              <a:t>zlepsil</a:t>
            </a:r>
            <a:r>
              <a:rPr lang="en-US" dirty="0" smtClean="0"/>
              <a:t> o 7 </a:t>
            </a:r>
            <a:r>
              <a:rPr lang="en-US" dirty="0" err="1" smtClean="0"/>
              <a:t>percentualnich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bodu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9B99-731C-4133-8C26-DE36089A334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61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208912" cy="3024336"/>
          </a:xfrm>
        </p:spPr>
        <p:txBody>
          <a:bodyPr>
            <a:noAutofit/>
          </a:bodyPr>
          <a:lstStyle/>
          <a:p>
            <a:r>
              <a:rPr lang="en-US" sz="2800" dirty="0"/>
              <a:t>Annotation of textual phenomena in the Prague Dependency Treebank </a:t>
            </a:r>
            <a:r>
              <a:rPr lang="en-US" sz="2800" dirty="0" smtClean="0"/>
              <a:t> (April 27)</a:t>
            </a:r>
            <a:endParaRPr lang="en-US" sz="2800" dirty="0"/>
          </a:p>
          <a:p>
            <a:r>
              <a:rPr lang="en-US" sz="2800" b="1" dirty="0" err="1">
                <a:solidFill>
                  <a:srgbClr val="FF0000"/>
                </a:solidFill>
              </a:rPr>
              <a:t>Coreferential</a:t>
            </a:r>
            <a:r>
              <a:rPr lang="en-US" sz="2800" b="1" dirty="0">
                <a:solidFill>
                  <a:srgbClr val="FF0000"/>
                </a:solidFill>
              </a:rPr>
              <a:t> expressions in English and Czech (April </a:t>
            </a:r>
            <a:r>
              <a:rPr lang="en-US" sz="2800" b="1" dirty="0" smtClean="0">
                <a:solidFill>
                  <a:srgbClr val="FF0000"/>
                </a:solidFill>
              </a:rPr>
              <a:t>28)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Coreference</a:t>
            </a:r>
            <a:r>
              <a:rPr lang="en-US" sz="2800" dirty="0" smtClean="0"/>
              <a:t> </a:t>
            </a:r>
            <a:r>
              <a:rPr lang="en-US" sz="2800" dirty="0"/>
              <a:t>in Czech and cross-</a:t>
            </a:r>
            <a:r>
              <a:rPr lang="en-US" sz="2800" dirty="0" err="1"/>
              <a:t>lingually</a:t>
            </a:r>
            <a:r>
              <a:rPr lang="en-US" sz="2800" dirty="0"/>
              <a:t> – ideas and </a:t>
            </a:r>
            <a:r>
              <a:rPr lang="en-US" sz="2800" dirty="0" smtClean="0"/>
              <a:t>perspectives (</a:t>
            </a:r>
            <a:r>
              <a:rPr lang="en-US" sz="2800" dirty="0"/>
              <a:t>April </a:t>
            </a:r>
            <a:r>
              <a:rPr lang="en-US" sz="2800" dirty="0" smtClean="0"/>
              <a:t>30)</a:t>
            </a:r>
            <a:endParaRPr lang="en-US" sz="28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84584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5400" dirty="0" smtClean="0"/>
              <a:t>Overview</a:t>
            </a:r>
            <a:endParaRPr lang="ru-RU" sz="5400" dirty="0"/>
          </a:p>
        </p:txBody>
      </p:sp>
      <p:sp>
        <p:nvSpPr>
          <p:cNvPr id="2" name="Obdélník 1"/>
          <p:cNvSpPr/>
          <p:nvPr/>
        </p:nvSpPr>
        <p:spPr>
          <a:xfrm>
            <a:off x="371817" y="5358349"/>
            <a:ext cx="8201083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“made in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ÚFAL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Institute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Formal and Applied Linguistics, Charles University in Prague, Faculty of Mathematics and Physics)</a:t>
            </a:r>
          </a:p>
        </p:txBody>
      </p:sp>
      <p:pic>
        <p:nvPicPr>
          <p:cNvPr id="9" name="Picture 7" descr="logo_ufal_GIF_w142px_transpar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85" y="5510808"/>
            <a:ext cx="992188" cy="79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7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128792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>
                <a:effectLst/>
              </a:rPr>
              <a:t>PCEDT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555360" cy="4176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Prague Czech-English Dependency </a:t>
            </a:r>
            <a:r>
              <a:rPr lang="en-US" dirty="0" smtClean="0"/>
              <a:t>Treebank </a:t>
            </a:r>
            <a:r>
              <a:rPr lang="cs-CZ" dirty="0" smtClean="0"/>
              <a:t>[</a:t>
            </a:r>
            <a:r>
              <a:rPr lang="cs-CZ" dirty="0" err="1"/>
              <a:t>Hajic</a:t>
            </a:r>
            <a:r>
              <a:rPr lang="cs-CZ" dirty="0"/>
              <a:t> et al., 2012</a:t>
            </a:r>
            <a:r>
              <a:rPr lang="cs-CZ" dirty="0" smtClean="0"/>
              <a:t>]</a:t>
            </a:r>
            <a:endParaRPr lang="en-US" dirty="0" smtClean="0"/>
          </a:p>
          <a:p>
            <a:r>
              <a:rPr lang="en-US" dirty="0" smtClean="0"/>
              <a:t>English Wall Street journal texts translated to Czech sentence by sentence</a:t>
            </a:r>
          </a:p>
          <a:p>
            <a:r>
              <a:rPr lang="en-US" dirty="0"/>
              <a:t>1.2 million words in almost 50,000 sentences for each </a:t>
            </a:r>
            <a:r>
              <a:rPr lang="en-US" dirty="0" smtClean="0"/>
              <a:t>language</a:t>
            </a:r>
          </a:p>
          <a:p>
            <a:r>
              <a:rPr lang="en-US" dirty="0"/>
              <a:t>annotated on </a:t>
            </a:r>
            <a:r>
              <a:rPr lang="en-US" dirty="0" smtClean="0"/>
              <a:t>morphological (m-layer), analytical (shallow syntactic, a-layer) and </a:t>
            </a:r>
            <a:r>
              <a:rPr lang="en-US" dirty="0" err="1" smtClean="0"/>
              <a:t>tectogrammatical</a:t>
            </a:r>
            <a:r>
              <a:rPr lang="en-US" dirty="0" smtClean="0"/>
              <a:t> (deep syntactic, t-layer),</a:t>
            </a:r>
          </a:p>
          <a:p>
            <a:r>
              <a:rPr lang="en-US" dirty="0" smtClean="0"/>
              <a:t>sentence-aligned, word-aligned</a:t>
            </a:r>
            <a:endParaRPr lang="ru-RU" dirty="0" smtClean="0"/>
          </a:p>
          <a:p>
            <a:r>
              <a:rPr lang="cs-CZ" dirty="0"/>
              <a:t>t-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 smtClean="0"/>
              <a:t>includes</a:t>
            </a:r>
            <a:endParaRPr lang="ru-RU" dirty="0" smtClean="0"/>
          </a:p>
          <a:p>
            <a:pPr lvl="1"/>
            <a:r>
              <a:rPr lang="en-US" dirty="0"/>
              <a:t>semantic </a:t>
            </a:r>
            <a:r>
              <a:rPr lang="en-US" dirty="0" smtClean="0"/>
              <a:t>labeling </a:t>
            </a:r>
            <a:r>
              <a:rPr lang="en-US" dirty="0"/>
              <a:t>of content words and coordinating conjunctions</a:t>
            </a:r>
          </a:p>
          <a:p>
            <a:pPr lvl="1"/>
            <a:r>
              <a:rPr lang="cs-CZ" dirty="0"/>
              <a:t>argument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a </a:t>
            </a:r>
            <a:r>
              <a:rPr lang="cs-CZ" dirty="0" err="1"/>
              <a:t>valency</a:t>
            </a:r>
            <a:r>
              <a:rPr lang="cs-CZ" dirty="0"/>
              <a:t> </a:t>
            </a:r>
            <a:r>
              <a:rPr lang="cs-CZ" dirty="0" err="1"/>
              <a:t>lexicon</a:t>
            </a:r>
            <a:endParaRPr lang="cs-CZ" dirty="0"/>
          </a:p>
          <a:p>
            <a:pPr lvl="1"/>
            <a:r>
              <a:rPr lang="cs-CZ" dirty="0"/>
              <a:t>coreference </a:t>
            </a:r>
            <a:r>
              <a:rPr lang="cs-CZ" dirty="0" err="1"/>
              <a:t>annotation</a:t>
            </a:r>
            <a:endParaRPr lang="cs-CZ" dirty="0"/>
          </a:p>
          <a:p>
            <a:pPr lvl="1"/>
            <a:r>
              <a:rPr lang="cs-CZ" dirty="0" err="1"/>
              <a:t>ellipsis</a:t>
            </a:r>
            <a:r>
              <a:rPr lang="cs-CZ" dirty="0"/>
              <a:t> </a:t>
            </a:r>
            <a:r>
              <a:rPr lang="cs-CZ" dirty="0" err="1"/>
              <a:t>reconstruction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72415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91138" name="Picture 2" descr="i-layers-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19125"/>
            <a:ext cx="36957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228184" y="1904999"/>
            <a:ext cx="25922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cs-CZ" sz="2800" b="1" i="1" dirty="0" smtClean="0"/>
              <a:t>(</a:t>
            </a:r>
            <a:r>
              <a:rPr lang="en-US" altLang="cs-CZ" sz="2800" b="1" i="1" dirty="0" smtClean="0"/>
              <a:t>He</a:t>
            </a:r>
            <a:r>
              <a:rPr lang="ru-RU" altLang="cs-CZ" sz="2800" b="1" i="1" dirty="0" smtClean="0"/>
              <a:t>) </a:t>
            </a:r>
            <a:r>
              <a:rPr lang="en-US" altLang="cs-CZ" sz="2800" b="1" i="1" dirty="0" smtClean="0"/>
              <a:t>would go to the forest</a:t>
            </a:r>
            <a:r>
              <a:rPr lang="ru-RU" altLang="cs-CZ" sz="2800" b="1" i="1" dirty="0" smtClean="0"/>
              <a:t>.</a:t>
            </a:r>
            <a:endParaRPr lang="en-US" altLang="cs-CZ" sz="2800" b="1" i="1" dirty="0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07504" y="1904999"/>
            <a:ext cx="2209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>
              <a:spcBef>
                <a:spcPct val="50000"/>
              </a:spcBef>
              <a:defRPr sz="2800" b="1" i="1"/>
            </a:lvl1pPr>
          </a:lstStyle>
          <a:p>
            <a:r>
              <a:rPr lang="cs-CZ" altLang="cs-CZ" dirty="0"/>
              <a:t>Byl by šel </a:t>
            </a:r>
            <a:r>
              <a:rPr lang="cs-CZ" altLang="cs-CZ" dirty="0" err="1"/>
              <a:t>dolesa</a:t>
            </a:r>
            <a:r>
              <a:rPr lang="ru-RU" altLang="cs-CZ" dirty="0"/>
              <a:t>.</a:t>
            </a:r>
            <a:endParaRPr lang="en-US" altLang="cs-CZ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807"/>
            <a:ext cx="9144000" cy="3977473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67544" y="1133872"/>
            <a:ext cx="820891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PCEDT – sample tree and alignment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78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PCEDT - </a:t>
            </a:r>
            <a:r>
              <a:rPr lang="en-US" dirty="0" err="1">
                <a:effectLst/>
              </a:rPr>
              <a:t>Coreference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408912" cy="4050784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G</a:t>
            </a:r>
            <a:r>
              <a:rPr lang="en-US" sz="2300" dirty="0" smtClean="0"/>
              <a:t>rammatical </a:t>
            </a:r>
            <a:r>
              <a:rPr lang="en-US" sz="2300" dirty="0" err="1" smtClean="0"/>
              <a:t>coreference</a:t>
            </a:r>
            <a:r>
              <a:rPr lang="en-US" sz="2300" dirty="0" smtClean="0"/>
              <a:t> </a:t>
            </a:r>
          </a:p>
          <a:p>
            <a:pPr lvl="1"/>
            <a:r>
              <a:rPr lang="en-US" dirty="0" err="1" smtClean="0"/>
              <a:t>Coreference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b="1" dirty="0"/>
              <a:t>reflexive pronouns</a:t>
            </a:r>
            <a:r>
              <a:rPr lang="en-US" dirty="0"/>
              <a:t>, </a:t>
            </a:r>
            <a:endParaRPr lang="en-US" dirty="0" smtClean="0"/>
          </a:p>
          <a:p>
            <a:pPr marL="365760" lvl="1" indent="0">
              <a:buNone/>
            </a:pPr>
            <a:r>
              <a:rPr lang="en-US" i="1" dirty="0"/>
              <a:t>	</a:t>
            </a:r>
            <a:r>
              <a:rPr lang="en-US" i="1" u="sng" dirty="0" smtClean="0"/>
              <a:t>My </a:t>
            </a:r>
            <a:r>
              <a:rPr lang="en-US" i="1" u="sng" dirty="0"/>
              <a:t>daughter </a:t>
            </a:r>
            <a:r>
              <a:rPr lang="en-US" i="1" dirty="0"/>
              <a:t>likes to dress </a:t>
            </a:r>
            <a:r>
              <a:rPr lang="en-US" i="1" u="sng" dirty="0" smtClean="0"/>
              <a:t>herself</a:t>
            </a:r>
            <a:r>
              <a:rPr lang="en-US" i="1" dirty="0" smtClean="0"/>
              <a:t> without </a:t>
            </a:r>
            <a:r>
              <a:rPr lang="en-US" i="1" dirty="0"/>
              <a:t>my </a:t>
            </a:r>
            <a:r>
              <a:rPr lang="en-US" i="1" dirty="0" smtClean="0"/>
              <a:t>help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Coreference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b="1" dirty="0"/>
              <a:t>relative elements </a:t>
            </a:r>
            <a:r>
              <a:rPr lang="en-US" dirty="0" smtClean="0"/>
              <a:t>(pronouns </a:t>
            </a:r>
            <a:r>
              <a:rPr lang="en-US" dirty="0"/>
              <a:t>and pronominal </a:t>
            </a:r>
            <a:r>
              <a:rPr lang="en-US" dirty="0" smtClean="0"/>
              <a:t>adverbs), </a:t>
            </a:r>
          </a:p>
          <a:p>
            <a:pPr marL="36576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Alex </a:t>
            </a:r>
            <a:r>
              <a:rPr lang="en-US" i="1" dirty="0"/>
              <a:t>is the </a:t>
            </a:r>
            <a:r>
              <a:rPr lang="en-US" i="1" u="sng" dirty="0"/>
              <a:t>boy</a:t>
            </a:r>
            <a:r>
              <a:rPr lang="en-US" i="1" dirty="0"/>
              <a:t> </a:t>
            </a:r>
            <a:r>
              <a:rPr lang="en-US" i="1" u="sng" dirty="0"/>
              <a:t>who</a:t>
            </a:r>
            <a:r>
              <a:rPr lang="en-US" i="1" dirty="0"/>
              <a:t> kissed </a:t>
            </a:r>
            <a:r>
              <a:rPr lang="en-US" i="1" dirty="0" smtClean="0"/>
              <a:t>Mary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Control (with </a:t>
            </a:r>
            <a:r>
              <a:rPr lang="en-US" b="1" dirty="0" smtClean="0"/>
              <a:t>control verbs</a:t>
            </a:r>
            <a:r>
              <a:rPr lang="en-US" dirty="0" smtClean="0"/>
              <a:t>, e.g. </a:t>
            </a:r>
            <a:r>
              <a:rPr lang="en-US" i="1" dirty="0" smtClean="0"/>
              <a:t>begin, let, want, </a:t>
            </a:r>
            <a:r>
              <a:rPr lang="en-US" dirty="0" smtClean="0"/>
              <a:t>etc.) </a:t>
            </a:r>
          </a:p>
          <a:p>
            <a:pPr marL="365760" lvl="1" indent="0">
              <a:buNone/>
            </a:pPr>
            <a:r>
              <a:rPr lang="en-US" i="1" dirty="0"/>
              <a:t>	</a:t>
            </a:r>
            <a:r>
              <a:rPr lang="en-US" i="1" u="sng" dirty="0" smtClean="0"/>
              <a:t>Peter</a:t>
            </a:r>
            <a:r>
              <a:rPr lang="en-US" i="1" dirty="0" smtClean="0"/>
              <a:t> </a:t>
            </a:r>
            <a:r>
              <a:rPr lang="en-US" i="1" dirty="0"/>
              <a:t>wants to </a:t>
            </a:r>
            <a:r>
              <a:rPr lang="en-US" u="sng" dirty="0" smtClean="0"/>
              <a:t>Ø.ACT</a:t>
            </a:r>
            <a:r>
              <a:rPr lang="en-US" dirty="0" smtClean="0"/>
              <a:t> </a:t>
            </a:r>
            <a:r>
              <a:rPr lang="en-US" i="1" dirty="0" smtClean="0"/>
              <a:t>sleep</a:t>
            </a:r>
            <a:r>
              <a:rPr lang="en-US" dirty="0" smtClean="0"/>
              <a:t>; </a:t>
            </a:r>
          </a:p>
          <a:p>
            <a:pPr lvl="1"/>
            <a:r>
              <a:rPr lang="en-US" dirty="0" err="1" smtClean="0"/>
              <a:t>Coreference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b="1" dirty="0"/>
              <a:t>verbal modifications that have dual dependency</a:t>
            </a:r>
            <a:r>
              <a:rPr lang="en-US" dirty="0" smtClean="0"/>
              <a:t>,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i="1" dirty="0" smtClean="0"/>
              <a:t>John saw </a:t>
            </a:r>
            <a:r>
              <a:rPr lang="en-US" i="1" u="sng" dirty="0"/>
              <a:t>Mary</a:t>
            </a:r>
            <a:r>
              <a:rPr lang="en-US" i="1" dirty="0"/>
              <a:t> </a:t>
            </a:r>
            <a:r>
              <a:rPr lang="en-US" u="sng" dirty="0"/>
              <a:t>Ø.ACT</a:t>
            </a:r>
            <a:r>
              <a:rPr lang="en-US" dirty="0"/>
              <a:t> </a:t>
            </a:r>
            <a:r>
              <a:rPr lang="en-US" i="1" dirty="0" smtClean="0"/>
              <a:t>run </a:t>
            </a:r>
            <a:r>
              <a:rPr lang="en-US" i="1" dirty="0"/>
              <a:t>around the </a:t>
            </a:r>
            <a:r>
              <a:rPr lang="en-US" i="1" dirty="0" smtClean="0"/>
              <a:t>lake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Coreference</a:t>
            </a:r>
            <a:r>
              <a:rPr lang="en-US" dirty="0" smtClean="0"/>
              <a:t> </a:t>
            </a:r>
            <a:r>
              <a:rPr lang="en-US" dirty="0"/>
              <a:t>in constructions with </a:t>
            </a:r>
            <a:r>
              <a:rPr lang="en-US" b="1" dirty="0"/>
              <a:t>reciprocity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i="1" dirty="0" smtClean="0"/>
              <a:t>John and Mary kissed</a:t>
            </a:r>
            <a:r>
              <a:rPr lang="en-US" dirty="0" smtClean="0"/>
              <a:t> </a:t>
            </a:r>
            <a:r>
              <a:rPr lang="en-US" u="sng" dirty="0" smtClean="0"/>
              <a:t>Ø.PAT</a:t>
            </a:r>
            <a:endParaRPr lang="en-US" i="1" dirty="0" smtClean="0"/>
          </a:p>
          <a:p>
            <a:pPr marL="228600" lvl="1"/>
            <a:r>
              <a:rPr lang="en-US" sz="2300" dirty="0"/>
              <a:t>Textual</a:t>
            </a:r>
            <a:r>
              <a:rPr lang="en-US" sz="2300" dirty="0" smtClean="0"/>
              <a:t> </a:t>
            </a:r>
            <a:r>
              <a:rPr lang="en-US" sz="2300" dirty="0" err="1" smtClean="0"/>
              <a:t>coreference</a:t>
            </a:r>
            <a:r>
              <a:rPr lang="en-US" sz="2300" dirty="0" smtClean="0"/>
              <a:t> </a:t>
            </a:r>
          </a:p>
          <a:p>
            <a:pPr marL="45720" lvl="1" indent="0">
              <a:buNone/>
            </a:pPr>
            <a:r>
              <a:rPr lang="en-US" sz="2300" i="1" dirty="0"/>
              <a:t>	</a:t>
            </a:r>
            <a:r>
              <a:rPr lang="en-US" i="1" u="sng" dirty="0" smtClean="0"/>
              <a:t>Helen</a:t>
            </a:r>
            <a:r>
              <a:rPr lang="en-US" i="1" dirty="0" smtClean="0"/>
              <a:t> asked </a:t>
            </a:r>
            <a:r>
              <a:rPr lang="en-US" i="1" u="sng" dirty="0" smtClean="0"/>
              <a:t>her</a:t>
            </a:r>
            <a:r>
              <a:rPr lang="en-US" i="1" dirty="0" smtClean="0"/>
              <a:t> </a:t>
            </a:r>
            <a:r>
              <a:rPr lang="en-US" i="1" u="dashLongHeavy" dirty="0" smtClean="0"/>
              <a:t>mother</a:t>
            </a:r>
            <a:r>
              <a:rPr lang="en-US" i="1" dirty="0" smtClean="0"/>
              <a:t> to wait for </a:t>
            </a:r>
            <a:r>
              <a:rPr lang="en-US" i="1" u="sng" dirty="0" smtClean="0"/>
              <a:t>her</a:t>
            </a:r>
            <a:r>
              <a:rPr lang="en-US" i="1" dirty="0" smtClean="0"/>
              <a:t> but </a:t>
            </a:r>
            <a:r>
              <a:rPr lang="en-US" sz="2100" i="1" u="dashLongHeavy" dirty="0" smtClean="0"/>
              <a:t>mother</a:t>
            </a:r>
            <a:r>
              <a:rPr lang="en-US" i="1" dirty="0" smtClean="0"/>
              <a:t> did not agree.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920880" cy="1143000"/>
          </a:xfrm>
        </p:spPr>
        <p:txBody>
          <a:bodyPr/>
          <a:lstStyle/>
          <a:p>
            <a:r>
              <a:rPr lang="en-US" dirty="0">
                <a:effectLst/>
              </a:rPr>
              <a:t>Data subset under analysis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408912" cy="4050784"/>
          </a:xfrm>
        </p:spPr>
        <p:txBody>
          <a:bodyPr>
            <a:normAutofit/>
          </a:bodyPr>
          <a:lstStyle/>
          <a:p>
            <a:r>
              <a:rPr lang="en-US" sz="1600" dirty="0"/>
              <a:t>a first half of the PCEDT section 19, particularly the 50 documents</a:t>
            </a:r>
            <a:br>
              <a:rPr lang="en-US" sz="1600" dirty="0"/>
            </a:br>
            <a:r>
              <a:rPr lang="en-US" sz="1600" dirty="0"/>
              <a:t>from </a:t>
            </a:r>
            <a:r>
              <a:rPr lang="en-US" sz="1600" dirty="0" err="1"/>
              <a:t>wsj</a:t>
            </a:r>
            <a:r>
              <a:rPr lang="en-US" sz="1600" dirty="0"/>
              <a:t> 1900 to </a:t>
            </a:r>
            <a:r>
              <a:rPr lang="en-US" sz="1600" dirty="0" err="1"/>
              <a:t>wsj</a:t>
            </a:r>
            <a:r>
              <a:rPr lang="en-US" sz="1600" dirty="0"/>
              <a:t> </a:t>
            </a:r>
            <a:r>
              <a:rPr lang="en-US" sz="1600" dirty="0" smtClean="0"/>
              <a:t>1949</a:t>
            </a:r>
          </a:p>
          <a:p>
            <a:r>
              <a:rPr lang="en-US" sz="1600" dirty="0" smtClean="0"/>
              <a:t>manual </a:t>
            </a:r>
            <a:r>
              <a:rPr lang="en-US" sz="1600" dirty="0"/>
              <a:t>annotation of word alignment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0" t="37974" r="26083" b="39808"/>
          <a:stretch/>
        </p:blipFill>
        <p:spPr bwMode="auto">
          <a:xfrm>
            <a:off x="1074923" y="2996952"/>
            <a:ext cx="6524790" cy="25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05880"/>
            <a:ext cx="7920880" cy="1143000"/>
          </a:xfrm>
        </p:spPr>
        <p:txBody>
          <a:bodyPr/>
          <a:lstStyle/>
          <a:p>
            <a:r>
              <a:rPr lang="en-US" dirty="0">
                <a:effectLst/>
              </a:rPr>
              <a:t>Classes of inspected </a:t>
            </a:r>
            <a:r>
              <a:rPr lang="cs-CZ" dirty="0" err="1" smtClean="0">
                <a:effectLst/>
              </a:rPr>
              <a:t>expressions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619672" y="2996952"/>
            <a:ext cx="6400800" cy="2970664"/>
          </a:xfrm>
        </p:spPr>
        <p:txBody>
          <a:bodyPr>
            <a:normAutofit/>
          </a:bodyPr>
          <a:lstStyle/>
          <a:p>
            <a:r>
              <a:rPr lang="pt-BR" sz="3600" dirty="0"/>
              <a:t>Central </a:t>
            </a:r>
            <a:r>
              <a:rPr lang="pt-BR" sz="3600" dirty="0" smtClean="0"/>
              <a:t>pronouns</a:t>
            </a:r>
          </a:p>
          <a:p>
            <a:r>
              <a:rPr lang="pt-BR" sz="3600" dirty="0" smtClean="0"/>
              <a:t>Relative pronouns</a:t>
            </a:r>
          </a:p>
          <a:p>
            <a:r>
              <a:rPr lang="pt-BR" sz="3600" dirty="0" smtClean="0"/>
              <a:t>Anaphoric zeros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Central pronouns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8208912" cy="4176464"/>
          </a:xfrm>
        </p:spPr>
        <p:txBody>
          <a:bodyPr>
            <a:normAutofit/>
          </a:bodyPr>
          <a:lstStyle/>
          <a:p>
            <a:r>
              <a:rPr lang="en-US" dirty="0"/>
              <a:t>Personal pronouns in the third person (</a:t>
            </a:r>
            <a:r>
              <a:rPr lang="en-US" i="1" dirty="0"/>
              <a:t>he, she, him, her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Possessive </a:t>
            </a:r>
            <a:r>
              <a:rPr lang="en-US" dirty="0"/>
              <a:t>pronouns (</a:t>
            </a:r>
            <a:r>
              <a:rPr lang="en-US" i="1" dirty="0"/>
              <a:t>his, her, mine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Reflexive </a:t>
            </a:r>
            <a:r>
              <a:rPr lang="en-US" dirty="0"/>
              <a:t>pronouns (</a:t>
            </a:r>
            <a:r>
              <a:rPr lang="en-US" i="1" dirty="0"/>
              <a:t>myself, themselves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Reflexive </a:t>
            </a:r>
            <a:r>
              <a:rPr lang="en-US" dirty="0"/>
              <a:t>possessive pronoun (</a:t>
            </a:r>
            <a:r>
              <a:rPr lang="en-US" i="1" dirty="0" err="1" smtClean="0"/>
              <a:t>sv</a:t>
            </a:r>
            <a:r>
              <a:rPr lang="cs-CZ" i="1" dirty="0" smtClean="0"/>
              <a:t>ů</a:t>
            </a:r>
            <a:r>
              <a:rPr lang="en-US" i="1" dirty="0" smtClean="0"/>
              <a:t>j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English </a:t>
            </a:r>
            <a:r>
              <a:rPr lang="en-US" dirty="0"/>
              <a:t>central pronouns that do not have their own representation </a:t>
            </a:r>
            <a:r>
              <a:rPr lang="en-US" dirty="0" smtClean="0"/>
              <a:t>on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t-layer (the pleonastic usage of the pronoun </a:t>
            </a:r>
            <a:r>
              <a:rPr lang="en-US" i="1" dirty="0"/>
              <a:t>it</a:t>
            </a:r>
            <a:r>
              <a:rPr lang="en-US" dirty="0"/>
              <a:t>, such as in </a:t>
            </a:r>
            <a:r>
              <a:rPr lang="en-US" i="1" dirty="0"/>
              <a:t>It </a:t>
            </a:r>
            <a:r>
              <a:rPr lang="en-US" i="1" dirty="0" smtClean="0"/>
              <a:t>is</a:t>
            </a:r>
            <a:r>
              <a:rPr lang="cs-CZ" i="1" dirty="0" smtClean="0"/>
              <a:t> </a:t>
            </a:r>
            <a:r>
              <a:rPr lang="en-US" i="1" dirty="0" smtClean="0"/>
              <a:t>possible </a:t>
            </a:r>
            <a:r>
              <a:rPr lang="en-US" i="1" dirty="0"/>
              <a:t>that. . . </a:t>
            </a:r>
            <a:r>
              <a:rPr lang="en-US" dirty="0"/>
              <a:t>)</a:t>
            </a:r>
            <a:br>
              <a:rPr lang="en-US" dirty="0"/>
            </a:br>
            <a:endParaRPr lang="cs-CZ" dirty="0" smtClean="0"/>
          </a:p>
          <a:p>
            <a:pPr marL="45720" indent="0">
              <a:buNone/>
            </a:pPr>
            <a:r>
              <a:rPr lang="en-US" dirty="0" smtClean="0"/>
              <a:t>!!! </a:t>
            </a:r>
            <a:r>
              <a:rPr lang="en-US" dirty="0"/>
              <a:t>Central pronouns must be expressed on the surface</a:t>
            </a:r>
            <a:r>
              <a:rPr lang="en-US" dirty="0" smtClean="0"/>
              <a:t>!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Relative </a:t>
            </a:r>
            <a:r>
              <a:rPr lang="en-US" dirty="0" smtClean="0">
                <a:effectLst/>
              </a:rPr>
              <a:t>pronouns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7480920" cy="39787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Relative pronouns (</a:t>
            </a:r>
            <a:r>
              <a:rPr lang="en-US" i="1" dirty="0" smtClean="0"/>
              <a:t>which</a:t>
            </a:r>
            <a:r>
              <a:rPr lang="en-US" dirty="0" smtClean="0"/>
              <a:t>/</a:t>
            </a:r>
            <a:r>
              <a:rPr lang="en-US" i="1" dirty="0" err="1" smtClean="0"/>
              <a:t>kter</a:t>
            </a:r>
            <a:r>
              <a:rPr lang="cs-CZ" i="1" dirty="0" smtClean="0"/>
              <a:t>ý</a:t>
            </a:r>
            <a:r>
              <a:rPr lang="en-US" dirty="0" smtClean="0"/>
              <a:t>, </a:t>
            </a:r>
            <a:r>
              <a:rPr lang="en-US" dirty="0"/>
              <a:t>etc</a:t>
            </a:r>
            <a:r>
              <a:rPr lang="en-US" dirty="0" smtClean="0"/>
              <a:t>.)</a:t>
            </a:r>
            <a:endParaRPr lang="cs-CZ" dirty="0" smtClean="0"/>
          </a:p>
          <a:p>
            <a:r>
              <a:rPr lang="en-US" dirty="0" smtClean="0"/>
              <a:t>Relative </a:t>
            </a:r>
            <a:r>
              <a:rPr lang="en-US" i="1" dirty="0"/>
              <a:t>that </a:t>
            </a:r>
            <a:r>
              <a:rPr lang="en-US" dirty="0"/>
              <a:t>with heuristics excluding </a:t>
            </a:r>
            <a:r>
              <a:rPr lang="en-US" dirty="0" err="1"/>
              <a:t>suborsinate</a:t>
            </a:r>
            <a:r>
              <a:rPr lang="en-US" dirty="0"/>
              <a:t> </a:t>
            </a:r>
            <a:r>
              <a:rPr lang="en-US" dirty="0" smtClean="0"/>
              <a:t>conjunctions</a:t>
            </a:r>
            <a:endParaRPr lang="cs-CZ" dirty="0" smtClean="0"/>
          </a:p>
          <a:p>
            <a:r>
              <a:rPr lang="en-US" dirty="0" smtClean="0"/>
              <a:t>Relative </a:t>
            </a:r>
            <a:r>
              <a:rPr lang="en-US" dirty="0"/>
              <a:t>adverbs that act like relative or interrogative pronouns (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English</a:t>
            </a:r>
            <a:r>
              <a:rPr lang="en-US" dirty="0"/>
              <a:t>, e.g., </a:t>
            </a:r>
            <a:r>
              <a:rPr lang="en-US" i="1" dirty="0"/>
              <a:t>how</a:t>
            </a:r>
            <a:r>
              <a:rPr lang="en-US" dirty="0"/>
              <a:t>, </a:t>
            </a:r>
            <a:r>
              <a:rPr lang="en-US" i="1" dirty="0"/>
              <a:t>where</a:t>
            </a:r>
            <a:r>
              <a:rPr lang="en-US" dirty="0"/>
              <a:t>, </a:t>
            </a:r>
            <a:r>
              <a:rPr lang="en-US" i="1" dirty="0"/>
              <a:t>why </a:t>
            </a:r>
            <a:r>
              <a:rPr lang="en-US" dirty="0"/>
              <a:t>etc.), in Czech </a:t>
            </a:r>
            <a:r>
              <a:rPr lang="en-US" i="1" dirty="0" err="1"/>
              <a:t>kde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where</a:t>
            </a:r>
            <a:r>
              <a:rPr lang="en-US" dirty="0"/>
              <a:t>) and </a:t>
            </a:r>
            <a:r>
              <a:rPr lang="en-US" i="1" dirty="0" err="1" smtClean="0"/>
              <a:t>kdy</a:t>
            </a:r>
            <a:r>
              <a:rPr lang="cs-CZ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when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smtClean="0"/>
              <a:t>Relative </a:t>
            </a:r>
            <a:r>
              <a:rPr lang="en-US" dirty="0"/>
              <a:t>pronouns which are not represented by its own node on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t-layer</a:t>
            </a:r>
            <a:endParaRPr lang="cs-CZ" dirty="0" smtClean="0"/>
          </a:p>
          <a:p>
            <a:r>
              <a:rPr lang="en-US" dirty="0" smtClean="0"/>
              <a:t>Numeral </a:t>
            </a:r>
            <a:r>
              <a:rPr lang="en-US" i="1" dirty="0" err="1"/>
              <a:t>kolik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how much/many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5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Anaphoric zeros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619672" y="2492896"/>
                <a:ext cx="6400800" cy="34747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Ø</m:t>
                    </m:r>
                  </m:oMath>
                </a14:m>
                <a:r>
                  <a:rPr lang="cs-CZ" sz="2400" i="1" dirty="0" smtClean="0"/>
                  <a:t> </a:t>
                </a:r>
                <a:r>
                  <a:rPr lang="en-US" sz="2400" i="1" dirty="0" err="1"/>
                  <a:t>Zanechal</a:t>
                </a:r>
                <a:r>
                  <a:rPr lang="en-US" sz="2400" i="1" dirty="0"/>
                  <a:t> mu </a:t>
                </a:r>
                <a:r>
                  <a:rPr lang="en-US" sz="2400" i="1" dirty="0" err="1" smtClean="0"/>
                  <a:t>zpr</a:t>
                </a:r>
                <a:r>
                  <a:rPr lang="cs-CZ" sz="2400" i="1" dirty="0" smtClean="0"/>
                  <a:t>á</a:t>
                </a:r>
                <a:r>
                  <a:rPr lang="en-US" sz="2400" i="1" dirty="0" smtClean="0"/>
                  <a:t>vu</a:t>
                </a:r>
                <a:r>
                  <a:rPr lang="en-US" sz="2400" i="1" dirty="0"/>
                  <a:t>, </a:t>
                </a:r>
                <a:r>
                  <a:rPr lang="en-US" sz="2400" i="1" dirty="0" err="1"/>
                  <a:t>ve</a:t>
                </a:r>
                <a:r>
                  <a:rPr lang="en-US" sz="2400" i="1" dirty="0"/>
                  <a:t> </a:t>
                </a:r>
                <a:r>
                  <a:rPr lang="en-US" sz="2400" i="1" dirty="0" err="1" smtClean="0"/>
                  <a:t>kter</a:t>
                </a:r>
                <a:r>
                  <a:rPr lang="cs-CZ" sz="2400" i="1" dirty="0" smtClean="0"/>
                  <a:t>é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Ø </m:t>
                    </m:r>
                  </m:oMath>
                </a14:m>
                <a:r>
                  <a:rPr lang="en-US" sz="2400" i="1" dirty="0" smtClean="0"/>
                  <a:t>vin</a:t>
                </a:r>
                <a:r>
                  <a:rPr lang="cs-CZ" sz="2400" i="1" dirty="0" smtClean="0"/>
                  <a:t>í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Darmana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ze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zaprodanosti</a:t>
                </a:r>
                <a:r>
                  <a:rPr lang="en-US" sz="2400" dirty="0" smtClean="0"/>
                  <a:t>.</a:t>
                </a:r>
                <a:r>
                  <a:rPr lang="cs-CZ" sz="2400" dirty="0" smtClean="0"/>
                  <a:t> </a:t>
                </a:r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 smtClean="0"/>
                  <a:t>[=</a:t>
                </a:r>
                <a:r>
                  <a:rPr lang="en-US" sz="2400" dirty="0" err="1" smtClean="0"/>
                  <a:t>En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He </a:t>
                </a:r>
                <a:r>
                  <a:rPr lang="en-US" sz="2400" i="1" dirty="0"/>
                  <a:t>left a message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Ø </m:t>
                    </m:r>
                  </m:oMath>
                </a14:m>
                <a:r>
                  <a:rPr lang="en-US" sz="2400" i="1" dirty="0"/>
                  <a:t>accusing Mr. </a:t>
                </a:r>
                <a:r>
                  <a:rPr lang="en-US" sz="2400" i="1" dirty="0" err="1"/>
                  <a:t>Darman</a:t>
                </a:r>
                <a:r>
                  <a:rPr lang="en-US" sz="2400" i="1" dirty="0"/>
                  <a:t> of selling out</a:t>
                </a:r>
                <a:r>
                  <a:rPr lang="en-US" sz="2400" dirty="0" smtClean="0"/>
                  <a:t>.]</a:t>
                </a:r>
                <a:endParaRPr lang="ru-RU" sz="2400" dirty="0"/>
              </a:p>
              <a:p>
                <a:endParaRPr lang="cs-CZ" sz="2400" dirty="0"/>
              </a:p>
              <a:p>
                <a:r>
                  <a:rPr lang="en-US" sz="2400" dirty="0" smtClean="0"/>
                  <a:t>John </a:t>
                </a:r>
                <a:r>
                  <a:rPr lang="en-US" sz="2400" dirty="0"/>
                  <a:t>bumped into Mary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Ø </m:t>
                    </m:r>
                  </m:oMath>
                </a14:m>
                <a:r>
                  <a:rPr lang="en-US" sz="2400" dirty="0"/>
                  <a:t>riding a bike.</a:t>
                </a:r>
                <a:br>
                  <a:rPr lang="en-US" sz="2400" dirty="0"/>
                </a:br>
                <a:r>
                  <a:rPr lang="en-US" sz="2400" dirty="0"/>
                  <a:t/>
                </a:r>
                <a:br>
                  <a:rPr lang="en-US" sz="2400" dirty="0"/>
                </a:b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619672" y="2492896"/>
                <a:ext cx="6400800" cy="3474720"/>
              </a:xfrm>
              <a:blipFill rotWithShape="1">
                <a:blip r:embed="rId2"/>
                <a:stretch>
                  <a:fillRect l="-1429" t="-3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5498896"/>
            <a:ext cx="7480920" cy="5944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dirty="0"/>
              <a:t>We covered 99% and 95% of </a:t>
            </a:r>
            <a:r>
              <a:rPr lang="en-US" dirty="0" err="1"/>
              <a:t>coreferential</a:t>
            </a:r>
            <a:r>
              <a:rPr lang="en-US" dirty="0"/>
              <a:t> nodes in English and Czech,</a:t>
            </a:r>
            <a:br>
              <a:rPr lang="en-US" dirty="0"/>
            </a:br>
            <a:r>
              <a:rPr lang="en-US" dirty="0"/>
              <a:t>respectively</a:t>
            </a:r>
            <a:r>
              <a:rPr lang="en-US" dirty="0" smtClean="0"/>
              <a:t>.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39552" y="1205880"/>
            <a:ext cx="79208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effectLst/>
              </a:rPr>
              <a:t>Classes of inspected </a:t>
            </a:r>
            <a:r>
              <a:rPr lang="cs-CZ" dirty="0" err="1" smtClean="0">
                <a:effectLst/>
              </a:rPr>
              <a:t>expressions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6" t="30714" r="20542" b="47982"/>
          <a:stretch/>
        </p:blipFill>
        <p:spPr bwMode="auto">
          <a:xfrm>
            <a:off x="192908" y="2852936"/>
            <a:ext cx="8614168" cy="2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31640" y="4509121"/>
            <a:ext cx="5637010" cy="576064"/>
          </a:xfrm>
        </p:spPr>
        <p:txBody>
          <a:bodyPr/>
          <a:lstStyle/>
          <a:p>
            <a:r>
              <a:rPr lang="en-US" sz="2400" dirty="0" smtClean="0"/>
              <a:t>Michal </a:t>
            </a:r>
            <a:r>
              <a:rPr lang="en-US" sz="2400" dirty="0"/>
              <a:t>N</a:t>
            </a:r>
            <a:r>
              <a:rPr lang="cs-CZ" sz="2400" dirty="0" err="1" smtClean="0"/>
              <a:t>ovák</a:t>
            </a:r>
            <a:r>
              <a:rPr lang="en-US" sz="2400" dirty="0"/>
              <a:t>, Anna </a:t>
            </a:r>
            <a:r>
              <a:rPr lang="en-US" sz="2400" smtClean="0"/>
              <a:t>Nedoluzhko</a:t>
            </a:r>
            <a:endParaRPr lang="pl-PL" sz="24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67545" y="2492896"/>
            <a:ext cx="7525388" cy="1793167"/>
          </a:xfrm>
        </p:spPr>
        <p:txBody>
          <a:bodyPr/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Coreferential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expressions in English and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</a:t>
            </a:r>
            <a:endParaRPr lang="cs-CZ" sz="4400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6921044" y="5940425"/>
            <a:ext cx="1957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en-US" dirty="0" smtClean="0"/>
              <a:t>28</a:t>
            </a:r>
            <a:r>
              <a:rPr lang="pl-PL" dirty="0" smtClean="0"/>
              <a:t>.</a:t>
            </a:r>
            <a:r>
              <a:rPr lang="en-US" dirty="0" smtClean="0"/>
              <a:t>4</a:t>
            </a:r>
            <a:r>
              <a:rPr lang="pl-PL" dirty="0" smtClean="0"/>
              <a:t>.201</a:t>
            </a:r>
            <a:r>
              <a:rPr lang="en-US" dirty="0" smtClean="0"/>
              <a:t>5</a:t>
            </a:r>
            <a:endParaRPr lang="pl-PL" dirty="0"/>
          </a:p>
        </p:txBody>
      </p:sp>
      <p:pic>
        <p:nvPicPr>
          <p:cNvPr id="10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logo_ufal_GIF_w142px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016" y="5733255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4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Original </a:t>
            </a:r>
            <a:r>
              <a:rPr lang="en-US" dirty="0" smtClean="0">
                <a:effectLst/>
              </a:rPr>
              <a:t>alignment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7992888" cy="4176464"/>
          </a:xfrm>
        </p:spPr>
        <p:txBody>
          <a:bodyPr>
            <a:noAutofit/>
          </a:bodyPr>
          <a:lstStyle/>
          <a:p>
            <a:r>
              <a:rPr lang="en-US" sz="2400" dirty="0"/>
              <a:t>original </a:t>
            </a:r>
            <a:r>
              <a:rPr lang="en-US" sz="2400" dirty="0" err="1"/>
              <a:t>alignmnet</a:t>
            </a:r>
            <a:r>
              <a:rPr lang="en-US" sz="2400" dirty="0"/>
              <a:t> of t-nodes in </a:t>
            </a:r>
            <a:r>
              <a:rPr lang="en-US" sz="2400" dirty="0" smtClean="0"/>
              <a:t>PCEDT</a:t>
            </a:r>
          </a:p>
          <a:p>
            <a:r>
              <a:rPr lang="en-US" sz="2400" dirty="0" smtClean="0"/>
              <a:t>unsupervised</a:t>
            </a:r>
            <a:r>
              <a:rPr lang="en-US" sz="2400" dirty="0"/>
              <a:t>: GIZA++ [</a:t>
            </a:r>
            <a:r>
              <a:rPr lang="en-US" sz="2400" dirty="0" err="1"/>
              <a:t>Och</a:t>
            </a:r>
            <a:r>
              <a:rPr lang="en-US" sz="2400" dirty="0"/>
              <a:t> and Ney, 2000] run on a surface text </a:t>
            </a:r>
            <a:r>
              <a:rPr lang="en-US" sz="2400" dirty="0" smtClean="0"/>
              <a:t>in both directions and then projected </a:t>
            </a:r>
            <a:r>
              <a:rPr lang="en-US" sz="2400" dirty="0"/>
              <a:t>onto the </a:t>
            </a:r>
            <a:r>
              <a:rPr lang="en-US" sz="2400" dirty="0" smtClean="0"/>
              <a:t>t-layer</a:t>
            </a:r>
          </a:p>
          <a:p>
            <a:r>
              <a:rPr lang="en-US" sz="2400" dirty="0" smtClean="0"/>
              <a:t>+ rule-based alignment of nodes with already aligned parents sharing the same semantic role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this covered most unexpressed </a:t>
            </a:r>
            <a:r>
              <a:rPr lang="en-US" sz="2400" dirty="0" err="1" smtClean="0"/>
              <a:t>sujects</a:t>
            </a:r>
            <a:endParaRPr lang="en-US" sz="2400" dirty="0" smtClean="0"/>
          </a:p>
          <a:p>
            <a:r>
              <a:rPr lang="en-US" sz="2400" dirty="0" smtClean="0"/>
              <a:t>still many generated nodes remained uncovered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cs-CZ" sz="24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4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The rule-based improvements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2492896"/>
            <a:ext cx="7480920" cy="3474720"/>
          </a:xfrm>
        </p:spPr>
        <p:txBody>
          <a:bodyPr>
            <a:normAutofit/>
          </a:bodyPr>
          <a:lstStyle/>
          <a:p>
            <a:r>
              <a:rPr lang="en-US" dirty="0"/>
              <a:t>quality of unsupervised alignment for function words and </a:t>
            </a:r>
            <a:r>
              <a:rPr lang="en-US" dirty="0" smtClean="0"/>
              <a:t>pronouns lower </a:t>
            </a:r>
            <a:r>
              <a:rPr lang="en-US" dirty="0"/>
              <a:t>than for content </a:t>
            </a:r>
            <a:r>
              <a:rPr lang="en-US" dirty="0" smtClean="0"/>
              <a:t>words</a:t>
            </a:r>
          </a:p>
          <a:p>
            <a:r>
              <a:rPr lang="en-US" dirty="0" smtClean="0"/>
              <a:t>rule-based </a:t>
            </a:r>
            <a:r>
              <a:rPr lang="en-US" dirty="0"/>
              <a:t>heuristics </a:t>
            </a:r>
            <a:r>
              <a:rPr lang="en-US" dirty="0" smtClean="0"/>
              <a:t>exploiting:</a:t>
            </a:r>
          </a:p>
          <a:p>
            <a:pPr lvl="1"/>
            <a:r>
              <a:rPr lang="en-US" dirty="0" smtClean="0"/>
              <a:t>links </a:t>
            </a:r>
            <a:r>
              <a:rPr lang="en-US" dirty="0"/>
              <a:t>between content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gold </a:t>
            </a:r>
            <a:r>
              <a:rPr lang="en-US" dirty="0"/>
              <a:t>annotation of t-trees: both </a:t>
            </a:r>
            <a:r>
              <a:rPr lang="en-US" dirty="0" smtClean="0"/>
              <a:t>structure </a:t>
            </a:r>
            <a:r>
              <a:rPr lang="en-US" dirty="0"/>
              <a:t>and </a:t>
            </a:r>
            <a:r>
              <a:rPr lang="en-US" dirty="0" smtClean="0"/>
              <a:t>attributes</a:t>
            </a:r>
          </a:p>
          <a:p>
            <a:r>
              <a:rPr lang="en-US" dirty="0" smtClean="0"/>
              <a:t>set </a:t>
            </a:r>
            <a:r>
              <a:rPr lang="en-US" dirty="0"/>
              <a:t>of rules designed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English </a:t>
            </a:r>
            <a:r>
              <a:rPr lang="en-US" dirty="0"/>
              <a:t>central </a:t>
            </a:r>
            <a:r>
              <a:rPr lang="en-US" dirty="0" smtClean="0"/>
              <a:t>pronouns</a:t>
            </a:r>
          </a:p>
          <a:p>
            <a:pPr lvl="1"/>
            <a:r>
              <a:rPr lang="en-US" dirty="0" smtClean="0"/>
              <a:t>Czech </a:t>
            </a:r>
            <a:r>
              <a:rPr lang="en-US" dirty="0"/>
              <a:t>relative </a:t>
            </a:r>
            <a:r>
              <a:rPr lang="en-US" dirty="0" smtClean="0"/>
              <a:t>pronouns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4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Manual </a:t>
            </a:r>
            <a:r>
              <a:rPr lang="en-US" dirty="0" smtClean="0">
                <a:effectLst/>
              </a:rPr>
              <a:t>alignment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336904" cy="40507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</a:t>
            </a:r>
            <a:r>
              <a:rPr lang="en-US" dirty="0" smtClean="0"/>
              <a:t>annotators</a:t>
            </a:r>
            <a:endParaRPr lang="en-US" dirty="0"/>
          </a:p>
          <a:p>
            <a:r>
              <a:rPr lang="en-US" dirty="0" smtClean="0"/>
              <a:t>annotated </a:t>
            </a:r>
            <a:r>
              <a:rPr lang="en-US" dirty="0"/>
              <a:t>according these </a:t>
            </a:r>
            <a:r>
              <a:rPr lang="en-US" dirty="0" smtClean="0"/>
              <a:t>rules: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Align </a:t>
            </a:r>
            <a:r>
              <a:rPr lang="en-US" dirty="0"/>
              <a:t>with a direct translation of the source expression (</a:t>
            </a:r>
            <a:r>
              <a:rPr lang="en-US" dirty="0" smtClean="0"/>
              <a:t>direct alignment)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Align </a:t>
            </a:r>
            <a:r>
              <a:rPr lang="en-US" dirty="0"/>
              <a:t>with the translation of the source expression’s antecedent, </a:t>
            </a:r>
            <a:r>
              <a:rPr lang="en-US" dirty="0" smtClean="0"/>
              <a:t>if there </a:t>
            </a:r>
            <a:r>
              <a:rPr lang="en-US" dirty="0"/>
              <a:t>is no direct translation of the expression and the </a:t>
            </a:r>
            <a:r>
              <a:rPr lang="en-US" dirty="0" smtClean="0"/>
              <a:t>antecedent appears </a:t>
            </a:r>
            <a:r>
              <a:rPr lang="en-US" dirty="0"/>
              <a:t>close enough to the expression (indirect </a:t>
            </a:r>
            <a:r>
              <a:rPr lang="en-US" dirty="0" smtClean="0"/>
              <a:t>alignment)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not align, </a:t>
            </a:r>
            <a:r>
              <a:rPr lang="en-US" dirty="0" smtClean="0"/>
              <a:t>otherwise.</a:t>
            </a:r>
          </a:p>
          <a:p>
            <a:r>
              <a:rPr lang="en-US" dirty="0" smtClean="0"/>
              <a:t>sum </a:t>
            </a:r>
            <a:r>
              <a:rPr lang="en-US" dirty="0"/>
              <a:t>of all CS and EN instances: 2991; only 2036 pairs necessary </a:t>
            </a:r>
            <a:r>
              <a:rPr lang="en-US" dirty="0" smtClean="0"/>
              <a:t>to annotate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4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Indirect alignment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555360" cy="4050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usually </a:t>
            </a:r>
            <a:r>
              <a:rPr lang="en-US" sz="2400" dirty="0"/>
              <a:t>occurs when the relative clause introduced by the Czech relative pronoun is expressed</a:t>
            </a:r>
          </a:p>
          <a:p>
            <a:r>
              <a:rPr lang="en-US" sz="2400" dirty="0"/>
              <a:t>by a simple </a:t>
            </a:r>
            <a:r>
              <a:rPr lang="en-US" sz="2400" dirty="0" smtClean="0"/>
              <a:t>modifier </a:t>
            </a:r>
            <a:r>
              <a:rPr lang="en-US" sz="2400" dirty="0"/>
              <a:t>depending on a noun </a:t>
            </a: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by </a:t>
            </a:r>
            <a:r>
              <a:rPr lang="en-US" sz="2400" dirty="0"/>
              <a:t>a predicative complement or </a:t>
            </a:r>
            <a:r>
              <a:rPr lang="en-US" sz="2400" dirty="0" smtClean="0"/>
              <a:t>other construction </a:t>
            </a:r>
            <a:r>
              <a:rPr lang="en-US" sz="2400" dirty="0"/>
              <a:t>depending on a verb </a:t>
            </a:r>
            <a:r>
              <a:rPr lang="en-US" sz="2400" dirty="0" smtClean="0"/>
              <a:t>in </a:t>
            </a:r>
            <a:r>
              <a:rPr lang="en-US" sz="2400" dirty="0"/>
              <a:t>English</a:t>
            </a:r>
            <a:endParaRPr lang="en-US" dirty="0" smtClean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Alignment quality evaluation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23476" r="19402" b="43792"/>
          <a:stretch/>
        </p:blipFill>
        <p:spPr>
          <a:xfrm>
            <a:off x="971600" y="2593157"/>
            <a:ext cx="6460382" cy="270805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47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680520" cy="9260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Counterparts</a:t>
            </a:r>
            <a:endParaRPr lang="cs-CZ" dirty="0">
              <a:effectLst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55" y="1052736"/>
            <a:ext cx="5829565" cy="52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9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680520" cy="9260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Counterparts</a:t>
            </a:r>
            <a:endParaRPr lang="cs-CZ" dirty="0"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55" y="1052736"/>
            <a:ext cx="5829565" cy="5292539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6469"/>
            <a:ext cx="5865167" cy="5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7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90763"/>
            <a:ext cx="8496944" cy="1143000"/>
          </a:xfrm>
        </p:spPr>
        <p:txBody>
          <a:bodyPr/>
          <a:lstStyle/>
          <a:p>
            <a:r>
              <a:rPr lang="en-US" dirty="0">
                <a:effectLst/>
              </a:rPr>
              <a:t>English central </a:t>
            </a:r>
            <a:r>
              <a:rPr lang="en-US" dirty="0" smtClean="0">
                <a:effectLst/>
              </a:rPr>
              <a:t>pronouns</a:t>
            </a:r>
            <a:endParaRPr lang="cs-CZ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personal to zero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036852" y="2535167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748951"/>
            <a:ext cx="82673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EN: </a:t>
            </a:r>
            <a:r>
              <a:rPr lang="en-US" sz="2400" b="1" i="1" dirty="0">
                <a:solidFill>
                  <a:schemeClr val="accent6"/>
                </a:solidFill>
              </a:rPr>
              <a:t>He</a:t>
            </a:r>
            <a:r>
              <a:rPr lang="en-US" sz="2400" i="1" dirty="0">
                <a:solidFill>
                  <a:schemeClr val="dk1"/>
                </a:solidFill>
              </a:rPr>
              <a:t> left a message accusing Mr. </a:t>
            </a:r>
            <a:r>
              <a:rPr lang="en-US" sz="2400" i="1" dirty="0" err="1">
                <a:solidFill>
                  <a:schemeClr val="dk1"/>
                </a:solidFill>
              </a:rPr>
              <a:t>Darman</a:t>
            </a:r>
            <a:r>
              <a:rPr lang="en-US" sz="2400" i="1" dirty="0">
                <a:solidFill>
                  <a:schemeClr val="dk1"/>
                </a:solidFill>
              </a:rPr>
              <a:t> of selling out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br>
              <a:rPr lang="en-US" sz="2400" dirty="0">
                <a:solidFill>
                  <a:schemeClr val="dk1"/>
                </a:solidFill>
              </a:rPr>
            </a:br>
            <a:r>
              <a:rPr lang="en-US" sz="2400" dirty="0">
                <a:solidFill>
                  <a:schemeClr val="dk1"/>
                </a:solidFill>
              </a:rPr>
              <a:t>CS: </a:t>
            </a:r>
            <a:r>
              <a:rPr lang="en-US" sz="2400" b="1" i="1" dirty="0">
                <a:solidFill>
                  <a:schemeClr val="accent6"/>
                </a:solidFill>
              </a:rPr>
              <a:t>∅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Zanechal</a:t>
            </a:r>
            <a:r>
              <a:rPr lang="en-US" sz="2400" i="1" dirty="0">
                <a:solidFill>
                  <a:schemeClr val="dk1"/>
                </a:solidFill>
              </a:rPr>
              <a:t> mu </a:t>
            </a:r>
            <a:r>
              <a:rPr lang="en-US" sz="2400" i="1" dirty="0" err="1" smtClean="0">
                <a:solidFill>
                  <a:schemeClr val="dk1"/>
                </a:solidFill>
              </a:rPr>
              <a:t>zpr</a:t>
            </a:r>
            <a:r>
              <a:rPr lang="cs-CZ" sz="2400" i="1" dirty="0"/>
              <a:t>á</a:t>
            </a:r>
            <a:r>
              <a:rPr lang="en-US" sz="2400" i="1" dirty="0" smtClean="0">
                <a:solidFill>
                  <a:schemeClr val="dk1"/>
                </a:solidFill>
              </a:rPr>
              <a:t>vu</a:t>
            </a:r>
            <a:r>
              <a:rPr lang="en-US" sz="2400" i="1" dirty="0">
                <a:solidFill>
                  <a:schemeClr val="dk1"/>
                </a:solidFill>
              </a:rPr>
              <a:t>, </a:t>
            </a:r>
            <a:r>
              <a:rPr lang="en-US" sz="2400" i="1" dirty="0" err="1">
                <a:solidFill>
                  <a:schemeClr val="dk1"/>
                </a:solidFill>
              </a:rPr>
              <a:t>ve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kter</a:t>
            </a:r>
            <a:r>
              <a:rPr lang="cs-CZ" sz="2400" i="1" dirty="0" smtClean="0">
                <a:solidFill>
                  <a:schemeClr val="dk1"/>
                </a:solidFill>
              </a:rPr>
              <a:t>é</a:t>
            </a:r>
            <a:r>
              <a:rPr lang="en-US" sz="2400" i="1" dirty="0" smtClean="0">
                <a:solidFill>
                  <a:schemeClr val="dk1"/>
                </a:solidFill>
              </a:rPr>
              <a:t> vin</a:t>
            </a:r>
            <a:r>
              <a:rPr lang="cs-CZ" sz="2400" i="1" dirty="0" smtClean="0">
                <a:solidFill>
                  <a:schemeClr val="dk1"/>
                </a:solidFill>
              </a:rPr>
              <a:t>í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Darmana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ze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zaprodanosti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  <a:endParaRPr lang="ru-RU" sz="2400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00506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57% of English personal pronouns turn into Czech anaphoric zeros, most of</a:t>
            </a:r>
            <a:br>
              <a:rPr lang="en-US" dirty="0"/>
            </a:br>
            <a:r>
              <a:rPr lang="en-US" dirty="0"/>
              <a:t>them (99%) are in a subject </a:t>
            </a:r>
            <a:r>
              <a:rPr lang="en-US" dirty="0" smtClean="0"/>
              <a:t>position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413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personal to </a:t>
            </a:r>
            <a:r>
              <a:rPr lang="cs-CZ" sz="3600" dirty="0" err="1" smtClean="0">
                <a:effectLst/>
              </a:rPr>
              <a:t>personal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04804" y="2535167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748951"/>
            <a:ext cx="82673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EN: </a:t>
            </a:r>
            <a:r>
              <a:rPr lang="en-US" sz="2400" i="1" dirty="0"/>
              <a:t>Mr. Bush himself essentially acknowledged that </a:t>
            </a:r>
            <a:r>
              <a:rPr lang="en-US" sz="2400" b="1" i="1" dirty="0">
                <a:solidFill>
                  <a:schemeClr val="accent6"/>
                </a:solidFill>
              </a:rPr>
              <a:t>he</a:t>
            </a:r>
            <a:r>
              <a:rPr lang="en-US" sz="2400" b="1" i="1" dirty="0"/>
              <a:t> </a:t>
            </a:r>
            <a:r>
              <a:rPr lang="en-US" sz="2400" i="1" dirty="0"/>
              <a:t>and his </a:t>
            </a:r>
            <a:r>
              <a:rPr lang="en-US" sz="2400" i="1" dirty="0" smtClean="0"/>
              <a:t>aides</a:t>
            </a:r>
            <a:r>
              <a:rPr lang="cs-CZ" sz="2400" i="1" dirty="0" smtClean="0"/>
              <a:t> </a:t>
            </a:r>
            <a:r>
              <a:rPr lang="en-US" sz="2400" i="1" dirty="0" smtClean="0"/>
              <a:t>were </a:t>
            </a:r>
            <a:r>
              <a:rPr lang="en-US" sz="2400" i="1" dirty="0"/>
              <a:t>trying to head off </a:t>
            </a:r>
            <a:r>
              <a:rPr lang="en-US" sz="2400" i="1" dirty="0" smtClean="0"/>
              <a:t>criticism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  <a:r>
              <a:rPr lang="en-US" sz="2400" dirty="0">
                <a:solidFill>
                  <a:schemeClr val="dk1"/>
                </a:solidFill>
              </a:rPr>
              <a:t/>
            </a:r>
            <a:br>
              <a:rPr lang="en-US" sz="2400" dirty="0">
                <a:solidFill>
                  <a:schemeClr val="dk1"/>
                </a:solidFill>
              </a:rPr>
            </a:br>
            <a:r>
              <a:rPr lang="en-US" sz="2400" dirty="0">
                <a:solidFill>
                  <a:schemeClr val="dk1"/>
                </a:solidFill>
              </a:rPr>
              <a:t>CS: </a:t>
            </a:r>
            <a:r>
              <a:rPr lang="en-US" sz="2400" i="1" dirty="0"/>
              <a:t>Bush </a:t>
            </a:r>
            <a:r>
              <a:rPr lang="en-US" sz="2400" i="1" dirty="0" smtClean="0"/>
              <a:t>s</a:t>
            </a:r>
            <a:r>
              <a:rPr lang="cs-CZ" sz="2400" i="1" dirty="0" smtClean="0"/>
              <a:t>á</a:t>
            </a:r>
            <a:r>
              <a:rPr lang="en-US" sz="2400" i="1" dirty="0" smtClean="0"/>
              <a:t>m </a:t>
            </a:r>
            <a:r>
              <a:rPr lang="en-US" sz="2400" i="1" dirty="0"/>
              <a:t>v </a:t>
            </a:r>
            <a:r>
              <a:rPr lang="en-US" sz="2400" i="1" dirty="0" err="1" smtClean="0"/>
              <a:t>podstat</a:t>
            </a:r>
            <a:r>
              <a:rPr lang="cs-CZ" sz="2400" i="1" dirty="0" smtClean="0"/>
              <a:t>ě</a:t>
            </a:r>
            <a:r>
              <a:rPr lang="en-US" sz="2400" i="1" dirty="0" smtClean="0"/>
              <a:t> p</a:t>
            </a:r>
            <a:r>
              <a:rPr lang="cs-CZ" sz="2400" i="1" dirty="0" smtClean="0"/>
              <a:t>ř</a:t>
            </a:r>
            <a:r>
              <a:rPr lang="en-US" sz="2400" i="1" dirty="0" err="1" smtClean="0"/>
              <a:t>iznal</a:t>
            </a:r>
            <a:r>
              <a:rPr lang="en-US" sz="2400" i="1" dirty="0"/>
              <a:t>, </a:t>
            </a:r>
            <a:r>
              <a:rPr lang="cs-CZ" sz="2400" i="1" dirty="0" smtClean="0"/>
              <a:t>ž</a:t>
            </a:r>
            <a:r>
              <a:rPr lang="en-US" sz="2400" i="1" dirty="0" smtClean="0"/>
              <a:t>e </a:t>
            </a:r>
            <a:r>
              <a:rPr lang="en-US" sz="2400" i="1" dirty="0"/>
              <a:t>se </a:t>
            </a:r>
            <a:r>
              <a:rPr lang="en-US" sz="2400" b="1" i="1" dirty="0">
                <a:solidFill>
                  <a:schemeClr val="accent6"/>
                </a:solidFill>
              </a:rPr>
              <a:t>on</a:t>
            </a:r>
            <a:r>
              <a:rPr lang="en-US" sz="2400" b="1" i="1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jeho</a:t>
            </a:r>
            <a:r>
              <a:rPr lang="en-US" sz="2400" i="1" dirty="0"/>
              <a:t> </a:t>
            </a:r>
            <a:r>
              <a:rPr lang="en-US" sz="2400" i="1" dirty="0" err="1"/>
              <a:t>poradci</a:t>
            </a:r>
            <a:r>
              <a:rPr lang="en-US" sz="2400" i="1" dirty="0"/>
              <a:t> </a:t>
            </a:r>
            <a:r>
              <a:rPr lang="en-US" sz="2400" i="1" dirty="0" err="1" smtClean="0"/>
              <a:t>sna</a:t>
            </a:r>
            <a:r>
              <a:rPr lang="cs-CZ" sz="2400" i="1" dirty="0" err="1" smtClean="0"/>
              <a:t>ží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odvr</a:t>
            </a:r>
            <a:r>
              <a:rPr lang="cs-CZ" sz="2400" i="1" dirty="0" smtClean="0"/>
              <a:t>á</a:t>
            </a:r>
            <a:r>
              <a:rPr lang="en-US" sz="2400" i="1" dirty="0" smtClean="0"/>
              <a:t>tit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kritiku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  <a:endParaRPr lang="ru-RU" sz="2400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00506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14% of English personal pronouns turn into Czech personal pronouns, most</a:t>
            </a:r>
            <a:br>
              <a:rPr lang="en-US" dirty="0"/>
            </a:br>
            <a:r>
              <a:rPr lang="en-US" dirty="0"/>
              <a:t>of them in non-subject position, but still over 30% of them are </a:t>
            </a:r>
            <a:r>
              <a:rPr lang="en-US" dirty="0" smtClean="0"/>
              <a:t>subjects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1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619672" y="3573016"/>
            <a:ext cx="6400800" cy="2448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languages use different means of expressing coreference (or</a:t>
            </a:r>
            <a:r>
              <a:rPr lang="cs-CZ" dirty="0"/>
              <a:t> </a:t>
            </a:r>
            <a:r>
              <a:rPr lang="en-US" dirty="0"/>
              <a:t>they prefer some more than the others)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parallel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– Czech </a:t>
            </a:r>
            <a:r>
              <a:rPr lang="cs-CZ" dirty="0" err="1"/>
              <a:t>annotated</a:t>
            </a:r>
            <a:r>
              <a:rPr lang="cs-CZ" dirty="0"/>
              <a:t> corpus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in terms of syntax and deep </a:t>
            </a:r>
            <a:r>
              <a:rPr lang="en-US" dirty="0" smtClean="0"/>
              <a:t>syntax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"/>
          <p:cNvSpPr txBox="1"/>
          <p:nvPr/>
        </p:nvSpPr>
        <p:spPr>
          <a:xfrm>
            <a:off x="251520" y="1782108"/>
            <a:ext cx="849694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EN:</a:t>
            </a:r>
            <a:r>
              <a:rPr lang="cs-CZ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It</a:t>
            </a:r>
            <a:r>
              <a:rPr lang="en-US" sz="2400" i="1" dirty="0" smtClean="0"/>
              <a:t> </a:t>
            </a:r>
            <a:r>
              <a:rPr lang="en-US" sz="2400" i="1" dirty="0"/>
              <a:t>switched to a caffeine-free formula </a:t>
            </a:r>
            <a:r>
              <a:rPr lang="en-US" sz="2400" b="1" i="1" dirty="0">
                <a:solidFill>
                  <a:srgbClr val="FF0000"/>
                </a:solidFill>
              </a:rPr>
              <a:t>∅</a:t>
            </a:r>
            <a:r>
              <a:rPr lang="en-US" sz="2400" i="1" dirty="0"/>
              <a:t> using </a:t>
            </a:r>
            <a:r>
              <a:rPr lang="en-US" sz="2400" b="1" i="1" dirty="0">
                <a:solidFill>
                  <a:srgbClr val="FF0000"/>
                </a:solidFill>
              </a:rPr>
              <a:t>its</a:t>
            </a:r>
            <a:r>
              <a:rPr lang="en-US" sz="2400" i="1" dirty="0"/>
              <a:t> new Coke in 1985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smtClean="0"/>
              <a:t>CS</a:t>
            </a:r>
            <a:r>
              <a:rPr lang="en-US" sz="2400" dirty="0"/>
              <a:t>: </a:t>
            </a:r>
            <a:r>
              <a:rPr lang="en-US" sz="2400" i="1" dirty="0"/>
              <a:t>V </a:t>
            </a:r>
            <a:r>
              <a:rPr lang="en-US" sz="2400" i="1" dirty="0" err="1"/>
              <a:t>roce</a:t>
            </a:r>
            <a:r>
              <a:rPr lang="en-US" sz="2400" i="1" dirty="0"/>
              <a:t> 1985 </a:t>
            </a:r>
            <a:r>
              <a:rPr lang="en-US" sz="2400" b="1" i="1" dirty="0">
                <a:solidFill>
                  <a:srgbClr val="FF0000"/>
                </a:solidFill>
              </a:rPr>
              <a:t>∅</a:t>
            </a:r>
            <a:r>
              <a:rPr lang="en-US" sz="2400" b="1" i="1" dirty="0"/>
              <a:t>.</a:t>
            </a:r>
            <a:r>
              <a:rPr lang="en-US" sz="2400" i="1" dirty="0"/>
              <a:t>ACT </a:t>
            </a:r>
            <a:r>
              <a:rPr lang="en-US" sz="2400" i="1" dirty="0" smtClean="0"/>
              <a:t>p</a:t>
            </a:r>
            <a:r>
              <a:rPr lang="cs-CZ" sz="2400" i="1" dirty="0" smtClean="0"/>
              <a:t>ř</a:t>
            </a:r>
            <a:r>
              <a:rPr lang="en-US" sz="2400" i="1" dirty="0" smtClean="0"/>
              <a:t>e</a:t>
            </a:r>
            <a:r>
              <a:rPr lang="cs-CZ" sz="2400" i="1" dirty="0" smtClean="0"/>
              <a:t>š</a:t>
            </a:r>
            <a:r>
              <a:rPr lang="en-US" sz="2400" i="1" dirty="0" smtClean="0"/>
              <a:t>la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/>
              <a:t>bezkofeinovou</a:t>
            </a:r>
            <a:r>
              <a:rPr lang="en-US" sz="2400" i="1" dirty="0"/>
              <a:t> </a:t>
            </a:r>
            <a:r>
              <a:rPr lang="en-US" sz="2400" i="1" dirty="0" err="1"/>
              <a:t>recepturu</a:t>
            </a:r>
            <a:r>
              <a:rPr lang="en-US" sz="2400" i="1" dirty="0"/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kterou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pou</a:t>
            </a:r>
            <a:r>
              <a:rPr lang="cs-CZ" sz="2400" i="1" dirty="0" err="1" smtClean="0"/>
              <a:t>ží</a:t>
            </a:r>
            <a:r>
              <a:rPr lang="en-US" sz="2400" i="1" dirty="0" smtClean="0"/>
              <a:t>v</a:t>
            </a:r>
            <a:r>
              <a:rPr lang="cs-CZ" sz="2400" i="1" dirty="0" smtClean="0"/>
              <a:t>á</a:t>
            </a:r>
            <a:r>
              <a:rPr lang="en-US" sz="2400" i="1" dirty="0" smtClean="0"/>
              <a:t> </a:t>
            </a:r>
            <a:r>
              <a:rPr lang="en-US" sz="2400" i="1" dirty="0"/>
              <a:t>pro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svoji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novou</a:t>
            </a:r>
            <a:r>
              <a:rPr lang="en-US" sz="2400" i="1" dirty="0" smtClean="0"/>
              <a:t> </a:t>
            </a:r>
            <a:r>
              <a:rPr lang="en-US" sz="2400" i="1" dirty="0" err="1"/>
              <a:t>kolu</a:t>
            </a:r>
            <a:r>
              <a:rPr lang="en-US" sz="2400" dirty="0" smtClean="0"/>
              <a:t>.</a:t>
            </a:r>
            <a:endParaRPr lang="pl-PL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5218" y="1196752"/>
            <a:ext cx="135646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400" i="1" dirty="0" err="1"/>
              <a:t>E</a:t>
            </a:r>
            <a:r>
              <a:rPr lang="cs-CZ" sz="2400" i="1" dirty="0" err="1" smtClean="0"/>
              <a:t>xample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616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personal to </a:t>
            </a:r>
            <a:r>
              <a:rPr lang="cs-CZ" sz="3600" dirty="0" err="1" smtClean="0">
                <a:effectLst/>
              </a:rPr>
              <a:t>demonstrative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27984" y="2535167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748951"/>
            <a:ext cx="82673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EN: </a:t>
            </a:r>
            <a:r>
              <a:rPr lang="en-US" sz="2400" b="1" i="1" dirty="0">
                <a:solidFill>
                  <a:schemeClr val="accent6"/>
                </a:solidFill>
              </a:rPr>
              <a:t>It</a:t>
            </a:r>
            <a:r>
              <a:rPr lang="en-US" sz="2400" b="1" i="1" dirty="0"/>
              <a:t> </a:t>
            </a:r>
            <a:r>
              <a:rPr lang="en-US" sz="2400" i="1" dirty="0"/>
              <a:t>endorsed the White House strategy, believing </a:t>
            </a:r>
            <a:r>
              <a:rPr lang="en-US" sz="2400" b="1" i="1" dirty="0">
                <a:solidFill>
                  <a:schemeClr val="accent6"/>
                </a:solidFill>
              </a:rPr>
              <a:t>it</a:t>
            </a:r>
            <a:r>
              <a:rPr lang="en-US" sz="2400" b="1" i="1" dirty="0"/>
              <a:t> </a:t>
            </a:r>
            <a:r>
              <a:rPr lang="en-US" sz="2400" i="1" dirty="0"/>
              <a:t>to be the </a:t>
            </a:r>
            <a:r>
              <a:rPr lang="en-US" sz="2400" i="1" dirty="0" smtClean="0"/>
              <a:t>surest</a:t>
            </a:r>
            <a:r>
              <a:rPr lang="cs-CZ" sz="2400" i="1" dirty="0" smtClean="0"/>
              <a:t> </a:t>
            </a:r>
            <a:r>
              <a:rPr lang="en-US" sz="2400" i="1" dirty="0" smtClean="0"/>
              <a:t>way </a:t>
            </a:r>
            <a:r>
              <a:rPr lang="en-US" sz="2400" i="1" dirty="0"/>
              <a:t>to victory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smtClean="0">
                <a:solidFill>
                  <a:schemeClr val="dk1"/>
                </a:solidFill>
              </a:rPr>
              <a:t>CS</a:t>
            </a:r>
            <a:r>
              <a:rPr lang="en-US" sz="2400" dirty="0">
                <a:solidFill>
                  <a:schemeClr val="dk1"/>
                </a:solidFill>
              </a:rPr>
              <a:t>: </a:t>
            </a:r>
            <a:r>
              <a:rPr lang="en-US" sz="2400" b="1" i="1" dirty="0">
                <a:solidFill>
                  <a:schemeClr val="accent6"/>
                </a:solidFill>
              </a:rPr>
              <a:t>Ta</a:t>
            </a:r>
            <a:r>
              <a:rPr lang="en-US" sz="2400" b="1" i="1" dirty="0"/>
              <a:t> </a:t>
            </a:r>
            <a:r>
              <a:rPr lang="en-US" sz="2400" i="1" dirty="0" smtClean="0"/>
              <a:t>p</a:t>
            </a:r>
            <a:r>
              <a:rPr lang="cs-CZ" sz="2400" i="1" dirty="0" smtClean="0"/>
              <a:t>ř</a:t>
            </a:r>
            <a:r>
              <a:rPr lang="en-US" sz="2400" i="1" dirty="0" err="1" smtClean="0"/>
              <a:t>ijala</a:t>
            </a:r>
            <a:r>
              <a:rPr lang="en-US" sz="2400" i="1" dirty="0" smtClean="0"/>
              <a:t> </a:t>
            </a:r>
            <a:r>
              <a:rPr lang="en-US" sz="2400" i="1" dirty="0" err="1"/>
              <a:t>strategii</a:t>
            </a:r>
            <a:r>
              <a:rPr lang="en-US" sz="2400" i="1" dirty="0"/>
              <a:t> </a:t>
            </a:r>
            <a:r>
              <a:rPr lang="en-US" sz="2400" i="1" dirty="0" smtClean="0"/>
              <a:t>B</a:t>
            </a:r>
            <a:r>
              <a:rPr lang="cs-CZ" sz="2400" i="1" dirty="0" smtClean="0"/>
              <a:t>í</a:t>
            </a:r>
            <a:r>
              <a:rPr lang="en-US" sz="2400" i="1" dirty="0" smtClean="0"/>
              <a:t>l</a:t>
            </a:r>
            <a:r>
              <a:rPr lang="cs-CZ" sz="2400" i="1" dirty="0" smtClean="0"/>
              <a:t>é</a:t>
            </a:r>
            <a:r>
              <a:rPr lang="en-US" sz="2400" i="1" dirty="0" smtClean="0"/>
              <a:t>ho </a:t>
            </a:r>
            <a:r>
              <a:rPr lang="en-US" sz="2400" i="1" dirty="0" err="1"/>
              <a:t>domu</a:t>
            </a:r>
            <a:r>
              <a:rPr lang="en-US" sz="2400" i="1" dirty="0"/>
              <a:t> v </a:t>
            </a:r>
            <a:r>
              <a:rPr lang="en-US" sz="2400" i="1" dirty="0" err="1" smtClean="0"/>
              <a:t>domn</a:t>
            </a:r>
            <a:r>
              <a:rPr lang="cs-CZ" sz="2400" i="1" dirty="0" smtClean="0"/>
              <a:t>ě</a:t>
            </a:r>
            <a:r>
              <a:rPr lang="en-US" sz="2400" i="1" dirty="0" smtClean="0"/>
              <a:t>n</a:t>
            </a:r>
            <a:r>
              <a:rPr lang="cs-CZ" sz="2400" i="1" dirty="0" smtClean="0"/>
              <a:t>í</a:t>
            </a:r>
            <a:r>
              <a:rPr lang="en-US" sz="2400" i="1" dirty="0" smtClean="0"/>
              <a:t>, </a:t>
            </a:r>
            <a:r>
              <a:rPr lang="cs-CZ" sz="2400" i="1" dirty="0" smtClean="0"/>
              <a:t>ž</a:t>
            </a:r>
            <a:r>
              <a:rPr lang="en-US" sz="2400" i="1" dirty="0" smtClean="0"/>
              <a:t>e </a:t>
            </a:r>
            <a:r>
              <a:rPr lang="en-US" sz="2400" i="1" dirty="0"/>
              <a:t>je </a:t>
            </a:r>
            <a:r>
              <a:rPr lang="en-US" sz="2400" b="1" i="1" dirty="0">
                <a:solidFill>
                  <a:schemeClr val="accent6"/>
                </a:solidFill>
              </a:rPr>
              <a:t>to</a:t>
            </a:r>
            <a:r>
              <a:rPr lang="en-US" sz="2400" b="1" i="1" dirty="0"/>
              <a:t> </a:t>
            </a:r>
            <a:r>
              <a:rPr lang="en-US" sz="2400" i="1" dirty="0" err="1" smtClean="0"/>
              <a:t>nejjist</a:t>
            </a:r>
            <a:r>
              <a:rPr lang="cs-CZ" sz="2400" i="1" dirty="0" smtClean="0"/>
              <a:t>ě</a:t>
            </a:r>
            <a:r>
              <a:rPr lang="en-US" sz="2400" i="1" dirty="0" smtClean="0"/>
              <a:t>j</a:t>
            </a:r>
            <a:r>
              <a:rPr lang="cs-CZ" sz="2400" i="1" dirty="0" err="1" smtClean="0"/>
              <a:t>ší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cesta</a:t>
            </a:r>
            <a:r>
              <a:rPr lang="en-US" sz="2400" i="1" dirty="0" smtClean="0"/>
              <a:t> k</a:t>
            </a:r>
            <a:r>
              <a:rPr lang="cs-CZ" sz="2400" i="1" dirty="0" smtClean="0"/>
              <a:t> </a:t>
            </a:r>
            <a:r>
              <a:rPr lang="en-US" sz="2400" i="1" dirty="0" smtClean="0"/>
              <a:t>v</a:t>
            </a:r>
            <a:r>
              <a:rPr lang="cs-CZ" sz="2400" i="1" dirty="0" smtClean="0"/>
              <a:t>í</a:t>
            </a:r>
            <a:r>
              <a:rPr lang="en-US" sz="2400" i="1" dirty="0" smtClean="0"/>
              <a:t>t</a:t>
            </a:r>
            <a:r>
              <a:rPr lang="cs-CZ" sz="2400" i="1" dirty="0" smtClean="0"/>
              <a:t>ě</a:t>
            </a:r>
            <a:r>
              <a:rPr lang="en-US" sz="2400" i="1" dirty="0" err="1" smtClean="0"/>
              <a:t>zstv</a:t>
            </a:r>
            <a:r>
              <a:rPr lang="cs-CZ" sz="2400" i="1" dirty="0" smtClean="0"/>
              <a:t>í</a:t>
            </a:r>
            <a:r>
              <a:rPr lang="cs-CZ" sz="2400" dirty="0" smtClean="0"/>
              <a:t>.</a:t>
            </a:r>
            <a:endParaRPr lang="ru-RU" sz="2400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00506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Czech demonstrative pronouns (represented solely by </a:t>
            </a:r>
            <a:r>
              <a:rPr lang="en-US" i="1" dirty="0"/>
              <a:t>ten</a:t>
            </a:r>
            <a:r>
              <a:rPr lang="en-US" dirty="0"/>
              <a:t>), are aligned with</a:t>
            </a:r>
            <a:br>
              <a:rPr lang="en-US" dirty="0"/>
            </a:br>
            <a:r>
              <a:rPr lang="en-US" dirty="0"/>
              <a:t>the pronoun </a:t>
            </a:r>
            <a:r>
              <a:rPr lang="en-US" i="1" dirty="0"/>
              <a:t>it </a:t>
            </a:r>
            <a:r>
              <a:rPr lang="en-US" dirty="0"/>
              <a:t>(in 99% cases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72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pleonastic </a:t>
            </a:r>
            <a:r>
              <a:rPr lang="en-US" sz="3600" i="1" dirty="0">
                <a:effectLst/>
              </a:rPr>
              <a:t>it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77165" y="2535167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293096"/>
            <a:ext cx="82673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EN: </a:t>
            </a:r>
            <a:r>
              <a:rPr lang="en-US" sz="2400" b="1" i="1" dirty="0">
                <a:solidFill>
                  <a:schemeClr val="accent6"/>
                </a:solidFill>
              </a:rPr>
              <a:t>It</a:t>
            </a:r>
            <a:r>
              <a:rPr lang="en-US" sz="2400" b="1" i="1" dirty="0"/>
              <a:t> </a:t>
            </a:r>
            <a:r>
              <a:rPr lang="en-US" sz="2400" dirty="0" smtClean="0"/>
              <a:t>wasn’t </a:t>
            </a:r>
            <a:r>
              <a:rPr lang="en-US" sz="2400" dirty="0"/>
              <a:t>known to what extent, if any, the facility was </a:t>
            </a:r>
            <a:r>
              <a:rPr lang="en-US" sz="2400" dirty="0" smtClean="0"/>
              <a:t>damaged.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dk1"/>
                </a:solidFill>
              </a:rPr>
              <a:t>CS</a:t>
            </a:r>
            <a:r>
              <a:rPr lang="en-US" sz="2400" dirty="0">
                <a:solidFill>
                  <a:schemeClr val="dk1"/>
                </a:solidFill>
              </a:rPr>
              <a:t>: </a:t>
            </a:r>
            <a:r>
              <a:rPr lang="en-US" sz="2400" b="1" dirty="0"/>
              <a:t>— </a:t>
            </a:r>
            <a:r>
              <a:rPr lang="en-US" sz="2400" dirty="0" err="1"/>
              <a:t>Nebylo</a:t>
            </a:r>
            <a:r>
              <a:rPr lang="en-US" sz="2400" dirty="0"/>
              <a:t> </a:t>
            </a:r>
            <a:r>
              <a:rPr lang="en-US" sz="2400" dirty="0" err="1" smtClean="0"/>
              <a:t>zn</a:t>
            </a:r>
            <a:r>
              <a:rPr lang="cs-CZ" sz="2400" dirty="0" smtClean="0"/>
              <a:t>á</a:t>
            </a:r>
            <a:r>
              <a:rPr lang="en-US" sz="2400" dirty="0" smtClean="0"/>
              <a:t>mo</a:t>
            </a:r>
            <a:r>
              <a:rPr lang="en-US" sz="2400" dirty="0"/>
              <a:t>, do </a:t>
            </a:r>
            <a:r>
              <a:rPr lang="en-US" sz="2400" dirty="0" err="1" smtClean="0"/>
              <a:t>jak</a:t>
            </a:r>
            <a:r>
              <a:rPr lang="cs-CZ" sz="2400" dirty="0" smtClean="0"/>
              <a:t>é</a:t>
            </a:r>
            <a:r>
              <a:rPr lang="en-US" sz="2400" dirty="0" smtClean="0"/>
              <a:t> m</a:t>
            </a:r>
            <a:r>
              <a:rPr lang="cs-CZ" sz="2400" dirty="0" smtClean="0"/>
              <a:t>í</a:t>
            </a:r>
            <a:r>
              <a:rPr lang="en-US" sz="2400" dirty="0" err="1" smtClean="0"/>
              <a:t>ry</a:t>
            </a:r>
            <a:r>
              <a:rPr lang="en-US" sz="2400" dirty="0"/>
              <a:t>, a </a:t>
            </a:r>
            <a:r>
              <a:rPr lang="en-US" sz="2400" dirty="0" err="1"/>
              <a:t>jestli</a:t>
            </a:r>
            <a:r>
              <a:rPr lang="en-US" sz="2400" dirty="0"/>
              <a:t> </a:t>
            </a:r>
            <a:r>
              <a:rPr lang="en-US" sz="2400" dirty="0" smtClean="0"/>
              <a:t>v</a:t>
            </a:r>
            <a:r>
              <a:rPr lang="cs-CZ" sz="2400" dirty="0" smtClean="0"/>
              <a:t>ů</a:t>
            </a:r>
            <a:r>
              <a:rPr lang="en-US" sz="2400" dirty="0" err="1" smtClean="0"/>
              <a:t>bec</a:t>
            </a:r>
            <a:r>
              <a:rPr lang="en-US" sz="2400" dirty="0"/>
              <a:t>, </a:t>
            </a:r>
            <a:r>
              <a:rPr lang="en-US" sz="2400" dirty="0" err="1"/>
              <a:t>bylo</a:t>
            </a:r>
            <a:r>
              <a:rPr lang="en-US" sz="2400" dirty="0"/>
              <a:t> </a:t>
            </a:r>
            <a:r>
              <a:rPr lang="en-US" sz="2400" dirty="0" err="1" smtClean="0"/>
              <a:t>za</a:t>
            </a:r>
            <a:r>
              <a:rPr lang="cs-CZ" sz="2400" dirty="0" smtClean="0"/>
              <a:t>ří</a:t>
            </a:r>
            <a:r>
              <a:rPr lang="en-US" sz="2400" dirty="0" err="1" smtClean="0"/>
              <a:t>zen</a:t>
            </a:r>
            <a:r>
              <a:rPr lang="cs-CZ" sz="2400" dirty="0" smtClean="0"/>
              <a:t>í </a:t>
            </a:r>
            <a:r>
              <a:rPr lang="en-US" sz="2400" dirty="0" err="1" smtClean="0"/>
              <a:t>po</a:t>
            </a:r>
            <a:r>
              <a:rPr lang="cs-CZ" sz="2400" dirty="0" smtClean="0"/>
              <a:t>š</a:t>
            </a:r>
            <a:r>
              <a:rPr lang="en-US" sz="2400" dirty="0" err="1" smtClean="0"/>
              <a:t>kozeno</a:t>
            </a:r>
            <a:r>
              <a:rPr lang="en-US" sz="2400" dirty="0" smtClean="0"/>
              <a:t>.</a:t>
            </a:r>
            <a:endParaRPr lang="ru-RU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76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possessive to possessive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555776" y="2751191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748951"/>
            <a:ext cx="82673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EN: </a:t>
            </a:r>
            <a:r>
              <a:rPr lang="en-US" sz="2400" i="1" dirty="0"/>
              <a:t>Mr. Bush himself essentially acknowledged that he and </a:t>
            </a:r>
            <a:r>
              <a:rPr lang="en-US" sz="2400" b="1" i="1" dirty="0">
                <a:solidFill>
                  <a:schemeClr val="accent6"/>
                </a:solidFill>
              </a:rPr>
              <a:t>his</a:t>
            </a:r>
            <a:r>
              <a:rPr lang="en-US" sz="2400" b="1" i="1" dirty="0"/>
              <a:t> </a:t>
            </a:r>
            <a:r>
              <a:rPr lang="en-US" sz="2400" i="1" dirty="0" smtClean="0"/>
              <a:t>aides</a:t>
            </a:r>
            <a:r>
              <a:rPr lang="cs-CZ" sz="2400" i="1" dirty="0" smtClean="0"/>
              <a:t> </a:t>
            </a:r>
            <a:r>
              <a:rPr lang="en-US" sz="2400" i="1" dirty="0" smtClean="0"/>
              <a:t>were </a:t>
            </a:r>
            <a:r>
              <a:rPr lang="en-US" sz="2400" i="1" dirty="0"/>
              <a:t>trying to head off </a:t>
            </a:r>
            <a:r>
              <a:rPr lang="en-US" sz="2400" i="1" dirty="0" smtClean="0"/>
              <a:t>criticism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dk1"/>
                </a:solidFill>
              </a:rPr>
              <a:t>CS:</a:t>
            </a:r>
            <a:r>
              <a:rPr lang="cs-CZ" sz="2400" dirty="0" smtClean="0">
                <a:solidFill>
                  <a:schemeClr val="dk1"/>
                </a:solidFill>
              </a:rPr>
              <a:t> </a:t>
            </a:r>
            <a:r>
              <a:rPr lang="en-US" sz="2400" i="1" dirty="0"/>
              <a:t>Bush </a:t>
            </a:r>
            <a:r>
              <a:rPr lang="en-US" sz="2400" i="1" dirty="0" smtClean="0"/>
              <a:t>s</a:t>
            </a:r>
            <a:r>
              <a:rPr lang="cs-CZ" sz="2400" i="1" dirty="0" smtClean="0"/>
              <a:t>á</a:t>
            </a:r>
            <a:r>
              <a:rPr lang="en-US" sz="2400" i="1" dirty="0" smtClean="0"/>
              <a:t>m </a:t>
            </a:r>
            <a:r>
              <a:rPr lang="en-US" sz="2400" i="1" dirty="0"/>
              <a:t>v </a:t>
            </a:r>
            <a:r>
              <a:rPr lang="en-US" sz="2400" i="1" dirty="0" err="1" smtClean="0"/>
              <a:t>podstat</a:t>
            </a:r>
            <a:r>
              <a:rPr lang="cs-CZ" sz="2400" i="1" dirty="0" smtClean="0"/>
              <a:t>ě</a:t>
            </a:r>
            <a:r>
              <a:rPr lang="en-US" sz="2400" i="1" dirty="0" smtClean="0"/>
              <a:t> p</a:t>
            </a:r>
            <a:r>
              <a:rPr lang="cs-CZ" sz="2400" i="1" dirty="0" smtClean="0"/>
              <a:t>ř</a:t>
            </a:r>
            <a:r>
              <a:rPr lang="en-US" sz="2400" i="1" dirty="0" err="1" smtClean="0"/>
              <a:t>iznal</a:t>
            </a:r>
            <a:r>
              <a:rPr lang="en-US" sz="2400" i="1" dirty="0"/>
              <a:t>, </a:t>
            </a:r>
            <a:r>
              <a:rPr lang="cs-CZ" sz="2400" i="1" dirty="0" smtClean="0"/>
              <a:t>ž</a:t>
            </a:r>
            <a:r>
              <a:rPr lang="en-US" sz="2400" i="1" dirty="0" smtClean="0"/>
              <a:t>e </a:t>
            </a:r>
            <a:r>
              <a:rPr lang="en-US" sz="2400" i="1" dirty="0"/>
              <a:t>se on a </a:t>
            </a:r>
            <a:r>
              <a:rPr lang="en-US" sz="2400" b="1" i="1" dirty="0" err="1">
                <a:solidFill>
                  <a:schemeClr val="accent6"/>
                </a:solidFill>
              </a:rPr>
              <a:t>jeho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i="1" dirty="0" err="1"/>
              <a:t>poradci</a:t>
            </a:r>
            <a:r>
              <a:rPr lang="en-US" sz="2400" i="1" dirty="0"/>
              <a:t> </a:t>
            </a:r>
            <a:r>
              <a:rPr lang="en-US" sz="2400" i="1" dirty="0" err="1" smtClean="0"/>
              <a:t>sna</a:t>
            </a:r>
            <a:r>
              <a:rPr lang="cs-CZ" sz="2400" i="1" dirty="0" err="1" smtClean="0"/>
              <a:t>ží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odvr</a:t>
            </a:r>
            <a:r>
              <a:rPr lang="cs-CZ" sz="2400" i="1" dirty="0" smtClean="0"/>
              <a:t>á</a:t>
            </a:r>
            <a:r>
              <a:rPr lang="en-US" sz="2400" i="1" dirty="0" smtClean="0"/>
              <a:t>tit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kritiku</a:t>
            </a:r>
            <a:r>
              <a:rPr lang="en-US" sz="2400" dirty="0" smtClean="0"/>
              <a:t>.</a:t>
            </a:r>
            <a:endParaRPr lang="ru-RU" sz="2400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00506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English possessives are mapped to Czech possessives (40%), Czech </a:t>
            </a:r>
            <a:r>
              <a:rPr lang="en-US" i="1" dirty="0" err="1" smtClean="0"/>
              <a:t>sv</a:t>
            </a:r>
            <a:r>
              <a:rPr lang="cs-CZ" i="1" dirty="0" smtClean="0"/>
              <a:t>ů</a:t>
            </a:r>
            <a:r>
              <a:rPr lang="en-US" i="1" dirty="0" smtClean="0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(35%) or nothing (20</a:t>
            </a:r>
            <a:r>
              <a:rPr lang="en-US" dirty="0" smtClean="0"/>
              <a:t>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09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</a:t>
            </a:r>
            <a:r>
              <a:rPr lang="en-US" sz="3600" dirty="0" smtClean="0">
                <a:effectLst/>
              </a:rPr>
              <a:t>reflexive possessive </a:t>
            </a:r>
            <a:r>
              <a:rPr lang="cs-CZ" sz="3600" i="1" dirty="0" smtClean="0">
                <a:effectLst/>
              </a:rPr>
              <a:t>svůj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347864" y="2751191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437112"/>
            <a:ext cx="82673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EN</a:t>
            </a:r>
            <a:r>
              <a:rPr lang="en-US" sz="2400" dirty="0" smtClean="0">
                <a:solidFill>
                  <a:schemeClr val="dk1"/>
                </a:solidFill>
              </a:rPr>
              <a:t>:</a:t>
            </a:r>
            <a:r>
              <a:rPr lang="cs-CZ" sz="2400" dirty="0" smtClean="0">
                <a:solidFill>
                  <a:schemeClr val="dk1"/>
                </a:solidFill>
              </a:rPr>
              <a:t> </a:t>
            </a:r>
            <a:r>
              <a:rPr lang="en-US" sz="2400" i="1" dirty="0"/>
              <a:t>While the book amply justifies </a:t>
            </a:r>
            <a:r>
              <a:rPr lang="en-US" sz="2400" b="1" i="1" dirty="0">
                <a:solidFill>
                  <a:schemeClr val="accent6"/>
                </a:solidFill>
              </a:rPr>
              <a:t>its</a:t>
            </a:r>
            <a:r>
              <a:rPr lang="en-US" sz="2400" b="1" i="1" dirty="0"/>
              <a:t> </a:t>
            </a:r>
            <a:r>
              <a:rPr lang="en-US" sz="2400" i="1" dirty="0"/>
              <a:t>subtitle, the title itself is dubious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dk1"/>
                </a:solidFill>
              </a:rPr>
              <a:t>CS:</a:t>
            </a:r>
            <a:r>
              <a:rPr lang="cs-CZ" sz="2400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/>
              <a:t>Zat</a:t>
            </a:r>
            <a:r>
              <a:rPr lang="cs-CZ" sz="2400" i="1" dirty="0" smtClean="0"/>
              <a:t>í</a:t>
            </a:r>
            <a:r>
              <a:rPr lang="en-US" sz="2400" i="1" dirty="0" err="1" smtClean="0"/>
              <a:t>mco</a:t>
            </a:r>
            <a:r>
              <a:rPr lang="en-US" sz="2400" i="1" dirty="0" smtClean="0"/>
              <a:t> 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sv</a:t>
            </a:r>
            <a:r>
              <a:rPr lang="cs-CZ" sz="2400" b="1" i="1" dirty="0" smtClean="0">
                <a:solidFill>
                  <a:schemeClr val="accent6"/>
                </a:solidFill>
              </a:rPr>
              <a:t>ů</a:t>
            </a:r>
            <a:r>
              <a:rPr lang="en-US" sz="2400" b="1" i="1" dirty="0" smtClean="0">
                <a:solidFill>
                  <a:schemeClr val="accent6"/>
                </a:solidFill>
              </a:rPr>
              <a:t>j</a:t>
            </a:r>
            <a:r>
              <a:rPr lang="en-US" sz="2400" b="1" i="1" dirty="0" smtClean="0"/>
              <a:t> </a:t>
            </a:r>
            <a:r>
              <a:rPr lang="en-US" sz="2400" i="1" dirty="0" err="1"/>
              <a:t>podtitul</a:t>
            </a:r>
            <a:r>
              <a:rPr lang="en-US" sz="2400" i="1" dirty="0"/>
              <a:t> </a:t>
            </a:r>
            <a:r>
              <a:rPr lang="en-US" sz="2400" i="1" dirty="0" err="1"/>
              <a:t>kniha</a:t>
            </a:r>
            <a:r>
              <a:rPr lang="en-US" sz="2400" i="1" dirty="0"/>
              <a:t> </a:t>
            </a:r>
            <a:r>
              <a:rPr lang="en-US" sz="2400" i="1" dirty="0" err="1" smtClean="0"/>
              <a:t>dostate</a:t>
            </a:r>
            <a:r>
              <a:rPr lang="cs-CZ" sz="2400" i="1" dirty="0" smtClean="0"/>
              <a:t>č</a:t>
            </a:r>
            <a:r>
              <a:rPr lang="en-US" sz="2400" i="1" dirty="0" smtClean="0"/>
              <a:t>n</a:t>
            </a:r>
            <a:r>
              <a:rPr lang="cs-CZ" sz="2400" i="1" dirty="0" smtClean="0"/>
              <a:t>ě</a:t>
            </a:r>
            <a:r>
              <a:rPr lang="en-US" sz="2400" i="1" dirty="0" smtClean="0"/>
              <a:t> </a:t>
            </a:r>
            <a:r>
              <a:rPr lang="cs-CZ" sz="2400" i="1" dirty="0" smtClean="0"/>
              <a:t>o</a:t>
            </a:r>
            <a:r>
              <a:rPr lang="en-US" sz="2400" i="1" dirty="0" err="1" smtClean="0"/>
              <a:t>spravedl</a:t>
            </a:r>
            <a:r>
              <a:rPr lang="cs-CZ" sz="2400" i="1" dirty="0"/>
              <a:t>ň</a:t>
            </a:r>
            <a:r>
              <a:rPr lang="en-US" sz="2400" i="1" dirty="0" err="1" smtClean="0"/>
              <a:t>uje</a:t>
            </a:r>
            <a:r>
              <a:rPr lang="en-US" sz="2400" i="1" dirty="0"/>
              <a:t>, </a:t>
            </a:r>
            <a:r>
              <a:rPr lang="en-US" sz="2400" i="1" dirty="0" err="1" smtClean="0"/>
              <a:t>samotn</a:t>
            </a:r>
            <a:r>
              <a:rPr lang="cs-CZ" sz="2400" i="1" dirty="0" smtClean="0"/>
              <a:t>ý</a:t>
            </a:r>
            <a:r>
              <a:rPr lang="en-US" sz="2400" i="1" dirty="0" smtClean="0"/>
              <a:t> n</a:t>
            </a:r>
            <a:r>
              <a:rPr lang="cs-CZ" sz="2400" i="1" dirty="0" smtClean="0"/>
              <a:t>á</a:t>
            </a:r>
            <a:r>
              <a:rPr lang="en-US" sz="2400" i="1" dirty="0" err="1" smtClean="0"/>
              <a:t>zev</a:t>
            </a:r>
            <a:r>
              <a:rPr lang="cs-CZ" sz="2400" i="1" dirty="0" smtClean="0"/>
              <a:t> </a:t>
            </a:r>
            <a:r>
              <a:rPr lang="en-US" sz="2400" i="1" dirty="0" smtClean="0"/>
              <a:t>je </a:t>
            </a:r>
            <a:r>
              <a:rPr lang="en-US" sz="2400" i="1" dirty="0" err="1" smtClean="0"/>
              <a:t>zav</a:t>
            </a:r>
            <a:r>
              <a:rPr lang="cs-CZ" sz="2400" i="1" dirty="0" smtClean="0"/>
              <a:t>á</a:t>
            </a:r>
            <a:r>
              <a:rPr lang="en-US" sz="2400" i="1" dirty="0" smtClean="0"/>
              <a:t>d</a:t>
            </a:r>
            <a:r>
              <a:rPr lang="cs-CZ" sz="2400" i="1" dirty="0" smtClean="0"/>
              <a:t>ě</a:t>
            </a:r>
            <a:r>
              <a:rPr lang="en-US" sz="2400" i="1" dirty="0" smtClean="0"/>
              <a:t>j</a:t>
            </a:r>
            <a:r>
              <a:rPr lang="cs-CZ" sz="2400" i="1" dirty="0" smtClean="0"/>
              <a:t>í</a:t>
            </a:r>
            <a:r>
              <a:rPr lang="en-US" sz="2400" i="1" dirty="0" smtClean="0"/>
              <a:t>c</a:t>
            </a:r>
            <a:r>
              <a:rPr lang="cs-CZ" sz="2400" i="1" dirty="0" smtClean="0"/>
              <a:t>í</a:t>
            </a:r>
            <a:r>
              <a:rPr lang="en-US" sz="2400" dirty="0" smtClean="0"/>
              <a:t>.</a:t>
            </a:r>
            <a:endParaRPr lang="ru-RU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9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possessive </a:t>
            </a:r>
            <a:r>
              <a:rPr lang="cs-CZ" sz="3600" dirty="0" smtClean="0">
                <a:effectLst/>
              </a:rPr>
              <a:t>to </a:t>
            </a:r>
            <a:r>
              <a:rPr lang="cs-CZ" sz="3600" dirty="0" err="1" smtClean="0">
                <a:effectLst/>
              </a:rPr>
              <a:t>nothing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00192" y="2759182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437112"/>
            <a:ext cx="82673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EN</a:t>
            </a:r>
            <a:r>
              <a:rPr lang="en-US" sz="2400" dirty="0" smtClean="0">
                <a:solidFill>
                  <a:schemeClr val="dk1"/>
                </a:solidFill>
              </a:rPr>
              <a:t>:</a:t>
            </a:r>
            <a:r>
              <a:rPr lang="cs-CZ" sz="2400" dirty="0" smtClean="0">
                <a:solidFill>
                  <a:schemeClr val="dk1"/>
                </a:solidFill>
              </a:rPr>
              <a:t> </a:t>
            </a:r>
            <a:r>
              <a:rPr lang="en-US" sz="2400" i="1" dirty="0"/>
              <a:t>As a result of </a:t>
            </a:r>
            <a:r>
              <a:rPr lang="en-US" sz="2400" b="1" i="1" dirty="0">
                <a:solidFill>
                  <a:schemeClr val="accent6"/>
                </a:solidFill>
              </a:rPr>
              <a:t>their</a:t>
            </a:r>
            <a:r>
              <a:rPr lang="en-US" sz="2400" b="1" i="1" dirty="0"/>
              <a:t> </a:t>
            </a:r>
            <a:r>
              <a:rPr lang="en-US" sz="2400" i="1" dirty="0"/>
              <a:t>illness, they lost $1.8 million in wages </a:t>
            </a:r>
            <a:r>
              <a:rPr lang="en-US" sz="2400" i="1" dirty="0" smtClean="0"/>
              <a:t>and</a:t>
            </a:r>
            <a:r>
              <a:rPr lang="cs-CZ" sz="2400" i="1" dirty="0" smtClean="0"/>
              <a:t> </a:t>
            </a:r>
            <a:r>
              <a:rPr lang="en-US" sz="2400" i="1" dirty="0" smtClean="0"/>
              <a:t>earnings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dk1"/>
                </a:solidFill>
              </a:rPr>
              <a:t>CS:</a:t>
            </a:r>
            <a:r>
              <a:rPr lang="cs-CZ" sz="2400" dirty="0" smtClean="0">
                <a:solidFill>
                  <a:schemeClr val="dk1"/>
                </a:solidFill>
              </a:rPr>
              <a:t> </a:t>
            </a:r>
            <a:r>
              <a:rPr lang="en-US" sz="2400" i="1" dirty="0" smtClean="0"/>
              <a:t>D</a:t>
            </a:r>
            <a:r>
              <a:rPr lang="cs-CZ" sz="2400" i="1" dirty="0" smtClean="0"/>
              <a:t>ů</a:t>
            </a:r>
            <a:r>
              <a:rPr lang="en-US" sz="2400" i="1" dirty="0" err="1" smtClean="0"/>
              <a:t>sledkem</a:t>
            </a:r>
            <a:r>
              <a:rPr lang="en-US" sz="2400" i="1" dirty="0" smtClean="0"/>
              <a:t> </a:t>
            </a:r>
            <a:r>
              <a:rPr lang="en-US" sz="2400" b="1" i="1" dirty="0">
                <a:solidFill>
                  <a:schemeClr val="accent6"/>
                </a:solidFill>
              </a:rPr>
              <a:t>—</a:t>
            </a:r>
            <a:r>
              <a:rPr lang="en-US" sz="2400" b="1" i="1" dirty="0"/>
              <a:t> </a:t>
            </a:r>
            <a:r>
              <a:rPr lang="en-US" sz="2400" i="1" dirty="0" err="1"/>
              <a:t>nemoci</a:t>
            </a:r>
            <a:r>
              <a:rPr lang="en-US" sz="2400" i="1" dirty="0"/>
              <a:t>, </a:t>
            </a:r>
            <a:r>
              <a:rPr lang="en-US" sz="2400" i="1" dirty="0" smtClean="0"/>
              <a:t>p</a:t>
            </a:r>
            <a:r>
              <a:rPr lang="cs-CZ" sz="2400" i="1" dirty="0" smtClean="0"/>
              <a:t>ř</a:t>
            </a:r>
            <a:r>
              <a:rPr lang="en-US" sz="2400" i="1" dirty="0" err="1" smtClean="0"/>
              <a:t>i</a:t>
            </a:r>
            <a:r>
              <a:rPr lang="cs-CZ" sz="2400" i="1" dirty="0"/>
              <a:t>š</a:t>
            </a:r>
            <a:r>
              <a:rPr lang="en-US" sz="2400" i="1" dirty="0" smtClean="0"/>
              <a:t>li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 smtClean="0"/>
              <a:t>mzd</a:t>
            </a:r>
            <a:r>
              <a:rPr lang="cs-CZ" sz="2400" i="1" dirty="0" smtClean="0"/>
              <a:t>á</a:t>
            </a:r>
            <a:r>
              <a:rPr lang="en-US" sz="2400" i="1" dirty="0" err="1" smtClean="0"/>
              <a:t>ch</a:t>
            </a:r>
            <a:r>
              <a:rPr lang="en-US" sz="2400" i="1" dirty="0" smtClean="0"/>
              <a:t> </a:t>
            </a:r>
            <a:r>
              <a:rPr lang="en-US" sz="2400" i="1" dirty="0"/>
              <a:t>a </a:t>
            </a:r>
            <a:r>
              <a:rPr lang="en-US" sz="2400" i="1" dirty="0" smtClean="0"/>
              <a:t>v</a:t>
            </a:r>
            <a:r>
              <a:rPr lang="cs-CZ" sz="2400" i="1" dirty="0" smtClean="0"/>
              <a:t>ý</a:t>
            </a:r>
            <a:r>
              <a:rPr lang="en-US" sz="2400" i="1" dirty="0" smtClean="0"/>
              <a:t>d</a:t>
            </a:r>
            <a:r>
              <a:rPr lang="cs-CZ" sz="2400" i="1" dirty="0" smtClean="0"/>
              <a:t>ě</a:t>
            </a:r>
            <a:r>
              <a:rPr lang="en-US" sz="2400" i="1" dirty="0" err="1" smtClean="0"/>
              <a:t>lc</a:t>
            </a:r>
            <a:r>
              <a:rPr lang="cs-CZ" sz="2400" i="1" dirty="0" smtClean="0"/>
              <a:t>í</a:t>
            </a:r>
            <a:r>
              <a:rPr lang="en-US" sz="2400" i="1" dirty="0" err="1" smtClean="0"/>
              <a:t>ch</a:t>
            </a:r>
            <a:r>
              <a:rPr lang="en-US" sz="2400" i="1" dirty="0" smtClean="0"/>
              <a:t> </a:t>
            </a:r>
            <a:r>
              <a:rPr lang="en-US" sz="2400" i="1" dirty="0"/>
              <a:t>o 1.8 </a:t>
            </a:r>
            <a:r>
              <a:rPr lang="en-US" sz="2400" i="1" dirty="0" err="1" smtClean="0"/>
              <a:t>milionu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dolar</a:t>
            </a:r>
            <a:r>
              <a:rPr lang="cs-CZ" sz="2400" i="1" dirty="0" smtClean="0"/>
              <a:t>ů</a:t>
            </a:r>
            <a:r>
              <a:rPr lang="en-US" sz="2400" dirty="0" smtClean="0"/>
              <a:t>.</a:t>
            </a:r>
            <a:endParaRPr lang="ru-RU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51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possessive </a:t>
            </a:r>
            <a:r>
              <a:rPr lang="cs-CZ" sz="3600" dirty="0" smtClean="0">
                <a:effectLst/>
              </a:rPr>
              <a:t>to dative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19672" y="2759182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1560" y="4593322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Residents picked </a:t>
            </a:r>
            <a:r>
              <a:rPr lang="en-US" sz="2000" b="1" i="1" dirty="0">
                <a:solidFill>
                  <a:schemeClr val="accent6"/>
                </a:solidFill>
              </a:rPr>
              <a:t>their</a:t>
            </a:r>
            <a:r>
              <a:rPr lang="en-US" sz="2000" b="1" i="1" dirty="0"/>
              <a:t> </a:t>
            </a:r>
            <a:r>
              <a:rPr lang="en-US" sz="2000" i="1" dirty="0"/>
              <a:t>way through glass-strewn </a:t>
            </a:r>
            <a:r>
              <a:rPr lang="en-US" sz="2000" i="1" dirty="0" smtClean="0"/>
              <a:t>streets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chemeClr val="dk1"/>
                </a:solidFill>
              </a:rPr>
              <a:t>CS: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 smtClean="0"/>
              <a:t>Obyvatel</a:t>
            </a:r>
            <a:r>
              <a:rPr lang="cs-CZ" sz="2000" i="1" dirty="0" smtClean="0"/>
              <a:t>é</a:t>
            </a:r>
            <a:r>
              <a:rPr lang="en-US" sz="2000" i="1" dirty="0" smtClean="0"/>
              <a:t> m</a:t>
            </a:r>
            <a:r>
              <a:rPr lang="cs-CZ" sz="2000" i="1" dirty="0" smtClean="0"/>
              <a:t>ě</a:t>
            </a:r>
            <a:r>
              <a:rPr lang="en-US" sz="2000" i="1" dirty="0" err="1" smtClean="0"/>
              <a:t>sta</a:t>
            </a:r>
            <a:r>
              <a:rPr lang="en-US" sz="2000" i="1" dirty="0" smtClean="0"/>
              <a:t> </a:t>
            </a:r>
            <a:r>
              <a:rPr lang="en-US" sz="2000" b="1" i="1" dirty="0" err="1">
                <a:solidFill>
                  <a:schemeClr val="accent6"/>
                </a:solidFill>
              </a:rPr>
              <a:t>si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/>
              <a:t>razili</a:t>
            </a:r>
            <a:r>
              <a:rPr lang="en-US" sz="2000" i="1" dirty="0"/>
              <a:t> </a:t>
            </a:r>
            <a:r>
              <a:rPr lang="en-US" sz="2000" i="1" dirty="0" err="1"/>
              <a:t>cestu</a:t>
            </a:r>
            <a:r>
              <a:rPr lang="en-US" sz="2000" i="1" dirty="0"/>
              <a:t> </a:t>
            </a:r>
            <a:r>
              <a:rPr lang="en-US" sz="2000" i="1" dirty="0" err="1"/>
              <a:t>ulicemi</a:t>
            </a:r>
            <a:r>
              <a:rPr lang="en-US" sz="2000" i="1" dirty="0"/>
              <a:t> </a:t>
            </a:r>
            <a:r>
              <a:rPr lang="en-US" sz="2000" i="1" dirty="0" err="1" smtClean="0"/>
              <a:t>zasypan</a:t>
            </a:r>
            <a:r>
              <a:rPr lang="cs-CZ" sz="2000" i="1" dirty="0" smtClean="0"/>
              <a:t>ý</a:t>
            </a:r>
            <a:r>
              <a:rPr lang="en-US" sz="2000" i="1" dirty="0" smtClean="0"/>
              <a:t>mi </a:t>
            </a:r>
            <a:r>
              <a:rPr lang="en-US" sz="2000" i="1" dirty="0" err="1" smtClean="0"/>
              <a:t>sklem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51920" y="2764013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11560" y="39330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usually occupying the role of Benefactor or </a:t>
            </a:r>
            <a:r>
              <a:rPr lang="en-US" dirty="0" err="1" smtClean="0"/>
              <a:t>Adressee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137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reflexive basic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5180999"/>
            <a:ext cx="82673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EN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/>
              <a:t>The original is a comedy about </a:t>
            </a:r>
            <a:r>
              <a:rPr lang="en-US" i="1" dirty="0" err="1"/>
              <a:t>Alceste</a:t>
            </a:r>
            <a:r>
              <a:rPr lang="en-US" i="1" dirty="0"/>
              <a:t>, a man who sees falseness and </a:t>
            </a:r>
            <a:r>
              <a:rPr lang="en-US" i="1" dirty="0" smtClean="0"/>
              <a:t>vanity</a:t>
            </a:r>
            <a:r>
              <a:rPr lang="cs-CZ" i="1" dirty="0" smtClean="0"/>
              <a:t> </a:t>
            </a:r>
            <a:r>
              <a:rPr lang="en-US" i="1" dirty="0" smtClean="0"/>
              <a:t>in </a:t>
            </a:r>
            <a:r>
              <a:rPr lang="en-US" i="1" dirty="0"/>
              <a:t>everyone except </a:t>
            </a:r>
            <a:r>
              <a:rPr lang="en-US" b="1" i="1" dirty="0" smtClean="0">
                <a:solidFill>
                  <a:schemeClr val="accent6"/>
                </a:solidFill>
              </a:rPr>
              <a:t>himself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dk1"/>
                </a:solidFill>
              </a:rPr>
              <a:t>CS: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 smtClean="0"/>
              <a:t>P</a:t>
            </a:r>
            <a:r>
              <a:rPr lang="cs-CZ" i="1" dirty="0" smtClean="0"/>
              <a:t>ů</a:t>
            </a:r>
            <a:r>
              <a:rPr lang="en-US" i="1" dirty="0" err="1" smtClean="0"/>
              <a:t>vodn</a:t>
            </a:r>
            <a:r>
              <a:rPr lang="cs-CZ" i="1" dirty="0" smtClean="0"/>
              <a:t>ě</a:t>
            </a:r>
            <a:r>
              <a:rPr lang="en-US" i="1" dirty="0" smtClean="0"/>
              <a:t> </a:t>
            </a:r>
            <a:r>
              <a:rPr lang="en-US" i="1" dirty="0"/>
              <a:t>to </a:t>
            </a:r>
            <a:r>
              <a:rPr lang="en-US" i="1" dirty="0" err="1"/>
              <a:t>byla</a:t>
            </a:r>
            <a:r>
              <a:rPr lang="en-US" i="1" dirty="0"/>
              <a:t> </a:t>
            </a:r>
            <a:r>
              <a:rPr lang="en-US" i="1" dirty="0" err="1"/>
              <a:t>komedie</a:t>
            </a:r>
            <a:r>
              <a:rPr lang="en-US" i="1" dirty="0"/>
              <a:t> o </a:t>
            </a:r>
            <a:r>
              <a:rPr lang="en-US" i="1" dirty="0" err="1"/>
              <a:t>Alcestovi</a:t>
            </a:r>
            <a:r>
              <a:rPr lang="en-US" i="1" dirty="0"/>
              <a:t>, </a:t>
            </a:r>
            <a:r>
              <a:rPr lang="en-US" i="1" dirty="0" smtClean="0"/>
              <a:t>mu</a:t>
            </a:r>
            <a:r>
              <a:rPr lang="cs-CZ" i="1" dirty="0" smtClean="0"/>
              <a:t>ž</a:t>
            </a:r>
            <a:r>
              <a:rPr lang="en-US" i="1" dirty="0" err="1" smtClean="0"/>
              <a:t>i</a:t>
            </a:r>
            <a:r>
              <a:rPr lang="en-US" i="1" dirty="0"/>
              <a:t>, </a:t>
            </a:r>
            <a:r>
              <a:rPr lang="en-US" i="1" dirty="0" err="1" smtClean="0"/>
              <a:t>kter</a:t>
            </a:r>
            <a:r>
              <a:rPr lang="cs-CZ" i="1" dirty="0" smtClean="0"/>
              <a:t>ý</a:t>
            </a:r>
            <a:r>
              <a:rPr lang="en-US" i="1" dirty="0" smtClean="0"/>
              <a:t> vid</a:t>
            </a:r>
            <a:r>
              <a:rPr lang="cs-CZ" i="1" dirty="0" smtClean="0"/>
              <a:t>í</a:t>
            </a:r>
            <a:r>
              <a:rPr lang="en-US" i="1" dirty="0" err="1" smtClean="0"/>
              <a:t>ı</a:t>
            </a:r>
            <a:r>
              <a:rPr lang="en-US" i="1" dirty="0" smtClean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smtClean="0"/>
              <a:t>v</a:t>
            </a:r>
            <a:r>
              <a:rPr lang="cs-CZ" i="1" dirty="0" smtClean="0"/>
              <a:t>š</a:t>
            </a:r>
            <a:r>
              <a:rPr lang="en-US" i="1" dirty="0" err="1" smtClean="0"/>
              <a:t>ech</a:t>
            </a:r>
            <a:r>
              <a:rPr lang="en-US" i="1" dirty="0" smtClean="0"/>
              <a:t> </a:t>
            </a:r>
            <a:r>
              <a:rPr lang="en-US" i="1" dirty="0" err="1" smtClean="0"/>
              <a:t>krom</a:t>
            </a:r>
            <a:r>
              <a:rPr lang="cs-CZ" i="1" dirty="0" smtClean="0"/>
              <a:t>ě</a:t>
            </a:r>
            <a:r>
              <a:rPr lang="en-US" i="1" dirty="0" smtClean="0"/>
              <a:t> </a:t>
            </a:r>
            <a:r>
              <a:rPr lang="en-US" b="1" i="1" dirty="0" err="1" smtClean="0">
                <a:solidFill>
                  <a:schemeClr val="accent6"/>
                </a:solidFill>
              </a:rPr>
              <a:t>sebe</a:t>
            </a:r>
            <a:r>
              <a:rPr lang="cs-CZ" b="1" i="1" dirty="0" smtClean="0">
                <a:solidFill>
                  <a:schemeClr val="accent6"/>
                </a:solidFill>
              </a:rPr>
              <a:t> </a:t>
            </a:r>
            <a:r>
              <a:rPr lang="en-US" i="1" dirty="0" err="1" smtClean="0"/>
              <a:t>fale</a:t>
            </a:r>
            <a:r>
              <a:rPr lang="cs-CZ" i="1" dirty="0" smtClean="0"/>
              <a:t>š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err="1" smtClean="0"/>
              <a:t>marnivost</a:t>
            </a:r>
            <a:r>
              <a:rPr lang="en-US" dirty="0" smtClean="0"/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51920" y="2966282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11560" y="387382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basic </a:t>
            </a:r>
            <a:r>
              <a:rPr lang="en-US" dirty="0"/>
              <a:t>and </a:t>
            </a:r>
            <a:r>
              <a:rPr lang="en-US" b="1" dirty="0"/>
              <a:t>emphatic </a:t>
            </a:r>
            <a:r>
              <a:rPr lang="en-US" dirty="0"/>
              <a:t>use of English reflexives [Quirk et al., 1985</a:t>
            </a:r>
            <a:r>
              <a:rPr lang="en-US" dirty="0" smtClean="0"/>
              <a:t>]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[Nov</a:t>
            </a:r>
            <a:r>
              <a:rPr lang="cs-CZ" dirty="0" smtClean="0"/>
              <a:t>á</a:t>
            </a:r>
            <a:r>
              <a:rPr lang="en-US" dirty="0" smtClean="0"/>
              <a:t>k </a:t>
            </a:r>
            <a:r>
              <a:rPr lang="en-US" dirty="0"/>
              <a:t>et al., </a:t>
            </a:r>
            <a:r>
              <a:rPr lang="en-US" dirty="0" smtClean="0"/>
              <a:t>2013]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 </a:t>
            </a:r>
            <a:r>
              <a:rPr lang="en-US" dirty="0"/>
              <a:t>– mapped to CS </a:t>
            </a:r>
            <a:r>
              <a:rPr lang="en-US" dirty="0" smtClean="0"/>
              <a:t>reflexives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65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018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English central pronouns: reflexive basic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47009" r="18224" b="32454"/>
          <a:stretch/>
        </p:blipFill>
        <p:spPr>
          <a:xfrm>
            <a:off x="611560" y="1844824"/>
            <a:ext cx="8020357" cy="205870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663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5180999"/>
            <a:ext cx="8267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EN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/>
              <a:t>As Mr. </a:t>
            </a:r>
            <a:r>
              <a:rPr lang="en-US" i="1" dirty="0" err="1"/>
              <a:t>Bronner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6"/>
                </a:solidFill>
              </a:rPr>
              <a:t>himself</a:t>
            </a:r>
            <a:r>
              <a:rPr lang="en-US" b="1" i="1" dirty="0"/>
              <a:t> </a:t>
            </a:r>
            <a:r>
              <a:rPr lang="en-US" i="1" dirty="0"/>
              <a:t>says, the smell of “raw meat” was in the </a:t>
            </a:r>
            <a:r>
              <a:rPr lang="en-US" i="1" dirty="0" smtClean="0"/>
              <a:t>air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dk1"/>
                </a:solidFill>
              </a:rPr>
              <a:t>CS: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 err="1"/>
              <a:t>Jak</a:t>
            </a:r>
            <a:r>
              <a:rPr lang="en-US" i="1" dirty="0"/>
              <a:t> </a:t>
            </a:r>
            <a:r>
              <a:rPr lang="cs-CZ" i="1" dirty="0" smtClean="0"/>
              <a:t>ří</a:t>
            </a:r>
            <a:r>
              <a:rPr lang="en-US" i="1" dirty="0" smtClean="0"/>
              <a:t>k</a:t>
            </a:r>
            <a:r>
              <a:rPr lang="cs-CZ" i="1" dirty="0" smtClean="0"/>
              <a:t>á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chemeClr val="accent6"/>
                </a:solidFill>
              </a:rPr>
              <a:t>s</a:t>
            </a:r>
            <a:r>
              <a:rPr lang="cs-CZ" b="1" i="1" dirty="0" smtClean="0">
                <a:solidFill>
                  <a:schemeClr val="accent6"/>
                </a:solidFill>
              </a:rPr>
              <a:t>á</a:t>
            </a:r>
            <a:r>
              <a:rPr lang="en-US" b="1" i="1" dirty="0" smtClean="0">
                <a:solidFill>
                  <a:schemeClr val="accent6"/>
                </a:solidFill>
              </a:rPr>
              <a:t>m </a:t>
            </a:r>
            <a:r>
              <a:rPr lang="en-US" i="1" dirty="0"/>
              <a:t>pan </a:t>
            </a:r>
            <a:r>
              <a:rPr lang="en-US" i="1" dirty="0" err="1"/>
              <a:t>Bronner</a:t>
            </a:r>
            <a:r>
              <a:rPr lang="en-US" i="1" dirty="0"/>
              <a:t>,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vzduchu</a:t>
            </a:r>
            <a:r>
              <a:rPr lang="en-US" i="1" dirty="0"/>
              <a:t> </a:t>
            </a:r>
            <a:r>
              <a:rPr lang="en-US" i="1" dirty="0" err="1"/>
              <a:t>byl</a:t>
            </a:r>
            <a:r>
              <a:rPr lang="en-US" i="1" dirty="0"/>
              <a:t> </a:t>
            </a:r>
            <a:r>
              <a:rPr lang="en-US" i="1" dirty="0" smtClean="0"/>
              <a:t>c</a:t>
            </a:r>
            <a:r>
              <a:rPr lang="cs-CZ" i="1" dirty="0" smtClean="0"/>
              <a:t>í</a:t>
            </a:r>
            <a:r>
              <a:rPr lang="en-US" i="1" dirty="0" smtClean="0"/>
              <a:t>tit z</a:t>
            </a:r>
            <a:r>
              <a:rPr lang="cs-CZ" i="1" dirty="0" smtClean="0"/>
              <a:t>á</a:t>
            </a:r>
            <a:r>
              <a:rPr lang="en-US" i="1" dirty="0" err="1" smtClean="0"/>
              <a:t>pach</a:t>
            </a:r>
            <a:r>
              <a:rPr lang="en-US" i="1" dirty="0" smtClean="0"/>
              <a:t> </a:t>
            </a:r>
            <a:r>
              <a:rPr lang="en-US" i="1" dirty="0"/>
              <a:t>“</a:t>
            </a:r>
            <a:r>
              <a:rPr lang="en-US" i="1" dirty="0" err="1" smtClean="0"/>
              <a:t>syrov</a:t>
            </a:r>
            <a:r>
              <a:rPr lang="cs-CZ" i="1" dirty="0" smtClean="0"/>
              <a:t>é</a:t>
            </a:r>
            <a:r>
              <a:rPr lang="en-US" i="1" dirty="0" smtClean="0"/>
              <a:t>ho </a:t>
            </a:r>
            <a:r>
              <a:rPr lang="en-US" i="1" dirty="0"/>
              <a:t>masa</a:t>
            </a:r>
            <a:r>
              <a:rPr lang="en-US" i="1" dirty="0" smtClean="0"/>
              <a:t>”</a:t>
            </a:r>
            <a:r>
              <a:rPr lang="en-US" dirty="0" smtClean="0"/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80112" y="2973774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11560" y="387382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basic </a:t>
            </a:r>
            <a:r>
              <a:rPr lang="en-US" dirty="0"/>
              <a:t>and </a:t>
            </a:r>
            <a:r>
              <a:rPr lang="en-US" b="1" dirty="0"/>
              <a:t>emphatic </a:t>
            </a:r>
            <a:r>
              <a:rPr lang="en-US" dirty="0"/>
              <a:t>use of English reflexives [Quirk et al., 1985</a:t>
            </a:r>
            <a:r>
              <a:rPr lang="en-US" dirty="0" smtClean="0"/>
              <a:t>]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[Nov</a:t>
            </a:r>
            <a:r>
              <a:rPr lang="cs-CZ" dirty="0" smtClean="0"/>
              <a:t>á</a:t>
            </a:r>
            <a:r>
              <a:rPr lang="en-US" dirty="0" smtClean="0"/>
              <a:t>k </a:t>
            </a:r>
            <a:r>
              <a:rPr lang="en-US" dirty="0"/>
              <a:t>et al., </a:t>
            </a:r>
            <a:r>
              <a:rPr lang="en-US" dirty="0" smtClean="0"/>
              <a:t>2013]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 </a:t>
            </a:r>
            <a:r>
              <a:rPr lang="en-US" dirty="0"/>
              <a:t>– mapped to CS </a:t>
            </a:r>
            <a:r>
              <a:rPr lang="en-US" dirty="0" smtClean="0"/>
              <a:t>reflexives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emphatic – other </a:t>
            </a:r>
            <a:r>
              <a:rPr lang="en-US" dirty="0" smtClean="0"/>
              <a:t>means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505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r>
              <a:rPr lang="en-US" dirty="0">
                <a:effectLst/>
              </a:rPr>
              <a:t>English central </a:t>
            </a:r>
            <a:r>
              <a:rPr lang="en-US" dirty="0" smtClean="0">
                <a:effectLst/>
              </a:rPr>
              <a:t>pronouns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847698"/>
            <a:ext cx="4537736" cy="4119715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Czech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central </a:t>
            </a:r>
            <a:r>
              <a:rPr lang="en-US" dirty="0" smtClean="0">
                <a:effectLst/>
              </a:rPr>
              <a:t>pronouns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847698"/>
            <a:ext cx="4537736" cy="4119715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5"/>
            <a:ext cx="4520929" cy="41044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5"/>
            <a:ext cx="4520928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27367" cy="43924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NLP tasks</a:t>
            </a:r>
          </a:p>
          <a:p>
            <a:pPr lvl="1"/>
            <a:r>
              <a:rPr lang="cs-CZ" dirty="0" err="1"/>
              <a:t>anaphor</a:t>
            </a:r>
            <a:r>
              <a:rPr lang="cs-CZ" dirty="0"/>
              <a:t> </a:t>
            </a:r>
            <a:r>
              <a:rPr lang="cs-CZ" dirty="0" err="1" smtClean="0"/>
              <a:t>detection</a:t>
            </a:r>
            <a:r>
              <a:rPr lang="en-US" dirty="0" smtClean="0"/>
              <a:t> – categories helping </a:t>
            </a:r>
            <a:r>
              <a:rPr lang="en-US" dirty="0"/>
              <a:t>to improve mention detection </a:t>
            </a:r>
            <a:endParaRPr lang="en-US" dirty="0" smtClean="0"/>
          </a:p>
          <a:p>
            <a:pPr lvl="1"/>
            <a:r>
              <a:rPr lang="cs-CZ" dirty="0" err="1"/>
              <a:t>bilingual</a:t>
            </a:r>
            <a:r>
              <a:rPr lang="cs-CZ" dirty="0"/>
              <a:t> coreference </a:t>
            </a:r>
            <a:r>
              <a:rPr lang="cs-CZ" dirty="0" err="1" smtClean="0"/>
              <a:t>resolution</a:t>
            </a:r>
            <a:r>
              <a:rPr lang="en-US" dirty="0" smtClean="0"/>
              <a:t> (= </a:t>
            </a:r>
            <a:r>
              <a:rPr lang="en-US" dirty="0" err="1" smtClean="0"/>
              <a:t>treebanking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co-training [Blum and Mitchell, 1998] with language-dependent </a:t>
            </a:r>
            <a:r>
              <a:rPr lang="en-US" dirty="0" smtClean="0"/>
              <a:t>feature </a:t>
            </a:r>
            <a:r>
              <a:rPr lang="cs-CZ" dirty="0" err="1" smtClean="0"/>
              <a:t>sets</a:t>
            </a:r>
            <a:r>
              <a:rPr lang="en-US" dirty="0" smtClean="0"/>
              <a:t> – use semi-supervised technique of ML: co-training using two set of features (2 languages), resulting in systems working on monolingual texts</a:t>
            </a:r>
          </a:p>
          <a:p>
            <a:pPr lvl="1"/>
            <a:r>
              <a:rPr lang="cs-CZ" dirty="0" smtClean="0"/>
              <a:t>MT via </a:t>
            </a:r>
            <a:r>
              <a:rPr lang="cs-CZ" dirty="0" err="1" smtClean="0"/>
              <a:t>deep</a:t>
            </a:r>
            <a:r>
              <a:rPr lang="cs-CZ" dirty="0" smtClean="0"/>
              <a:t> syntax: </a:t>
            </a:r>
            <a:r>
              <a:rPr lang="cs-CZ" dirty="0" err="1" smtClean="0"/>
              <a:t>TectoMT</a:t>
            </a:r>
            <a:r>
              <a:rPr lang="cs-CZ" dirty="0" smtClean="0"/>
              <a:t> [Popel and </a:t>
            </a:r>
            <a:r>
              <a:rPr lang="cs-CZ" dirty="0" err="1" smtClean="0"/>
              <a:t>Zabokrtsky</a:t>
            </a:r>
            <a:r>
              <a:rPr lang="cs-CZ" dirty="0" smtClean="0"/>
              <a:t>, 2010]</a:t>
            </a:r>
            <a:endParaRPr lang="en-US" dirty="0" smtClean="0"/>
          </a:p>
          <a:p>
            <a:r>
              <a:rPr lang="en-US" dirty="0" smtClean="0"/>
              <a:t>Theoretical</a:t>
            </a:r>
          </a:p>
          <a:p>
            <a:pPr lvl="1"/>
            <a:r>
              <a:rPr lang="en-US" dirty="0" smtClean="0"/>
              <a:t>linguistic typology</a:t>
            </a:r>
          </a:p>
          <a:p>
            <a:pPr lvl="1"/>
            <a:r>
              <a:rPr lang="en-US" dirty="0" smtClean="0"/>
              <a:t>grammatical structure of individual languages</a:t>
            </a:r>
          </a:p>
          <a:p>
            <a:pPr lvl="1"/>
            <a:r>
              <a:rPr lang="en-US" dirty="0" smtClean="0"/>
              <a:t>preference for different types of constructions – </a:t>
            </a:r>
            <a:r>
              <a:rPr lang="en-US" dirty="0" err="1" smtClean="0"/>
              <a:t>translatology</a:t>
            </a:r>
            <a:r>
              <a:rPr lang="en-US" dirty="0" smtClean="0"/>
              <a:t>, etc.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Czech central </a:t>
            </a:r>
            <a:r>
              <a:rPr lang="en-US" sz="3600" dirty="0" smtClean="0">
                <a:effectLst/>
              </a:rPr>
              <a:t>pronouns</a:t>
            </a: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1" t="49148" r="25164" b="30100"/>
          <a:stretch/>
        </p:blipFill>
        <p:spPr>
          <a:xfrm>
            <a:off x="1259632" y="2132856"/>
            <a:ext cx="6296469" cy="222904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Czech central </a:t>
            </a:r>
            <a:r>
              <a:rPr lang="en-US" sz="3600" dirty="0" smtClean="0">
                <a:effectLst/>
              </a:rPr>
              <a:t>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personal to </a:t>
            </a:r>
            <a:r>
              <a:rPr lang="en-US" sz="3600" dirty="0" smtClean="0">
                <a:effectLst/>
              </a:rPr>
              <a:t>zero</a:t>
            </a: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1" t="49148" r="25164" b="30100"/>
          <a:stretch/>
        </p:blipFill>
        <p:spPr>
          <a:xfrm>
            <a:off x="1259632" y="2132856"/>
            <a:ext cx="6296469" cy="222904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4437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non-finite </a:t>
            </a:r>
            <a:r>
              <a:rPr lang="en-US" dirty="0" smtClean="0"/>
              <a:t>constructions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11560" y="5180999"/>
            <a:ext cx="8267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dk1"/>
                </a:solidFill>
              </a:rPr>
              <a:t>CS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 err="1"/>
              <a:t>Poslanec</a:t>
            </a:r>
            <a:r>
              <a:rPr lang="en-US" i="1" dirty="0"/>
              <a:t> Bates </a:t>
            </a:r>
            <a:r>
              <a:rPr lang="en-US" i="1" dirty="0" err="1" smtClean="0"/>
              <a:t>prohl</a:t>
            </a:r>
            <a:r>
              <a:rPr lang="cs-CZ" i="1" dirty="0" smtClean="0"/>
              <a:t>á</a:t>
            </a:r>
            <a:r>
              <a:rPr lang="en-US" i="1" dirty="0" err="1" smtClean="0"/>
              <a:t>sil</a:t>
            </a:r>
            <a:r>
              <a:rPr lang="en-US" i="1" dirty="0"/>
              <a:t>, </a:t>
            </a:r>
            <a:r>
              <a:rPr lang="cs-CZ" i="1" dirty="0" smtClean="0"/>
              <a:t>ž</a:t>
            </a:r>
            <a:r>
              <a:rPr lang="en-US" i="1" dirty="0" smtClean="0"/>
              <a:t>e </a:t>
            </a:r>
            <a:r>
              <a:rPr lang="en-US" i="1" dirty="0" err="1"/>
              <a:t>dopisy</a:t>
            </a:r>
            <a:r>
              <a:rPr lang="en-US" i="1" dirty="0"/>
              <a:t> </a:t>
            </a:r>
            <a:r>
              <a:rPr lang="en-US" i="1" dirty="0" smtClean="0"/>
              <a:t>nap</a:t>
            </a:r>
            <a:r>
              <a:rPr lang="cs-CZ" i="1" dirty="0" err="1" smtClean="0"/>
              <a:t>íš</a:t>
            </a:r>
            <a:r>
              <a:rPr lang="en-US" i="1" dirty="0" smtClean="0"/>
              <a:t>e </a:t>
            </a:r>
            <a:r>
              <a:rPr lang="en-US" i="1" dirty="0" err="1"/>
              <a:t>tak</a:t>
            </a:r>
            <a:r>
              <a:rPr lang="en-US" i="1" dirty="0"/>
              <a:t>, </a:t>
            </a:r>
            <a:r>
              <a:rPr lang="en-US" i="1" dirty="0" err="1"/>
              <a:t>jak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6"/>
                </a:solidFill>
              </a:rPr>
              <a:t>mu</a:t>
            </a:r>
            <a:r>
              <a:rPr lang="en-US" b="1" i="1" dirty="0"/>
              <a:t> </a:t>
            </a:r>
            <a:r>
              <a:rPr lang="en-US" i="1" dirty="0" err="1"/>
              <a:t>bylo</a:t>
            </a:r>
            <a:r>
              <a:rPr lang="en-US" i="1" dirty="0"/>
              <a:t> </a:t>
            </a:r>
            <a:r>
              <a:rPr lang="en-US" i="1" dirty="0" err="1" smtClean="0"/>
              <a:t>na</a:t>
            </a:r>
            <a:r>
              <a:rPr lang="cs-CZ" i="1" dirty="0" smtClean="0"/>
              <a:t>ří</a:t>
            </a:r>
            <a:r>
              <a:rPr lang="en-US" i="1" dirty="0" err="1" smtClean="0"/>
              <a:t>zeno</a:t>
            </a:r>
            <a:r>
              <a:rPr lang="en-US" dirty="0"/>
              <a:t>.</a:t>
            </a:r>
            <a:br>
              <a:rPr lang="en-US" dirty="0"/>
            </a:br>
            <a:r>
              <a:rPr lang="cs-CZ" dirty="0" smtClean="0">
                <a:solidFill>
                  <a:schemeClr val="dk1"/>
                </a:solidFill>
              </a:rPr>
              <a:t>EN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/>
              <a:t>Rep. Bates said he would write the letters as </a:t>
            </a:r>
            <a:r>
              <a:rPr lang="en-US" b="1" i="1" dirty="0">
                <a:solidFill>
                  <a:schemeClr val="accent6"/>
                </a:solidFill>
              </a:rPr>
              <a:t>∅</a:t>
            </a:r>
            <a:r>
              <a:rPr lang="en-US" i="1" dirty="0"/>
              <a:t> ordered</a:t>
            </a:r>
            <a:r>
              <a:rPr lang="en-US" dirty="0" smtClean="0"/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2852936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43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Czech central </a:t>
            </a:r>
            <a:r>
              <a:rPr lang="en-US" sz="3600" dirty="0" smtClean="0">
                <a:effectLst/>
              </a:rPr>
              <a:t>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cs-CZ" sz="3600" dirty="0" err="1" smtClean="0">
                <a:effectLst/>
              </a:rPr>
              <a:t>possessives</a:t>
            </a: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1" t="49148" r="25164" b="30100"/>
          <a:stretch/>
        </p:blipFill>
        <p:spPr>
          <a:xfrm>
            <a:off x="1259632" y="2132856"/>
            <a:ext cx="6296469" cy="222904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to EN </a:t>
            </a:r>
            <a:r>
              <a:rPr lang="en-US" dirty="0" err="1"/>
              <a:t>poss</a:t>
            </a:r>
            <a:r>
              <a:rPr lang="en-US" dirty="0"/>
              <a:t> (94 of 107 </a:t>
            </a:r>
            <a:r>
              <a:rPr lang="en-US" dirty="0" smtClean="0"/>
              <a:t>cases)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definite article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11560" y="5180999"/>
            <a:ext cx="8267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r>
              <a:rPr lang="en-US" dirty="0" smtClean="0"/>
              <a:t>S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 err="1"/>
              <a:t>Tento</a:t>
            </a:r>
            <a:r>
              <a:rPr lang="en-US" i="1" dirty="0"/>
              <a:t> </a:t>
            </a:r>
            <a:r>
              <a:rPr lang="en-US" i="1" dirty="0" err="1" smtClean="0"/>
              <a:t>maloobchodn</a:t>
            </a:r>
            <a:r>
              <a:rPr lang="cs-CZ" i="1" dirty="0" smtClean="0"/>
              <a:t>í</a:t>
            </a:r>
            <a:r>
              <a:rPr lang="en-US" i="1" dirty="0" smtClean="0"/>
              <a:t>k </a:t>
            </a:r>
            <a:r>
              <a:rPr lang="en-US" i="1" dirty="0" err="1"/>
              <a:t>nebyl</a:t>
            </a:r>
            <a:r>
              <a:rPr lang="en-US" i="1" dirty="0"/>
              <a:t> </a:t>
            </a:r>
            <a:r>
              <a:rPr lang="en-US" i="1" dirty="0" err="1"/>
              <a:t>schopen</a:t>
            </a:r>
            <a:r>
              <a:rPr lang="en-US" i="1" dirty="0"/>
              <a:t> </a:t>
            </a:r>
            <a:r>
              <a:rPr lang="en-US" i="1" dirty="0" err="1" smtClean="0"/>
              <a:t>naj</a:t>
            </a:r>
            <a:r>
              <a:rPr lang="cs-CZ" i="1" dirty="0" smtClean="0"/>
              <a:t>í</a:t>
            </a:r>
            <a:r>
              <a:rPr lang="en-US" i="1" dirty="0" smtClean="0"/>
              <a:t>t </a:t>
            </a:r>
            <a:r>
              <a:rPr lang="en-US" i="1" dirty="0"/>
              <a:t>pro </a:t>
            </a:r>
            <a:r>
              <a:rPr lang="en-US" b="1" i="1" dirty="0" err="1">
                <a:solidFill>
                  <a:schemeClr val="accent6"/>
                </a:solidFill>
              </a:rPr>
              <a:t>svoji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 err="1"/>
              <a:t>budovu</a:t>
            </a:r>
            <a:r>
              <a:rPr lang="en-US" i="1" dirty="0"/>
              <a:t> </a:t>
            </a:r>
            <a:r>
              <a:rPr lang="en-US" i="1" dirty="0" err="1" smtClean="0"/>
              <a:t>kupce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EN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/>
              <a:t>The retailer was unable to find a buyer for </a:t>
            </a:r>
            <a:r>
              <a:rPr lang="en-US" b="1" i="1" dirty="0">
                <a:solidFill>
                  <a:schemeClr val="accent6"/>
                </a:solidFill>
              </a:rPr>
              <a:t>the</a:t>
            </a:r>
            <a:r>
              <a:rPr lang="en-US" b="1" i="1" dirty="0"/>
              <a:t> </a:t>
            </a:r>
            <a:r>
              <a:rPr lang="en-US" i="1" dirty="0" smtClean="0"/>
              <a:t>building</a:t>
            </a:r>
            <a:r>
              <a:rPr lang="en-US" dirty="0" smtClean="0"/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30339" y="3098550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4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Czech central </a:t>
            </a:r>
            <a:r>
              <a:rPr lang="en-US" sz="3600" dirty="0" smtClean="0">
                <a:effectLst/>
              </a:rPr>
              <a:t>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cs-CZ" sz="3600" dirty="0" err="1" smtClean="0">
                <a:effectLst/>
              </a:rPr>
              <a:t>reflexives</a:t>
            </a:r>
            <a:endParaRPr lang="cs-CZ" sz="3600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1" t="49148" r="25164" b="30100"/>
          <a:stretch/>
        </p:blipFill>
        <p:spPr>
          <a:xfrm>
            <a:off x="1259632" y="2132856"/>
            <a:ext cx="6296469" cy="2229041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5180999"/>
            <a:ext cx="8267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r>
              <a:rPr lang="en-US" dirty="0" smtClean="0"/>
              <a:t>S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 err="1" smtClean="0"/>
              <a:t>Obyvatel</a:t>
            </a:r>
            <a:r>
              <a:rPr lang="cs-CZ" i="1" dirty="0" smtClean="0"/>
              <a:t>é</a:t>
            </a:r>
            <a:r>
              <a:rPr lang="en-US" i="1" dirty="0" smtClean="0"/>
              <a:t> m</a:t>
            </a:r>
            <a:r>
              <a:rPr lang="cs-CZ" i="1" dirty="0" smtClean="0"/>
              <a:t>ě</a:t>
            </a:r>
            <a:r>
              <a:rPr lang="en-US" i="1" dirty="0" err="1" smtClean="0"/>
              <a:t>sta</a:t>
            </a:r>
            <a:r>
              <a:rPr lang="en-US" i="1" dirty="0" smtClean="0"/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si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 err="1"/>
              <a:t>razili</a:t>
            </a:r>
            <a:r>
              <a:rPr lang="en-US" i="1" dirty="0"/>
              <a:t> </a:t>
            </a:r>
            <a:r>
              <a:rPr lang="en-US" i="1" dirty="0" err="1"/>
              <a:t>cestu</a:t>
            </a:r>
            <a:r>
              <a:rPr lang="en-US" i="1" dirty="0"/>
              <a:t> </a:t>
            </a:r>
            <a:r>
              <a:rPr lang="en-US" i="1" dirty="0" err="1"/>
              <a:t>ulicemi</a:t>
            </a:r>
            <a:r>
              <a:rPr lang="en-US" i="1" dirty="0"/>
              <a:t> </a:t>
            </a:r>
            <a:r>
              <a:rPr lang="en-US" i="1" dirty="0" err="1" smtClean="0"/>
              <a:t>zasypan</a:t>
            </a:r>
            <a:r>
              <a:rPr lang="cs-CZ" i="1" dirty="0" smtClean="0"/>
              <a:t>ý</a:t>
            </a:r>
            <a:r>
              <a:rPr lang="en-US" i="1" dirty="0" smtClean="0"/>
              <a:t>mi </a:t>
            </a:r>
            <a:r>
              <a:rPr lang="en-US" i="1" dirty="0" err="1" smtClean="0"/>
              <a:t>sklem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EN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/>
              <a:t>Residents picked </a:t>
            </a:r>
            <a:r>
              <a:rPr lang="en-US" b="1" i="1" dirty="0">
                <a:solidFill>
                  <a:schemeClr val="accent6"/>
                </a:solidFill>
              </a:rPr>
              <a:t>their</a:t>
            </a:r>
            <a:r>
              <a:rPr lang="en-US" b="1" i="1" dirty="0"/>
              <a:t> </a:t>
            </a:r>
            <a:r>
              <a:rPr lang="en-US" i="1" dirty="0"/>
              <a:t>way through glass-strewn </a:t>
            </a:r>
            <a:r>
              <a:rPr lang="en-US" i="1" dirty="0" smtClean="0"/>
              <a:t>streets</a:t>
            </a:r>
            <a:r>
              <a:rPr lang="en-US" dirty="0" smtClean="0"/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23373" y="3566901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20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effectLst/>
              </a:rPr>
              <a:t>Czech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central </a:t>
            </a:r>
            <a:r>
              <a:rPr lang="en-US" dirty="0" smtClean="0">
                <a:effectLst/>
              </a:rPr>
              <a:t>pronouns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847698"/>
            <a:ext cx="4537736" cy="4119715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5"/>
            <a:ext cx="4520929" cy="4104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52093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1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5"/>
            <a:ext cx="4520927" cy="41044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effectLst/>
              </a:rPr>
              <a:t>Czech</a:t>
            </a:r>
            <a:r>
              <a:rPr lang="en-US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relative</a:t>
            </a:r>
            <a:r>
              <a:rPr lang="en-US" dirty="0" smtClean="0">
                <a:effectLst/>
              </a:rPr>
              <a:t> pronouns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87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</a:t>
            </a:r>
            <a:r>
              <a:rPr lang="en-US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21141" r="18537" b="61989"/>
          <a:stretch/>
        </p:blipFill>
        <p:spPr>
          <a:xfrm>
            <a:off x="971601" y="2204864"/>
            <a:ext cx="7056784" cy="14936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1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co</a:t>
            </a:r>
            <a:r>
              <a:rPr lang="cs-CZ" i="1" dirty="0" smtClean="0"/>
              <a:t>ž</a:t>
            </a:r>
            <a:r>
              <a:rPr lang="en-US" dirty="0" smtClean="0"/>
              <a:t>: </a:t>
            </a:r>
            <a:r>
              <a:rPr lang="en-US" dirty="0"/>
              <a:t>sentential relative clause</a:t>
            </a:r>
            <a:br>
              <a:rPr lang="en-US" dirty="0"/>
            </a:br>
            <a:r>
              <a:rPr lang="en-US" dirty="0"/>
              <a:t>other: mostly adnominal relative </a:t>
            </a:r>
            <a:r>
              <a:rPr lang="en-US" dirty="0" smtClean="0"/>
              <a:t>clause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26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</a:t>
            </a:r>
            <a:r>
              <a:rPr lang="en-US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i="1" dirty="0" smtClean="0">
                <a:effectLst/>
              </a:rPr>
              <a:t>co</a:t>
            </a:r>
            <a:r>
              <a:rPr lang="cs-CZ" sz="3600" i="1" dirty="0" smtClean="0">
                <a:effectLst/>
              </a:rPr>
              <a:t>ž</a:t>
            </a:r>
            <a:r>
              <a:rPr lang="en-US" sz="3600" i="1" dirty="0" smtClean="0">
                <a:effectLst/>
              </a:rPr>
              <a:t> </a:t>
            </a:r>
            <a:r>
              <a:rPr lang="en-US" sz="3600" dirty="0">
                <a:effectLst/>
              </a:rPr>
              <a:t>to apposition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21141" r="18537" b="61989"/>
          <a:stretch/>
        </p:blipFill>
        <p:spPr>
          <a:xfrm>
            <a:off x="971601" y="2204864"/>
            <a:ext cx="7056784" cy="1493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336" y="4365104"/>
            <a:ext cx="826732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pl-PL" sz="2000" i="1" dirty="0"/>
              <a:t>Akcie </a:t>
            </a:r>
            <a:r>
              <a:rPr lang="pl-PL" sz="2000" i="1" dirty="0" smtClean="0"/>
              <a:t>včera uzavřely </a:t>
            </a:r>
            <a:r>
              <a:rPr lang="pl-PL" sz="2000" i="1" dirty="0"/>
              <a:t>na </a:t>
            </a:r>
            <a:r>
              <a:rPr lang="pl-PL" sz="2000" i="1" dirty="0" smtClean="0"/>
              <a:t>Neworské </a:t>
            </a:r>
            <a:r>
              <a:rPr lang="pl-PL" sz="2000" i="1" dirty="0"/>
              <a:t>burze na 28.75 dolaru, </a:t>
            </a:r>
            <a:r>
              <a:rPr lang="pl-PL" sz="2000" b="1" i="1" dirty="0" smtClean="0">
                <a:solidFill>
                  <a:schemeClr val="accent6"/>
                </a:solidFill>
              </a:rPr>
              <a:t>což</a:t>
            </a:r>
            <a:r>
              <a:rPr lang="pl-PL" sz="2000" b="1" i="1" dirty="0" smtClean="0"/>
              <a:t> </a:t>
            </a:r>
            <a:r>
              <a:rPr lang="pl-PL" sz="2000" i="1" dirty="0"/>
              <a:t>je</a:t>
            </a:r>
            <a:br>
              <a:rPr lang="pl-PL" sz="2000" i="1" dirty="0"/>
            </a:br>
            <a:r>
              <a:rPr lang="pl-PL" sz="2000" i="1" dirty="0"/>
              <a:t>pokles o 12.5 </a:t>
            </a:r>
            <a:r>
              <a:rPr lang="pl-PL" sz="2000" i="1" dirty="0" smtClean="0"/>
              <a:t>centu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The stock closed yesterday on the Big Board at $28.75</a:t>
            </a:r>
            <a:r>
              <a:rPr lang="en-US" sz="2000" b="1" i="1" dirty="0"/>
              <a:t>, </a:t>
            </a:r>
            <a:r>
              <a:rPr lang="en-US" sz="2000" i="1" dirty="0"/>
              <a:t>down 12.5</a:t>
            </a:r>
            <a:br>
              <a:rPr lang="en-US" sz="2000" i="1" dirty="0"/>
            </a:br>
            <a:r>
              <a:rPr lang="en-US" sz="2000" i="1" dirty="0" smtClean="0"/>
              <a:t>cents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54085" y="2897828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7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</a:t>
            </a:r>
            <a:r>
              <a:rPr lang="en-US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i="1" dirty="0" smtClean="0">
                <a:effectLst/>
              </a:rPr>
              <a:t>co</a:t>
            </a:r>
            <a:r>
              <a:rPr lang="cs-CZ" sz="3600" i="1" dirty="0" smtClean="0">
                <a:effectLst/>
              </a:rPr>
              <a:t>ž</a:t>
            </a:r>
            <a:r>
              <a:rPr lang="en-US" sz="3600" i="1" dirty="0" smtClean="0">
                <a:effectLst/>
              </a:rPr>
              <a:t> </a:t>
            </a:r>
            <a:r>
              <a:rPr lang="en-US" sz="3600" dirty="0">
                <a:effectLst/>
              </a:rPr>
              <a:t>to apposition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128" y="6165304"/>
            <a:ext cx="82673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dk1"/>
                </a:solidFill>
              </a:rPr>
              <a:t>CS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  <a:r>
              <a:rPr lang="cs-CZ" sz="1400" dirty="0" smtClean="0">
                <a:solidFill>
                  <a:schemeClr val="dk1"/>
                </a:solidFill>
              </a:rPr>
              <a:t> </a:t>
            </a:r>
            <a:r>
              <a:rPr lang="pl-PL" sz="1400" i="1" dirty="0"/>
              <a:t>Akcie </a:t>
            </a:r>
            <a:r>
              <a:rPr lang="pl-PL" sz="1400" i="1" dirty="0" smtClean="0"/>
              <a:t>včera uzavřely </a:t>
            </a:r>
            <a:r>
              <a:rPr lang="pl-PL" sz="1400" i="1" dirty="0"/>
              <a:t>na </a:t>
            </a:r>
            <a:r>
              <a:rPr lang="pl-PL" sz="1400" i="1" dirty="0" smtClean="0"/>
              <a:t>Neworské </a:t>
            </a:r>
            <a:r>
              <a:rPr lang="pl-PL" sz="1400" i="1" dirty="0"/>
              <a:t>burze na 28.75 dolaru, </a:t>
            </a:r>
            <a:r>
              <a:rPr lang="pl-PL" sz="1400" b="1" i="1" dirty="0" smtClean="0">
                <a:solidFill>
                  <a:schemeClr val="accent6"/>
                </a:solidFill>
              </a:rPr>
              <a:t>což</a:t>
            </a:r>
            <a:r>
              <a:rPr lang="pl-PL" sz="1400" b="1" i="1" dirty="0" smtClean="0"/>
              <a:t> </a:t>
            </a:r>
            <a:r>
              <a:rPr lang="pl-PL" sz="1400" i="1" dirty="0" smtClean="0"/>
              <a:t>je pokles </a:t>
            </a:r>
            <a:r>
              <a:rPr lang="pl-PL" sz="1400" i="1" dirty="0"/>
              <a:t>o 12.5 </a:t>
            </a:r>
            <a:r>
              <a:rPr lang="pl-PL" sz="1400" i="1" dirty="0" smtClean="0"/>
              <a:t>centu</a:t>
            </a:r>
            <a:r>
              <a:rPr lang="en-US" sz="1400" dirty="0" smtClean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cs-CZ" sz="1400" dirty="0" smtClean="0">
                <a:solidFill>
                  <a:schemeClr val="dk1"/>
                </a:solidFill>
              </a:rPr>
              <a:t>EN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  <a:r>
              <a:rPr lang="cs-CZ" sz="1400" dirty="0" smtClean="0">
                <a:solidFill>
                  <a:schemeClr val="dk1"/>
                </a:solidFill>
              </a:rPr>
              <a:t> </a:t>
            </a:r>
            <a:r>
              <a:rPr lang="en-US" sz="1400" i="1" dirty="0"/>
              <a:t>The stock closed yesterday on the Big Board at $28.75</a:t>
            </a:r>
            <a:r>
              <a:rPr lang="en-US" sz="1400" b="1" i="1" dirty="0"/>
              <a:t>, </a:t>
            </a:r>
            <a:r>
              <a:rPr lang="en-US" sz="1400" i="1" dirty="0"/>
              <a:t>down </a:t>
            </a:r>
            <a:r>
              <a:rPr lang="en-US" sz="1400" i="1" dirty="0" smtClean="0"/>
              <a:t>12.5</a:t>
            </a:r>
            <a:r>
              <a:rPr lang="cs-CZ" sz="1400" i="1" dirty="0" smtClean="0"/>
              <a:t> </a:t>
            </a:r>
            <a:r>
              <a:rPr lang="en-US" sz="1400" i="1" dirty="0" smtClean="0"/>
              <a:t>cents</a:t>
            </a:r>
            <a:r>
              <a:rPr lang="en-US" sz="1400" dirty="0" smtClean="0"/>
              <a:t>.</a:t>
            </a:r>
            <a:endParaRPr lang="ru-RU" sz="1400" dirty="0">
              <a:solidFill>
                <a:schemeClr val="dk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5631"/>
            <a:ext cx="8460432" cy="39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67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</a:t>
            </a:r>
            <a:r>
              <a:rPr lang="en-US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cs-CZ" sz="3600" dirty="0" err="1" smtClean="0">
                <a:effectLst/>
              </a:rPr>
              <a:t>relative</a:t>
            </a:r>
            <a:r>
              <a:rPr lang="cs-CZ" sz="3600" dirty="0" smtClean="0">
                <a:effectLst/>
              </a:rPr>
              <a:t> to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21141" r="18537" b="61989"/>
          <a:stretch/>
        </p:blipFill>
        <p:spPr>
          <a:xfrm>
            <a:off x="971601" y="2204864"/>
            <a:ext cx="7056784" cy="1493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336" y="4365104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pt-BR" sz="2000" i="1" dirty="0"/>
              <a:t>Mohou se objevit </a:t>
            </a:r>
            <a:r>
              <a:rPr lang="pt-BR" sz="2000" i="1" dirty="0" smtClean="0"/>
              <a:t>s</a:t>
            </a:r>
            <a:r>
              <a:rPr lang="cs-CZ" sz="2000" i="1" dirty="0" smtClean="0"/>
              <a:t>í</a:t>
            </a:r>
            <a:r>
              <a:rPr lang="pt-BR" sz="2000" i="1" dirty="0" smtClean="0"/>
              <a:t>ly</a:t>
            </a:r>
            <a:r>
              <a:rPr lang="pt-BR" sz="2000" i="1" dirty="0"/>
              <a:t>, </a:t>
            </a:r>
            <a:r>
              <a:rPr lang="pt-BR" sz="2000" b="1" i="1" dirty="0" smtClean="0">
                <a:solidFill>
                  <a:schemeClr val="accent6"/>
                </a:solidFill>
              </a:rPr>
              <a:t>kter</a:t>
            </a:r>
            <a:r>
              <a:rPr lang="cs-CZ" sz="2000" b="1" i="1" dirty="0" smtClean="0">
                <a:solidFill>
                  <a:schemeClr val="accent6"/>
                </a:solidFill>
              </a:rPr>
              <a:t>é</a:t>
            </a:r>
            <a:r>
              <a:rPr lang="pt-BR" sz="2000" b="1" i="1" dirty="0" smtClean="0">
                <a:solidFill>
                  <a:schemeClr val="accent6"/>
                </a:solidFill>
              </a:rPr>
              <a:t> </a:t>
            </a:r>
            <a:r>
              <a:rPr lang="pt-BR" sz="2000" i="1" dirty="0"/>
              <a:t>tento </a:t>
            </a:r>
            <a:r>
              <a:rPr lang="pt-BR" sz="2000" i="1" dirty="0" smtClean="0"/>
              <a:t>sc</a:t>
            </a:r>
            <a:r>
              <a:rPr lang="cs-CZ" sz="2000" i="1" dirty="0" smtClean="0"/>
              <a:t>é</a:t>
            </a:r>
            <a:r>
              <a:rPr lang="pt-BR" sz="2000" i="1" dirty="0" smtClean="0"/>
              <a:t>n</a:t>
            </a:r>
            <a:r>
              <a:rPr lang="cs-CZ" sz="2000" i="1" dirty="0" err="1" smtClean="0"/>
              <a:t>ář</a:t>
            </a:r>
            <a:r>
              <a:rPr lang="pt-BR" sz="2000" i="1" dirty="0" smtClean="0"/>
              <a:t> pozdr</a:t>
            </a:r>
            <a:r>
              <a:rPr lang="cs-CZ" sz="2000" i="1" dirty="0" err="1" smtClean="0"/>
              <a:t>ží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There may be forces </a:t>
            </a:r>
            <a:r>
              <a:rPr lang="en-US" sz="2000" b="1" i="1" dirty="0">
                <a:solidFill>
                  <a:schemeClr val="accent6"/>
                </a:solidFill>
              </a:rPr>
              <a:t>that </a:t>
            </a:r>
            <a:r>
              <a:rPr lang="en-US" sz="2000" i="1" dirty="0"/>
              <a:t>would delay this </a:t>
            </a:r>
            <a:r>
              <a:rPr lang="en-US" sz="2000" i="1" dirty="0" smtClean="0"/>
              <a:t>scenario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2134" y="3076248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10"/>
          <p:cNvSpPr/>
          <p:nvPr/>
        </p:nvSpPr>
        <p:spPr>
          <a:xfrm>
            <a:off x="2483768" y="3085911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629816" y="3789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50% </a:t>
            </a:r>
            <a:r>
              <a:rPr lang="en-US" dirty="0" smtClean="0"/>
              <a:t>cases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1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 smtClean="0"/>
              <a:t>Workflow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27893" r="29785" b="27375"/>
          <a:stretch/>
        </p:blipFill>
        <p:spPr bwMode="auto">
          <a:xfrm>
            <a:off x="899592" y="2129895"/>
            <a:ext cx="4948472" cy="30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27761" r="30709" b="28000"/>
          <a:stretch/>
        </p:blipFill>
        <p:spPr bwMode="auto">
          <a:xfrm>
            <a:off x="951843" y="2136986"/>
            <a:ext cx="4824536" cy="30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012160" y="2132856"/>
            <a:ext cx="27363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Parallel </a:t>
            </a:r>
            <a:r>
              <a:rPr lang="en-US" dirty="0" err="1" smtClean="0"/>
              <a:t>treebank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</a:t>
            </a:r>
            <a:r>
              <a:rPr lang="en-US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cs-CZ" sz="3600" dirty="0" err="1" smtClean="0">
                <a:effectLst/>
              </a:rPr>
              <a:t>relative</a:t>
            </a:r>
            <a:r>
              <a:rPr lang="cs-CZ" sz="3600" dirty="0" smtClean="0">
                <a:effectLst/>
              </a:rPr>
              <a:t> to </a:t>
            </a:r>
            <a:r>
              <a:rPr lang="cs-CZ" sz="3600" dirty="0" err="1">
                <a:effectLst/>
              </a:rPr>
              <a:t>z</a:t>
            </a:r>
            <a:r>
              <a:rPr lang="cs-CZ" sz="3600" dirty="0" err="1" smtClean="0">
                <a:effectLst/>
              </a:rPr>
              <a:t>ero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21141" r="18537" b="61989"/>
          <a:stretch/>
        </p:blipFill>
        <p:spPr>
          <a:xfrm>
            <a:off x="971601" y="2204864"/>
            <a:ext cx="7056784" cy="1493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336" y="4077072"/>
            <a:ext cx="826732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To je </a:t>
            </a:r>
            <a:r>
              <a:rPr lang="en-US" sz="2000" i="1" dirty="0" err="1" smtClean="0"/>
              <a:t>ot</a:t>
            </a:r>
            <a:r>
              <a:rPr lang="cs-CZ" sz="2000" i="1" dirty="0" smtClean="0"/>
              <a:t>á</a:t>
            </a:r>
            <a:r>
              <a:rPr lang="en-US" sz="2000" i="1" dirty="0" err="1" smtClean="0"/>
              <a:t>zka</a:t>
            </a:r>
            <a:r>
              <a:rPr lang="en-US" sz="2000" i="1" dirty="0"/>
              <a:t>, </a:t>
            </a:r>
            <a:r>
              <a:rPr lang="en-US" sz="2000" b="1" i="1" dirty="0" err="1">
                <a:solidFill>
                  <a:schemeClr val="accent6"/>
                </a:solidFill>
              </a:rPr>
              <a:t>na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b="1" i="1" dirty="0" smtClean="0">
                <a:solidFill>
                  <a:schemeClr val="accent6"/>
                </a:solidFill>
              </a:rPr>
              <a:t>n</a:t>
            </a:r>
            <a:r>
              <a:rPr lang="cs-CZ" sz="2000" b="1" i="1" dirty="0" err="1" smtClean="0">
                <a:solidFill>
                  <a:schemeClr val="accent6"/>
                </a:solidFill>
              </a:rPr>
              <a:t>íž</a:t>
            </a:r>
            <a:r>
              <a:rPr lang="en-US" sz="2000" b="1" i="1" dirty="0" smtClean="0"/>
              <a:t> </a:t>
            </a:r>
            <a:r>
              <a:rPr lang="en-US" sz="2000" i="1" dirty="0" err="1" smtClean="0"/>
              <a:t>nem</a:t>
            </a:r>
            <a:r>
              <a:rPr lang="cs-CZ" sz="2000" i="1" dirty="0" err="1" smtClean="0"/>
              <a:t>ůž</a:t>
            </a:r>
            <a:r>
              <a:rPr lang="en-US" sz="2000" i="1" dirty="0" smtClean="0"/>
              <a:t>e V</a:t>
            </a:r>
            <a:r>
              <a:rPr lang="cs-CZ" sz="2000" i="1" dirty="0" smtClean="0"/>
              <a:t>ý</a:t>
            </a:r>
            <a:r>
              <a:rPr lang="en-US" sz="2000" i="1" dirty="0" err="1" smtClean="0"/>
              <a:t>chodn</a:t>
            </a:r>
            <a:r>
              <a:rPr lang="cs-CZ" sz="2000" i="1" dirty="0" smtClean="0"/>
              <a:t>í</a:t>
            </a:r>
            <a:r>
              <a:rPr lang="en-US" sz="2000" i="1" dirty="0" smtClean="0"/>
              <a:t> N</a:t>
            </a:r>
            <a:r>
              <a:rPr lang="cs-CZ" sz="2000" i="1" dirty="0" smtClean="0"/>
              <a:t>ě</a:t>
            </a:r>
            <a:r>
              <a:rPr lang="en-US" sz="2000" i="1" dirty="0" err="1" smtClean="0"/>
              <a:t>mecko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odpov</a:t>
            </a:r>
            <a:r>
              <a:rPr lang="cs-CZ" sz="2000" i="1" dirty="0" smtClean="0"/>
              <a:t>ě</a:t>
            </a:r>
            <a:r>
              <a:rPr lang="en-US" sz="2000" i="1" dirty="0" smtClean="0"/>
              <a:t>d</a:t>
            </a:r>
            <a:r>
              <a:rPr lang="cs-CZ" sz="2000" i="1" dirty="0" smtClean="0"/>
              <a:t>ě</a:t>
            </a:r>
            <a:r>
              <a:rPr lang="en-US" sz="2000" i="1" dirty="0" smtClean="0"/>
              <a:t>t </a:t>
            </a:r>
            <a:r>
              <a:rPr lang="en-US" sz="2000" i="1" dirty="0" err="1"/>
              <a:t>snadno</a:t>
            </a:r>
            <a:r>
              <a:rPr lang="en-US" sz="2000" i="1" dirty="0"/>
              <a:t>, </a:t>
            </a:r>
            <a:r>
              <a:rPr lang="en-US" sz="2000" i="1" dirty="0" smtClean="0"/>
              <a:t>a</a:t>
            </a:r>
            <a:r>
              <a:rPr lang="cs-CZ" sz="2000" i="1" dirty="0"/>
              <a:t>t</a:t>
            </a:r>
            <a:r>
              <a:rPr lang="en-US" sz="2000" i="1" dirty="0" smtClean="0"/>
              <a:t> u</a:t>
            </a:r>
            <a:r>
              <a:rPr lang="cs-CZ" sz="2000" i="1" dirty="0" smtClean="0"/>
              <a:t>ž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jeho</a:t>
            </a:r>
            <a:r>
              <a:rPr lang="cs-CZ" sz="2000" i="1" dirty="0" smtClean="0"/>
              <a:t> </a:t>
            </a:r>
            <a:r>
              <a:rPr lang="en-US" sz="2000" i="1" dirty="0" err="1" smtClean="0"/>
              <a:t>nov</a:t>
            </a:r>
            <a:r>
              <a:rPr lang="cs-CZ" sz="2000" i="1" dirty="0" smtClean="0"/>
              <a:t>ý</a:t>
            </a:r>
            <a:r>
              <a:rPr lang="en-US" sz="2000" i="1" dirty="0" smtClean="0"/>
              <a:t> p</a:t>
            </a:r>
            <a:r>
              <a:rPr lang="cs-CZ" sz="2000" i="1" dirty="0" smtClean="0"/>
              <a:t>ř</a:t>
            </a:r>
            <a:r>
              <a:rPr lang="en-US" sz="2000" i="1" dirty="0" err="1" smtClean="0"/>
              <a:t>edstavitel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ud</a:t>
            </a:r>
            <a:r>
              <a:rPr lang="cs-CZ" sz="2000" i="1" dirty="0" smtClean="0"/>
              <a:t>ě</a:t>
            </a:r>
            <a:r>
              <a:rPr lang="en-US" sz="2000" i="1" dirty="0" smtClean="0"/>
              <a:t>l</a:t>
            </a:r>
            <a:r>
              <a:rPr lang="cs-CZ" sz="2000" i="1" dirty="0" smtClean="0"/>
              <a:t>á</a:t>
            </a:r>
            <a:r>
              <a:rPr lang="en-US" sz="2000" i="1" dirty="0" smtClean="0"/>
              <a:t> </a:t>
            </a:r>
            <a:r>
              <a:rPr lang="en-US" sz="2000" i="1" dirty="0" err="1"/>
              <a:t>cokoli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That’s a question East Germany can’t answer easily, no matter what its new </a:t>
            </a:r>
            <a:r>
              <a:rPr lang="en-US" sz="2000" i="1" dirty="0" smtClean="0"/>
              <a:t>leader</a:t>
            </a:r>
            <a:r>
              <a:rPr lang="cs-CZ" sz="2000" i="1" dirty="0" smtClean="0"/>
              <a:t> </a:t>
            </a:r>
            <a:r>
              <a:rPr lang="en-US" sz="2000" i="1" dirty="0" smtClean="0"/>
              <a:t>does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03958" y="3083682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39552" y="364502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23% cases: (a) ”zero relatives” or (b) non-finite </a:t>
            </a:r>
            <a:r>
              <a:rPr lang="en-US" dirty="0" smtClean="0"/>
              <a:t>clauses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417395" y="5527480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/>
              <a:t>Zanechal</a:t>
            </a:r>
            <a:r>
              <a:rPr lang="en-US" sz="2000" i="1" dirty="0"/>
              <a:t> mu </a:t>
            </a:r>
            <a:r>
              <a:rPr lang="en-US" sz="2000" i="1" dirty="0" err="1" smtClean="0"/>
              <a:t>zpr</a:t>
            </a:r>
            <a:r>
              <a:rPr lang="cs-CZ" sz="2000" i="1" dirty="0" smtClean="0"/>
              <a:t>á</a:t>
            </a:r>
            <a:r>
              <a:rPr lang="en-US" sz="2000" i="1" dirty="0" smtClean="0"/>
              <a:t>vu</a:t>
            </a:r>
            <a:r>
              <a:rPr lang="en-US" sz="2000" i="1" dirty="0"/>
              <a:t>, </a:t>
            </a:r>
            <a:r>
              <a:rPr lang="en-US" sz="2000" b="1" i="1" dirty="0" err="1">
                <a:solidFill>
                  <a:schemeClr val="accent6"/>
                </a:solidFill>
              </a:rPr>
              <a:t>ve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kter</a:t>
            </a:r>
            <a:r>
              <a:rPr lang="cs-CZ" sz="2000" b="1" i="1" dirty="0" smtClean="0">
                <a:solidFill>
                  <a:schemeClr val="accent6"/>
                </a:solidFill>
              </a:rPr>
              <a:t>é</a:t>
            </a:r>
            <a:r>
              <a:rPr lang="en-US" sz="2000" b="1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smtClean="0"/>
              <a:t>vin</a:t>
            </a:r>
            <a:r>
              <a:rPr lang="cs-CZ" sz="2000" i="1" dirty="0" smtClean="0"/>
              <a:t>í</a:t>
            </a:r>
            <a:r>
              <a:rPr lang="en-US" sz="2000" i="1" dirty="0" smtClean="0"/>
              <a:t> </a:t>
            </a:r>
            <a:r>
              <a:rPr lang="en-US" sz="2000" i="1" dirty="0" err="1"/>
              <a:t>Darmana</a:t>
            </a:r>
            <a:r>
              <a:rPr lang="en-US" sz="2000" i="1" dirty="0"/>
              <a:t> </a:t>
            </a:r>
            <a:r>
              <a:rPr lang="en-US" sz="2000" i="1" dirty="0" err="1"/>
              <a:t>ze</a:t>
            </a:r>
            <a:r>
              <a:rPr lang="en-US" sz="2000" i="1" dirty="0"/>
              <a:t> </a:t>
            </a:r>
            <a:r>
              <a:rPr lang="en-US" sz="2000" i="1" dirty="0" err="1" smtClean="0"/>
              <a:t>zaprodanosti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He left a message </a:t>
            </a:r>
            <a:r>
              <a:rPr lang="en-US" sz="2000" b="1" i="1" dirty="0">
                <a:solidFill>
                  <a:schemeClr val="accent6"/>
                </a:solidFill>
              </a:rPr>
              <a:t>∅</a:t>
            </a:r>
            <a:r>
              <a:rPr lang="en-US" sz="2000" i="1" dirty="0"/>
              <a:t> accusing Mr. </a:t>
            </a:r>
            <a:r>
              <a:rPr lang="en-US" sz="2000" i="1" dirty="0" err="1"/>
              <a:t>Darman</a:t>
            </a:r>
            <a:r>
              <a:rPr lang="en-US" sz="2000" i="1" dirty="0"/>
              <a:t> of selling </a:t>
            </a:r>
            <a:r>
              <a:rPr lang="en-US" sz="2000" i="1" dirty="0" smtClean="0"/>
              <a:t>out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7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</a:t>
            </a:r>
            <a:r>
              <a:rPr lang="en-US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cs-CZ" sz="3600" dirty="0" err="1" smtClean="0">
                <a:effectLst/>
              </a:rPr>
              <a:t>relative</a:t>
            </a:r>
            <a:r>
              <a:rPr lang="cs-CZ" sz="3600" dirty="0" smtClean="0">
                <a:effectLst/>
              </a:rPr>
              <a:t> not </a:t>
            </a:r>
            <a:r>
              <a:rPr lang="cs-CZ" sz="3600" dirty="0" err="1" smtClean="0">
                <a:effectLst/>
              </a:rPr>
              <a:t>aligned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21141" r="18537" b="61989"/>
          <a:stretch/>
        </p:blipFill>
        <p:spPr>
          <a:xfrm>
            <a:off x="971601" y="2204864"/>
            <a:ext cx="7056784" cy="1493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336" y="4193793"/>
            <a:ext cx="826732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/>
              <a:t>Dovoz</a:t>
            </a:r>
            <a:r>
              <a:rPr lang="en-US" sz="2000" i="1" dirty="0"/>
              <a:t>,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kter</a:t>
            </a:r>
            <a:r>
              <a:rPr lang="cs-CZ" sz="2000" b="1" i="1" dirty="0" smtClean="0">
                <a:solidFill>
                  <a:schemeClr val="accent6"/>
                </a:solidFill>
              </a:rPr>
              <a:t>ý</a:t>
            </a:r>
            <a:r>
              <a:rPr lang="en-US" sz="2000" b="1" i="1" dirty="0" smtClean="0"/>
              <a:t> </a:t>
            </a:r>
            <a:r>
              <a:rPr lang="en-US" sz="2000" i="1" dirty="0" err="1"/>
              <a:t>tehdy</a:t>
            </a:r>
            <a:r>
              <a:rPr lang="en-US" sz="2000" i="1" dirty="0"/>
              <a:t> </a:t>
            </a:r>
            <a:r>
              <a:rPr lang="cs-CZ" sz="2000" i="1" dirty="0" smtClean="0"/>
              <a:t>č</a:t>
            </a:r>
            <a:r>
              <a:rPr lang="en-US" sz="2000" i="1" dirty="0" err="1" smtClean="0"/>
              <a:t>inil</a:t>
            </a:r>
            <a:r>
              <a:rPr lang="en-US" sz="2000" i="1" dirty="0" smtClean="0"/>
              <a:t> </a:t>
            </a:r>
            <a:r>
              <a:rPr lang="cs-CZ" sz="2000" i="1" dirty="0" smtClean="0"/>
              <a:t>š</a:t>
            </a:r>
            <a:r>
              <a:rPr lang="en-US" sz="2000" i="1" dirty="0" err="1" smtClean="0"/>
              <a:t>est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milion</a:t>
            </a:r>
            <a:r>
              <a:rPr lang="cs-CZ" sz="2000" i="1" dirty="0" smtClean="0"/>
              <a:t>ů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barel</a:t>
            </a:r>
            <a:r>
              <a:rPr lang="cs-CZ" sz="2000" i="1" dirty="0" smtClean="0"/>
              <a:t>ů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denn</a:t>
            </a:r>
            <a:r>
              <a:rPr lang="cs-CZ" sz="2000" i="1" dirty="0"/>
              <a:t>ě</a:t>
            </a:r>
            <a:r>
              <a:rPr lang="en-US" sz="2000" i="1" dirty="0" smtClean="0"/>
              <a:t>, p</a:t>
            </a:r>
            <a:r>
              <a:rPr lang="cs-CZ" sz="2000" i="1" dirty="0" smtClean="0"/>
              <a:t>ř</a:t>
            </a:r>
            <a:r>
              <a:rPr lang="en-US" sz="2000" i="1" dirty="0" err="1" smtClean="0"/>
              <a:t>ich</a:t>
            </a:r>
            <a:r>
              <a:rPr lang="cs-CZ" sz="2000" i="1" dirty="0" smtClean="0"/>
              <a:t>á</a:t>
            </a:r>
            <a:r>
              <a:rPr lang="en-US" sz="2000" i="1" dirty="0" err="1" smtClean="0"/>
              <a:t>zel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>p</a:t>
            </a:r>
            <a:r>
              <a:rPr lang="cs-CZ" sz="2000" i="1" dirty="0" smtClean="0"/>
              <a:t>ř</a:t>
            </a:r>
            <a:r>
              <a:rPr lang="en-US" sz="2000" i="1" dirty="0" err="1" smtClean="0"/>
              <a:t>edev</a:t>
            </a:r>
            <a:r>
              <a:rPr lang="cs-CZ" sz="2000" i="1" dirty="0" err="1" smtClean="0"/>
              <a:t>ší</a:t>
            </a:r>
            <a:r>
              <a:rPr lang="en-US" sz="2000" i="1" dirty="0" smtClean="0"/>
              <a:t>m </a:t>
            </a:r>
            <a:r>
              <a:rPr lang="en-US" sz="2000" i="1" dirty="0"/>
              <a:t>z </a:t>
            </a:r>
            <a:r>
              <a:rPr lang="en-US" sz="2000" i="1" dirty="0" err="1"/>
              <a:t>Venezuely</a:t>
            </a:r>
            <a:r>
              <a:rPr lang="en-US" sz="2000" i="1" dirty="0"/>
              <a:t> a </a:t>
            </a:r>
            <a:r>
              <a:rPr lang="en-US" sz="2000" i="1" dirty="0" err="1" smtClean="0"/>
              <a:t>Kanady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Imports, </a:t>
            </a:r>
            <a:r>
              <a:rPr lang="en-US" sz="2000" b="1" i="1" dirty="0">
                <a:solidFill>
                  <a:srgbClr val="FF0000"/>
                </a:solidFill>
              </a:rPr>
              <a:t>then six million barrels a day</a:t>
            </a:r>
            <a:r>
              <a:rPr lang="en-US" sz="2000" i="1" dirty="0"/>
              <a:t>, came primarily from </a:t>
            </a:r>
            <a:r>
              <a:rPr lang="en-US" sz="2000" i="1" dirty="0" smtClean="0"/>
              <a:t>Venezuela</a:t>
            </a:r>
            <a:r>
              <a:rPr lang="cs-CZ" sz="2000" i="1" dirty="0" smtClean="0"/>
              <a:t> </a:t>
            </a:r>
            <a:r>
              <a:rPr lang="en-US" sz="2000" i="1" dirty="0" smtClean="0"/>
              <a:t>and Canada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72089" y="3074759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39552" y="364502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23% cases: (a) ”zero relatives” or (b) non-finite </a:t>
            </a:r>
            <a:r>
              <a:rPr lang="en-US" dirty="0" smtClean="0"/>
              <a:t>clauses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1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</a:t>
            </a:r>
            <a:r>
              <a:rPr lang="en-US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relative to fused or interrogative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21141" r="18537" b="61989"/>
          <a:stretch/>
        </p:blipFill>
        <p:spPr>
          <a:xfrm>
            <a:off x="971601" y="2204864"/>
            <a:ext cx="7056784" cy="149368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91880" y="3074759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438336" y="4077072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pl-PL" sz="2000" i="1" dirty="0"/>
              <a:t>Na tom, </a:t>
            </a:r>
            <a:r>
              <a:rPr lang="pl-PL" sz="2000" b="1" i="1" dirty="0">
                <a:solidFill>
                  <a:schemeClr val="accent6"/>
                </a:solidFill>
              </a:rPr>
              <a:t>co</a:t>
            </a:r>
            <a:r>
              <a:rPr lang="pl-PL" sz="2000" b="1" i="1" dirty="0"/>
              <a:t> </a:t>
            </a:r>
            <a:r>
              <a:rPr lang="pl-PL" sz="2000" i="1" dirty="0"/>
              <a:t>∅ </a:t>
            </a:r>
            <a:r>
              <a:rPr lang="pl-PL" sz="2000" i="1" dirty="0" smtClean="0"/>
              <a:t>máme</a:t>
            </a:r>
            <a:r>
              <a:rPr lang="pl-PL" sz="2000" i="1" dirty="0"/>
              <a:t>, je </a:t>
            </a:r>
            <a:r>
              <a:rPr lang="pl-PL" sz="2000" i="1" dirty="0" smtClean="0"/>
              <a:t>třeba udělat hodně práce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There is plenty of work to be done on </a:t>
            </a:r>
            <a:r>
              <a:rPr lang="en-US" sz="2000" b="1" i="1" dirty="0">
                <a:solidFill>
                  <a:schemeClr val="accent6"/>
                </a:solidFill>
              </a:rPr>
              <a:t>what</a:t>
            </a:r>
            <a:r>
              <a:rPr lang="en-US" sz="2000" b="1" i="1" dirty="0"/>
              <a:t> </a:t>
            </a:r>
            <a:r>
              <a:rPr lang="en-US" sz="2000" i="1" dirty="0"/>
              <a:t>we </a:t>
            </a:r>
            <a:r>
              <a:rPr lang="en-US" sz="2000" i="1" dirty="0" smtClean="0"/>
              <a:t>have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979" y="5157192"/>
            <a:ext cx="851990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/>
              <a:t>Nebylo</a:t>
            </a:r>
            <a:r>
              <a:rPr lang="en-US" sz="2000" i="1" dirty="0"/>
              <a:t> </a:t>
            </a:r>
            <a:r>
              <a:rPr lang="en-US" sz="2000" i="1" dirty="0" err="1" smtClean="0"/>
              <a:t>jasn</a:t>
            </a:r>
            <a:r>
              <a:rPr lang="cs-CZ" sz="2000" i="1" dirty="0" smtClean="0"/>
              <a:t>é</a:t>
            </a:r>
            <a:r>
              <a:rPr lang="en-US" sz="2000" i="1" dirty="0" smtClean="0"/>
              <a:t>, </a:t>
            </a:r>
            <a:r>
              <a:rPr lang="en-US" sz="2000" b="1" i="1" dirty="0" err="1">
                <a:solidFill>
                  <a:schemeClr val="accent6"/>
                </a:solidFill>
              </a:rPr>
              <a:t>kdy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i="1" dirty="0"/>
              <a:t>se </a:t>
            </a:r>
            <a:r>
              <a:rPr lang="en-US" sz="2000" i="1" dirty="0" err="1"/>
              <a:t>znovu</a:t>
            </a:r>
            <a:r>
              <a:rPr lang="en-US" sz="2000" i="1" dirty="0"/>
              <a:t> </a:t>
            </a:r>
            <a:r>
              <a:rPr lang="en-US" sz="2000" i="1" dirty="0" err="1" smtClean="0"/>
              <a:t>obnov</a:t>
            </a:r>
            <a:r>
              <a:rPr lang="cs-CZ" sz="2000" i="1" dirty="0" smtClean="0"/>
              <a:t>í</a:t>
            </a:r>
            <a:r>
              <a:rPr lang="en-US" sz="2000" i="1" dirty="0" smtClean="0"/>
              <a:t> norm</a:t>
            </a:r>
            <a:r>
              <a:rPr lang="cs-CZ" sz="2000" i="1" dirty="0" smtClean="0"/>
              <a:t>á</a:t>
            </a:r>
            <a:r>
              <a:rPr lang="en-US" sz="2000" i="1" dirty="0" smtClean="0"/>
              <a:t>ln</a:t>
            </a:r>
            <a:r>
              <a:rPr lang="cs-CZ" sz="2000" i="1" dirty="0" smtClean="0"/>
              <a:t>í</a:t>
            </a:r>
            <a:r>
              <a:rPr lang="en-US" sz="2000" i="1" dirty="0" smtClean="0"/>
              <a:t> </a:t>
            </a:r>
            <a:r>
              <a:rPr lang="en-US" sz="2000" i="1" dirty="0"/>
              <a:t>tempo 750 </a:t>
            </a:r>
            <a:r>
              <a:rPr lang="en-US" sz="2000" i="1" dirty="0" err="1" smtClean="0"/>
              <a:t>voz</a:t>
            </a:r>
            <a:r>
              <a:rPr lang="cs-CZ" sz="2000" i="1" dirty="0" smtClean="0"/>
              <a:t>ů</a:t>
            </a:r>
            <a:r>
              <a:rPr lang="en-US" sz="2000" i="1" dirty="0" smtClean="0"/>
              <a:t> </a:t>
            </a:r>
            <a:r>
              <a:rPr lang="en-US" sz="2000" i="1" dirty="0" err="1"/>
              <a:t>za</a:t>
            </a:r>
            <a:r>
              <a:rPr lang="en-US" sz="2000" i="1" dirty="0"/>
              <a:t> </a:t>
            </a:r>
            <a:r>
              <a:rPr lang="cs-CZ" sz="2000" i="1" dirty="0" smtClean="0"/>
              <a:t>d</a:t>
            </a:r>
            <a:r>
              <a:rPr lang="en-US" sz="2000" i="1" dirty="0" err="1" smtClean="0"/>
              <a:t>en</a:t>
            </a:r>
            <a:r>
              <a:rPr lang="en-US" sz="2000" i="1" dirty="0" smtClean="0"/>
              <a:t>.</a:t>
            </a:r>
            <a:endParaRPr lang="cs-CZ" sz="2000" i="1" dirty="0" smtClean="0"/>
          </a:p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It wasn’t clear </a:t>
            </a:r>
            <a:r>
              <a:rPr lang="en-US" sz="2000" b="1" i="1" dirty="0">
                <a:solidFill>
                  <a:schemeClr val="accent6"/>
                </a:solidFill>
              </a:rPr>
              <a:t>when</a:t>
            </a:r>
            <a:r>
              <a:rPr lang="en-US" sz="2000" b="1" i="1" dirty="0"/>
              <a:t> </a:t>
            </a:r>
            <a:r>
              <a:rPr lang="en-US" sz="2000" i="1" dirty="0"/>
              <a:t>will resume the normal pace 750-car-a-day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effectLst/>
              </a:rPr>
              <a:t>Czech</a:t>
            </a:r>
            <a:r>
              <a:rPr lang="en-US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relative</a:t>
            </a:r>
            <a:r>
              <a:rPr lang="en-US" dirty="0" smtClean="0">
                <a:effectLst/>
              </a:rPr>
              <a:t> pronouns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60011"/>
            <a:ext cx="4504201" cy="40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5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>
                <a:effectLst/>
              </a:rPr>
              <a:t>English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relative</a:t>
            </a:r>
            <a:r>
              <a:rPr lang="en-US" dirty="0" smtClean="0">
                <a:effectLst/>
              </a:rPr>
              <a:t> pronouns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60011"/>
            <a:ext cx="4504201" cy="4089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5"/>
            <a:ext cx="4520928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6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t="40502" r="20488" b="41699"/>
          <a:stretch/>
        </p:blipFill>
        <p:spPr>
          <a:xfrm>
            <a:off x="1176914" y="2031446"/>
            <a:ext cx="6635446" cy="16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35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i="1" dirty="0">
                <a:effectLst/>
              </a:rPr>
              <a:t>that </a:t>
            </a:r>
            <a:r>
              <a:rPr lang="en-US" sz="3600" dirty="0">
                <a:effectLst/>
              </a:rPr>
              <a:t>and </a:t>
            </a:r>
            <a:r>
              <a:rPr lang="en-US" sz="3600" dirty="0" smtClean="0">
                <a:effectLst/>
              </a:rPr>
              <a:t>relative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t="40502" r="20488" b="41699"/>
          <a:stretch/>
        </p:blipFill>
        <p:spPr>
          <a:xfrm>
            <a:off x="1176914" y="2031446"/>
            <a:ext cx="6635446" cy="16135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95236" y="2695617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4242728" y="2703051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9"/>
          <p:cNvSpPr/>
          <p:nvPr/>
        </p:nvSpPr>
        <p:spPr>
          <a:xfrm>
            <a:off x="4242728" y="2487027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611560" y="37890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alignments between similar categories – 68% of all </a:t>
            </a:r>
            <a:r>
              <a:rPr lang="en-US" dirty="0" smtClean="0"/>
              <a:t>instances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467544" y="4305290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There may be forces </a:t>
            </a:r>
            <a:r>
              <a:rPr lang="en-US" sz="2000" b="1" i="1" dirty="0">
                <a:solidFill>
                  <a:schemeClr val="accent6"/>
                </a:solidFill>
              </a:rPr>
              <a:t>that</a:t>
            </a:r>
            <a:r>
              <a:rPr lang="en-US" sz="2000" b="1" i="1" dirty="0"/>
              <a:t> </a:t>
            </a:r>
            <a:r>
              <a:rPr lang="en-US" sz="2000" i="1" dirty="0"/>
              <a:t>would delay this </a:t>
            </a:r>
            <a:r>
              <a:rPr lang="en-US" sz="2000" i="1" dirty="0" smtClean="0"/>
              <a:t>scenario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pt-BR" sz="2000" i="1" dirty="0"/>
              <a:t>Mohou se objevit </a:t>
            </a:r>
            <a:r>
              <a:rPr lang="pt-BR" sz="2000" i="1" dirty="0" smtClean="0"/>
              <a:t>s</a:t>
            </a:r>
            <a:r>
              <a:rPr lang="cs-CZ" sz="2000" i="1" dirty="0" smtClean="0"/>
              <a:t>í</a:t>
            </a:r>
            <a:r>
              <a:rPr lang="pt-BR" sz="2000" i="1" dirty="0" smtClean="0"/>
              <a:t>ly</a:t>
            </a:r>
            <a:r>
              <a:rPr lang="pt-BR" sz="2000" i="1" dirty="0"/>
              <a:t>, </a:t>
            </a:r>
            <a:r>
              <a:rPr lang="pt-BR" sz="2000" b="1" i="1" dirty="0" smtClean="0">
                <a:solidFill>
                  <a:schemeClr val="accent6"/>
                </a:solidFill>
              </a:rPr>
              <a:t>kter</a:t>
            </a:r>
            <a:r>
              <a:rPr lang="cs-CZ" sz="2000" b="1" i="1" dirty="0" smtClean="0">
                <a:solidFill>
                  <a:schemeClr val="accent6"/>
                </a:solidFill>
              </a:rPr>
              <a:t>é</a:t>
            </a:r>
            <a:r>
              <a:rPr lang="pt-BR" sz="2000" b="1" i="1" dirty="0" smtClean="0"/>
              <a:t> </a:t>
            </a:r>
            <a:r>
              <a:rPr lang="pt-BR" sz="2000" i="1" dirty="0"/>
              <a:t>tento </a:t>
            </a:r>
            <a:r>
              <a:rPr lang="pt-BR" sz="2000" i="1" dirty="0" smtClean="0"/>
              <a:t>sc</a:t>
            </a:r>
            <a:r>
              <a:rPr lang="cs-CZ" sz="2000" i="1" dirty="0" smtClean="0"/>
              <a:t>é</a:t>
            </a:r>
            <a:r>
              <a:rPr lang="pt-BR" sz="2000" i="1" dirty="0" smtClean="0"/>
              <a:t>n</a:t>
            </a:r>
            <a:r>
              <a:rPr lang="cs-CZ" sz="2000" i="1" dirty="0" err="1" smtClean="0"/>
              <a:t>ář</a:t>
            </a:r>
            <a:r>
              <a:rPr lang="pt-BR" sz="2000" i="1" dirty="0" smtClean="0"/>
              <a:t> pozdr</a:t>
            </a:r>
            <a:r>
              <a:rPr lang="cs-CZ" sz="2000" i="1" dirty="0" err="1" smtClean="0"/>
              <a:t>ží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interrogative and fused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t="40502" r="20488" b="41699"/>
          <a:stretch/>
        </p:blipFill>
        <p:spPr>
          <a:xfrm>
            <a:off x="1176914" y="2031446"/>
            <a:ext cx="6635446" cy="16135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242728" y="2919075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9"/>
          <p:cNvSpPr/>
          <p:nvPr/>
        </p:nvSpPr>
        <p:spPr>
          <a:xfrm>
            <a:off x="5292080" y="2919075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611560" y="37890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</a:t>
            </a:r>
            <a:r>
              <a:rPr lang="en-US" dirty="0" err="1"/>
              <a:t>relat</a:t>
            </a:r>
            <a:r>
              <a:rPr lang="en-US" dirty="0"/>
              <a:t> – 43% of them translated with correlative </a:t>
            </a:r>
            <a:r>
              <a:rPr lang="en-US" dirty="0" smtClean="0"/>
              <a:t>pairs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</a:t>
            </a:r>
            <a:r>
              <a:rPr lang="en-US" dirty="0"/>
              <a:t>– mostly </a:t>
            </a:r>
            <a:r>
              <a:rPr lang="en-US" i="1" dirty="0" smtClean="0"/>
              <a:t>pro</a:t>
            </a:r>
            <a:r>
              <a:rPr lang="cs-CZ" i="1" dirty="0"/>
              <a:t>č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 smtClean="0"/>
              <a:t>jak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474978" y="4725144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There is plenty of work to be done on </a:t>
            </a:r>
            <a:r>
              <a:rPr lang="en-US" sz="2000" b="1" i="1" dirty="0">
                <a:solidFill>
                  <a:schemeClr val="accent6"/>
                </a:solidFill>
              </a:rPr>
              <a:t>what</a:t>
            </a:r>
            <a:r>
              <a:rPr lang="en-US" sz="2000" b="1" i="1" dirty="0"/>
              <a:t> </a:t>
            </a:r>
            <a:r>
              <a:rPr lang="en-US" sz="2000" i="1" dirty="0"/>
              <a:t>we </a:t>
            </a:r>
            <a:r>
              <a:rPr lang="en-US" sz="2000" i="1" dirty="0" smtClean="0"/>
              <a:t>have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Na </a:t>
            </a:r>
            <a:r>
              <a:rPr lang="en-US" sz="2000" b="1" i="1" dirty="0">
                <a:solidFill>
                  <a:schemeClr val="accent6"/>
                </a:solidFill>
              </a:rPr>
              <a:t>tom, co </a:t>
            </a:r>
            <a:r>
              <a:rPr lang="en-US" sz="2000" i="1" dirty="0" smtClean="0"/>
              <a:t>m</a:t>
            </a:r>
            <a:r>
              <a:rPr lang="cs-CZ" sz="2000" i="1" dirty="0" smtClean="0"/>
              <a:t>á</a:t>
            </a:r>
            <a:r>
              <a:rPr lang="en-US" sz="2000" i="1" dirty="0" smtClean="0"/>
              <a:t>me</a:t>
            </a:r>
            <a:r>
              <a:rPr lang="en-US" sz="2000" i="1" dirty="0"/>
              <a:t>, je </a:t>
            </a:r>
            <a:r>
              <a:rPr lang="en-US" sz="2000" i="1" dirty="0" smtClean="0"/>
              <a:t>t</a:t>
            </a:r>
            <a:r>
              <a:rPr lang="cs-CZ" sz="2000" i="1" dirty="0" smtClean="0"/>
              <a:t>ř</a:t>
            </a:r>
            <a:r>
              <a:rPr lang="en-US" sz="2000" i="1" dirty="0" err="1" smtClean="0"/>
              <a:t>eba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ud</a:t>
            </a:r>
            <a:r>
              <a:rPr lang="cs-CZ" sz="2000" i="1" dirty="0" smtClean="0"/>
              <a:t>ě</a:t>
            </a:r>
            <a:r>
              <a:rPr lang="en-US" sz="2000" i="1" dirty="0" err="1" smtClean="0"/>
              <a:t>lat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hodn</a:t>
            </a:r>
            <a:r>
              <a:rPr lang="cs-CZ" sz="2000" i="1" dirty="0" smtClean="0"/>
              <a:t>ě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</a:t>
            </a:r>
            <a:r>
              <a:rPr lang="cs-CZ" sz="2000" i="1" dirty="0" smtClean="0"/>
              <a:t>á</a:t>
            </a:r>
            <a:r>
              <a:rPr lang="en-US" sz="2000" i="1" dirty="0" err="1" smtClean="0"/>
              <a:t>ce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7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relative</a:t>
            </a:r>
            <a:r>
              <a:rPr lang="en-US" sz="3600" dirty="0" smtClean="0">
                <a:effectLst/>
              </a:rPr>
              <a:t> pronouns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subordinating conjunction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t="40502" r="20488" b="41699"/>
          <a:stretch/>
        </p:blipFill>
        <p:spPr>
          <a:xfrm>
            <a:off x="1176914" y="2031446"/>
            <a:ext cx="6635446" cy="16135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8024" y="3125120"/>
            <a:ext cx="432048" cy="2160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474978" y="4725144"/>
            <a:ext cx="826732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In 1956, </a:t>
            </a:r>
            <a:r>
              <a:rPr lang="en-US" sz="2000" b="1" i="1" dirty="0">
                <a:solidFill>
                  <a:schemeClr val="accent6"/>
                </a:solidFill>
              </a:rPr>
              <a:t>when</a:t>
            </a:r>
            <a:r>
              <a:rPr lang="en-US" sz="2000" b="1" i="1" dirty="0"/>
              <a:t> </a:t>
            </a:r>
            <a:r>
              <a:rPr lang="en-US" sz="2000" i="1" dirty="0"/>
              <a:t>Britain, France and Israel invaded Egypt, Arab</a:t>
            </a:r>
            <a:br>
              <a:rPr lang="en-US" sz="2000" i="1" dirty="0"/>
            </a:br>
            <a:r>
              <a:rPr lang="en-US" sz="2000" i="1" dirty="0"/>
              <a:t>producers cut off supplies to </a:t>
            </a:r>
            <a:r>
              <a:rPr lang="en-US" sz="2000" i="1" dirty="0" smtClean="0"/>
              <a:t>Europe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V </a:t>
            </a:r>
            <a:r>
              <a:rPr lang="en-US" sz="2000" i="1" dirty="0" err="1"/>
              <a:t>roce</a:t>
            </a:r>
            <a:r>
              <a:rPr lang="en-US" sz="2000" i="1" dirty="0"/>
              <a:t> 1956,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kdy</a:t>
            </a:r>
            <a:r>
              <a:rPr lang="cs-CZ" sz="2000" b="1" i="1" dirty="0" smtClean="0">
                <a:solidFill>
                  <a:schemeClr val="accent6"/>
                </a:solidFill>
              </a:rPr>
              <a:t>ž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Brit</a:t>
            </a:r>
            <a:r>
              <a:rPr lang="cs-CZ" sz="2000" i="1" dirty="0" smtClean="0"/>
              <a:t>á</a:t>
            </a:r>
            <a:r>
              <a:rPr lang="en-US" sz="2000" i="1" dirty="0" err="1" smtClean="0"/>
              <a:t>nie</a:t>
            </a:r>
            <a:r>
              <a:rPr lang="en-US" sz="2000" i="1" dirty="0"/>
              <a:t>, Francie a </a:t>
            </a:r>
            <a:r>
              <a:rPr lang="en-US" sz="2000" i="1" dirty="0" err="1"/>
              <a:t>Izrael</a:t>
            </a:r>
            <a:r>
              <a:rPr lang="en-US" sz="2000" i="1" dirty="0"/>
              <a:t> </a:t>
            </a:r>
            <a:r>
              <a:rPr lang="en-US" sz="2000" i="1" dirty="0" err="1"/>
              <a:t>napadly</a:t>
            </a:r>
            <a:r>
              <a:rPr lang="en-US" sz="2000" i="1" dirty="0"/>
              <a:t> Egypt, </a:t>
            </a:r>
            <a:r>
              <a:rPr lang="en-US" sz="2000" i="1" dirty="0" err="1" smtClean="0"/>
              <a:t>zastavili</a:t>
            </a:r>
            <a:r>
              <a:rPr lang="cs-CZ" sz="2000" i="1" dirty="0" smtClean="0"/>
              <a:t> </a:t>
            </a:r>
            <a:r>
              <a:rPr lang="en-US" sz="2000" i="1" dirty="0" err="1" smtClean="0"/>
              <a:t>arab</a:t>
            </a:r>
            <a:r>
              <a:rPr lang="cs-CZ" sz="2000" i="1" dirty="0" smtClean="0"/>
              <a:t>š</a:t>
            </a:r>
            <a:r>
              <a:rPr lang="en-US" sz="2000" i="1" dirty="0" smtClean="0"/>
              <a:t>t</a:t>
            </a:r>
            <a:r>
              <a:rPr lang="cs-CZ" sz="2000" i="1" dirty="0" smtClean="0"/>
              <a:t>í</a:t>
            </a:r>
            <a:r>
              <a:rPr lang="en-US" sz="2000" i="1" dirty="0" smtClean="0"/>
              <a:t> v</a:t>
            </a:r>
            <a:r>
              <a:rPr lang="cs-CZ" sz="2000" i="1" dirty="0" smtClean="0"/>
              <a:t>ý</a:t>
            </a:r>
            <a:r>
              <a:rPr lang="en-US" sz="2000" i="1" dirty="0" err="1" smtClean="0"/>
              <a:t>robci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dod</a:t>
            </a:r>
            <a:r>
              <a:rPr lang="cs-CZ" sz="2000" i="1" dirty="0" smtClean="0"/>
              <a:t>á</a:t>
            </a:r>
            <a:r>
              <a:rPr lang="en-US" sz="2000" i="1" dirty="0" err="1" smtClean="0"/>
              <a:t>vky</a:t>
            </a:r>
            <a:r>
              <a:rPr lang="en-US" sz="2000" i="1" dirty="0" smtClean="0"/>
              <a:t> </a:t>
            </a:r>
            <a:r>
              <a:rPr lang="en-US" sz="2000" i="1" dirty="0"/>
              <a:t>do </a:t>
            </a:r>
            <a:r>
              <a:rPr lang="en-US" sz="2000" i="1" dirty="0" err="1" smtClean="0"/>
              <a:t>Evropy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5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>
                <a:effectLst/>
              </a:rPr>
              <a:t>English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relative</a:t>
            </a:r>
            <a:r>
              <a:rPr lang="en-US" dirty="0" smtClean="0">
                <a:effectLst/>
              </a:rPr>
              <a:t> pronouns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5"/>
            <a:ext cx="452093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1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 smtClean="0"/>
              <a:t>Workflow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27893" r="29785" b="27375"/>
          <a:stretch/>
        </p:blipFill>
        <p:spPr bwMode="auto">
          <a:xfrm>
            <a:off x="899592" y="2129895"/>
            <a:ext cx="4948472" cy="30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012160" y="2132856"/>
            <a:ext cx="27363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Parallel </a:t>
            </a:r>
            <a:r>
              <a:rPr lang="en-US" dirty="0" err="1" smtClean="0"/>
              <a:t>treebank</a:t>
            </a:r>
            <a:endParaRPr lang="en-US" dirty="0" smtClean="0"/>
          </a:p>
          <a:p>
            <a:r>
              <a:rPr lang="en-US" dirty="0" smtClean="0"/>
              <a:t>Classes of nodes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English </a:t>
            </a:r>
            <a:r>
              <a:rPr lang="en-US" dirty="0">
                <a:effectLst/>
              </a:rPr>
              <a:t>anaphoric zeros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5"/>
            <a:ext cx="452092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4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anaphoric zeros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1" t="45849" r="28455" b="42594"/>
          <a:stretch/>
        </p:blipFill>
        <p:spPr>
          <a:xfrm>
            <a:off x="1970718" y="2029240"/>
            <a:ext cx="5265578" cy="11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1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anaphoric </a:t>
            </a:r>
            <a:r>
              <a:rPr lang="en-US" sz="3600" dirty="0" smtClean="0">
                <a:effectLst/>
              </a:rPr>
              <a:t>zeros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zero to </a:t>
            </a:r>
            <a:r>
              <a:rPr lang="en-US" sz="3600" dirty="0" smtClean="0">
                <a:effectLst/>
              </a:rPr>
              <a:t>zero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1" t="45849" r="28455" b="42594"/>
          <a:stretch/>
        </p:blipFill>
        <p:spPr>
          <a:xfrm>
            <a:off x="1970718" y="2029240"/>
            <a:ext cx="5265578" cy="11837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16971" y="2664315"/>
            <a:ext cx="504056" cy="288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67544" y="4063424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Their reaction was to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b="1" i="1" dirty="0">
                <a:solidFill>
                  <a:schemeClr val="accent6"/>
                </a:solidFill>
              </a:rPr>
              <a:t>.ACT</a:t>
            </a:r>
            <a:r>
              <a:rPr lang="en-US" sz="2000" b="1" i="1" dirty="0"/>
              <a:t> </a:t>
            </a:r>
            <a:r>
              <a:rPr lang="en-US" sz="2000" i="1" dirty="0"/>
              <a:t>do nothing and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b="1" i="1" dirty="0">
                <a:solidFill>
                  <a:schemeClr val="accent6"/>
                </a:solidFill>
              </a:rPr>
              <a:t>.ACT </a:t>
            </a:r>
            <a:r>
              <a:rPr lang="en-US" sz="2000" i="1" dirty="0"/>
              <a:t>ride it </a:t>
            </a:r>
            <a:r>
              <a:rPr lang="en-US" sz="2000" i="1" dirty="0" smtClean="0"/>
              <a:t>out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/>
              <a:t>Jejich</a:t>
            </a:r>
            <a:r>
              <a:rPr lang="en-US" sz="2000" i="1" dirty="0"/>
              <a:t> </a:t>
            </a:r>
            <a:r>
              <a:rPr lang="en-US" sz="2000" i="1" dirty="0" err="1" smtClean="0"/>
              <a:t>reakc</a:t>
            </a:r>
            <a:r>
              <a:rPr lang="cs-CZ" sz="2000" i="1" dirty="0" smtClean="0"/>
              <a:t>í</a:t>
            </a:r>
            <a:r>
              <a:rPr lang="en-US" sz="2000" i="1" dirty="0" smtClean="0"/>
              <a:t> </a:t>
            </a:r>
            <a:r>
              <a:rPr lang="en-US" sz="2000" i="1" dirty="0" err="1"/>
              <a:t>bylo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b="1" i="1" dirty="0">
                <a:solidFill>
                  <a:schemeClr val="accent6"/>
                </a:solidFill>
              </a:rPr>
              <a:t>.ACT </a:t>
            </a:r>
            <a:r>
              <a:rPr lang="en-US" sz="2000" i="1" dirty="0" err="1" smtClean="0"/>
              <a:t>ned</a:t>
            </a:r>
            <a:r>
              <a:rPr lang="cs-CZ" sz="2000" i="1" dirty="0" smtClean="0"/>
              <a:t>ě</a:t>
            </a:r>
            <a:r>
              <a:rPr lang="en-US" sz="2000" i="1" dirty="0" err="1" smtClean="0"/>
              <a:t>lat</a:t>
            </a:r>
            <a:r>
              <a:rPr lang="en-US" sz="2000" i="1" dirty="0" smtClean="0"/>
              <a:t> </a:t>
            </a:r>
            <a:r>
              <a:rPr lang="en-US" sz="2000" i="1" dirty="0" err="1"/>
              <a:t>nic</a:t>
            </a:r>
            <a:r>
              <a:rPr lang="en-US" sz="2000" i="1" dirty="0"/>
              <a:t> a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b="1" i="1" dirty="0">
                <a:solidFill>
                  <a:schemeClr val="accent6"/>
                </a:solidFill>
              </a:rPr>
              <a:t>.ACT </a:t>
            </a:r>
            <a:r>
              <a:rPr lang="en-US" sz="2000" i="1" dirty="0" err="1"/>
              <a:t>nechat</a:t>
            </a:r>
            <a:r>
              <a:rPr lang="en-US" sz="2000" i="1" dirty="0"/>
              <a:t> to </a:t>
            </a:r>
            <a:r>
              <a:rPr lang="en-US" sz="2000" i="1" dirty="0" err="1" smtClean="0"/>
              <a:t>odezn</a:t>
            </a:r>
            <a:r>
              <a:rPr lang="cs-CZ" sz="2000" i="1" dirty="0" smtClean="0"/>
              <a:t>í</a:t>
            </a:r>
            <a:r>
              <a:rPr lang="en-US" sz="2000" i="1" dirty="0" smtClean="0"/>
              <a:t>t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304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anaphoric </a:t>
            </a:r>
            <a:r>
              <a:rPr lang="en-US" sz="3600" dirty="0" smtClean="0">
                <a:effectLst/>
              </a:rPr>
              <a:t>zeros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zero to </a:t>
            </a:r>
            <a:r>
              <a:rPr lang="en-US" sz="3600" dirty="0" smtClean="0">
                <a:effectLst/>
              </a:rPr>
              <a:t>relative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1" t="45849" r="28455" b="42594"/>
          <a:stretch/>
        </p:blipFill>
        <p:spPr>
          <a:xfrm>
            <a:off x="1970718" y="2029240"/>
            <a:ext cx="5265578" cy="11837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07904" y="2664315"/>
            <a:ext cx="504056" cy="288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67544" y="4063424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He left a message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i="1" dirty="0"/>
              <a:t> accusing Mr. </a:t>
            </a:r>
            <a:r>
              <a:rPr lang="en-US" sz="2000" i="1" dirty="0" err="1"/>
              <a:t>Darman</a:t>
            </a:r>
            <a:r>
              <a:rPr lang="en-US" sz="2000" i="1" dirty="0"/>
              <a:t> of selling </a:t>
            </a:r>
            <a:r>
              <a:rPr lang="en-US" sz="2000" i="1" dirty="0" smtClean="0"/>
              <a:t>out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/>
              <a:t>Zanechal</a:t>
            </a:r>
            <a:r>
              <a:rPr lang="en-US" sz="2000" i="1" dirty="0"/>
              <a:t> mu </a:t>
            </a:r>
            <a:r>
              <a:rPr lang="en-US" sz="2000" i="1" dirty="0" err="1" smtClean="0"/>
              <a:t>zpr</a:t>
            </a:r>
            <a:r>
              <a:rPr lang="cs-CZ" sz="2000" i="1" dirty="0" smtClean="0"/>
              <a:t>á</a:t>
            </a:r>
            <a:r>
              <a:rPr lang="en-US" sz="2000" i="1" dirty="0" smtClean="0"/>
              <a:t>vu</a:t>
            </a:r>
            <a:r>
              <a:rPr lang="en-US" sz="2000" i="1" dirty="0"/>
              <a:t>, </a:t>
            </a:r>
            <a:r>
              <a:rPr lang="en-US" sz="2000" b="1" i="1" dirty="0" err="1">
                <a:solidFill>
                  <a:schemeClr val="accent6"/>
                </a:solidFill>
              </a:rPr>
              <a:t>ve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kter</a:t>
            </a:r>
            <a:r>
              <a:rPr lang="cs-CZ" sz="2000" b="1" i="1" dirty="0" smtClean="0">
                <a:solidFill>
                  <a:schemeClr val="accent6"/>
                </a:solidFill>
              </a:rPr>
              <a:t>é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vin</a:t>
            </a:r>
            <a:r>
              <a:rPr lang="cs-CZ" sz="2000" i="1" dirty="0" smtClean="0"/>
              <a:t>í</a:t>
            </a:r>
            <a:r>
              <a:rPr lang="en-US" sz="2000" i="1" dirty="0" smtClean="0"/>
              <a:t> </a:t>
            </a:r>
            <a:r>
              <a:rPr lang="en-US" sz="2000" i="1" dirty="0" err="1"/>
              <a:t>Darmana</a:t>
            </a:r>
            <a:r>
              <a:rPr lang="en-US" sz="2000" i="1" dirty="0"/>
              <a:t> </a:t>
            </a:r>
            <a:r>
              <a:rPr lang="en-US" sz="2000" i="1" dirty="0" err="1"/>
              <a:t>ze</a:t>
            </a:r>
            <a:r>
              <a:rPr lang="en-US" sz="2000" i="1" dirty="0"/>
              <a:t> </a:t>
            </a:r>
            <a:r>
              <a:rPr lang="en-US" sz="2000" i="1" dirty="0" err="1" smtClean="0"/>
              <a:t>zaprodanosti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34770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About 10% of English anaphoric zeros correspond to Czech relative </a:t>
            </a:r>
            <a:r>
              <a:rPr lang="en-US" dirty="0" smtClean="0"/>
              <a:t>pronouns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3335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err="1" smtClean="0">
                <a:effectLst/>
              </a:rPr>
              <a:t>English</a:t>
            </a:r>
            <a:r>
              <a:rPr lang="cs-CZ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anaphoric </a:t>
            </a:r>
            <a:r>
              <a:rPr lang="en-US" sz="3600" dirty="0" smtClean="0">
                <a:effectLst/>
              </a:rPr>
              <a:t>zeros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not </a:t>
            </a:r>
            <a:r>
              <a:rPr lang="en-US" sz="3600" dirty="0" smtClean="0">
                <a:effectLst/>
              </a:rPr>
              <a:t>aligned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1" t="45849" r="28455" b="42594"/>
          <a:stretch/>
        </p:blipFill>
        <p:spPr>
          <a:xfrm>
            <a:off x="1970718" y="2029240"/>
            <a:ext cx="5265578" cy="11837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68144" y="2659771"/>
            <a:ext cx="504056" cy="288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67544" y="4063424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/>
              <a:t>I want to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b="1" i="1" dirty="0">
                <a:solidFill>
                  <a:schemeClr val="accent6"/>
                </a:solidFill>
              </a:rPr>
              <a:t>.ACT</a:t>
            </a:r>
            <a:r>
              <a:rPr lang="en-US" sz="2000" b="1" i="1" dirty="0"/>
              <a:t> </a:t>
            </a:r>
            <a:r>
              <a:rPr lang="en-US" sz="2000" i="1" dirty="0"/>
              <a:t>publish one that succeeds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CS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i="1" dirty="0" smtClean="0"/>
              <a:t>J</a:t>
            </a:r>
            <a:r>
              <a:rPr lang="cs-CZ" sz="2000" i="1" dirty="0" smtClean="0"/>
              <a:t>á</a:t>
            </a:r>
            <a:r>
              <a:rPr lang="en-US" sz="2000" i="1" dirty="0" smtClean="0"/>
              <a:t> </a:t>
            </a:r>
            <a:r>
              <a:rPr lang="en-US" sz="2000" i="1" dirty="0" err="1"/>
              <a:t>chci</a:t>
            </a:r>
            <a:r>
              <a:rPr lang="en-US" sz="2000" i="1" dirty="0"/>
              <a:t> </a:t>
            </a:r>
            <a:r>
              <a:rPr lang="en-US" sz="2000" i="1" dirty="0" err="1" smtClean="0"/>
              <a:t>vyd</a:t>
            </a:r>
            <a:r>
              <a:rPr lang="cs-CZ" sz="2000" i="1" dirty="0" smtClean="0"/>
              <a:t>á</a:t>
            </a:r>
            <a:r>
              <a:rPr lang="en-US" sz="2000" i="1" dirty="0" smtClean="0"/>
              <a:t>vat </a:t>
            </a:r>
            <a:r>
              <a:rPr lang="en-US" sz="2000" i="1" dirty="0" err="1" smtClean="0"/>
              <a:t>takov</a:t>
            </a:r>
            <a:r>
              <a:rPr lang="cs-CZ" sz="2000" i="1" dirty="0" smtClean="0"/>
              <a:t>ý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kter</a:t>
            </a:r>
            <a:r>
              <a:rPr lang="cs-CZ" sz="2000" i="1" dirty="0" smtClean="0"/>
              <a:t>ý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usp</a:t>
            </a:r>
            <a:r>
              <a:rPr lang="cs-CZ" sz="2000" i="1" dirty="0" smtClean="0"/>
              <a:t>ě</a:t>
            </a:r>
            <a:r>
              <a:rPr lang="en-US" sz="2000" i="1" dirty="0" smtClean="0"/>
              <a:t>je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34770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Almost 50% of anaphoric zeros in English have not found their Czech counterparts (rewording, missing argument, technical reasons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956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English </a:t>
            </a:r>
            <a:r>
              <a:rPr lang="en-US" dirty="0">
                <a:effectLst/>
              </a:rPr>
              <a:t>anaphoric zeros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5"/>
            <a:ext cx="452093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01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effectLst/>
              </a:rPr>
              <a:t>Czech </a:t>
            </a:r>
            <a:r>
              <a:rPr lang="en-US" dirty="0" smtClean="0">
                <a:effectLst/>
              </a:rPr>
              <a:t>anaphoric </a:t>
            </a:r>
            <a:r>
              <a:rPr lang="en-US" dirty="0">
                <a:effectLst/>
              </a:rPr>
              <a:t>zeros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497016" cy="40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75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 </a:t>
            </a:r>
            <a:r>
              <a:rPr lang="en-US" sz="3600" dirty="0">
                <a:effectLst/>
              </a:rPr>
              <a:t>anaphoric zeros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t="46140" r="22196" b="41532"/>
          <a:stretch/>
        </p:blipFill>
        <p:spPr>
          <a:xfrm>
            <a:off x="1475656" y="2029240"/>
            <a:ext cx="5653971" cy="11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418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 </a:t>
            </a:r>
            <a:r>
              <a:rPr lang="en-US" sz="3600" dirty="0">
                <a:effectLst/>
              </a:rPr>
              <a:t>anaphoric </a:t>
            </a:r>
            <a:r>
              <a:rPr lang="en-US" sz="3600" dirty="0" smtClean="0">
                <a:effectLst/>
              </a:rPr>
              <a:t>zeros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zeros to </a:t>
            </a:r>
            <a:r>
              <a:rPr lang="en-US" sz="3600" dirty="0" smtClean="0">
                <a:effectLst/>
              </a:rPr>
              <a:t>personal</a:t>
            </a: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t="46140" r="22196" b="41532"/>
          <a:stretch/>
        </p:blipFill>
        <p:spPr>
          <a:xfrm>
            <a:off x="1475656" y="2029240"/>
            <a:ext cx="5653971" cy="11117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71800" y="2659771"/>
            <a:ext cx="504056" cy="288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38336" y="4063424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CS</a:t>
            </a:r>
            <a:r>
              <a:rPr lang="en-US" sz="2000" dirty="0"/>
              <a:t>:</a:t>
            </a:r>
            <a:r>
              <a:rPr lang="cs-CZ" sz="2000" dirty="0"/>
              <a:t>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i="1" dirty="0"/>
              <a:t> </a:t>
            </a:r>
            <a:r>
              <a:rPr lang="en-US" sz="2000" i="1" dirty="0" err="1" smtClean="0"/>
              <a:t>Zanechal</a:t>
            </a:r>
            <a:r>
              <a:rPr lang="en-US" sz="2000" i="1" dirty="0" smtClean="0"/>
              <a:t> </a:t>
            </a:r>
            <a:r>
              <a:rPr lang="en-US" sz="2000" i="1" dirty="0"/>
              <a:t>mu </a:t>
            </a:r>
            <a:r>
              <a:rPr lang="en-US" sz="2000" i="1" dirty="0" err="1"/>
              <a:t>zpr</a:t>
            </a:r>
            <a:r>
              <a:rPr lang="cs-CZ" sz="2000" i="1" dirty="0"/>
              <a:t>á</a:t>
            </a:r>
            <a:r>
              <a:rPr lang="en-US" sz="2000" i="1" dirty="0"/>
              <a:t>vu, </a:t>
            </a:r>
            <a:r>
              <a:rPr lang="en-US" sz="2000" i="1" dirty="0" err="1"/>
              <a:t>ve</a:t>
            </a:r>
            <a:r>
              <a:rPr lang="en-US" sz="2000" i="1" dirty="0"/>
              <a:t> </a:t>
            </a:r>
            <a:r>
              <a:rPr lang="en-US" sz="2000" i="1" dirty="0" err="1"/>
              <a:t>kter</a:t>
            </a:r>
            <a:r>
              <a:rPr lang="cs-CZ" sz="2000" i="1" dirty="0"/>
              <a:t>é</a:t>
            </a:r>
            <a:r>
              <a:rPr lang="en-US" sz="2000" i="1" dirty="0"/>
              <a:t> vin</a:t>
            </a:r>
            <a:r>
              <a:rPr lang="cs-CZ" sz="2000" i="1" dirty="0"/>
              <a:t>í</a:t>
            </a:r>
            <a:r>
              <a:rPr lang="en-US" sz="2000" i="1" dirty="0"/>
              <a:t> </a:t>
            </a:r>
            <a:r>
              <a:rPr lang="en-US" sz="2000" i="1" dirty="0" err="1"/>
              <a:t>Darmana</a:t>
            </a:r>
            <a:r>
              <a:rPr lang="en-US" sz="2000" i="1" dirty="0"/>
              <a:t> </a:t>
            </a:r>
            <a:r>
              <a:rPr lang="en-US" sz="2000" i="1" dirty="0" err="1"/>
              <a:t>ze</a:t>
            </a:r>
            <a:r>
              <a:rPr lang="en-US" sz="2000" i="1" dirty="0"/>
              <a:t> </a:t>
            </a:r>
            <a:r>
              <a:rPr lang="en-US" sz="2000" i="1" dirty="0" err="1"/>
              <a:t>zaprodanosti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b="1" i="1" dirty="0" smtClean="0">
                <a:solidFill>
                  <a:schemeClr val="accent6"/>
                </a:solidFill>
              </a:rPr>
              <a:t>He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/>
              <a:t>left a message </a:t>
            </a:r>
            <a:r>
              <a:rPr lang="en-US" sz="2000" i="1" dirty="0" smtClean="0"/>
              <a:t>accusing </a:t>
            </a:r>
            <a:r>
              <a:rPr lang="en-US" sz="2000" i="1" dirty="0"/>
              <a:t>Mr. </a:t>
            </a:r>
            <a:r>
              <a:rPr lang="en-US" sz="2000" i="1" dirty="0" err="1"/>
              <a:t>Darman</a:t>
            </a:r>
            <a:r>
              <a:rPr lang="en-US" sz="2000" i="1" dirty="0"/>
              <a:t> of selling </a:t>
            </a:r>
            <a:r>
              <a:rPr lang="en-US" sz="2000" i="1" dirty="0" smtClean="0"/>
              <a:t>out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72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effectLst/>
              </a:rPr>
              <a:t>Czech </a:t>
            </a:r>
            <a:r>
              <a:rPr lang="en-US" sz="3600" dirty="0">
                <a:effectLst/>
              </a:rPr>
              <a:t>anaphoric </a:t>
            </a:r>
            <a:r>
              <a:rPr lang="en-US" sz="3600" dirty="0" smtClean="0">
                <a:effectLst/>
              </a:rPr>
              <a:t>zeros</a:t>
            </a:r>
            <a:r>
              <a:rPr lang="cs-CZ" sz="3600" dirty="0" smtClean="0">
                <a:effectLst/>
              </a:rPr>
              <a:t>:</a:t>
            </a:r>
            <a:br>
              <a:rPr lang="cs-CZ" sz="3600" dirty="0" smtClean="0">
                <a:effectLst/>
              </a:rPr>
            </a:br>
            <a:r>
              <a:rPr lang="en-US" sz="3600" dirty="0">
                <a:effectLst/>
              </a:rPr>
              <a:t>zeros to personal (1st&amp;2nd </a:t>
            </a:r>
            <a:r>
              <a:rPr lang="en-US" sz="3600" dirty="0" err="1">
                <a:effectLst/>
              </a:rPr>
              <a:t>pers</a:t>
            </a:r>
            <a:r>
              <a:rPr lang="en-US" sz="3600" dirty="0">
                <a:effectLst/>
              </a:rPr>
              <a:t>)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cs-CZ" sz="3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t="46140" r="22196" b="41532"/>
          <a:stretch/>
        </p:blipFill>
        <p:spPr>
          <a:xfrm>
            <a:off x="1475656" y="2029240"/>
            <a:ext cx="5653971" cy="11117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2650683"/>
            <a:ext cx="504056" cy="288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38336" y="4063424"/>
            <a:ext cx="82673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CS</a:t>
            </a:r>
            <a:r>
              <a:rPr lang="en-US" sz="2000" dirty="0"/>
              <a:t>:</a:t>
            </a:r>
            <a:r>
              <a:rPr lang="cs-CZ" sz="2000" dirty="0"/>
              <a:t> </a:t>
            </a:r>
            <a:r>
              <a:rPr lang="en-US" sz="2000" i="1" dirty="0">
                <a:solidFill>
                  <a:schemeClr val="accent6"/>
                </a:solidFill>
              </a:rPr>
              <a:t>∅</a:t>
            </a:r>
            <a:r>
              <a:rPr lang="en-US" sz="2000" i="1" dirty="0"/>
              <a:t> </a:t>
            </a:r>
            <a:r>
              <a:rPr lang="en-US" sz="2000" i="1" dirty="0" err="1" smtClean="0"/>
              <a:t>Nem</a:t>
            </a:r>
            <a:r>
              <a:rPr lang="cs-CZ" sz="2000" i="1" dirty="0" smtClean="0"/>
              <a:t>á</a:t>
            </a:r>
            <a:r>
              <a:rPr lang="en-US" sz="2000" i="1" dirty="0" smtClean="0"/>
              <a:t>me </a:t>
            </a:r>
            <a:r>
              <a:rPr lang="en-US" sz="2000" i="1" dirty="0" err="1" smtClean="0"/>
              <a:t>pasivn</a:t>
            </a:r>
            <a:r>
              <a:rPr lang="cs-CZ" sz="2000" i="1" dirty="0" smtClean="0"/>
              <a:t>í</a:t>
            </a:r>
            <a:r>
              <a:rPr lang="en-US" sz="2000" i="1" dirty="0" smtClean="0"/>
              <a:t> </a:t>
            </a:r>
            <a:r>
              <a:rPr lang="cs-CZ" sz="2000" i="1" dirty="0" smtClean="0"/>
              <a:t>č</a:t>
            </a:r>
            <a:r>
              <a:rPr lang="en-US" sz="2000" i="1" dirty="0" smtClean="0"/>
              <a:t>ten</a:t>
            </a:r>
            <a:r>
              <a:rPr lang="cs-CZ" sz="2000" i="1" dirty="0" err="1" smtClean="0"/>
              <a:t>ář</a:t>
            </a:r>
            <a:r>
              <a:rPr lang="en-US" sz="2000" i="1" dirty="0" smtClean="0"/>
              <a:t>e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cs-CZ" sz="2000" dirty="0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b="1" i="1" dirty="0">
                <a:solidFill>
                  <a:schemeClr val="accent6"/>
                </a:solidFill>
              </a:rPr>
              <a:t>We</a:t>
            </a:r>
            <a:r>
              <a:rPr lang="en-US" sz="2000" b="1" i="1" dirty="0"/>
              <a:t> </a:t>
            </a:r>
            <a:r>
              <a:rPr lang="en-US" sz="2000" i="1" dirty="0"/>
              <a:t>don’t have passive </a:t>
            </a:r>
            <a:r>
              <a:rPr lang="en-US" sz="2000" i="1" dirty="0" smtClean="0"/>
              <a:t>readers</a:t>
            </a:r>
            <a:r>
              <a:rPr lang="en-US" sz="2000" dirty="0" smtClean="0"/>
              <a:t>.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3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 smtClean="0"/>
              <a:t>Workflow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27893" r="29785" b="27375"/>
          <a:stretch/>
        </p:blipFill>
        <p:spPr bwMode="auto">
          <a:xfrm>
            <a:off x="899592" y="2129895"/>
            <a:ext cx="4948472" cy="30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771800" y="3717032"/>
            <a:ext cx="1152128" cy="0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012160" y="2132856"/>
            <a:ext cx="27363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Parallel </a:t>
            </a:r>
            <a:r>
              <a:rPr lang="en-US" dirty="0" err="1" smtClean="0"/>
              <a:t>treebank</a:t>
            </a:r>
            <a:endParaRPr lang="en-US" dirty="0" smtClean="0"/>
          </a:p>
          <a:p>
            <a:r>
              <a:rPr lang="en-US" dirty="0" smtClean="0"/>
              <a:t>Classes of nodes</a:t>
            </a:r>
          </a:p>
          <a:p>
            <a:r>
              <a:rPr lang="en-US" dirty="0" smtClean="0"/>
              <a:t>Alignment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effectLst/>
              </a:rPr>
              <a:t>Czech </a:t>
            </a:r>
            <a:r>
              <a:rPr lang="en-US" dirty="0" smtClean="0">
                <a:effectLst/>
              </a:rPr>
              <a:t>anaphoric </a:t>
            </a:r>
            <a:r>
              <a:rPr lang="en-US" dirty="0">
                <a:effectLst/>
              </a:rPr>
              <a:t>zeros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497016" cy="40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8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err="1" smtClean="0">
                <a:effectLst/>
              </a:rPr>
              <a:t>Counterparts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497016" cy="408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5"/>
            <a:ext cx="4497016" cy="40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65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cs-CZ" dirty="0" err="1" smtClean="0"/>
              <a:t>Discussion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555360" cy="504056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Possessivity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9846" y="2219756"/>
            <a:ext cx="82673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dk1"/>
                </a:solidFill>
              </a:rPr>
              <a:t>EN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/>
              <a:t>As a result of </a:t>
            </a:r>
            <a:r>
              <a:rPr lang="en-US" b="1" i="1" dirty="0">
                <a:solidFill>
                  <a:schemeClr val="accent6"/>
                </a:solidFill>
              </a:rPr>
              <a:t>their</a:t>
            </a:r>
            <a:r>
              <a:rPr lang="en-US" b="1" i="1" dirty="0"/>
              <a:t> </a:t>
            </a:r>
            <a:r>
              <a:rPr lang="en-US" i="1" dirty="0"/>
              <a:t>illness, they lost $1.8 million in wages and </a:t>
            </a:r>
            <a:r>
              <a:rPr lang="en-US" i="1" dirty="0" smtClean="0"/>
              <a:t>earnings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cs-CZ" dirty="0" smtClean="0">
                <a:solidFill>
                  <a:schemeClr val="dk1"/>
                </a:solidFill>
              </a:rPr>
              <a:t>CS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 smtClean="0"/>
              <a:t>D</a:t>
            </a:r>
            <a:r>
              <a:rPr lang="cs-CZ" i="1" dirty="0" smtClean="0"/>
              <a:t>ů</a:t>
            </a:r>
            <a:r>
              <a:rPr lang="en-US" i="1" dirty="0" err="1" smtClean="0"/>
              <a:t>sledkem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b="1" i="1" dirty="0" err="1" smtClean="0">
                <a:solidFill>
                  <a:schemeClr val="accent6"/>
                </a:solidFill>
              </a:rPr>
              <a:t>sv</a:t>
            </a:r>
            <a:r>
              <a:rPr lang="cs-CZ" b="1" i="1" dirty="0" smtClean="0">
                <a:solidFill>
                  <a:schemeClr val="accent6"/>
                </a:solidFill>
              </a:rPr>
              <a:t>é</a:t>
            </a:r>
            <a:r>
              <a:rPr lang="en-US" i="1" dirty="0" smtClean="0"/>
              <a:t>) </a:t>
            </a:r>
            <a:r>
              <a:rPr lang="en-US" i="1" dirty="0" err="1"/>
              <a:t>nemoci</a:t>
            </a:r>
            <a:r>
              <a:rPr lang="en-US" i="1" dirty="0"/>
              <a:t>, </a:t>
            </a:r>
            <a:r>
              <a:rPr lang="en-US" i="1" dirty="0" smtClean="0"/>
              <a:t>p</a:t>
            </a:r>
            <a:r>
              <a:rPr lang="cs-CZ" i="1" dirty="0" smtClean="0"/>
              <a:t>ř</a:t>
            </a:r>
            <a:r>
              <a:rPr lang="en-US" i="1" dirty="0" err="1" smtClean="0"/>
              <a:t>i</a:t>
            </a:r>
            <a:r>
              <a:rPr lang="cs-CZ" i="1" dirty="0" smtClean="0"/>
              <a:t>š</a:t>
            </a:r>
            <a:r>
              <a:rPr lang="en-US" i="1" dirty="0" smtClean="0"/>
              <a:t>li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 smtClean="0"/>
              <a:t>mzd</a:t>
            </a:r>
            <a:r>
              <a:rPr lang="cs-CZ" i="1" dirty="0" smtClean="0"/>
              <a:t>á</a:t>
            </a:r>
            <a:r>
              <a:rPr lang="en-US" i="1" dirty="0" err="1" smtClean="0"/>
              <a:t>ch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smtClean="0"/>
              <a:t>v</a:t>
            </a:r>
            <a:r>
              <a:rPr lang="cs-CZ" i="1" dirty="0" smtClean="0"/>
              <a:t>ý</a:t>
            </a:r>
            <a:r>
              <a:rPr lang="en-US" i="1" dirty="0" smtClean="0"/>
              <a:t>d</a:t>
            </a:r>
            <a:r>
              <a:rPr lang="cs-CZ" i="1" dirty="0" smtClean="0"/>
              <a:t>ě</a:t>
            </a:r>
            <a:r>
              <a:rPr lang="en-US" i="1" dirty="0" err="1" smtClean="0"/>
              <a:t>lc</a:t>
            </a:r>
            <a:r>
              <a:rPr lang="cs-CZ" i="1" dirty="0" smtClean="0"/>
              <a:t>í</a:t>
            </a:r>
            <a:r>
              <a:rPr lang="en-US" i="1" dirty="0" err="1" smtClean="0"/>
              <a:t>ch</a:t>
            </a:r>
            <a:r>
              <a:rPr lang="en-US" i="1" dirty="0" smtClean="0"/>
              <a:t> </a:t>
            </a:r>
            <a:r>
              <a:rPr lang="en-US" i="1" dirty="0"/>
              <a:t>o 1.8 </a:t>
            </a:r>
            <a:r>
              <a:rPr lang="en-US" i="1" dirty="0" err="1"/>
              <a:t>milionu</a:t>
            </a:r>
            <a:r>
              <a:rPr lang="en-US" i="1" dirty="0"/>
              <a:t> </a:t>
            </a:r>
            <a:r>
              <a:rPr lang="en-US" i="1" dirty="0" err="1" smtClean="0"/>
              <a:t>dolar</a:t>
            </a:r>
            <a:r>
              <a:rPr lang="cs-CZ" i="1" dirty="0"/>
              <a:t>ů</a:t>
            </a:r>
            <a:r>
              <a:rPr lang="en-US" dirty="0" smtClean="0"/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89846" y="3212976"/>
            <a:ext cx="85553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dative </a:t>
            </a:r>
            <a:r>
              <a:rPr lang="en-US" dirty="0" smtClean="0"/>
              <a:t>possessors</a:t>
            </a:r>
            <a:endParaRPr lang="cs-CZ" dirty="0"/>
          </a:p>
        </p:txBody>
      </p:sp>
      <p:sp>
        <p:nvSpPr>
          <p:cNvPr id="10" name="Rectangle 9"/>
          <p:cNvSpPr/>
          <p:nvPr/>
        </p:nvSpPr>
        <p:spPr>
          <a:xfrm>
            <a:off x="489846" y="3573016"/>
            <a:ext cx="82673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dk1"/>
                </a:solidFill>
              </a:rPr>
              <a:t>CS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 smtClean="0"/>
              <a:t>Ce</a:t>
            </a:r>
            <a:r>
              <a:rPr lang="cs-CZ" i="1" dirty="0" smtClean="0"/>
              <a:t>š</a:t>
            </a:r>
            <a:r>
              <a:rPr lang="en-US" i="1" dirty="0" smtClean="0"/>
              <a:t>t</a:t>
            </a:r>
            <a:r>
              <a:rPr lang="cs-CZ" i="1" dirty="0" smtClean="0"/>
              <a:t>í</a:t>
            </a:r>
            <a:r>
              <a:rPr lang="en-US" i="1" dirty="0" smtClean="0"/>
              <a:t> reform</a:t>
            </a:r>
            <a:r>
              <a:rPr lang="cs-CZ" i="1" dirty="0" smtClean="0"/>
              <a:t>á</a:t>
            </a:r>
            <a:r>
              <a:rPr lang="en-US" i="1" dirty="0" smtClean="0"/>
              <a:t>to</a:t>
            </a:r>
            <a:r>
              <a:rPr lang="cs-CZ" i="1" dirty="0" smtClean="0"/>
              <a:t>ř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b="1" i="1" dirty="0" err="1" smtClean="0">
                <a:solidFill>
                  <a:schemeClr val="accent6"/>
                </a:solidFill>
              </a:rPr>
              <a:t>si</a:t>
            </a:r>
            <a:r>
              <a:rPr lang="en-US" b="1" i="1" dirty="0" smtClean="0">
                <a:solidFill>
                  <a:schemeClr val="accent6"/>
                </a:solidFill>
              </a:rPr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b="1" i="1" dirty="0" err="1" smtClean="0">
                <a:solidFill>
                  <a:schemeClr val="accent6"/>
                </a:solidFill>
              </a:rPr>
              <a:t>sv</a:t>
            </a:r>
            <a:r>
              <a:rPr lang="cs-CZ" b="1" i="1" dirty="0" smtClean="0">
                <a:solidFill>
                  <a:schemeClr val="accent6"/>
                </a:solidFill>
              </a:rPr>
              <a:t>é</a:t>
            </a:r>
            <a:r>
              <a:rPr lang="en-US" b="1" i="1" dirty="0" smtClean="0"/>
              <a:t> </a:t>
            </a:r>
            <a:r>
              <a:rPr lang="en-US" i="1" dirty="0" err="1"/>
              <a:t>zemi</a:t>
            </a:r>
            <a:r>
              <a:rPr lang="en-US" i="1" dirty="0"/>
              <a:t> </a:t>
            </a:r>
            <a:r>
              <a:rPr lang="en-US" i="1" dirty="0" err="1"/>
              <a:t>mohou</a:t>
            </a:r>
            <a:r>
              <a:rPr lang="en-US" i="1" dirty="0"/>
              <a:t> </a:t>
            </a:r>
            <a:r>
              <a:rPr lang="en-US" i="1" dirty="0" err="1"/>
              <a:t>ze</a:t>
            </a:r>
            <a:r>
              <a:rPr lang="en-US" i="1" dirty="0"/>
              <a:t> </a:t>
            </a:r>
            <a:r>
              <a:rPr lang="en-US" i="1" dirty="0" err="1" smtClean="0"/>
              <a:t>stejn</a:t>
            </a:r>
            <a:r>
              <a:rPr lang="cs-CZ" i="1" dirty="0" smtClean="0"/>
              <a:t>é</a:t>
            </a:r>
            <a:r>
              <a:rPr lang="en-US" i="1" dirty="0" smtClean="0"/>
              <a:t> </a:t>
            </a:r>
            <a:r>
              <a:rPr lang="en-US" i="1" dirty="0" err="1"/>
              <a:t>doby</a:t>
            </a:r>
            <a:r>
              <a:rPr lang="en-US" i="1" dirty="0"/>
              <a:t> </a:t>
            </a:r>
            <a:r>
              <a:rPr lang="en-US" i="1" dirty="0" smtClean="0"/>
              <a:t>p</a:t>
            </a:r>
            <a:r>
              <a:rPr lang="cs-CZ" i="1" dirty="0" smtClean="0"/>
              <a:t>ř</a:t>
            </a:r>
            <a:r>
              <a:rPr lang="en-US" i="1" dirty="0" err="1" smtClean="0"/>
              <a:t>ipomenout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/>
              <a:t>Wilsonovy</a:t>
            </a:r>
            <a:r>
              <a:rPr lang="en-US" i="1" dirty="0"/>
              <a:t> </a:t>
            </a:r>
            <a:r>
              <a:rPr lang="en-US" i="1" dirty="0" smtClean="0"/>
              <a:t>ide</a:t>
            </a:r>
            <a:r>
              <a:rPr lang="cs-CZ" i="1" dirty="0" smtClean="0"/>
              <a:t>á</a:t>
            </a:r>
            <a:r>
              <a:rPr lang="en-US" i="1" dirty="0" err="1" smtClean="0"/>
              <a:t>ly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cs-CZ" dirty="0" smtClean="0">
                <a:solidFill>
                  <a:schemeClr val="dk1"/>
                </a:solidFill>
              </a:rPr>
              <a:t>CS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US" i="1" dirty="0"/>
              <a:t>Czech reformers can recall the </a:t>
            </a:r>
            <a:r>
              <a:rPr lang="en-US" i="1" dirty="0" err="1"/>
              <a:t>Wilsonian</a:t>
            </a:r>
            <a:r>
              <a:rPr lang="en-US" i="1" dirty="0"/>
              <a:t> ideals of the same period in </a:t>
            </a:r>
            <a:r>
              <a:rPr lang="en-US" b="1" i="1" dirty="0" smtClean="0">
                <a:solidFill>
                  <a:schemeClr val="accent6"/>
                </a:solidFill>
              </a:rPr>
              <a:t>their</a:t>
            </a:r>
            <a:r>
              <a:rPr lang="cs-CZ" b="1" i="1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/>
              <a:t>country</a:t>
            </a:r>
            <a:r>
              <a:rPr lang="en-US" dirty="0" smtClean="0"/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89846" y="5013176"/>
            <a:ext cx="855536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Pro-drop </a:t>
            </a:r>
            <a:r>
              <a:rPr lang="en-US" dirty="0"/>
              <a:t>character of Czech</a:t>
            </a:r>
            <a:endParaRPr lang="cs-CZ" dirty="0"/>
          </a:p>
          <a:p>
            <a:r>
              <a:rPr lang="cs-CZ" dirty="0" smtClean="0"/>
              <a:t>F</a:t>
            </a:r>
            <a:r>
              <a:rPr lang="en-US" dirty="0" smtClean="0"/>
              <a:t>actor </a:t>
            </a:r>
            <a:r>
              <a:rPr lang="en-US" dirty="0"/>
              <a:t>of translated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7989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Conclusion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619672" y="2492896"/>
            <a:ext cx="6400800" cy="34747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improved alignment of </a:t>
            </a:r>
            <a:r>
              <a:rPr lang="en-US" dirty="0" err="1"/>
              <a:t>coreferential</a:t>
            </a:r>
            <a:r>
              <a:rPr lang="en-US" dirty="0"/>
              <a:t> expressions + manual </a:t>
            </a:r>
            <a:r>
              <a:rPr lang="en-US" dirty="0" smtClean="0"/>
              <a:t>annotation</a:t>
            </a:r>
            <a:endParaRPr lang="cs-CZ" dirty="0" smtClean="0"/>
          </a:p>
          <a:p>
            <a:r>
              <a:rPr lang="en-US" dirty="0" smtClean="0"/>
              <a:t>comprehensive </a:t>
            </a:r>
            <a:r>
              <a:rPr lang="en-US" dirty="0"/>
              <a:t>analysis of mappings between the expressions in </a:t>
            </a:r>
            <a:r>
              <a:rPr lang="en-US" dirty="0" smtClean="0"/>
              <a:t>Czech</a:t>
            </a:r>
            <a:r>
              <a:rPr lang="cs-CZ" dirty="0" smtClean="0"/>
              <a:t> </a:t>
            </a:r>
            <a:r>
              <a:rPr lang="en-US" dirty="0" smtClean="0"/>
              <a:t>and English</a:t>
            </a:r>
            <a:endParaRPr lang="cs-CZ" dirty="0" smtClean="0"/>
          </a:p>
          <a:p>
            <a:r>
              <a:rPr lang="en-US" dirty="0" smtClean="0"/>
              <a:t>Future </a:t>
            </a:r>
            <a:r>
              <a:rPr lang="en-US" dirty="0"/>
              <a:t>work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improved alignment in the new version od </a:t>
            </a:r>
            <a:r>
              <a:rPr lang="en-US" dirty="0" smtClean="0"/>
              <a:t>PCEDT</a:t>
            </a:r>
            <a:endParaRPr lang="cs-CZ" dirty="0" smtClean="0"/>
          </a:p>
          <a:p>
            <a:pPr lvl="1"/>
            <a:r>
              <a:rPr lang="en-US" dirty="0" smtClean="0"/>
              <a:t>analyze </a:t>
            </a:r>
            <a:r>
              <a:rPr lang="en-US" dirty="0"/>
              <a:t>the alignment of </a:t>
            </a:r>
            <a:r>
              <a:rPr lang="en-US" dirty="0" smtClean="0"/>
              <a:t>antecedents</a:t>
            </a:r>
            <a:endParaRPr lang="cs-CZ" dirty="0" smtClean="0"/>
          </a:p>
          <a:p>
            <a:pPr lvl="1"/>
            <a:r>
              <a:rPr lang="en-US" dirty="0" smtClean="0"/>
              <a:t>co-training </a:t>
            </a:r>
            <a:r>
              <a:rPr lang="en-US" dirty="0"/>
              <a:t>with language-dependent feature </a:t>
            </a:r>
            <a:r>
              <a:rPr lang="en-US" dirty="0" smtClean="0"/>
              <a:t>sets</a:t>
            </a:r>
            <a:endParaRPr lang="cs-CZ" dirty="0" smtClean="0"/>
          </a:p>
          <a:p>
            <a:pPr lvl="1"/>
            <a:r>
              <a:rPr lang="en-US" dirty="0" smtClean="0"/>
              <a:t>translation </a:t>
            </a:r>
            <a:r>
              <a:rPr lang="en-US" dirty="0"/>
              <a:t>via deep syntax (</a:t>
            </a:r>
            <a:r>
              <a:rPr lang="en-US" dirty="0" err="1"/>
              <a:t>TectoMT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512511" cy="1143000"/>
          </a:xfrm>
        </p:spPr>
        <p:txBody>
          <a:bodyPr/>
          <a:lstStyle/>
          <a:p>
            <a:r>
              <a:rPr lang="en-US" sz="4800" dirty="0">
                <a:effectLst/>
              </a:rPr>
              <a:t>Acknowledgements</a:t>
            </a:r>
            <a:endParaRPr lang="cs-CZ" sz="4800" dirty="0">
              <a:effectLst/>
            </a:endParaRPr>
          </a:p>
        </p:txBody>
      </p:sp>
      <p:sp>
        <p:nvSpPr>
          <p:cNvPr id="4" name="pole tekstowe 1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539552" y="2168101"/>
            <a:ext cx="8208912" cy="277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800" dirty="0"/>
              <a:t>The </a:t>
            </a:r>
            <a:r>
              <a:rPr lang="en-US" sz="1800" dirty="0" smtClean="0"/>
              <a:t>presentation of the results </a:t>
            </a:r>
            <a:r>
              <a:rPr lang="pl-PL" sz="1800" dirty="0" smtClean="0"/>
              <a:t>is </a:t>
            </a:r>
            <a:r>
              <a:rPr lang="pl-PL" sz="1800" dirty="0"/>
              <a:t>co-financed by the European Union from resources of </a:t>
            </a:r>
            <a:r>
              <a:rPr lang="pl-PL" sz="1800" dirty="0" smtClean="0"/>
              <a:t>the</a:t>
            </a:r>
            <a:r>
              <a:rPr lang="en-US" sz="1800" dirty="0" smtClean="0"/>
              <a:t> </a:t>
            </a:r>
            <a:r>
              <a:rPr lang="pl-PL" sz="1800" dirty="0" smtClean="0"/>
              <a:t>European </a:t>
            </a:r>
            <a:r>
              <a:rPr lang="pl-PL" sz="1800" dirty="0"/>
              <a:t>Social </a:t>
            </a:r>
            <a:r>
              <a:rPr lang="pl-PL" sz="1800" dirty="0" smtClean="0"/>
              <a:t>Fund</a:t>
            </a:r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The research was supported </a:t>
            </a:r>
            <a:r>
              <a:rPr lang="en-US" sz="1800" dirty="0"/>
              <a:t>from the Grant Agency of the Czech Republic (grant P406/12/0658 Coreference, discourse relations and information structure in a contrastive perspective</a:t>
            </a:r>
            <a:r>
              <a:rPr lang="en-US" sz="1800" dirty="0" smtClean="0"/>
              <a:t>), </a:t>
            </a:r>
            <a:r>
              <a:rPr lang="en-US" sz="1800" dirty="0"/>
              <a:t>GAUK 3389/2015, EU (grant FP7-ICT-2013-10-610516 – </a:t>
            </a:r>
            <a:r>
              <a:rPr lang="en-US" sz="1800" dirty="0" err="1"/>
              <a:t>QTLeap</a:t>
            </a:r>
            <a:r>
              <a:rPr lang="en-US" sz="1800" dirty="0"/>
              <a:t>) and SVV project number 260 224. This work has been using language resources developed, stored, and distributed by the LINDAT/CLARIN project of the Ministry of Education, Youth and Sports of the Czech Republic (project LM2010013).</a:t>
            </a:r>
            <a:endParaRPr lang="pl-PL" sz="18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_ufal_GIF_w142px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016" y="5733255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Bibliography I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7" name="Content Placeholder 6" descr="2015_monday_seminar_coref_bitext_stats.pdf - Foxit Reader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33103" r="18486" b="18334"/>
          <a:stretch/>
        </p:blipFill>
        <p:spPr>
          <a:xfrm>
            <a:off x="827584" y="1839933"/>
            <a:ext cx="7272807" cy="4390766"/>
          </a:xfr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Bibliography </a:t>
            </a:r>
            <a:r>
              <a:rPr lang="cs-CZ" dirty="0" smtClean="0">
                <a:effectLst/>
              </a:rPr>
              <a:t>I</a:t>
            </a:r>
            <a:r>
              <a:rPr lang="en-US" dirty="0" smtClean="0">
                <a:effectLst/>
              </a:rPr>
              <a:t>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5_monday_seminar_coref_bitext_stats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t="47841" r="19024" b="9518"/>
          <a:stretch/>
        </p:blipFill>
        <p:spPr>
          <a:xfrm>
            <a:off x="810036" y="1844824"/>
            <a:ext cx="7290356" cy="39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 smtClean="0"/>
              <a:t>Workflow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27893" r="29785" b="27375"/>
          <a:stretch/>
        </p:blipFill>
        <p:spPr bwMode="auto">
          <a:xfrm>
            <a:off x="899592" y="2129895"/>
            <a:ext cx="4948472" cy="30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771800" y="3717032"/>
            <a:ext cx="1152128" cy="0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012160" y="2132856"/>
            <a:ext cx="27363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Parallel </a:t>
            </a:r>
            <a:r>
              <a:rPr lang="en-US" dirty="0" err="1" smtClean="0"/>
              <a:t>treebank</a:t>
            </a:r>
            <a:endParaRPr lang="en-US" dirty="0" smtClean="0"/>
          </a:p>
          <a:p>
            <a:r>
              <a:rPr lang="en-US" dirty="0" smtClean="0"/>
              <a:t>Classes of nodes</a:t>
            </a:r>
          </a:p>
          <a:p>
            <a:r>
              <a:rPr lang="en-US" dirty="0" smtClean="0"/>
              <a:t>Alignment</a:t>
            </a:r>
          </a:p>
          <a:p>
            <a:r>
              <a:rPr lang="en-US" dirty="0" smtClean="0"/>
              <a:t>Statistics of counterparts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3347864" y="4005064"/>
            <a:ext cx="0" cy="144016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187624" y="5517232"/>
            <a:ext cx="45336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statistics, examples, analysis</a:t>
            </a:r>
            <a:endParaRPr lang="cs-CZ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893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6512511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280920" cy="4122792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linguistics</a:t>
            </a:r>
            <a:r>
              <a:rPr lang="cs-CZ" dirty="0"/>
              <a:t> and typology</a:t>
            </a:r>
          </a:p>
          <a:p>
            <a:pPr lvl="1"/>
            <a:r>
              <a:rPr lang="en-US" dirty="0"/>
              <a:t>Referent activation theories (theory of topicality in [</a:t>
            </a:r>
            <a:r>
              <a:rPr lang="en-US" dirty="0" err="1"/>
              <a:t>Givon</a:t>
            </a:r>
            <a:r>
              <a:rPr lang="en-US" dirty="0"/>
              <a:t>, 1983</a:t>
            </a:r>
            <a:r>
              <a:rPr lang="en-US" dirty="0" smtClean="0"/>
              <a:t>]; hierarchy </a:t>
            </a:r>
            <a:r>
              <a:rPr lang="en-US" dirty="0"/>
              <a:t>of referential devices in [Ariel, 2015]; neural networks </a:t>
            </a:r>
            <a:r>
              <a:rPr lang="en-US" dirty="0" smtClean="0"/>
              <a:t>model for </a:t>
            </a:r>
            <a:r>
              <a:rPr lang="en-US" dirty="0"/>
              <a:t>pronominal choice in [</a:t>
            </a:r>
            <a:r>
              <a:rPr lang="en-US" dirty="0" err="1"/>
              <a:t>Kibrik</a:t>
            </a:r>
            <a:r>
              <a:rPr lang="en-US" dirty="0"/>
              <a:t>, 1997], [</a:t>
            </a:r>
            <a:r>
              <a:rPr lang="en-US" dirty="0" err="1"/>
              <a:t>Kibrik</a:t>
            </a:r>
            <a:r>
              <a:rPr lang="en-US" dirty="0"/>
              <a:t>, 2011]; saliences </a:t>
            </a:r>
            <a:r>
              <a:rPr lang="en-US" dirty="0" smtClean="0"/>
              <a:t>in </a:t>
            </a:r>
            <a:r>
              <a:rPr lang="cs-CZ" dirty="0" smtClean="0"/>
              <a:t>[</a:t>
            </a:r>
            <a:r>
              <a:rPr lang="cs-CZ" dirty="0" err="1"/>
              <a:t>Hajicova</a:t>
            </a:r>
            <a:r>
              <a:rPr lang="cs-CZ" dirty="0"/>
              <a:t> et al., 2006])</a:t>
            </a:r>
          </a:p>
          <a:p>
            <a:pPr lvl="1"/>
            <a:r>
              <a:rPr lang="en-US" dirty="0"/>
              <a:t>Analysis of one language vs. linguistic typology</a:t>
            </a:r>
          </a:p>
          <a:p>
            <a:r>
              <a:rPr lang="cs-CZ" dirty="0" err="1" smtClean="0"/>
              <a:t>Corp</a:t>
            </a:r>
            <a:r>
              <a:rPr lang="en-US" dirty="0" err="1" smtClean="0"/>
              <a:t>ora</a:t>
            </a:r>
            <a:r>
              <a:rPr lang="en-US" dirty="0" smtClean="0"/>
              <a:t>: </a:t>
            </a:r>
            <a:r>
              <a:rPr lang="en-US" dirty="0" err="1"/>
              <a:t>Postolache</a:t>
            </a:r>
            <a:r>
              <a:rPr lang="en-US" dirty="0"/>
              <a:t> et al., </a:t>
            </a:r>
            <a:r>
              <a:rPr lang="en-US" dirty="0" smtClean="0"/>
              <a:t>2006 [Rom-</a:t>
            </a:r>
            <a:r>
              <a:rPr lang="en-US" dirty="0" err="1" smtClean="0"/>
              <a:t>En</a:t>
            </a:r>
            <a:r>
              <a:rPr lang="en-US" dirty="0" smtClean="0"/>
              <a:t>], </a:t>
            </a:r>
            <a:r>
              <a:rPr lang="en-US" dirty="0" err="1"/>
              <a:t>Guillou</a:t>
            </a:r>
            <a:r>
              <a:rPr lang="en-US" dirty="0"/>
              <a:t> et al., </a:t>
            </a:r>
            <a:r>
              <a:rPr lang="en-US" dirty="0" smtClean="0"/>
              <a:t>2014 [DE-EN </a:t>
            </a:r>
            <a:r>
              <a:rPr lang="en-US" dirty="0" err="1" smtClean="0"/>
              <a:t>ParCor</a:t>
            </a:r>
            <a:r>
              <a:rPr lang="en-US" dirty="0" smtClean="0"/>
              <a:t>], </a:t>
            </a:r>
            <a:r>
              <a:rPr lang="en-US" dirty="0" err="1"/>
              <a:t>Bojar</a:t>
            </a:r>
            <a:r>
              <a:rPr lang="en-US" dirty="0"/>
              <a:t> et al., </a:t>
            </a:r>
            <a:r>
              <a:rPr lang="en-US" dirty="0" smtClean="0"/>
              <a:t>2012 [</a:t>
            </a:r>
            <a:r>
              <a:rPr lang="en-US" dirty="0" err="1" smtClean="0"/>
              <a:t>CzEng</a:t>
            </a:r>
            <a:r>
              <a:rPr lang="en-US" dirty="0" smtClean="0"/>
              <a:t>]</a:t>
            </a:r>
          </a:p>
          <a:p>
            <a:r>
              <a:rPr lang="cs-CZ" dirty="0"/>
              <a:t>Corpus-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en-US" dirty="0"/>
              <a:t>: </a:t>
            </a:r>
            <a:r>
              <a:rPr lang="cs-CZ" dirty="0" smtClean="0"/>
              <a:t>(</a:t>
            </a:r>
            <a:r>
              <a:rPr lang="cs-CZ" dirty="0"/>
              <a:t>Kunz and </a:t>
            </a:r>
            <a:r>
              <a:rPr lang="cs-CZ" dirty="0" err="1"/>
              <a:t>Lapshinova-Koltunski</a:t>
            </a:r>
            <a:r>
              <a:rPr lang="cs-CZ" dirty="0"/>
              <a:t>, 2015;</a:t>
            </a:r>
            <a:r>
              <a:rPr lang="en-US" dirty="0"/>
              <a:t> </a:t>
            </a:r>
            <a:r>
              <a:rPr lang="cs-CZ" dirty="0" err="1"/>
              <a:t>Zinsmeister</a:t>
            </a:r>
            <a:r>
              <a:rPr lang="cs-CZ" dirty="0"/>
              <a:t> et al., 2012</a:t>
            </a:r>
            <a:r>
              <a:rPr lang="cs-CZ" dirty="0" smtClean="0"/>
              <a:t>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NLP </a:t>
            </a:r>
            <a:r>
              <a:rPr lang="cs-CZ" dirty="0" err="1"/>
              <a:t>applications</a:t>
            </a:r>
            <a:r>
              <a:rPr lang="cs-CZ" dirty="0"/>
              <a:t>: coreference </a:t>
            </a:r>
            <a:r>
              <a:rPr lang="cs-CZ" dirty="0" err="1"/>
              <a:t>projection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de </a:t>
            </a:r>
            <a:r>
              <a:rPr lang="cs-CZ" dirty="0" err="1"/>
              <a:t>Souza</a:t>
            </a:r>
            <a:r>
              <a:rPr lang="cs-CZ" dirty="0"/>
              <a:t> and </a:t>
            </a:r>
            <a:r>
              <a:rPr lang="cs-CZ" dirty="0" err="1"/>
              <a:t>Orasan</a:t>
            </a:r>
            <a:r>
              <a:rPr lang="cs-CZ" dirty="0"/>
              <a:t>, </a:t>
            </a:r>
            <a:r>
              <a:rPr lang="cs-CZ" dirty="0" smtClean="0"/>
              <a:t>2011, </a:t>
            </a:r>
            <a:r>
              <a:rPr lang="en-US" dirty="0" err="1"/>
              <a:t>Postolache</a:t>
            </a:r>
            <a:r>
              <a:rPr lang="en-US" dirty="0"/>
              <a:t> et al., </a:t>
            </a:r>
            <a:r>
              <a:rPr lang="en-US" dirty="0" smtClean="0"/>
              <a:t>2006, </a:t>
            </a:r>
            <a:r>
              <a:rPr lang="en-US" dirty="0"/>
              <a:t>Rahman and Ng, 2012; </a:t>
            </a:r>
            <a:r>
              <a:rPr lang="en-US" dirty="0" err="1"/>
              <a:t>Ogrodniczuk</a:t>
            </a:r>
            <a:r>
              <a:rPr lang="en-US" dirty="0"/>
              <a:t>, </a:t>
            </a:r>
            <a:r>
              <a:rPr lang="en-US" dirty="0" smtClean="0"/>
              <a:t>2013</a:t>
            </a:r>
            <a:endParaRPr lang="cs-CZ" dirty="0"/>
          </a:p>
          <a:p>
            <a:r>
              <a:rPr lang="cs-CZ" dirty="0"/>
              <a:t>Czech-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: [Onderkova, 2009</a:t>
            </a:r>
            <a:r>
              <a:rPr lang="cs-CZ" dirty="0" smtClean="0"/>
              <a:t>],</a:t>
            </a:r>
            <a:r>
              <a:rPr lang="en-US" dirty="0" smtClean="0"/>
              <a:t> </a:t>
            </a:r>
            <a:r>
              <a:rPr lang="cs-CZ" dirty="0" smtClean="0"/>
              <a:t>[</a:t>
            </a:r>
            <a:r>
              <a:rPr lang="cs-CZ" dirty="0" err="1"/>
              <a:t>Veselovska</a:t>
            </a:r>
            <a:r>
              <a:rPr lang="cs-CZ" dirty="0"/>
              <a:t> et al., 2012], [</a:t>
            </a:r>
            <a:r>
              <a:rPr lang="cs-CZ" dirty="0" err="1"/>
              <a:t>Novak</a:t>
            </a:r>
            <a:r>
              <a:rPr lang="cs-CZ" dirty="0"/>
              <a:t> et al., 2013</a:t>
            </a:r>
            <a:r>
              <a:rPr lang="cs-CZ" dirty="0" smtClean="0"/>
              <a:t>],</a:t>
            </a:r>
            <a:r>
              <a:rPr lang="en-US" dirty="0" smtClean="0"/>
              <a:t> </a:t>
            </a:r>
            <a:r>
              <a:rPr lang="cs-CZ" dirty="0" smtClean="0"/>
              <a:t>[</a:t>
            </a:r>
            <a:r>
              <a:rPr lang="cs-CZ" dirty="0" err="1"/>
              <a:t>Novak</a:t>
            </a:r>
            <a:r>
              <a:rPr lang="cs-CZ" dirty="0"/>
              <a:t> and </a:t>
            </a:r>
            <a:r>
              <a:rPr lang="cs-CZ" dirty="0" err="1"/>
              <a:t>Zabokrtsky</a:t>
            </a:r>
            <a:r>
              <a:rPr lang="cs-CZ" dirty="0"/>
              <a:t>, 2014</a:t>
            </a:r>
            <a:r>
              <a:rPr lang="cs-CZ" dirty="0" smtClean="0"/>
              <a:t>])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7618</TotalTime>
  <Words>2225</Words>
  <Application>Microsoft Office PowerPoint</Application>
  <PresentationFormat>Předvádění na obrazovce (4:3)</PresentationFormat>
  <Paragraphs>262</Paragraphs>
  <Slides>76</Slides>
  <Notes>5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77" baseType="lpstr">
      <vt:lpstr>Aerodynamika</vt:lpstr>
      <vt:lpstr>Prezentace aplikace PowerPoint</vt:lpstr>
      <vt:lpstr>Coreferential expressions in English and Czech</vt:lpstr>
      <vt:lpstr>Prezentace aplikace PowerPoint</vt:lpstr>
      <vt:lpstr>Motivation</vt:lpstr>
      <vt:lpstr>Workflow</vt:lpstr>
      <vt:lpstr>Workflow</vt:lpstr>
      <vt:lpstr>Workflow</vt:lpstr>
      <vt:lpstr>Workflow</vt:lpstr>
      <vt:lpstr>Related Work</vt:lpstr>
      <vt:lpstr>PCEDT</vt:lpstr>
      <vt:lpstr>Prezentace aplikace PowerPoint</vt:lpstr>
      <vt:lpstr>Prezentace aplikace PowerPoint</vt:lpstr>
      <vt:lpstr>PCEDT - Coreference</vt:lpstr>
      <vt:lpstr>Data subset under analysis  </vt:lpstr>
      <vt:lpstr>Classes of inspected expressions</vt:lpstr>
      <vt:lpstr>Central pronouns  </vt:lpstr>
      <vt:lpstr>Relative pronouns</vt:lpstr>
      <vt:lpstr>Anaphoric zeros  </vt:lpstr>
      <vt:lpstr>Prezentace aplikace PowerPoint</vt:lpstr>
      <vt:lpstr>Original alignment</vt:lpstr>
      <vt:lpstr>The rule-based improvements  </vt:lpstr>
      <vt:lpstr>Manual alignment</vt:lpstr>
      <vt:lpstr>Indirect alignment</vt:lpstr>
      <vt:lpstr>Alignment quality evaluation  </vt:lpstr>
      <vt:lpstr>Counterparts</vt:lpstr>
      <vt:lpstr>Counterparts</vt:lpstr>
      <vt:lpstr>English central pronouns</vt:lpstr>
      <vt:lpstr>English central pronouns: personal to zero  </vt:lpstr>
      <vt:lpstr>English central pronouns: personal to personal  </vt:lpstr>
      <vt:lpstr>English central pronouns: personal to demonstrative  </vt:lpstr>
      <vt:lpstr>English central pronouns: pleonastic it    </vt:lpstr>
      <vt:lpstr>English central pronouns: possessive to possessive    </vt:lpstr>
      <vt:lpstr>English central pronouns: reflexive possessive svůj    </vt:lpstr>
      <vt:lpstr>English central pronouns: possessive to nothing    </vt:lpstr>
      <vt:lpstr>English central pronouns: possessive to dative    </vt:lpstr>
      <vt:lpstr>English central pronouns: reflexive basic      </vt:lpstr>
      <vt:lpstr>English central pronouns: reflexive basic      </vt:lpstr>
      <vt:lpstr>English central pronouns</vt:lpstr>
      <vt:lpstr>Czech central pronouns</vt:lpstr>
      <vt:lpstr>Czech central pronouns</vt:lpstr>
      <vt:lpstr>Czech central pronouns: personal to zero</vt:lpstr>
      <vt:lpstr>Czech central pronouns: possessives</vt:lpstr>
      <vt:lpstr>Czech central pronouns: reflexives</vt:lpstr>
      <vt:lpstr>Czech central pronouns</vt:lpstr>
      <vt:lpstr>Czech relative pronouns</vt:lpstr>
      <vt:lpstr>Czech relative pronouns</vt:lpstr>
      <vt:lpstr>Czech relative pronouns: což to apposition  </vt:lpstr>
      <vt:lpstr>Czech relative pronouns: což to apposition  </vt:lpstr>
      <vt:lpstr>Czech relative pronouns: relative to relative  </vt:lpstr>
      <vt:lpstr>Czech relative pronouns: relative to zero  </vt:lpstr>
      <vt:lpstr>Czech relative pronouns: relative not aligned  </vt:lpstr>
      <vt:lpstr>Czech relative pronouns: relative to fused or interrogative   </vt:lpstr>
      <vt:lpstr>Czech relative pronouns</vt:lpstr>
      <vt:lpstr>English relative pronouns</vt:lpstr>
      <vt:lpstr>English relative pronouns</vt:lpstr>
      <vt:lpstr>English relative pronouns: that and relative</vt:lpstr>
      <vt:lpstr>English relative pronouns: interrogative and fused  </vt:lpstr>
      <vt:lpstr>English relative pronouns: subordinating conjunction    </vt:lpstr>
      <vt:lpstr>English relative pronouns</vt:lpstr>
      <vt:lpstr>English anaphoric zeros  </vt:lpstr>
      <vt:lpstr>English anaphoric zeros</vt:lpstr>
      <vt:lpstr>English anaphoric zeros: zero to zero</vt:lpstr>
      <vt:lpstr>English anaphoric zeros: zero to relative</vt:lpstr>
      <vt:lpstr>English anaphoric zeros: not aligned</vt:lpstr>
      <vt:lpstr>English anaphoric zeros  </vt:lpstr>
      <vt:lpstr>Czech anaphoric zeros  </vt:lpstr>
      <vt:lpstr>Czech anaphoric zeros</vt:lpstr>
      <vt:lpstr>Czech anaphoric zeros: zeros to personal</vt:lpstr>
      <vt:lpstr>Czech anaphoric zeros: zeros to personal (1st&amp;2nd pers)  </vt:lpstr>
      <vt:lpstr>Czech anaphoric zeros  </vt:lpstr>
      <vt:lpstr>Counterparts </vt:lpstr>
      <vt:lpstr>Discussion</vt:lpstr>
      <vt:lpstr>Conclusion  </vt:lpstr>
      <vt:lpstr>Acknowledgements</vt:lpstr>
      <vt:lpstr>Bibliography I  </vt:lpstr>
      <vt:lpstr>Bibliography II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Coreferential expressions in English and Czech</dc:title>
  <dc:creator>Anja</dc:creator>
  <cp:lastModifiedBy>Anja</cp:lastModifiedBy>
  <cp:revision>80</cp:revision>
  <dcterms:created xsi:type="dcterms:W3CDTF">2015-04-21T11:32:18Z</dcterms:created>
  <dcterms:modified xsi:type="dcterms:W3CDTF">2015-04-30T13:39:17Z</dcterms:modified>
</cp:coreProperties>
</file>