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80"/>
  </p:notesMasterIdLst>
  <p:sldIdLst>
    <p:sldId id="256" r:id="rId2"/>
    <p:sldId id="379" r:id="rId3"/>
    <p:sldId id="417" r:id="rId4"/>
    <p:sldId id="418" r:id="rId5"/>
    <p:sldId id="371" r:id="rId6"/>
    <p:sldId id="374" r:id="rId7"/>
    <p:sldId id="414" r:id="rId8"/>
    <p:sldId id="419" r:id="rId9"/>
    <p:sldId id="420" r:id="rId10"/>
    <p:sldId id="421" r:id="rId11"/>
    <p:sldId id="422" r:id="rId12"/>
    <p:sldId id="423" r:id="rId13"/>
    <p:sldId id="378" r:id="rId14"/>
    <p:sldId id="386" r:id="rId15"/>
    <p:sldId id="415" r:id="rId16"/>
    <p:sldId id="416" r:id="rId17"/>
    <p:sldId id="257" r:id="rId18"/>
    <p:sldId id="424" r:id="rId19"/>
    <p:sldId id="393" r:id="rId20"/>
    <p:sldId id="258" r:id="rId21"/>
    <p:sldId id="311" r:id="rId22"/>
    <p:sldId id="310" r:id="rId23"/>
    <p:sldId id="353" r:id="rId24"/>
    <p:sldId id="394" r:id="rId25"/>
    <p:sldId id="395" r:id="rId26"/>
    <p:sldId id="396" r:id="rId27"/>
    <p:sldId id="312" r:id="rId28"/>
    <p:sldId id="349" r:id="rId29"/>
    <p:sldId id="397" r:id="rId30"/>
    <p:sldId id="263" r:id="rId31"/>
    <p:sldId id="398" r:id="rId32"/>
    <p:sldId id="399" r:id="rId33"/>
    <p:sldId id="400" r:id="rId34"/>
    <p:sldId id="401" r:id="rId35"/>
    <p:sldId id="329" r:id="rId36"/>
    <p:sldId id="354" r:id="rId37"/>
    <p:sldId id="335" r:id="rId38"/>
    <p:sldId id="355" r:id="rId39"/>
    <p:sldId id="330" r:id="rId40"/>
    <p:sldId id="331" r:id="rId41"/>
    <p:sldId id="332" r:id="rId42"/>
    <p:sldId id="333" r:id="rId43"/>
    <p:sldId id="322" r:id="rId44"/>
    <p:sldId id="356" r:id="rId45"/>
    <p:sldId id="324" r:id="rId46"/>
    <p:sldId id="323" r:id="rId47"/>
    <p:sldId id="402" r:id="rId48"/>
    <p:sldId id="425" r:id="rId49"/>
    <p:sldId id="403" r:id="rId50"/>
    <p:sldId id="404" r:id="rId51"/>
    <p:sldId id="405" r:id="rId52"/>
    <p:sldId id="406" r:id="rId53"/>
    <p:sldId id="426" r:id="rId54"/>
    <p:sldId id="358" r:id="rId55"/>
    <p:sldId id="365" r:id="rId56"/>
    <p:sldId id="343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283" r:id="rId66"/>
    <p:sldId id="277" r:id="rId67"/>
    <p:sldId id="279" r:id="rId68"/>
    <p:sldId id="427" r:id="rId69"/>
    <p:sldId id="407" r:id="rId70"/>
    <p:sldId id="309" r:id="rId71"/>
    <p:sldId id="409" r:id="rId72"/>
    <p:sldId id="428" r:id="rId73"/>
    <p:sldId id="410" r:id="rId74"/>
    <p:sldId id="411" r:id="rId75"/>
    <p:sldId id="429" r:id="rId76"/>
    <p:sldId id="412" r:id="rId77"/>
    <p:sldId id="431" r:id="rId78"/>
    <p:sldId id="350" r:id="rId79"/>
  </p:sldIdLst>
  <p:sldSz cx="9144000" cy="6858000" type="screen4x3"/>
  <p:notesSz cx="6858000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o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86" autoAdjust="0"/>
  </p:normalViewPr>
  <p:slideViewPr>
    <p:cSldViewPr>
      <p:cViewPr>
        <p:scale>
          <a:sx n="77" d="100"/>
          <a:sy n="77" d="100"/>
        </p:scale>
        <p:origin x="-9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GECCo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coreference</c:v>
                </c:pt>
                <c:pt idx="1">
                  <c:v>bridging/lexical cohesion</c:v>
                </c:pt>
                <c:pt idx="2">
                  <c:v>ellipsis</c:v>
                </c:pt>
                <c:pt idx="3">
                  <c:v>DSDs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373</c:v>
                </c:pt>
                <c:pt idx="1">
                  <c:v>646</c:v>
                </c:pt>
                <c:pt idx="2">
                  <c:v>60</c:v>
                </c:pt>
                <c:pt idx="3">
                  <c:v>115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PDiT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coreference</c:v>
                </c:pt>
                <c:pt idx="1">
                  <c:v>bridging/lexical cohesion</c:v>
                </c:pt>
                <c:pt idx="2">
                  <c:v>ellipsis</c:v>
                </c:pt>
                <c:pt idx="3">
                  <c:v>DSDs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620</c:v>
                </c:pt>
                <c:pt idx="1">
                  <c:v>71</c:v>
                </c:pt>
                <c:pt idx="2">
                  <c:v>283</c:v>
                </c:pt>
                <c:pt idx="3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207104"/>
        <c:axId val="192208896"/>
        <c:axId val="0"/>
      </c:bar3DChart>
      <c:catAx>
        <c:axId val="192207104"/>
        <c:scaling>
          <c:orientation val="minMax"/>
        </c:scaling>
        <c:delete val="0"/>
        <c:axPos val="l"/>
        <c:majorTickMark val="out"/>
        <c:minorTickMark val="none"/>
        <c:tickLblPos val="nextTo"/>
        <c:crossAx val="192208896"/>
        <c:crosses val="autoZero"/>
        <c:auto val="1"/>
        <c:lblAlgn val="ctr"/>
        <c:lblOffset val="100"/>
        <c:noMultiLvlLbl val="0"/>
      </c:catAx>
      <c:valAx>
        <c:axId val="192208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2207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893CB-2351-4508-BE00-67801CB9EEB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2B2DB8-FBB7-4142-BC06-20D44680725E}">
      <dgm:prSet phldrT="[Text]"/>
      <dgm:spPr/>
      <dgm:t>
        <a:bodyPr/>
        <a:lstStyle/>
        <a:p>
          <a:r>
            <a:rPr lang="ru-RU" dirty="0" smtClean="0"/>
            <a:t>отношения между произвольными сегментами текста</a:t>
          </a:r>
          <a:endParaRPr lang="ru-RU" dirty="0"/>
        </a:p>
      </dgm:t>
    </dgm:pt>
    <dgm:pt modelId="{59C3C442-D346-4A9E-B1AF-1CA081F7589D}" type="parTrans" cxnId="{8885D0C8-FEF1-451B-96C4-67C4211B441B}">
      <dgm:prSet/>
      <dgm:spPr/>
      <dgm:t>
        <a:bodyPr/>
        <a:lstStyle/>
        <a:p>
          <a:endParaRPr lang="ru-RU"/>
        </a:p>
      </dgm:t>
    </dgm:pt>
    <dgm:pt modelId="{3D165BD8-F37A-479B-A793-474C843F5DE3}" type="sibTrans" cxnId="{8885D0C8-FEF1-451B-96C4-67C4211B441B}">
      <dgm:prSet/>
      <dgm:spPr/>
      <dgm:t>
        <a:bodyPr/>
        <a:lstStyle/>
        <a:p>
          <a:endParaRPr lang="ru-RU"/>
        </a:p>
      </dgm:t>
    </dgm:pt>
    <dgm:pt modelId="{CE0BC0FA-4D9C-4421-BEE1-B216033BF5A1}">
      <dgm:prSet phldrT="[Text]"/>
      <dgm:spPr/>
      <dgm:t>
        <a:bodyPr/>
        <a:lstStyle/>
        <a:p>
          <a:r>
            <a:rPr lang="ru-RU" dirty="0" smtClean="0"/>
            <a:t>отношения между</a:t>
          </a:r>
          <a:r>
            <a:rPr lang="cs-CZ" dirty="0" smtClean="0"/>
            <a:t> </a:t>
          </a:r>
          <a:r>
            <a:rPr lang="ru-RU" dirty="0" smtClean="0"/>
            <a:t>предложениями (организация предложений, </a:t>
          </a:r>
          <a:r>
            <a:rPr lang="ru-RU" dirty="0" err="1" smtClean="0"/>
            <a:t>прагм</a:t>
          </a:r>
          <a:r>
            <a:rPr lang="ru-RU" dirty="0" smtClean="0"/>
            <a:t>. маркеры)</a:t>
          </a:r>
          <a:endParaRPr lang="ru-RU" dirty="0"/>
        </a:p>
      </dgm:t>
    </dgm:pt>
    <dgm:pt modelId="{5D98F34A-482E-4016-B14C-D4603D9E5122}" type="parTrans" cxnId="{8945F0AD-98EB-4C13-BB2E-37E807872E65}">
      <dgm:prSet/>
      <dgm:spPr/>
      <dgm:t>
        <a:bodyPr/>
        <a:lstStyle/>
        <a:p>
          <a:endParaRPr lang="ru-RU"/>
        </a:p>
      </dgm:t>
    </dgm:pt>
    <dgm:pt modelId="{C75B36BC-D302-4095-877B-90A951705D29}" type="sibTrans" cxnId="{8945F0AD-98EB-4C13-BB2E-37E807872E65}">
      <dgm:prSet/>
      <dgm:spPr/>
      <dgm:t>
        <a:bodyPr/>
        <a:lstStyle/>
        <a:p>
          <a:endParaRPr lang="ru-RU"/>
        </a:p>
      </dgm:t>
    </dgm:pt>
    <dgm:pt modelId="{14B5B0DC-6AEF-433C-9F6C-8EDC4490637C}">
      <dgm:prSet phldrT="[Text]"/>
      <dgm:spPr/>
      <dgm:t>
        <a:bodyPr/>
        <a:lstStyle/>
        <a:p>
          <a:r>
            <a:rPr lang="ru-RU" dirty="0" smtClean="0"/>
            <a:t>отношения между</a:t>
          </a:r>
          <a:r>
            <a:rPr lang="cs-CZ" dirty="0" smtClean="0"/>
            <a:t> </a:t>
          </a:r>
          <a:r>
            <a:rPr lang="ru-RU" dirty="0" smtClean="0"/>
            <a:t>клаузами (сочинение, подчинение, союзы)</a:t>
          </a:r>
          <a:endParaRPr lang="ru-RU" dirty="0"/>
        </a:p>
      </dgm:t>
    </dgm:pt>
    <dgm:pt modelId="{1C41B3FC-1510-4102-A9C3-C90AC144E25F}" type="parTrans" cxnId="{AD3AE857-DEC7-4057-BFD9-3F717C55D776}">
      <dgm:prSet/>
      <dgm:spPr/>
      <dgm:t>
        <a:bodyPr/>
        <a:lstStyle/>
        <a:p>
          <a:endParaRPr lang="ru-RU"/>
        </a:p>
      </dgm:t>
    </dgm:pt>
    <dgm:pt modelId="{97357F19-BBE2-47AE-973E-F22C0924B07F}" type="sibTrans" cxnId="{AD3AE857-DEC7-4057-BFD9-3F717C55D776}">
      <dgm:prSet/>
      <dgm:spPr/>
      <dgm:t>
        <a:bodyPr/>
        <a:lstStyle/>
        <a:p>
          <a:endParaRPr lang="ru-RU"/>
        </a:p>
      </dgm:t>
    </dgm:pt>
    <dgm:pt modelId="{01F201CD-C1F4-45BB-A052-295480B4469B}">
      <dgm:prSet/>
      <dgm:spPr/>
      <dgm:t>
        <a:bodyPr/>
        <a:lstStyle/>
        <a:p>
          <a:r>
            <a:rPr lang="ru-RU" smtClean="0"/>
            <a:t>учитываются отношения внутри клауз (время, финитность, аспект, др. морфология)</a:t>
          </a:r>
          <a:endParaRPr lang="ru-RU" dirty="0"/>
        </a:p>
      </dgm:t>
    </dgm:pt>
    <dgm:pt modelId="{44EF2B84-BD69-4117-BB14-706DDC3DF87D}" type="parTrans" cxnId="{FC810B79-E799-4A02-8392-272FC0A0FA16}">
      <dgm:prSet/>
      <dgm:spPr/>
      <dgm:t>
        <a:bodyPr/>
        <a:lstStyle/>
        <a:p>
          <a:endParaRPr lang="ru-RU"/>
        </a:p>
      </dgm:t>
    </dgm:pt>
    <dgm:pt modelId="{9CFE5E1A-7213-4E2E-B007-71B57C96CFB8}" type="sibTrans" cxnId="{FC810B79-E799-4A02-8392-272FC0A0FA16}">
      <dgm:prSet/>
      <dgm:spPr/>
      <dgm:t>
        <a:bodyPr/>
        <a:lstStyle/>
        <a:p>
          <a:endParaRPr lang="ru-RU"/>
        </a:p>
      </dgm:t>
    </dgm:pt>
    <dgm:pt modelId="{FB24ECE3-D55C-4408-82D6-BC4EF3700CFD}" type="pres">
      <dgm:prSet presAssocID="{ADE893CB-2351-4508-BE00-67801CB9EE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8E2DA-F9EA-467E-8EB7-B8BBED85C6EA}" type="pres">
      <dgm:prSet presAssocID="{ADE893CB-2351-4508-BE00-67801CB9EEB2}" presName="dummyMaxCanvas" presStyleCnt="0">
        <dgm:presLayoutVars/>
      </dgm:prSet>
      <dgm:spPr/>
    </dgm:pt>
    <dgm:pt modelId="{DE25DAE0-AC81-43CF-89D4-3404BC122A35}" type="pres">
      <dgm:prSet presAssocID="{ADE893CB-2351-4508-BE00-67801CB9EEB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B90D9-444A-421C-8A80-33A29E8D6291}" type="pres">
      <dgm:prSet presAssocID="{ADE893CB-2351-4508-BE00-67801CB9EEB2}" presName="FourNodes_2" presStyleLbl="node1" presStyleIdx="1" presStyleCnt="4" custLinFactNeighborX="-507" custLinFactNeighborY="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89767-F278-43C2-9754-D97A70E2D2E9}" type="pres">
      <dgm:prSet presAssocID="{ADE893CB-2351-4508-BE00-67801CB9EEB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91614-8ED2-4CFD-B879-D9E3723FFFA6}" type="pres">
      <dgm:prSet presAssocID="{ADE893CB-2351-4508-BE00-67801CB9EEB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C6BD-6034-49EE-8DC1-B9A7C45AD2C9}" type="pres">
      <dgm:prSet presAssocID="{ADE893CB-2351-4508-BE00-67801CB9EEB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D4A32-A6E3-4CA3-BBF5-16069759B233}" type="pres">
      <dgm:prSet presAssocID="{ADE893CB-2351-4508-BE00-67801CB9EEB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B0B62-5754-4C88-B5A0-275207712DFE}" type="pres">
      <dgm:prSet presAssocID="{ADE893CB-2351-4508-BE00-67801CB9EEB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9E552-56D1-4408-93F7-5A3F07BCC1FD}" type="pres">
      <dgm:prSet presAssocID="{ADE893CB-2351-4508-BE00-67801CB9EEB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FD019-CDE7-4387-A27C-2E07711BEB8A}" type="pres">
      <dgm:prSet presAssocID="{ADE893CB-2351-4508-BE00-67801CB9EEB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86E19-7FCC-485D-BB6F-A1AA1F572200}" type="pres">
      <dgm:prSet presAssocID="{ADE893CB-2351-4508-BE00-67801CB9EEB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F9849-BB54-4FF6-A6E2-43EDC665D0DC}" type="pres">
      <dgm:prSet presAssocID="{ADE893CB-2351-4508-BE00-67801CB9EEB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9C31D-67EC-43CA-BEA8-C03CD9D49366}" type="presOf" srcId="{01F201CD-C1F4-45BB-A052-295480B4469B}" destId="{BFCF9849-BB54-4FF6-A6E2-43EDC665D0DC}" srcOrd="1" destOrd="0" presId="urn:microsoft.com/office/officeart/2005/8/layout/vProcess5"/>
    <dgm:cxn modelId="{8885D0C8-FEF1-451B-96C4-67C4211B441B}" srcId="{ADE893CB-2351-4508-BE00-67801CB9EEB2}" destId="{432B2DB8-FBB7-4142-BC06-20D44680725E}" srcOrd="0" destOrd="0" parTransId="{59C3C442-D346-4A9E-B1AF-1CA081F7589D}" sibTransId="{3D165BD8-F37A-479B-A793-474C843F5DE3}"/>
    <dgm:cxn modelId="{00481B72-FCB3-4FD6-A753-63AD1508B8D1}" type="presOf" srcId="{3D165BD8-F37A-479B-A793-474C843F5DE3}" destId="{6766C6BD-6034-49EE-8DC1-B9A7C45AD2C9}" srcOrd="0" destOrd="0" presId="urn:microsoft.com/office/officeart/2005/8/layout/vProcess5"/>
    <dgm:cxn modelId="{29BF71E1-AA09-45D5-BC44-C4363E1356B5}" type="presOf" srcId="{01F201CD-C1F4-45BB-A052-295480B4469B}" destId="{FAD91614-8ED2-4CFD-B879-D9E3723FFFA6}" srcOrd="0" destOrd="0" presId="urn:microsoft.com/office/officeart/2005/8/layout/vProcess5"/>
    <dgm:cxn modelId="{7E58F652-2955-4405-BED7-BA44C6C48F25}" type="presOf" srcId="{C75B36BC-D302-4095-877B-90A951705D29}" destId="{9A5D4A32-A6E3-4CA3-BBF5-16069759B233}" srcOrd="0" destOrd="0" presId="urn:microsoft.com/office/officeart/2005/8/layout/vProcess5"/>
    <dgm:cxn modelId="{17DD25CB-152B-42D5-95CB-034D433C7B31}" type="presOf" srcId="{432B2DB8-FBB7-4142-BC06-20D44680725E}" destId="{DE25DAE0-AC81-43CF-89D4-3404BC122A35}" srcOrd="0" destOrd="0" presId="urn:microsoft.com/office/officeart/2005/8/layout/vProcess5"/>
    <dgm:cxn modelId="{B083CB64-1ED2-4389-969C-F6FAC19C011D}" type="presOf" srcId="{CE0BC0FA-4D9C-4421-BEE1-B216033BF5A1}" destId="{C8DFD019-CDE7-4387-A27C-2E07711BEB8A}" srcOrd="1" destOrd="0" presId="urn:microsoft.com/office/officeart/2005/8/layout/vProcess5"/>
    <dgm:cxn modelId="{FC810B79-E799-4A02-8392-272FC0A0FA16}" srcId="{ADE893CB-2351-4508-BE00-67801CB9EEB2}" destId="{01F201CD-C1F4-45BB-A052-295480B4469B}" srcOrd="3" destOrd="0" parTransId="{44EF2B84-BD69-4117-BB14-706DDC3DF87D}" sibTransId="{9CFE5E1A-7213-4E2E-B007-71B57C96CFB8}"/>
    <dgm:cxn modelId="{AD3AE857-DEC7-4057-BFD9-3F717C55D776}" srcId="{ADE893CB-2351-4508-BE00-67801CB9EEB2}" destId="{14B5B0DC-6AEF-433C-9F6C-8EDC4490637C}" srcOrd="2" destOrd="0" parTransId="{1C41B3FC-1510-4102-A9C3-C90AC144E25F}" sibTransId="{97357F19-BBE2-47AE-973E-F22C0924B07F}"/>
    <dgm:cxn modelId="{2ADEE7C4-77A2-4F8D-951D-F5121D62E27B}" type="presOf" srcId="{97357F19-BBE2-47AE-973E-F22C0924B07F}" destId="{1FFB0B62-5754-4C88-B5A0-275207712DFE}" srcOrd="0" destOrd="0" presId="urn:microsoft.com/office/officeart/2005/8/layout/vProcess5"/>
    <dgm:cxn modelId="{8945F0AD-98EB-4C13-BB2E-37E807872E65}" srcId="{ADE893CB-2351-4508-BE00-67801CB9EEB2}" destId="{CE0BC0FA-4D9C-4421-BEE1-B216033BF5A1}" srcOrd="1" destOrd="0" parTransId="{5D98F34A-482E-4016-B14C-D4603D9E5122}" sibTransId="{C75B36BC-D302-4095-877B-90A951705D29}"/>
    <dgm:cxn modelId="{5B9AB0C7-C93D-4C52-A7F3-D19A2B5D47DA}" type="presOf" srcId="{14B5B0DC-6AEF-433C-9F6C-8EDC4490637C}" destId="{5D686E19-7FCC-485D-BB6F-A1AA1F572200}" srcOrd="1" destOrd="0" presId="urn:microsoft.com/office/officeart/2005/8/layout/vProcess5"/>
    <dgm:cxn modelId="{80CEF4D3-E156-4199-AE57-E3B94829FB9B}" type="presOf" srcId="{CE0BC0FA-4D9C-4421-BEE1-B216033BF5A1}" destId="{0E5B90D9-444A-421C-8A80-33A29E8D6291}" srcOrd="0" destOrd="0" presId="urn:microsoft.com/office/officeart/2005/8/layout/vProcess5"/>
    <dgm:cxn modelId="{291DD1C5-A7E6-4F4B-B26F-07BB61CAFF20}" type="presOf" srcId="{14B5B0DC-6AEF-433C-9F6C-8EDC4490637C}" destId="{EDA89767-F278-43C2-9754-D97A70E2D2E9}" srcOrd="0" destOrd="0" presId="urn:microsoft.com/office/officeart/2005/8/layout/vProcess5"/>
    <dgm:cxn modelId="{06E49375-9A7F-4BEC-A83D-198E15430F9A}" type="presOf" srcId="{432B2DB8-FBB7-4142-BC06-20D44680725E}" destId="{D969E552-56D1-4408-93F7-5A3F07BCC1FD}" srcOrd="1" destOrd="0" presId="urn:microsoft.com/office/officeart/2005/8/layout/vProcess5"/>
    <dgm:cxn modelId="{CB4D9FAB-FBE6-4464-A675-DB2D1371A2C2}" type="presOf" srcId="{ADE893CB-2351-4508-BE00-67801CB9EEB2}" destId="{FB24ECE3-D55C-4408-82D6-BC4EF3700CFD}" srcOrd="0" destOrd="0" presId="urn:microsoft.com/office/officeart/2005/8/layout/vProcess5"/>
    <dgm:cxn modelId="{3004D3FC-D53A-4DFD-A8F2-7101081D262F}" type="presParOf" srcId="{FB24ECE3-D55C-4408-82D6-BC4EF3700CFD}" destId="{C158E2DA-F9EA-467E-8EB7-B8BBED85C6EA}" srcOrd="0" destOrd="0" presId="urn:microsoft.com/office/officeart/2005/8/layout/vProcess5"/>
    <dgm:cxn modelId="{290D9A06-14A3-4CC4-BEE8-A9750F940B5B}" type="presParOf" srcId="{FB24ECE3-D55C-4408-82D6-BC4EF3700CFD}" destId="{DE25DAE0-AC81-43CF-89D4-3404BC122A35}" srcOrd="1" destOrd="0" presId="urn:microsoft.com/office/officeart/2005/8/layout/vProcess5"/>
    <dgm:cxn modelId="{F526B109-82ED-4ED5-BE49-5E9BE23CC6C3}" type="presParOf" srcId="{FB24ECE3-D55C-4408-82D6-BC4EF3700CFD}" destId="{0E5B90D9-444A-421C-8A80-33A29E8D6291}" srcOrd="2" destOrd="0" presId="urn:microsoft.com/office/officeart/2005/8/layout/vProcess5"/>
    <dgm:cxn modelId="{B16111AC-EE7A-4A1C-A65B-0EEF6D9945FB}" type="presParOf" srcId="{FB24ECE3-D55C-4408-82D6-BC4EF3700CFD}" destId="{EDA89767-F278-43C2-9754-D97A70E2D2E9}" srcOrd="3" destOrd="0" presId="urn:microsoft.com/office/officeart/2005/8/layout/vProcess5"/>
    <dgm:cxn modelId="{F5C37DC6-748C-4666-B6C5-97980A76CB9C}" type="presParOf" srcId="{FB24ECE3-D55C-4408-82D6-BC4EF3700CFD}" destId="{FAD91614-8ED2-4CFD-B879-D9E3723FFFA6}" srcOrd="4" destOrd="0" presId="urn:microsoft.com/office/officeart/2005/8/layout/vProcess5"/>
    <dgm:cxn modelId="{C3BAABAF-74D4-434B-A156-B62B887044C1}" type="presParOf" srcId="{FB24ECE3-D55C-4408-82D6-BC4EF3700CFD}" destId="{6766C6BD-6034-49EE-8DC1-B9A7C45AD2C9}" srcOrd="5" destOrd="0" presId="urn:microsoft.com/office/officeart/2005/8/layout/vProcess5"/>
    <dgm:cxn modelId="{48F87CF5-70AC-4372-BE52-AB2F21B0C33A}" type="presParOf" srcId="{FB24ECE3-D55C-4408-82D6-BC4EF3700CFD}" destId="{9A5D4A32-A6E3-4CA3-BBF5-16069759B233}" srcOrd="6" destOrd="0" presId="urn:microsoft.com/office/officeart/2005/8/layout/vProcess5"/>
    <dgm:cxn modelId="{FD4502B2-C094-4D96-BA4D-4D9A3348D677}" type="presParOf" srcId="{FB24ECE3-D55C-4408-82D6-BC4EF3700CFD}" destId="{1FFB0B62-5754-4C88-B5A0-275207712DFE}" srcOrd="7" destOrd="0" presId="urn:microsoft.com/office/officeart/2005/8/layout/vProcess5"/>
    <dgm:cxn modelId="{D03F2299-EF0D-405C-A374-F1CE319F81CD}" type="presParOf" srcId="{FB24ECE3-D55C-4408-82D6-BC4EF3700CFD}" destId="{D969E552-56D1-4408-93F7-5A3F07BCC1FD}" srcOrd="8" destOrd="0" presId="urn:microsoft.com/office/officeart/2005/8/layout/vProcess5"/>
    <dgm:cxn modelId="{F8DFC4DA-6F2B-4D66-A9BB-6BC9E009763B}" type="presParOf" srcId="{FB24ECE3-D55C-4408-82D6-BC4EF3700CFD}" destId="{C8DFD019-CDE7-4387-A27C-2E07711BEB8A}" srcOrd="9" destOrd="0" presId="urn:microsoft.com/office/officeart/2005/8/layout/vProcess5"/>
    <dgm:cxn modelId="{E052C5FA-2B05-41FA-8F5E-17B4FBD061A4}" type="presParOf" srcId="{FB24ECE3-D55C-4408-82D6-BC4EF3700CFD}" destId="{5D686E19-7FCC-485D-BB6F-A1AA1F572200}" srcOrd="10" destOrd="0" presId="urn:microsoft.com/office/officeart/2005/8/layout/vProcess5"/>
    <dgm:cxn modelId="{08C66E1F-C774-4408-9537-1DCE324B61A1}" type="presParOf" srcId="{FB24ECE3-D55C-4408-82D6-BC4EF3700CFD}" destId="{BFCF9849-BB54-4FF6-A6E2-43EDC665D0DC}" srcOrd="11" destOrd="0" presId="urn:microsoft.com/office/officeart/2005/8/layout/vProcess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78768-F381-4FB0-8794-1185F278F415}" type="doc">
      <dgm:prSet loTypeId="urn:microsoft.com/office/officeart/2005/8/layout/vList6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A0F6636-4FE1-409A-B368-EAE82A6FAEB9}">
      <dgm:prSet phldrT="[Text]"/>
      <dgm:spPr/>
      <dgm:t>
        <a:bodyPr/>
        <a:lstStyle/>
        <a:p>
          <a:r>
            <a:rPr lang="en-US" dirty="0" smtClean="0"/>
            <a:t>PDT</a:t>
          </a:r>
          <a:endParaRPr lang="cs-CZ" dirty="0"/>
        </a:p>
      </dgm:t>
    </dgm:pt>
    <dgm:pt modelId="{6100ABCE-13B2-4726-9C1E-1D7782E9566B}" type="parTrans" cxnId="{952C5F32-A09E-4D01-921B-98D4C8CA3973}">
      <dgm:prSet/>
      <dgm:spPr/>
      <dgm:t>
        <a:bodyPr/>
        <a:lstStyle/>
        <a:p>
          <a:endParaRPr lang="cs-CZ"/>
        </a:p>
      </dgm:t>
    </dgm:pt>
    <dgm:pt modelId="{AE1E6E93-CFE0-4CDD-8089-368BB6A72E27}" type="sibTrans" cxnId="{952C5F32-A09E-4D01-921B-98D4C8CA3973}">
      <dgm:prSet/>
      <dgm:spPr/>
      <dgm:t>
        <a:bodyPr/>
        <a:lstStyle/>
        <a:p>
          <a:endParaRPr lang="cs-CZ"/>
        </a:p>
      </dgm:t>
    </dgm:pt>
    <dgm:pt modelId="{6B72E5B2-A2DD-4899-8267-ED52ED28EB54}">
      <dgm:prSet phldrT="[Text]"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базируется на  </a:t>
          </a:r>
          <a:r>
            <a:rPr lang="en" sz="1800" dirty="0" smtClean="0">
              <a:latin typeface="Times New Roman"/>
              <a:ea typeface="Times New Roman"/>
              <a:cs typeface="Times New Roman"/>
              <a:sym typeface="Times New Roman"/>
            </a:rPr>
            <a:t> Functional Generative Description (Sgall et al.) and Penn-style discourse annotation (Joshi, Prasad et al.)</a:t>
          </a:r>
          <a:endParaRPr lang="cs-CZ" sz="1800" dirty="0"/>
        </a:p>
      </dgm:t>
    </dgm:pt>
    <dgm:pt modelId="{3FA8E558-830B-4F5E-BF7B-7A4B4CAB45A5}" type="parTrans" cxnId="{1813B4EF-E833-4F43-A72F-7EC93FF941FA}">
      <dgm:prSet/>
      <dgm:spPr/>
      <dgm:t>
        <a:bodyPr/>
        <a:lstStyle/>
        <a:p>
          <a:endParaRPr lang="cs-CZ"/>
        </a:p>
      </dgm:t>
    </dgm:pt>
    <dgm:pt modelId="{6C5BF23A-9193-402C-B455-CA48B1749DA3}" type="sibTrans" cxnId="{1813B4EF-E833-4F43-A72F-7EC93FF941FA}">
      <dgm:prSet/>
      <dgm:spPr/>
      <dgm:t>
        <a:bodyPr/>
        <a:lstStyle/>
        <a:p>
          <a:endParaRPr lang="cs-CZ"/>
        </a:p>
      </dgm:t>
    </dgm:pt>
    <dgm:pt modelId="{AF922F9E-5967-4EDE-8C99-B7B060620C91}">
      <dgm:prSet phldrT="[Text]"/>
      <dgm:spPr/>
      <dgm:t>
        <a:bodyPr/>
        <a:lstStyle/>
        <a:p>
          <a:r>
            <a:rPr lang="en-US" dirty="0" err="1" smtClean="0"/>
            <a:t>GECCo</a:t>
          </a:r>
          <a:endParaRPr lang="cs-CZ" dirty="0"/>
        </a:p>
      </dgm:t>
    </dgm:pt>
    <dgm:pt modelId="{4374298F-5DF7-4E37-89E2-E59756E447FA}" type="parTrans" cxnId="{4D3409B6-CCE3-49AA-9FFE-1EFF7D5949E0}">
      <dgm:prSet/>
      <dgm:spPr/>
      <dgm:t>
        <a:bodyPr/>
        <a:lstStyle/>
        <a:p>
          <a:endParaRPr lang="cs-CZ"/>
        </a:p>
      </dgm:t>
    </dgm:pt>
    <dgm:pt modelId="{C5ED356D-5891-418D-BC37-CBD899F8D984}" type="sibTrans" cxnId="{4D3409B6-CCE3-49AA-9FFE-1EFF7D5949E0}">
      <dgm:prSet/>
      <dgm:spPr/>
      <dgm:t>
        <a:bodyPr/>
        <a:lstStyle/>
        <a:p>
          <a:endParaRPr lang="cs-CZ"/>
        </a:p>
      </dgm:t>
    </dgm:pt>
    <dgm:pt modelId="{125D5088-3034-4DAB-9FBE-EF90AAC9EDCF}">
      <dgm:prSet phldrT="[Text]"/>
      <dgm:spPr/>
      <dgm:t>
        <a:bodyPr/>
        <a:lstStyle/>
        <a:p>
          <a:r>
            <a:rPr lang="ru-RU" dirty="0" smtClean="0">
              <a:sym typeface="Times New Roman"/>
            </a:rPr>
            <a:t>базируется на определении средств когезии по </a:t>
          </a:r>
          <a:r>
            <a:rPr lang="en" dirty="0" smtClean="0">
              <a:sym typeface="Times New Roman"/>
            </a:rPr>
            <a:t>Halliday &amp; Hasan </a:t>
          </a:r>
          <a:r>
            <a:rPr lang="ru-RU" dirty="0" smtClean="0">
              <a:sym typeface="Times New Roman"/>
            </a:rPr>
            <a:t>(</a:t>
          </a:r>
          <a:r>
            <a:rPr lang="en" dirty="0" smtClean="0">
              <a:sym typeface="Times New Roman"/>
            </a:rPr>
            <a:t>1976)</a:t>
          </a:r>
          <a:r>
            <a:rPr lang="ru-RU" dirty="0" smtClean="0">
              <a:sym typeface="Times New Roman"/>
            </a:rPr>
            <a:t> в англ.</a:t>
          </a:r>
          <a:endParaRPr lang="cs-CZ" dirty="0"/>
        </a:p>
      </dgm:t>
    </dgm:pt>
    <dgm:pt modelId="{9CBB7AF9-E9A5-4915-8A2C-B86FD668E6E9}" type="parTrans" cxnId="{AEFCBA3C-BEA5-44B1-A5C0-B5663D501243}">
      <dgm:prSet/>
      <dgm:spPr/>
      <dgm:t>
        <a:bodyPr/>
        <a:lstStyle/>
        <a:p>
          <a:endParaRPr lang="cs-CZ"/>
        </a:p>
      </dgm:t>
    </dgm:pt>
    <dgm:pt modelId="{9A1BBF1F-52FE-44E5-9D93-EC0232887825}" type="sibTrans" cxnId="{AEFCBA3C-BEA5-44B1-A5C0-B5663D501243}">
      <dgm:prSet/>
      <dgm:spPr/>
      <dgm:t>
        <a:bodyPr/>
        <a:lstStyle/>
        <a:p>
          <a:endParaRPr lang="cs-CZ"/>
        </a:p>
      </dgm:t>
    </dgm:pt>
    <dgm:pt modelId="{E3A58FA7-06EA-4882-A95F-6E02E51C03A1}">
      <dgm:prSet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тексты на чешском</a:t>
          </a:r>
          <a:endParaRPr lang="en" sz="1800" dirty="0" smtClean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E9D17F41-46AE-411D-8DD3-4EB5E4AE8765}" type="parTrans" cxnId="{789EA59F-9599-4302-B003-34AE73F6FC54}">
      <dgm:prSet/>
      <dgm:spPr/>
      <dgm:t>
        <a:bodyPr/>
        <a:lstStyle/>
        <a:p>
          <a:endParaRPr lang="cs-CZ"/>
        </a:p>
      </dgm:t>
    </dgm:pt>
    <dgm:pt modelId="{15AB0DBD-DDCA-46A7-9D91-51338B646DAE}" type="sibTrans" cxnId="{789EA59F-9599-4302-B003-34AE73F6FC54}">
      <dgm:prSet/>
      <dgm:spPr/>
      <dgm:t>
        <a:bodyPr/>
        <a:lstStyle/>
        <a:p>
          <a:endParaRPr lang="cs-CZ"/>
        </a:p>
      </dgm:t>
    </dgm:pt>
    <dgm:pt modelId="{D4703DBE-426E-4F6A-839C-52B1950B0EE4}">
      <dgm:prSet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журн. жанр, письменные тектсы </a:t>
          </a:r>
          <a:r>
            <a:rPr lang="en" sz="1800" dirty="0" smtClean="0">
              <a:latin typeface="Times New Roman"/>
              <a:ea typeface="Times New Roman"/>
              <a:cs typeface="Times New Roman"/>
              <a:sym typeface="Times New Roman"/>
            </a:rPr>
            <a:t>(ca. 50,000 </a:t>
          </a:r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предл.</a:t>
          </a:r>
          <a:r>
            <a:rPr lang="en" sz="1800" dirty="0" smtClean="0">
              <a:latin typeface="Times New Roman"/>
              <a:ea typeface="Times New Roman"/>
              <a:cs typeface="Times New Roman"/>
              <a:sym typeface="Times New Roman"/>
            </a:rPr>
            <a:t>)</a:t>
          </a:r>
        </a:p>
      </dgm:t>
    </dgm:pt>
    <dgm:pt modelId="{BE8F4C48-23CA-4E2F-8258-6F12025BFCA5}" type="parTrans" cxnId="{AD121DD2-E996-4CF8-ABFE-DB7A9F283784}">
      <dgm:prSet/>
      <dgm:spPr/>
      <dgm:t>
        <a:bodyPr/>
        <a:lstStyle/>
        <a:p>
          <a:endParaRPr lang="cs-CZ"/>
        </a:p>
      </dgm:t>
    </dgm:pt>
    <dgm:pt modelId="{ECCF01BF-3C70-4401-925A-7B8A0C242D5D}" type="sibTrans" cxnId="{AD121DD2-E996-4CF8-ABFE-DB7A9F283784}">
      <dgm:prSet/>
      <dgm:spPr/>
      <dgm:t>
        <a:bodyPr/>
        <a:lstStyle/>
        <a:p>
          <a:endParaRPr lang="cs-CZ"/>
        </a:p>
      </dgm:t>
    </dgm:pt>
    <dgm:pt modelId="{3F91ACEF-2CF9-4699-89B7-06A278B557A5}">
      <dgm:prSet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разметка на трех уровнях – морф.,пов.-синт., гл.-синт.</a:t>
          </a:r>
          <a:endParaRPr lang="en" sz="1800" dirty="0" smtClean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D3ED958B-B0C9-44ED-B67C-7F27F3F2E504}" type="parTrans" cxnId="{64CE6CD8-A9FB-4A69-A7FF-DA0154862DFC}">
      <dgm:prSet/>
      <dgm:spPr/>
      <dgm:t>
        <a:bodyPr/>
        <a:lstStyle/>
        <a:p>
          <a:endParaRPr lang="cs-CZ"/>
        </a:p>
      </dgm:t>
    </dgm:pt>
    <dgm:pt modelId="{075F491F-1FB2-4B6E-B5E6-D4D3E591898C}" type="sibTrans" cxnId="{64CE6CD8-A9FB-4A69-A7FF-DA0154862DFC}">
      <dgm:prSet/>
      <dgm:spPr/>
      <dgm:t>
        <a:bodyPr/>
        <a:lstStyle/>
        <a:p>
          <a:endParaRPr lang="cs-CZ"/>
        </a:p>
      </dgm:t>
    </dgm:pt>
    <dgm:pt modelId="{AE3D0029-CC3B-4607-AE9F-1ECC45304CDF}">
      <dgm:prSet custT="1"/>
      <dgm:spPr/>
      <dgm:t>
        <a:bodyPr/>
        <a:lstStyle/>
        <a:p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разработана для </a:t>
          </a:r>
          <a:r>
            <a:rPr lang="en" sz="1800" dirty="0" smtClean="0">
              <a:latin typeface="Times New Roman"/>
              <a:ea typeface="Times New Roman"/>
              <a:cs typeface="Times New Roman"/>
              <a:sym typeface="Times New Roman"/>
            </a:rPr>
            <a:t> NLP</a:t>
          </a:r>
          <a:r>
            <a:rPr lang="ru-RU" sz="1800" dirty="0" smtClean="0">
              <a:latin typeface="Times New Roman"/>
              <a:ea typeface="Times New Roman"/>
              <a:cs typeface="Times New Roman"/>
              <a:sym typeface="Times New Roman"/>
            </a:rPr>
            <a:t> и лингв. анализа</a:t>
          </a:r>
          <a:endParaRPr lang="en" sz="1800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C916E038-CAC0-4C87-8ADC-4C1699E1AD1E}" type="parTrans" cxnId="{970CE83E-1AFE-4340-AF98-745A2C1E8C28}">
      <dgm:prSet/>
      <dgm:spPr/>
      <dgm:t>
        <a:bodyPr/>
        <a:lstStyle/>
        <a:p>
          <a:endParaRPr lang="cs-CZ"/>
        </a:p>
      </dgm:t>
    </dgm:pt>
    <dgm:pt modelId="{32B8BD69-6B74-437D-87B5-73E55406C3AB}" type="sibTrans" cxnId="{970CE83E-1AFE-4340-AF98-745A2C1E8C28}">
      <dgm:prSet/>
      <dgm:spPr/>
      <dgm:t>
        <a:bodyPr/>
        <a:lstStyle/>
        <a:p>
          <a:endParaRPr lang="cs-CZ"/>
        </a:p>
      </dgm:t>
    </dgm:pt>
    <dgm:pt modelId="{8B6155DC-D646-46A6-9462-FD54D0AAA045}">
      <dgm:prSet/>
      <dgm:spPr/>
      <dgm:t>
        <a:bodyPr/>
        <a:lstStyle/>
        <a:p>
          <a:r>
            <a:rPr lang="ru-RU" dirty="0" smtClean="0">
              <a:sym typeface="Times New Roman"/>
            </a:rPr>
            <a:t>параллельные и сравнимые тексты в англ. и нем.</a:t>
          </a:r>
          <a:endParaRPr lang="en" dirty="0">
            <a:sym typeface="Times New Roman"/>
          </a:endParaRPr>
        </a:p>
      </dgm:t>
    </dgm:pt>
    <dgm:pt modelId="{A267E557-A22E-4C96-8A2A-552A9B7A4BE0}" type="parTrans" cxnId="{73DEEF05-30F4-4A55-9DE4-BD6A5316C8F4}">
      <dgm:prSet/>
      <dgm:spPr/>
      <dgm:t>
        <a:bodyPr/>
        <a:lstStyle/>
        <a:p>
          <a:endParaRPr lang="cs-CZ"/>
        </a:p>
      </dgm:t>
    </dgm:pt>
    <dgm:pt modelId="{CE3F3E87-EF8D-427F-A42C-42BD025A2990}" type="sibTrans" cxnId="{73DEEF05-30F4-4A55-9DE4-BD6A5316C8F4}">
      <dgm:prSet/>
      <dgm:spPr/>
      <dgm:t>
        <a:bodyPr/>
        <a:lstStyle/>
        <a:p>
          <a:endParaRPr lang="cs-CZ"/>
        </a:p>
      </dgm:t>
    </dgm:pt>
    <dgm:pt modelId="{D3DCCCBF-8B2B-430E-B536-FDAF816BE5AA}">
      <dgm:prSet/>
      <dgm:spPr/>
      <dgm:t>
        <a:bodyPr/>
        <a:lstStyle/>
        <a:p>
          <a:r>
            <a:rPr lang="ru-RU" dirty="0" smtClean="0">
              <a:sym typeface="Times New Roman"/>
            </a:rPr>
            <a:t>разные регистры и жанры, вкл. разговорные и письменные тектсы</a:t>
          </a:r>
          <a:r>
            <a:rPr lang="en" dirty="0" smtClean="0">
              <a:sym typeface="Times New Roman"/>
            </a:rPr>
            <a:t> (</a:t>
          </a:r>
          <a:r>
            <a:rPr lang="ru-RU" dirty="0" smtClean="0">
              <a:sym typeface="Times New Roman"/>
            </a:rPr>
            <a:t>ок</a:t>
          </a:r>
          <a:r>
            <a:rPr lang="en" dirty="0" smtClean="0">
              <a:sym typeface="Times New Roman"/>
            </a:rPr>
            <a:t>. 80,000 </a:t>
          </a:r>
          <a:r>
            <a:rPr lang="ru-RU" dirty="0" smtClean="0">
              <a:sym typeface="Times New Roman"/>
            </a:rPr>
            <a:t>предложений</a:t>
          </a:r>
          <a:r>
            <a:rPr lang="en" dirty="0" smtClean="0">
              <a:sym typeface="Times New Roman"/>
            </a:rPr>
            <a:t>)</a:t>
          </a:r>
          <a:endParaRPr lang="en" dirty="0">
            <a:sym typeface="Times New Roman"/>
          </a:endParaRPr>
        </a:p>
      </dgm:t>
    </dgm:pt>
    <dgm:pt modelId="{8B5BDA5F-54C3-4BF8-9EF3-BEDE67869E60}" type="parTrans" cxnId="{518F17F9-3DFC-4BB6-AB2C-6577F113A1EC}">
      <dgm:prSet/>
      <dgm:spPr/>
      <dgm:t>
        <a:bodyPr/>
        <a:lstStyle/>
        <a:p>
          <a:endParaRPr lang="cs-CZ"/>
        </a:p>
      </dgm:t>
    </dgm:pt>
    <dgm:pt modelId="{2E60C555-F3AA-479B-968B-6EA9A29520F8}" type="sibTrans" cxnId="{518F17F9-3DFC-4BB6-AB2C-6577F113A1EC}">
      <dgm:prSet/>
      <dgm:spPr/>
      <dgm:t>
        <a:bodyPr/>
        <a:lstStyle/>
        <a:p>
          <a:endParaRPr lang="cs-CZ"/>
        </a:p>
      </dgm:t>
    </dgm:pt>
    <dgm:pt modelId="{18631970-D92D-43A7-BACB-3E8C3B01DC53}">
      <dgm:prSet/>
      <dgm:spPr/>
      <dgm:t>
        <a:bodyPr/>
        <a:lstStyle/>
        <a:p>
          <a:r>
            <a:rPr lang="ru-RU" dirty="0" smtClean="0">
              <a:sym typeface="Times New Roman"/>
            </a:rPr>
            <a:t>морфосинтаксическая разметка</a:t>
          </a:r>
          <a:endParaRPr lang="en" dirty="0">
            <a:sym typeface="Times New Roman"/>
          </a:endParaRPr>
        </a:p>
      </dgm:t>
    </dgm:pt>
    <dgm:pt modelId="{7E7A4D50-7031-42FF-BE48-AAA0404A9B0D}" type="parTrans" cxnId="{2E3E0E8B-5340-482D-B2D2-153E29BAC0A6}">
      <dgm:prSet/>
      <dgm:spPr/>
      <dgm:t>
        <a:bodyPr/>
        <a:lstStyle/>
        <a:p>
          <a:endParaRPr lang="cs-CZ"/>
        </a:p>
      </dgm:t>
    </dgm:pt>
    <dgm:pt modelId="{FE66B034-92D4-4BAC-862E-933044E4AB30}" type="sibTrans" cxnId="{2E3E0E8B-5340-482D-B2D2-153E29BAC0A6}">
      <dgm:prSet/>
      <dgm:spPr/>
      <dgm:t>
        <a:bodyPr/>
        <a:lstStyle/>
        <a:p>
          <a:endParaRPr lang="cs-CZ"/>
        </a:p>
      </dgm:t>
    </dgm:pt>
    <dgm:pt modelId="{5564D51E-1912-4EC2-A918-B86E0E1AFA07}">
      <dgm:prSet/>
      <dgm:spPr/>
      <dgm:t>
        <a:bodyPr/>
        <a:lstStyle/>
        <a:p>
          <a:r>
            <a:rPr lang="ru-RU" dirty="0" smtClean="0">
              <a:sym typeface="Times New Roman"/>
            </a:rPr>
            <a:t>разработан для сравнительного анализа англ. и нем. языков</a:t>
          </a:r>
          <a:endParaRPr lang="en" dirty="0">
            <a:sym typeface="Times New Roman"/>
          </a:endParaRPr>
        </a:p>
      </dgm:t>
    </dgm:pt>
    <dgm:pt modelId="{FD21324E-226F-47C9-8F55-05C93D19C58B}" type="parTrans" cxnId="{B4B95831-E250-46C8-9E6B-BEFBD3E3E172}">
      <dgm:prSet/>
      <dgm:spPr/>
      <dgm:t>
        <a:bodyPr/>
        <a:lstStyle/>
        <a:p>
          <a:endParaRPr lang="cs-CZ"/>
        </a:p>
      </dgm:t>
    </dgm:pt>
    <dgm:pt modelId="{3FB2E295-C373-4FB9-87D6-D19540F8A2B6}" type="sibTrans" cxnId="{B4B95831-E250-46C8-9E6B-BEFBD3E3E172}">
      <dgm:prSet/>
      <dgm:spPr/>
      <dgm:t>
        <a:bodyPr/>
        <a:lstStyle/>
        <a:p>
          <a:endParaRPr lang="cs-CZ"/>
        </a:p>
      </dgm:t>
    </dgm:pt>
    <dgm:pt modelId="{8EF2A4F6-838E-4904-8F82-B16C045F3CC2}" type="pres">
      <dgm:prSet presAssocID="{93778768-F381-4FB0-8794-1185F278F4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CDBE2AA-8BAE-4220-9016-0905300A9E55}" type="pres">
      <dgm:prSet presAssocID="{3A0F6636-4FE1-409A-B368-EAE82A6FAEB9}" presName="linNode" presStyleCnt="0"/>
      <dgm:spPr/>
    </dgm:pt>
    <dgm:pt modelId="{815528A9-C24F-46D3-8A03-EED0D08B31F4}" type="pres">
      <dgm:prSet presAssocID="{3A0F6636-4FE1-409A-B368-EAE82A6FAEB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3D603-48BE-44B3-B27A-EBE9E1F15CD1}" type="pres">
      <dgm:prSet presAssocID="{3A0F6636-4FE1-409A-B368-EAE82A6FAEB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17EDF8-FAD0-4D50-9F3D-233D7EA87443}" type="pres">
      <dgm:prSet presAssocID="{AE1E6E93-CFE0-4CDD-8089-368BB6A72E27}" presName="spacing" presStyleCnt="0"/>
      <dgm:spPr/>
    </dgm:pt>
    <dgm:pt modelId="{0F67B6E5-42D6-45BF-9B1B-91BB4076C40C}" type="pres">
      <dgm:prSet presAssocID="{AF922F9E-5967-4EDE-8C99-B7B060620C91}" presName="linNode" presStyleCnt="0"/>
      <dgm:spPr/>
    </dgm:pt>
    <dgm:pt modelId="{9635682B-8288-4F70-810F-EC6246F16CE5}" type="pres">
      <dgm:prSet presAssocID="{AF922F9E-5967-4EDE-8C99-B7B060620C9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6A7222-8834-43CD-9E3C-BA606C09E1ED}" type="pres">
      <dgm:prSet presAssocID="{AF922F9E-5967-4EDE-8C99-B7B060620C9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DEEF05-30F4-4A55-9DE4-BD6A5316C8F4}" srcId="{AF922F9E-5967-4EDE-8C99-B7B060620C91}" destId="{8B6155DC-D646-46A6-9462-FD54D0AAA045}" srcOrd="1" destOrd="0" parTransId="{A267E557-A22E-4C96-8A2A-552A9B7A4BE0}" sibTransId="{CE3F3E87-EF8D-427F-A42C-42BD025A2990}"/>
    <dgm:cxn modelId="{64CE6CD8-A9FB-4A69-A7FF-DA0154862DFC}" srcId="{3A0F6636-4FE1-409A-B368-EAE82A6FAEB9}" destId="{3F91ACEF-2CF9-4699-89B7-06A278B557A5}" srcOrd="3" destOrd="0" parTransId="{D3ED958B-B0C9-44ED-B67C-7F27F3F2E504}" sibTransId="{075F491F-1FB2-4B6E-B5E6-D4D3E591898C}"/>
    <dgm:cxn modelId="{970CE83E-1AFE-4340-AF98-745A2C1E8C28}" srcId="{3A0F6636-4FE1-409A-B368-EAE82A6FAEB9}" destId="{AE3D0029-CC3B-4607-AE9F-1ECC45304CDF}" srcOrd="4" destOrd="0" parTransId="{C916E038-CAC0-4C87-8ADC-4C1699E1AD1E}" sibTransId="{32B8BD69-6B74-437D-87B5-73E55406C3AB}"/>
    <dgm:cxn modelId="{5C9AAB10-D887-471F-B075-26E18BA2199B}" type="presOf" srcId="{8B6155DC-D646-46A6-9462-FD54D0AAA045}" destId="{AE6A7222-8834-43CD-9E3C-BA606C09E1ED}" srcOrd="0" destOrd="1" presId="urn:microsoft.com/office/officeart/2005/8/layout/vList6"/>
    <dgm:cxn modelId="{639E6EA6-3578-40E4-8B44-FF69026B23EB}" type="presOf" srcId="{AE3D0029-CC3B-4607-AE9F-1ECC45304CDF}" destId="{BC83D603-48BE-44B3-B27A-EBE9E1F15CD1}" srcOrd="0" destOrd="4" presId="urn:microsoft.com/office/officeart/2005/8/layout/vList6"/>
    <dgm:cxn modelId="{518F17F9-3DFC-4BB6-AB2C-6577F113A1EC}" srcId="{AF922F9E-5967-4EDE-8C99-B7B060620C91}" destId="{D3DCCCBF-8B2B-430E-B536-FDAF816BE5AA}" srcOrd="2" destOrd="0" parTransId="{8B5BDA5F-54C3-4BF8-9EF3-BEDE67869E60}" sibTransId="{2E60C555-F3AA-479B-968B-6EA9A29520F8}"/>
    <dgm:cxn modelId="{3304B6F0-9CD9-4C96-A054-1331F2EDECC9}" type="presOf" srcId="{5564D51E-1912-4EC2-A918-B86E0E1AFA07}" destId="{AE6A7222-8834-43CD-9E3C-BA606C09E1ED}" srcOrd="0" destOrd="4" presId="urn:microsoft.com/office/officeart/2005/8/layout/vList6"/>
    <dgm:cxn modelId="{4D3409B6-CCE3-49AA-9FFE-1EFF7D5949E0}" srcId="{93778768-F381-4FB0-8794-1185F278F415}" destId="{AF922F9E-5967-4EDE-8C99-B7B060620C91}" srcOrd="1" destOrd="0" parTransId="{4374298F-5DF7-4E37-89E2-E59756E447FA}" sibTransId="{C5ED356D-5891-418D-BC37-CBD899F8D984}"/>
    <dgm:cxn modelId="{82112B26-C554-4E82-AB46-91690BABE8F8}" type="presOf" srcId="{3A0F6636-4FE1-409A-B368-EAE82A6FAEB9}" destId="{815528A9-C24F-46D3-8A03-EED0D08B31F4}" srcOrd="0" destOrd="0" presId="urn:microsoft.com/office/officeart/2005/8/layout/vList6"/>
    <dgm:cxn modelId="{2E3E0E8B-5340-482D-B2D2-153E29BAC0A6}" srcId="{AF922F9E-5967-4EDE-8C99-B7B060620C91}" destId="{18631970-D92D-43A7-BACB-3E8C3B01DC53}" srcOrd="3" destOrd="0" parTransId="{7E7A4D50-7031-42FF-BE48-AAA0404A9B0D}" sibTransId="{FE66B034-92D4-4BAC-862E-933044E4AB30}"/>
    <dgm:cxn modelId="{5B47B6E7-585A-4666-A730-FF477483B009}" type="presOf" srcId="{AF922F9E-5967-4EDE-8C99-B7B060620C91}" destId="{9635682B-8288-4F70-810F-EC6246F16CE5}" srcOrd="0" destOrd="0" presId="urn:microsoft.com/office/officeart/2005/8/layout/vList6"/>
    <dgm:cxn modelId="{AEFCBA3C-BEA5-44B1-A5C0-B5663D501243}" srcId="{AF922F9E-5967-4EDE-8C99-B7B060620C91}" destId="{125D5088-3034-4DAB-9FBE-EF90AAC9EDCF}" srcOrd="0" destOrd="0" parTransId="{9CBB7AF9-E9A5-4915-8A2C-B86FD668E6E9}" sibTransId="{9A1BBF1F-52FE-44E5-9D93-EC0232887825}"/>
    <dgm:cxn modelId="{6339A98F-593E-404B-85D9-F73824EC0D07}" type="presOf" srcId="{3F91ACEF-2CF9-4699-89B7-06A278B557A5}" destId="{BC83D603-48BE-44B3-B27A-EBE9E1F15CD1}" srcOrd="0" destOrd="3" presId="urn:microsoft.com/office/officeart/2005/8/layout/vList6"/>
    <dgm:cxn modelId="{9A439D30-ED7B-47C2-AC17-47BF79D86D11}" type="presOf" srcId="{125D5088-3034-4DAB-9FBE-EF90AAC9EDCF}" destId="{AE6A7222-8834-43CD-9E3C-BA606C09E1ED}" srcOrd="0" destOrd="0" presId="urn:microsoft.com/office/officeart/2005/8/layout/vList6"/>
    <dgm:cxn modelId="{7B41E036-D8C0-4F19-88D7-1C1D1A4E590D}" type="presOf" srcId="{18631970-D92D-43A7-BACB-3E8C3B01DC53}" destId="{AE6A7222-8834-43CD-9E3C-BA606C09E1ED}" srcOrd="0" destOrd="3" presId="urn:microsoft.com/office/officeart/2005/8/layout/vList6"/>
    <dgm:cxn modelId="{C549A346-BAE7-4561-B6A1-A2572AD22942}" type="presOf" srcId="{6B72E5B2-A2DD-4899-8267-ED52ED28EB54}" destId="{BC83D603-48BE-44B3-B27A-EBE9E1F15CD1}" srcOrd="0" destOrd="0" presId="urn:microsoft.com/office/officeart/2005/8/layout/vList6"/>
    <dgm:cxn modelId="{952C5F32-A09E-4D01-921B-98D4C8CA3973}" srcId="{93778768-F381-4FB0-8794-1185F278F415}" destId="{3A0F6636-4FE1-409A-B368-EAE82A6FAEB9}" srcOrd="0" destOrd="0" parTransId="{6100ABCE-13B2-4726-9C1E-1D7782E9566B}" sibTransId="{AE1E6E93-CFE0-4CDD-8089-368BB6A72E27}"/>
    <dgm:cxn modelId="{AEA15650-AF2C-40E3-8DDB-F0A0BC9FB185}" type="presOf" srcId="{93778768-F381-4FB0-8794-1185F278F415}" destId="{8EF2A4F6-838E-4904-8F82-B16C045F3CC2}" srcOrd="0" destOrd="0" presId="urn:microsoft.com/office/officeart/2005/8/layout/vList6"/>
    <dgm:cxn modelId="{342EA032-151D-4BBD-99A1-56CF8B7E3352}" type="presOf" srcId="{D3DCCCBF-8B2B-430E-B536-FDAF816BE5AA}" destId="{AE6A7222-8834-43CD-9E3C-BA606C09E1ED}" srcOrd="0" destOrd="2" presId="urn:microsoft.com/office/officeart/2005/8/layout/vList6"/>
    <dgm:cxn modelId="{1813B4EF-E833-4F43-A72F-7EC93FF941FA}" srcId="{3A0F6636-4FE1-409A-B368-EAE82A6FAEB9}" destId="{6B72E5B2-A2DD-4899-8267-ED52ED28EB54}" srcOrd="0" destOrd="0" parTransId="{3FA8E558-830B-4F5E-BF7B-7A4B4CAB45A5}" sibTransId="{6C5BF23A-9193-402C-B455-CA48B1749DA3}"/>
    <dgm:cxn modelId="{C8A0502E-56F6-4330-90F5-20009744B4DE}" type="presOf" srcId="{E3A58FA7-06EA-4882-A95F-6E02E51C03A1}" destId="{BC83D603-48BE-44B3-B27A-EBE9E1F15CD1}" srcOrd="0" destOrd="1" presId="urn:microsoft.com/office/officeart/2005/8/layout/vList6"/>
    <dgm:cxn modelId="{B4B95831-E250-46C8-9E6B-BEFBD3E3E172}" srcId="{AF922F9E-5967-4EDE-8C99-B7B060620C91}" destId="{5564D51E-1912-4EC2-A918-B86E0E1AFA07}" srcOrd="4" destOrd="0" parTransId="{FD21324E-226F-47C9-8F55-05C93D19C58B}" sibTransId="{3FB2E295-C373-4FB9-87D6-D19540F8A2B6}"/>
    <dgm:cxn modelId="{789EA59F-9599-4302-B003-34AE73F6FC54}" srcId="{3A0F6636-4FE1-409A-B368-EAE82A6FAEB9}" destId="{E3A58FA7-06EA-4882-A95F-6E02E51C03A1}" srcOrd="1" destOrd="0" parTransId="{E9D17F41-46AE-411D-8DD3-4EB5E4AE8765}" sibTransId="{15AB0DBD-DDCA-46A7-9D91-51338B646DAE}"/>
    <dgm:cxn modelId="{AD121DD2-E996-4CF8-ABFE-DB7A9F283784}" srcId="{3A0F6636-4FE1-409A-B368-EAE82A6FAEB9}" destId="{D4703DBE-426E-4F6A-839C-52B1950B0EE4}" srcOrd="2" destOrd="0" parTransId="{BE8F4C48-23CA-4E2F-8258-6F12025BFCA5}" sibTransId="{ECCF01BF-3C70-4401-925A-7B8A0C242D5D}"/>
    <dgm:cxn modelId="{51ED0592-858A-4A2A-B6C7-9FD1F6AB8612}" type="presOf" srcId="{D4703DBE-426E-4F6A-839C-52B1950B0EE4}" destId="{BC83D603-48BE-44B3-B27A-EBE9E1F15CD1}" srcOrd="0" destOrd="2" presId="urn:microsoft.com/office/officeart/2005/8/layout/vList6"/>
    <dgm:cxn modelId="{B3733EC6-DDF6-40CB-9570-478BE954F0EC}" type="presParOf" srcId="{8EF2A4F6-838E-4904-8F82-B16C045F3CC2}" destId="{FCDBE2AA-8BAE-4220-9016-0905300A9E55}" srcOrd="0" destOrd="0" presId="urn:microsoft.com/office/officeart/2005/8/layout/vList6"/>
    <dgm:cxn modelId="{24B55A7D-74F9-46D3-989D-2F7F0287626B}" type="presParOf" srcId="{FCDBE2AA-8BAE-4220-9016-0905300A9E55}" destId="{815528A9-C24F-46D3-8A03-EED0D08B31F4}" srcOrd="0" destOrd="0" presId="urn:microsoft.com/office/officeart/2005/8/layout/vList6"/>
    <dgm:cxn modelId="{072601ED-EBD2-4705-B9DB-7FECEA4568F3}" type="presParOf" srcId="{FCDBE2AA-8BAE-4220-9016-0905300A9E55}" destId="{BC83D603-48BE-44B3-B27A-EBE9E1F15CD1}" srcOrd="1" destOrd="0" presId="urn:microsoft.com/office/officeart/2005/8/layout/vList6"/>
    <dgm:cxn modelId="{F1BE7DA4-BD85-44D2-9DB4-D9AFE83CCBD3}" type="presParOf" srcId="{8EF2A4F6-838E-4904-8F82-B16C045F3CC2}" destId="{C617EDF8-FAD0-4D50-9F3D-233D7EA87443}" srcOrd="1" destOrd="0" presId="urn:microsoft.com/office/officeart/2005/8/layout/vList6"/>
    <dgm:cxn modelId="{77A16EE9-6429-4A8C-A495-4BC53FE9EF95}" type="presParOf" srcId="{8EF2A4F6-838E-4904-8F82-B16C045F3CC2}" destId="{0F67B6E5-42D6-45BF-9B1B-91BB4076C40C}" srcOrd="2" destOrd="0" presId="urn:microsoft.com/office/officeart/2005/8/layout/vList6"/>
    <dgm:cxn modelId="{C79BA4F7-87AA-4C71-842F-A6FB08D98C1D}" type="presParOf" srcId="{0F67B6E5-42D6-45BF-9B1B-91BB4076C40C}" destId="{9635682B-8288-4F70-810F-EC6246F16CE5}" srcOrd="0" destOrd="0" presId="urn:microsoft.com/office/officeart/2005/8/layout/vList6"/>
    <dgm:cxn modelId="{BA3B404B-7307-4CBD-9512-7D2B6483FD51}" type="presParOf" srcId="{0F67B6E5-42D6-45BF-9B1B-91BB4076C40C}" destId="{AE6A7222-8834-43CD-9E3C-BA606C09E1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D603-48BE-44B3-B27A-EBE9E1F15CD1}">
      <dsp:nvSpPr>
        <dsp:cNvPr id="0" name=""/>
        <dsp:cNvSpPr/>
      </dsp:nvSpPr>
      <dsp:spPr>
        <a:xfrm>
          <a:off x="3614598" y="799"/>
          <a:ext cx="5421897" cy="3119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базируется на  </a:t>
          </a:r>
          <a:r>
            <a:rPr lang="en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 Functional Generative Description (Sgall et al.) and Penn-style discourse annotation (Joshi, Prasad et al.)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тексты на чешском</a:t>
          </a:r>
          <a:endParaRPr lang="en" sz="1800" kern="1200" dirty="0" smtClean="0">
            <a:latin typeface="Times New Roman"/>
            <a:ea typeface="Times New Roman"/>
            <a:cs typeface="Times New Roman"/>
            <a:sym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журн. жанр, письменные тектсы </a:t>
          </a:r>
          <a:r>
            <a:rPr lang="en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(ca. 50,000 </a:t>
          </a: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предл.</a:t>
          </a:r>
          <a:r>
            <a:rPr lang="en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разметка на трех уровнях – морф.,пов.-синт., гл.-синт.</a:t>
          </a:r>
          <a:endParaRPr lang="en" sz="1800" kern="1200" dirty="0" smtClean="0">
            <a:latin typeface="Times New Roman"/>
            <a:ea typeface="Times New Roman"/>
            <a:cs typeface="Times New Roman"/>
            <a:sym typeface="Times New Roman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разработана для </a:t>
          </a:r>
          <a:r>
            <a:rPr lang="en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 NLP</a:t>
          </a:r>
          <a:r>
            <a:rPr lang="ru-RU" sz="1800" kern="1200" dirty="0" smtClean="0">
              <a:latin typeface="Times New Roman"/>
              <a:ea typeface="Times New Roman"/>
              <a:cs typeface="Times New Roman"/>
              <a:sym typeface="Times New Roman"/>
            </a:rPr>
            <a:t> и лингв. анализа</a:t>
          </a:r>
          <a:endParaRPr lang="en" sz="1800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3614598" y="390747"/>
        <a:ext cx="4252053" cy="2339688"/>
      </dsp:txXfrm>
    </dsp:sp>
    <dsp:sp modelId="{815528A9-C24F-46D3-8A03-EED0D08B31F4}">
      <dsp:nvSpPr>
        <dsp:cNvPr id="0" name=""/>
        <dsp:cNvSpPr/>
      </dsp:nvSpPr>
      <dsp:spPr>
        <a:xfrm>
          <a:off x="0" y="799"/>
          <a:ext cx="3614598" cy="3119584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PDT</a:t>
          </a:r>
          <a:endParaRPr lang="cs-CZ" sz="6500" kern="1200" dirty="0"/>
        </a:p>
      </dsp:txBody>
      <dsp:txXfrm>
        <a:off x="152286" y="153085"/>
        <a:ext cx="3310026" cy="2815012"/>
      </dsp:txXfrm>
    </dsp:sp>
    <dsp:sp modelId="{AE6A7222-8834-43CD-9E3C-BA606C09E1ED}">
      <dsp:nvSpPr>
        <dsp:cNvPr id="0" name=""/>
        <dsp:cNvSpPr/>
      </dsp:nvSpPr>
      <dsp:spPr>
        <a:xfrm>
          <a:off x="3614598" y="3432343"/>
          <a:ext cx="5421897" cy="3119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ym typeface="Times New Roman"/>
            </a:rPr>
            <a:t>базируется на определении средств когезии по </a:t>
          </a:r>
          <a:r>
            <a:rPr lang="en" sz="1600" kern="1200" dirty="0" smtClean="0">
              <a:sym typeface="Times New Roman"/>
            </a:rPr>
            <a:t>Halliday &amp; Hasan </a:t>
          </a:r>
          <a:r>
            <a:rPr lang="ru-RU" sz="1600" kern="1200" dirty="0" smtClean="0">
              <a:sym typeface="Times New Roman"/>
            </a:rPr>
            <a:t>(</a:t>
          </a:r>
          <a:r>
            <a:rPr lang="en" sz="1600" kern="1200" dirty="0" smtClean="0">
              <a:sym typeface="Times New Roman"/>
            </a:rPr>
            <a:t>1976)</a:t>
          </a:r>
          <a:r>
            <a:rPr lang="ru-RU" sz="1600" kern="1200" dirty="0" smtClean="0">
              <a:sym typeface="Times New Roman"/>
            </a:rPr>
            <a:t> в англ.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ym typeface="Times New Roman"/>
            </a:rPr>
            <a:t>параллельные и сравнимые тексты в англ. и нем.</a:t>
          </a:r>
          <a:endParaRPr lang="en" sz="1600" kern="1200" dirty="0">
            <a:sym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ym typeface="Times New Roman"/>
            </a:rPr>
            <a:t>разные регистры и жанры, вкл. разговорные и письменные тектсы</a:t>
          </a:r>
          <a:r>
            <a:rPr lang="en" sz="1600" kern="1200" dirty="0" smtClean="0">
              <a:sym typeface="Times New Roman"/>
            </a:rPr>
            <a:t> (</a:t>
          </a:r>
          <a:r>
            <a:rPr lang="ru-RU" sz="1600" kern="1200" dirty="0" smtClean="0">
              <a:sym typeface="Times New Roman"/>
            </a:rPr>
            <a:t>ок</a:t>
          </a:r>
          <a:r>
            <a:rPr lang="en" sz="1600" kern="1200" dirty="0" smtClean="0">
              <a:sym typeface="Times New Roman"/>
            </a:rPr>
            <a:t>. 80,000 </a:t>
          </a:r>
          <a:r>
            <a:rPr lang="ru-RU" sz="1600" kern="1200" dirty="0" smtClean="0">
              <a:sym typeface="Times New Roman"/>
            </a:rPr>
            <a:t>предложений</a:t>
          </a:r>
          <a:r>
            <a:rPr lang="en" sz="1600" kern="1200" dirty="0" smtClean="0">
              <a:sym typeface="Times New Roman"/>
            </a:rPr>
            <a:t>)</a:t>
          </a:r>
          <a:endParaRPr lang="en" sz="1600" kern="1200" dirty="0">
            <a:sym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ym typeface="Times New Roman"/>
            </a:rPr>
            <a:t>морфосинтаксическая разметка</a:t>
          </a:r>
          <a:endParaRPr lang="en" sz="1600" kern="1200" dirty="0">
            <a:sym typeface="Times New Roman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ym typeface="Times New Roman"/>
            </a:rPr>
            <a:t>разработан для сравнительного анализа англ. и нем. языков</a:t>
          </a:r>
          <a:endParaRPr lang="en" sz="1600" kern="1200" dirty="0">
            <a:sym typeface="Times New Roman"/>
          </a:endParaRPr>
        </a:p>
      </dsp:txBody>
      <dsp:txXfrm>
        <a:off x="3614598" y="3822291"/>
        <a:ext cx="4252053" cy="2339688"/>
      </dsp:txXfrm>
    </dsp:sp>
    <dsp:sp modelId="{9635682B-8288-4F70-810F-EC6246F16CE5}">
      <dsp:nvSpPr>
        <dsp:cNvPr id="0" name=""/>
        <dsp:cNvSpPr/>
      </dsp:nvSpPr>
      <dsp:spPr>
        <a:xfrm>
          <a:off x="0" y="3432343"/>
          <a:ext cx="3614598" cy="3119584"/>
        </a:xfrm>
        <a:prstGeom prst="round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GECCo</a:t>
          </a:r>
          <a:endParaRPr lang="cs-CZ" sz="6500" kern="1200" dirty="0"/>
        </a:p>
      </dsp:txBody>
      <dsp:txXfrm>
        <a:off x="152286" y="3584629"/>
        <a:ext cx="3310026" cy="2815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F8FE-0447-4AFE-95D0-E2D5520D1E7B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CAC9-E4CA-4471-A814-03E0E009D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Сказать, что</a:t>
            </a:r>
            <a:r>
              <a:rPr lang="ru-RU" baseline="0" dirty="0" smtClean="0"/>
              <a:t> на эту тему есть масса исследований, найти какие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ru-RU" baseline="0" dirty="0" smtClean="0"/>
              <a:t>Когда буду озвучивать план, озвучить и то, что в </a:t>
            </a:r>
            <a:r>
              <a:rPr lang="ru-RU" baseline="0" dirty="0" err="1" smtClean="0"/>
              <a:t>ненаших</a:t>
            </a:r>
            <a:r>
              <a:rPr lang="ru-RU" baseline="0" dirty="0" smtClean="0"/>
              <a:t> теориях я не очень-то сильна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4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доделать!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57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критический дискурс-анализ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CDA</a:t>
            </a:r>
            <a:r>
              <a:rPr lang="ru-RU" dirty="0" smtClean="0"/>
              <a:t>, </a:t>
            </a:r>
            <a:r>
              <a:rPr lang="en-US" dirty="0" err="1" smtClean="0"/>
              <a:t>Chouliaraki</a:t>
            </a:r>
            <a:r>
              <a:rPr lang="en-US" dirty="0" smtClean="0"/>
              <a:t> and </a:t>
            </a:r>
            <a:r>
              <a:rPr lang="en-US" dirty="0" err="1" smtClean="0"/>
              <a:t>Fairclough</a:t>
            </a:r>
            <a:r>
              <a:rPr lang="en-US" dirty="0" smtClean="0"/>
              <a:t> 1999</a:t>
            </a:r>
            <a:r>
              <a:rPr lang="ru-RU" dirty="0" smtClean="0"/>
              <a:t>) – как формируются стереотипы и их лингв. аспекты, дискурс в социальном плане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Корпусная лингвистика – тексты, доселе невиданное количество материала для эмпирического исследования</a:t>
            </a:r>
          </a:p>
          <a:p>
            <a:r>
              <a:rPr lang="ru-RU" dirty="0" smtClean="0"/>
              <a:t>Как подготовить - разметить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4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критический дискурс-анализ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CDA</a:t>
            </a:r>
            <a:r>
              <a:rPr lang="ru-RU" dirty="0" smtClean="0"/>
              <a:t>, </a:t>
            </a:r>
            <a:r>
              <a:rPr lang="en-US" dirty="0" err="1" smtClean="0"/>
              <a:t>Chouliaraki</a:t>
            </a:r>
            <a:r>
              <a:rPr lang="en-US" dirty="0" smtClean="0"/>
              <a:t> and </a:t>
            </a:r>
            <a:r>
              <a:rPr lang="en-US" dirty="0" err="1" smtClean="0"/>
              <a:t>Fairclough</a:t>
            </a:r>
            <a:r>
              <a:rPr lang="en-US" dirty="0" smtClean="0"/>
              <a:t> 1999</a:t>
            </a:r>
            <a:r>
              <a:rPr lang="ru-RU" dirty="0" smtClean="0"/>
              <a:t>) – как формируются стереотипы и их лингв. аспекты, дискурс в социальном плане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Корпусная лингвистика – тексты, доселе невиданное количество материала для эмпирического исследования</a:t>
            </a:r>
          </a:p>
          <a:p>
            <a:r>
              <a:rPr lang="ru-RU" dirty="0" smtClean="0"/>
              <a:t>Как подготовить – разметить</a:t>
            </a:r>
          </a:p>
          <a:p>
            <a:endParaRPr lang="ru-RU" dirty="0" smtClean="0"/>
          </a:p>
          <a:p>
            <a:pPr eaLnBrk="1" hangingPunct="1">
              <a:buFontTx/>
              <a:buNone/>
            </a:pPr>
            <a:r>
              <a:rPr lang="cs-CZ" sz="1200" dirty="0" err="1" smtClean="0"/>
              <a:t>Dressler</a:t>
            </a:r>
            <a:r>
              <a:rPr lang="cs-CZ" sz="1200" dirty="0" smtClean="0"/>
              <a:t>, W. (1972): </a:t>
            </a:r>
            <a:r>
              <a:rPr lang="cs-CZ" sz="1200" dirty="0" err="1" smtClean="0"/>
              <a:t>Einführung</a:t>
            </a:r>
            <a:r>
              <a:rPr lang="cs-CZ" sz="1200" dirty="0" smtClean="0"/>
              <a:t> in </a:t>
            </a:r>
            <a:r>
              <a:rPr lang="cs-CZ" sz="1200" dirty="0" err="1" smtClean="0"/>
              <a:t>die</a:t>
            </a:r>
            <a:r>
              <a:rPr lang="cs-CZ" sz="1200" dirty="0" smtClean="0"/>
              <a:t> </a:t>
            </a:r>
            <a:r>
              <a:rPr lang="cs-CZ" sz="1200" dirty="0" err="1" smtClean="0"/>
              <a:t>Textlinguistik</a:t>
            </a:r>
            <a:r>
              <a:rPr lang="cs-CZ" sz="1200" dirty="0" smtClean="0"/>
              <a:t>, </a:t>
            </a:r>
            <a:r>
              <a:rPr lang="cs-CZ" sz="1200" dirty="0" err="1" smtClean="0"/>
              <a:t>Tübingen</a:t>
            </a:r>
            <a:r>
              <a:rPr lang="cs-CZ" sz="1200" dirty="0" smtClean="0"/>
              <a:t>: </a:t>
            </a:r>
            <a:r>
              <a:rPr lang="cs-CZ" sz="1200" dirty="0" err="1" smtClean="0"/>
              <a:t>Niemeyer</a:t>
            </a:r>
            <a:r>
              <a:rPr lang="cs-CZ" sz="1200" dirty="0" smtClean="0"/>
              <a:t> </a:t>
            </a:r>
            <a:r>
              <a:rPr lang="cs-CZ" sz="1200" dirty="0" err="1" smtClean="0"/>
              <a:t>Barrack</a:t>
            </a:r>
            <a:r>
              <a:rPr lang="cs-CZ" sz="1200" dirty="0" smtClean="0"/>
              <a:t>,</a:t>
            </a:r>
          </a:p>
          <a:p>
            <a:pPr eaLnBrk="1" hangingPunct="1">
              <a:buFontTx/>
              <a:buNone/>
            </a:pPr>
            <a:r>
              <a:rPr lang="cs-CZ" sz="1200" dirty="0" err="1" smtClean="0"/>
              <a:t>Dressler</a:t>
            </a:r>
            <a:r>
              <a:rPr lang="cs-CZ" sz="1200" dirty="0" smtClean="0"/>
              <a:t>, W. – de </a:t>
            </a:r>
            <a:r>
              <a:rPr lang="cs-CZ" sz="1200" dirty="0" err="1" smtClean="0"/>
              <a:t>Beaugrande</a:t>
            </a:r>
            <a:r>
              <a:rPr lang="cs-CZ" sz="1200" dirty="0" smtClean="0"/>
              <a:t>, R.-A. (1981): </a:t>
            </a:r>
            <a:r>
              <a:rPr lang="cs-CZ" sz="1200" i="1" dirty="0" err="1" smtClean="0"/>
              <a:t>Introduction</a:t>
            </a:r>
            <a:r>
              <a:rPr lang="cs-CZ" sz="1200" i="1" dirty="0" smtClean="0"/>
              <a:t> to Text </a:t>
            </a:r>
            <a:r>
              <a:rPr lang="cs-CZ" sz="1200" i="1" dirty="0" err="1" smtClean="0"/>
              <a:t>Linguistics</a:t>
            </a:r>
            <a:r>
              <a:rPr lang="cs-CZ" sz="1200" dirty="0" smtClean="0"/>
              <a:t>, London and New York: </a:t>
            </a:r>
            <a:r>
              <a:rPr lang="cs-CZ" sz="1200" dirty="0" err="1" smtClean="0"/>
              <a:t>Longman</a:t>
            </a:r>
            <a:endParaRPr lang="cs-CZ" sz="1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4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обработка дискурса имее</a:t>
            </a:r>
            <a:r>
              <a:rPr lang="ru-RU" baseline="0" dirty="0" smtClean="0"/>
              <a:t>т слишком много корней в семантику, которые на данный момент никакие автоматы обрабатывать не умеют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!!! Для авт. обработки дискурса нужны размеченные данные, </a:t>
            </a:r>
            <a:r>
              <a:rPr lang="ru-RU" baseline="0" dirty="0" err="1" smtClean="0"/>
              <a:t>д.б</a:t>
            </a:r>
            <a:r>
              <a:rPr lang="ru-RU" baseline="0" dirty="0" smtClean="0"/>
              <a:t>. </a:t>
            </a:r>
            <a:r>
              <a:rPr lang="cs-CZ" baseline="0" dirty="0" err="1" smtClean="0"/>
              <a:t>supervised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unsupervised</a:t>
            </a:r>
            <a:r>
              <a:rPr lang="cs-CZ" baseline="0" dirty="0" smtClean="0"/>
              <a:t> </a:t>
            </a:r>
            <a:r>
              <a:rPr lang="ru-RU" baseline="0" dirty="0" smtClean="0"/>
              <a:t>не прокатит, потому что данные очень сложные!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41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veins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, </a:t>
            </a:r>
            <a:r>
              <a:rPr lang="en-US" dirty="0" err="1" smtClean="0"/>
              <a:t>Cristea</a:t>
            </a:r>
            <a:r>
              <a:rPr lang="en-US" dirty="0" smtClean="0"/>
              <a:t> et al. (1998)</a:t>
            </a:r>
            <a:r>
              <a:rPr lang="cs-CZ" dirty="0" smtClean="0"/>
              <a:t> =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that theory, we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the basic units of a discourse to be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nonoverlapping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spans of text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 reduced to a clause and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a single predicate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assume that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rhetorical, cohesive, and coherence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 hold between individual units or groups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units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RST, Veins Theory (VT) is not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concerned with the type of relations which hold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discourse units, but considers only the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topological structure and the nuclear/satellite status</a:t>
            </a:r>
            <a:r>
              <a:rPr lang="cs-CZ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below) of discourse units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RST-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Treebank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Carlson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2001), který zpracovává anglické texty časopisu Wall Street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 souladu s teorií rétorické struktury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Rhetorical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Mann – Thompson, 1988) je zde každý jednotlivý text reprezentován jako jediná spojitá stromová struktura.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Uvolněnější model textu představují F. Wolf a E.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Gibson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(2005) v projektu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Discourse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Graphbank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jejich teorii reprezentace významových vztahů v textu nevyžaduje dodržení struktury stromu, v této souvislosti se více věnují např. vztahům vzdálenějších jednotek, jejich částečnému překrývání, inkluzi apod.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Vedle angličtiny jsou již dostupné (nebo se právě vytvářejí) jazykové zdroje se značkováním některých diskurzních jevů na různých teoretických základech také pro další jazyky, jako je čínština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Zhou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2012), arabština (Al-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Saifová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Markertová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2010), turečtina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Zeyreková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2010), hindština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2009), francouzština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Afantenos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2012,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Danlosová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2012), němčina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Stede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Neumann, 2014;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Gastelová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2011) aj.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Кибрик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А. А.,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Подлесская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В. И. (ред.)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 о сновидениях: Корпусное исследование устного русского дискурса. М.: ЯСК, 2009.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Кибрик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А. А.,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Подлесская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(Диалог 2009): 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Дискурсивные маркеры в структуре устного рассказа: опыт корпусного исследования.</a:t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SDRT (Asher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Lascarides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2003) od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koherenčních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vztahů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upouští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sedmi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základními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rétorickými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synonymem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Narration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časová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Elaboration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uvedení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výčtu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33 k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Explanation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vysvětlení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předčasnost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Result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výsledek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následek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Background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děj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pozadí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Contrast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kontrast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předchozímu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obsahu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širokém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Parallel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současnost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koherentní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dává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smysl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(„makes sense“)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spojeny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jinou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(ii)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správně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interpretujeme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všechny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anafory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Asher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tvrdí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hierarchická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například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Narration –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implikuje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souřadnost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zatímco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Elaboration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rozvinutí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podřadnost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Hierarchická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Ashera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vypovídat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vztazích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určují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srozumitelnost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anafory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základě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vzdálenosti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antecedentu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místa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zapojení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struktuře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sémantika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zahrnuje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temporálních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vztazích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subordinace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rétorických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vztahů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ale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značně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odlišné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syntaktického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totiž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především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možnosti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navazování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ukazuje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souvislost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možnostmi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pronominální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reference.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Zjednodušeně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říci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aby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koherentní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navázat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klauzí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pouze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hranici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rétorické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frontier constraint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2003:10),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klauzi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jakoukoli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která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předchozí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klauzi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pojetí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SDRT se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dřívější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Rhetorical Structure Theory a od Penn Discourse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Treebanku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dvěma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diskurzu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existovat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dvojí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dvěma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rétorický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narace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čili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propozice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následují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čase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sebou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rétoricky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propojeny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vztahem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AnnoDis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Afantenos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72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BC98B-0EDA-4C70-B589-1C64DFD8E3B8}" type="datetimeFigureOut">
              <a:rPr lang="cs-CZ" smtClean="0"/>
              <a:t>17.10.2015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fal.mff.cuni.cz/pdt2.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50296" y="4941168"/>
            <a:ext cx="3094112" cy="936104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Недолужко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Москва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22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ма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2015</a:t>
            </a:r>
            <a:endParaRPr lang="cs-CZ" sz="20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22413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4000" dirty="0" smtClean="0">
                <a:effectLst/>
              </a:rPr>
              <a:t>Textual </a:t>
            </a:r>
            <a:r>
              <a:rPr lang="en-US" sz="4000" dirty="0">
                <a:effectLst/>
              </a:rPr>
              <a:t>phenomena in the </a:t>
            </a:r>
            <a:r>
              <a:rPr lang="en-US" sz="4000" dirty="0" smtClean="0">
                <a:effectLst/>
              </a:rPr>
              <a:t>Corpus linguistics</a:t>
            </a:r>
            <a:endParaRPr lang="cs-CZ" sz="4000" dirty="0"/>
          </a:p>
        </p:txBody>
      </p:sp>
      <p:pic>
        <p:nvPicPr>
          <p:cNvPr id="1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539552" y="980728"/>
            <a:ext cx="8333141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Уровень текста в корпусной </a:t>
            </a:r>
            <a:r>
              <a:rPr lang="ru-RU" sz="4000" dirty="0" smtClean="0">
                <a:effectLst/>
              </a:rPr>
              <a:t>лингвистике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075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78420" y="5867980"/>
            <a:ext cx="6081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i="1" dirty="0">
                <a:solidFill>
                  <a:srgbClr val="434343"/>
                </a:solidFill>
              </a:rPr>
              <a:t>He 'd never even bothered to read it. </a:t>
            </a:r>
            <a:r>
              <a:rPr lang="en" u="sng" dirty="0"/>
              <a:t>But</a:t>
            </a:r>
            <a:r>
              <a:rPr lang="en" i="1" dirty="0"/>
              <a:t> </a:t>
            </a:r>
            <a:r>
              <a:rPr lang="en" b="1" dirty="0">
                <a:solidFill>
                  <a:srgbClr val="434343"/>
                </a:solidFill>
              </a:rPr>
              <a:t>Truman had</a:t>
            </a:r>
            <a:r>
              <a:rPr lang="en" i="1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369" y="188640"/>
            <a:ext cx="8856984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cs-CZ" sz="3600" dirty="0" smtClean="0">
                <a:effectLst/>
              </a:rPr>
              <a:t>Prague Dependency Treebank (Pol</a:t>
            </a:r>
            <a:r>
              <a:rPr lang="cs-CZ" altLang="cs-CZ" sz="3600" dirty="0" err="1" smtClean="0">
                <a:effectLst/>
              </a:rPr>
              <a:t>áková</a:t>
            </a:r>
            <a:r>
              <a:rPr lang="en-US" altLang="cs-CZ" sz="3600" dirty="0" smtClean="0">
                <a:effectLst/>
              </a:rPr>
              <a:t> et al. 2014)</a:t>
            </a:r>
            <a:endParaRPr lang="en-US" altLang="ru-RU" sz="3600" dirty="0">
              <a:effectLst/>
            </a:endParaRPr>
          </a:p>
        </p:txBody>
      </p:sp>
      <p:pic>
        <p:nvPicPr>
          <p:cNvPr id="7" name="Shape 88"/>
          <p:cNvPicPr preferRelativeResize="0"/>
          <p:nvPr/>
        </p:nvPicPr>
        <p:blipFill rotWithShape="1">
          <a:blip r:embed="rId2">
            <a:alphaModFix/>
          </a:blip>
          <a:srcRect l="5633" t="28758" r="33855" b="15722"/>
          <a:stretch/>
        </p:blipFill>
        <p:spPr>
          <a:xfrm>
            <a:off x="1619672" y="1916832"/>
            <a:ext cx="525658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l"/>
            <a:r>
              <a:rPr lang="ru-RU" sz="4000" dirty="0" smtClean="0">
                <a:effectLst/>
              </a:rPr>
              <a:t>Дискурсивная разметка: подходы и теории</a:t>
            </a:r>
            <a:endParaRPr lang="ru-RU" sz="4000" dirty="0">
              <a:effectLst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39788282"/>
              </p:ext>
            </p:extLst>
          </p:nvPr>
        </p:nvGraphicFramePr>
        <p:xfrm>
          <a:off x="27718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2060848"/>
            <a:ext cx="201622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уровень дискурса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61248"/>
            <a:ext cx="220914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уровень синтаксиса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9552" y="2492896"/>
            <a:ext cx="0" cy="3168352"/>
          </a:xfrm>
          <a:prstGeom prst="straightConnector1">
            <a:avLst/>
          </a:prstGeom>
          <a:ln w="476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6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l"/>
            <a:r>
              <a:rPr lang="ru-RU" sz="4000" dirty="0" smtClean="0">
                <a:effectLst/>
              </a:rPr>
              <a:t>Дискурсивная разметка: подходы и теории</a:t>
            </a:r>
            <a:r>
              <a:rPr lang="en-US" sz="4000" dirty="0" smtClean="0">
                <a:effectLst/>
              </a:rPr>
              <a:t> – </a:t>
            </a:r>
            <a:r>
              <a:rPr lang="en-US" sz="4000" i="1" dirty="0" smtClean="0">
                <a:effectLst/>
              </a:rPr>
              <a:t>draft</a:t>
            </a:r>
            <a:endParaRPr lang="ru-RU" sz="4000" i="1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060848"/>
            <a:ext cx="201622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уровень дискурса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61248"/>
            <a:ext cx="220914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уровень синтаксиса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9552" y="2492896"/>
            <a:ext cx="0" cy="3168352"/>
          </a:xfrm>
          <a:prstGeom prst="straightConnector1">
            <a:avLst/>
          </a:prstGeom>
          <a:ln w="476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827843" y="2214753"/>
            <a:ext cx="5220564" cy="3222967"/>
            <a:chOff x="2827843" y="2214753"/>
            <a:chExt cx="5220564" cy="3222967"/>
          </a:xfrm>
        </p:grpSpPr>
        <p:sp>
          <p:nvSpPr>
            <p:cNvPr id="33" name="Rectangle 32"/>
            <p:cNvSpPr/>
            <p:nvPr/>
          </p:nvSpPr>
          <p:spPr>
            <a:xfrm>
              <a:off x="4932040" y="2254697"/>
              <a:ext cx="469701" cy="283339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524328" y="2946671"/>
              <a:ext cx="469701" cy="249104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228184" y="3644307"/>
              <a:ext cx="469701" cy="177100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193966" y="2254697"/>
              <a:ext cx="469701" cy="261446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3563887" y="2276870"/>
              <a:ext cx="469701" cy="821294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827843" y="2252367"/>
              <a:ext cx="469701" cy="168068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 rot="16200000" flipV="1">
              <a:off x="3388091" y="2495471"/>
              <a:ext cx="821294" cy="469700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83166" bIns="0" numCol="1" spcCol="1270" anchor="t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chemeClr val="bg1"/>
                  </a:solidFill>
                </a:rPr>
                <a:t>“</a:t>
              </a:r>
              <a:r>
                <a:rPr lang="cs-CZ" sz="900" dirty="0" err="1">
                  <a:solidFill>
                    <a:schemeClr val="bg1"/>
                  </a:solidFill>
                </a:rPr>
                <a:t>veins</a:t>
              </a:r>
              <a:r>
                <a:rPr lang="cs-CZ" sz="900" dirty="0">
                  <a:solidFill>
                    <a:schemeClr val="bg1"/>
                  </a:solidFill>
                </a:rPr>
                <a:t> </a:t>
              </a:r>
              <a:r>
                <a:rPr lang="cs-CZ" sz="900" dirty="0" err="1">
                  <a:solidFill>
                    <a:schemeClr val="bg1"/>
                  </a:solidFill>
                </a:rPr>
                <a:t>theory</a:t>
              </a:r>
              <a:r>
                <a:rPr lang="en-US" sz="900" dirty="0">
                  <a:solidFill>
                    <a:schemeClr val="bg1"/>
                  </a:solidFill>
                </a:rPr>
                <a:t>”</a:t>
              </a:r>
              <a:r>
                <a:rPr lang="cs-CZ" sz="900" dirty="0">
                  <a:solidFill>
                    <a:schemeClr val="bg1"/>
                  </a:solidFill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</a:rPr>
                <a:t>Cristea</a:t>
              </a:r>
              <a:r>
                <a:rPr lang="en-US" sz="900" dirty="0">
                  <a:solidFill>
                    <a:schemeClr val="bg1"/>
                  </a:solidFill>
                </a:rPr>
                <a:t> et al.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6200000" flipV="1">
              <a:off x="3103305" y="3457532"/>
              <a:ext cx="2596175" cy="234849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2" tIns="0" rIns="83166" bIns="0" numCol="1" spcCol="1270" anchor="t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SDRT</a:t>
              </a:r>
              <a:r>
                <a:rPr lang="en-US" sz="1050" kern="1200" dirty="0" smtClean="0">
                  <a:solidFill>
                    <a:schemeClr val="bg1"/>
                  </a:solidFill>
                </a:rPr>
                <a:t> (Asher &amp; </a:t>
              </a:r>
              <a:r>
                <a:rPr lang="en-US" sz="1050" kern="1200" dirty="0" err="1" smtClean="0">
                  <a:solidFill>
                    <a:schemeClr val="bg1"/>
                  </a:solidFill>
                </a:rPr>
                <a:t>Lascarides</a:t>
              </a:r>
              <a:r>
                <a:rPr lang="en-US" sz="1050" kern="1200" dirty="0" smtClean="0">
                  <a:solidFill>
                    <a:schemeClr val="bg1"/>
                  </a:solidFill>
                </a:rPr>
                <a:t>)</a:t>
              </a:r>
              <a:endParaRPr lang="ru-RU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6200000">
              <a:off x="5758190" y="4365234"/>
              <a:ext cx="1584960" cy="329148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83166" bIns="-1" numCol="1" spcCol="1270" anchor="t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000" kern="1200" dirty="0" err="1" smtClean="0">
                  <a:solidFill>
                    <a:schemeClr val="bg1"/>
                  </a:solidFill>
                </a:rPr>
                <a:t>Penn</a:t>
              </a:r>
              <a:r>
                <a:rPr lang="cs-CZ" sz="1000" kern="1200" dirty="0" smtClean="0">
                  <a:solidFill>
                    <a:schemeClr val="bg1"/>
                  </a:solidFill>
                </a:rPr>
                <a:t> </a:t>
              </a:r>
              <a:r>
                <a:rPr lang="cs-CZ" sz="1000" kern="1200" dirty="0" err="1" smtClean="0">
                  <a:solidFill>
                    <a:schemeClr val="bg1"/>
                  </a:solidFill>
                </a:rPr>
                <a:t>Discourse</a:t>
              </a:r>
              <a:r>
                <a:rPr lang="cs-CZ" sz="1000" kern="1200" dirty="0" smtClean="0">
                  <a:solidFill>
                    <a:schemeClr val="bg1"/>
                  </a:solidFill>
                </a:rPr>
                <a:t> </a:t>
              </a:r>
              <a:r>
                <a:rPr lang="cs-CZ" sz="1000" kern="1200" dirty="0" err="1" smtClean="0">
                  <a:solidFill>
                    <a:schemeClr val="bg1"/>
                  </a:solidFill>
                </a:rPr>
                <a:t>Treebank</a:t>
              </a:r>
              <a:endParaRPr lang="ru-RU" sz="1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6940709" y="4122633"/>
              <a:ext cx="1851600" cy="363796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83166" bIns="-1" numCol="1" spcCol="1270" anchor="t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000" kern="1200" dirty="0" smtClean="0">
                  <a:solidFill>
                    <a:schemeClr val="bg1"/>
                  </a:solidFill>
                </a:rPr>
                <a:t>Prague </a:t>
              </a:r>
              <a:r>
                <a:rPr lang="cs-CZ" sz="1000" kern="1200" dirty="0" err="1" smtClean="0">
                  <a:solidFill>
                    <a:schemeClr val="bg1"/>
                  </a:solidFill>
                </a:rPr>
                <a:t>Dependency</a:t>
              </a:r>
              <a:r>
                <a:rPr lang="cs-CZ" sz="1000" kern="1200" dirty="0" smtClean="0">
                  <a:solidFill>
                    <a:schemeClr val="bg1"/>
                  </a:solidFill>
                </a:rPr>
                <a:t> </a:t>
              </a:r>
              <a:r>
                <a:rPr lang="cs-CZ" sz="1000" kern="1200" dirty="0" err="1" smtClean="0">
                  <a:solidFill>
                    <a:schemeClr val="bg1"/>
                  </a:solidFill>
                </a:rPr>
                <a:t>Treebank</a:t>
              </a:r>
              <a:endParaRPr lang="ru-RU" sz="1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6213" y="3357005"/>
              <a:ext cx="469701" cy="205898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 rot="16200000" flipV="1">
              <a:off x="4127125" y="3111255"/>
              <a:ext cx="1888919" cy="347103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83166" bIns="0" numCol="1" spcCol="1270" anchor="t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>
                  <a:solidFill>
                    <a:schemeClr val="bg1"/>
                  </a:solidFill>
                </a:rPr>
                <a:t>RST (Carlson, </a:t>
              </a:r>
              <a:r>
                <a:rPr lang="en-US" sz="1100" kern="1200" dirty="0" err="1" smtClean="0">
                  <a:solidFill>
                    <a:schemeClr val="bg1"/>
                  </a:solidFill>
                </a:rPr>
                <a:t>Marcu</a:t>
              </a:r>
              <a:r>
                <a:rPr lang="en-US" sz="1100" kern="1200" dirty="0" smtClean="0">
                  <a:solidFill>
                    <a:schemeClr val="bg1"/>
                  </a:solidFill>
                </a:rPr>
                <a:t>, 2001)</a:t>
              </a:r>
              <a:endParaRPr lang="ru-RU" sz="11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93738" y="2254697"/>
              <a:ext cx="469701" cy="285971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 rot="16200000" flipV="1">
              <a:off x="5037480" y="3636488"/>
              <a:ext cx="1582218" cy="202584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83166" bIns="0" numCol="1" spcCol="1270" anchor="t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 smtClean="0">
                  <a:solidFill>
                    <a:schemeClr val="bg1"/>
                  </a:solidFill>
                </a:rPr>
                <a:t>PoCoS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 (</a:t>
              </a:r>
              <a:r>
                <a:rPr lang="en-US" sz="1200" kern="1200" dirty="0" err="1" smtClean="0">
                  <a:solidFill>
                    <a:schemeClr val="bg1"/>
                  </a:solidFill>
                </a:rPr>
                <a:t>Stede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 2004)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16200000">
              <a:off x="2172340" y="3007948"/>
              <a:ext cx="1680689" cy="94299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0" rIns="83166" bIns="0" numCol="1" spcCol="1270" anchor="t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050" kern="1200" dirty="0" err="1" smtClean="0">
                  <a:solidFill>
                    <a:schemeClr val="bg1"/>
                  </a:solidFill>
                </a:rPr>
                <a:t>Discourse</a:t>
              </a:r>
              <a:r>
                <a:rPr lang="cs-CZ" sz="1050" kern="1200" dirty="0" smtClean="0">
                  <a:solidFill>
                    <a:schemeClr val="bg1"/>
                  </a:solidFill>
                </a:rPr>
                <a:t> </a:t>
              </a:r>
              <a:r>
                <a:rPr lang="cs-CZ" sz="1050" kern="1200" dirty="0" err="1" smtClean="0">
                  <a:solidFill>
                    <a:schemeClr val="bg1"/>
                  </a:solidFill>
                </a:rPr>
                <a:t>Graphbank</a:t>
              </a:r>
              <a:r>
                <a:rPr lang="en-US" sz="1050" kern="1200" dirty="0" smtClean="0">
                  <a:solidFill>
                    <a:schemeClr val="bg1"/>
                  </a:solidFill>
                </a:rPr>
                <a:t> (</a:t>
              </a:r>
              <a:r>
                <a:rPr lang="cs-CZ" sz="1050" kern="1200" dirty="0" smtClean="0">
                  <a:solidFill>
                    <a:schemeClr val="bg1"/>
                  </a:solidFill>
                </a:rPr>
                <a:t>Wolf </a:t>
              </a:r>
              <a:r>
                <a:rPr lang="ru-RU" sz="1050" kern="1200" dirty="0" smtClean="0">
                  <a:solidFill>
                    <a:schemeClr val="bg1"/>
                  </a:solidFill>
                </a:rPr>
                <a:t>–</a:t>
              </a:r>
              <a:r>
                <a:rPr lang="cs-CZ" sz="1050" kern="1200" dirty="0" smtClean="0">
                  <a:solidFill>
                    <a:schemeClr val="bg1"/>
                  </a:solidFill>
                </a:rPr>
                <a:t> </a:t>
              </a:r>
              <a:r>
                <a:rPr lang="cs-CZ" sz="1050" kern="1200" dirty="0" err="1" smtClean="0">
                  <a:solidFill>
                    <a:schemeClr val="bg1"/>
                  </a:solidFill>
                </a:rPr>
                <a:t>Gibson</a:t>
              </a:r>
              <a:r>
                <a:rPr lang="en-US" sz="1050" kern="1200" dirty="0" smtClean="0">
                  <a:solidFill>
                    <a:schemeClr val="bg1"/>
                  </a:solidFill>
                </a:rPr>
                <a:t>)</a:t>
              </a:r>
              <a:endParaRPr lang="ru-RU" sz="1050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 flipV="1">
              <a:off x="6393531" y="4271767"/>
              <a:ext cx="1347544" cy="382092"/>
            </a:xfrm>
            <a:custGeom>
              <a:avLst/>
              <a:gdLst>
                <a:gd name="connsiteX0" fmla="*/ 0 w 3169919"/>
                <a:gd name="connsiteY0" fmla="*/ 0 h 94297"/>
                <a:gd name="connsiteX1" fmla="*/ 3169919 w 3169919"/>
                <a:gd name="connsiteY1" fmla="*/ 0 h 94297"/>
                <a:gd name="connsiteX2" fmla="*/ 3169919 w 3169919"/>
                <a:gd name="connsiteY2" fmla="*/ 94297 h 94297"/>
                <a:gd name="connsiteX3" fmla="*/ 0 w 3169919"/>
                <a:gd name="connsiteY3" fmla="*/ 94297 h 94297"/>
                <a:gd name="connsiteX4" fmla="*/ 0 w 3169919"/>
                <a:gd name="connsiteY4" fmla="*/ 0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19" h="94297">
                  <a:moveTo>
                    <a:pt x="0" y="0"/>
                  </a:moveTo>
                  <a:lnTo>
                    <a:pt x="3169919" y="0"/>
                  </a:lnTo>
                  <a:lnTo>
                    <a:pt x="3169919" y="94297"/>
                  </a:lnTo>
                  <a:lnTo>
                    <a:pt x="0" y="942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83165" bIns="-1" numCol="1" spcCol="1270" anchor="t" anchorCtr="0">
              <a:noAutofit/>
            </a:bodyPr>
            <a:lstStyle/>
            <a:p>
              <a:pPr lvl="0" algn="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 err="1" smtClean="0">
                  <a:solidFill>
                    <a:schemeClr val="bg1"/>
                  </a:solidFill>
                </a:rPr>
                <a:t>GECCo</a:t>
              </a:r>
              <a:r>
                <a:rPr lang="en-US" sz="1000" kern="1200" dirty="0" smtClean="0">
                  <a:solidFill>
                    <a:schemeClr val="bg1"/>
                  </a:solidFill>
                </a:rPr>
                <a:t> (Kunz et al.)</a:t>
              </a:r>
              <a:endParaRPr lang="ru-RU" sz="1000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923928" y="55341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11760" y="5517232"/>
            <a:ext cx="6502222" cy="0"/>
          </a:xfrm>
          <a:prstGeom prst="line">
            <a:avLst/>
          </a:prstGeom>
          <a:ln w="476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411760" y="2183815"/>
            <a:ext cx="6480720" cy="21049"/>
          </a:xfrm>
          <a:prstGeom prst="line">
            <a:avLst/>
          </a:prstGeom>
          <a:ln w="476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4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368152"/>
          </a:xfrm>
        </p:spPr>
        <p:txBody>
          <a:bodyPr/>
          <a:lstStyle/>
          <a:p>
            <a:pPr algn="l"/>
            <a:r>
              <a:rPr lang="ru-RU" sz="4000" dirty="0" smtClean="0">
                <a:effectLst/>
              </a:rPr>
              <a:t>Граница знаний о мире и внутритекстовых связей</a:t>
            </a:r>
            <a:endParaRPr lang="ru-RU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8136904" cy="42484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Психолингвистические </a:t>
            </a:r>
            <a:r>
              <a:rPr lang="ru-RU" sz="3200" dirty="0"/>
              <a:t>эксперименты </a:t>
            </a:r>
            <a:r>
              <a:rPr lang="ru-RU" sz="3200" dirty="0" smtClean="0"/>
              <a:t>Келлера (</a:t>
            </a:r>
            <a:r>
              <a:rPr lang="en-US" sz="3200" dirty="0" err="1" smtClean="0"/>
              <a:t>Kehler</a:t>
            </a:r>
            <a:r>
              <a:rPr lang="ru-RU" sz="3200" dirty="0" smtClean="0"/>
              <a:t> - </a:t>
            </a:r>
            <a:r>
              <a:rPr lang="en-US" sz="3200" dirty="0" smtClean="0"/>
              <a:t>Rohde</a:t>
            </a:r>
            <a:r>
              <a:rPr lang="ru-RU" sz="3200" dirty="0" smtClean="0"/>
              <a:t>,</a:t>
            </a:r>
            <a:r>
              <a:rPr lang="en-US" sz="3200" dirty="0" smtClean="0"/>
              <a:t> 2013)</a:t>
            </a:r>
            <a:endParaRPr lang="ru-RU" sz="3200" dirty="0" smtClean="0"/>
          </a:p>
          <a:p>
            <a:r>
              <a:rPr lang="en-US" sz="3200" dirty="0" smtClean="0"/>
              <a:t>Cohesion-Driven </a:t>
            </a:r>
            <a:r>
              <a:rPr lang="ru-RU" sz="3200" b="1" i="1" dirty="0" smtClean="0"/>
              <a:t>х</a:t>
            </a:r>
            <a:r>
              <a:rPr lang="ru-RU" sz="3200" dirty="0" smtClean="0"/>
              <a:t> </a:t>
            </a:r>
            <a:r>
              <a:rPr lang="en-US" sz="3200" dirty="0" smtClean="0"/>
              <a:t>Centering-Driven Theories:</a:t>
            </a:r>
            <a:r>
              <a:rPr lang="ru-RU" sz="3200" dirty="0" smtClean="0"/>
              <a:t> интерпретации местоимений - </a:t>
            </a:r>
            <a:r>
              <a:rPr lang="ru-RU" sz="3200" dirty="0"/>
              <a:t>сравнимы</a:t>
            </a:r>
            <a:endParaRPr lang="ru-RU" sz="3200" dirty="0" smtClean="0"/>
          </a:p>
          <a:p>
            <a:r>
              <a:rPr lang="ru-RU" sz="3200" dirty="0" smtClean="0"/>
              <a:t>Трудноотделимость </a:t>
            </a:r>
            <a:r>
              <a:rPr lang="ru-RU" sz="3200" dirty="0"/>
              <a:t>нетекстового от </a:t>
            </a:r>
            <a:r>
              <a:rPr lang="ru-RU" sz="3200" dirty="0" smtClean="0"/>
              <a:t>текстового</a:t>
            </a:r>
            <a:endParaRPr lang="ru-RU" sz="3200" dirty="0"/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2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l"/>
            <a:r>
              <a:rPr lang="ru-RU" sz="4000" dirty="0" smtClean="0">
                <a:effectLst/>
              </a:rPr>
              <a:t>Дискурсивные </a:t>
            </a:r>
            <a:r>
              <a:rPr lang="ru-RU" sz="4000" dirty="0">
                <a:effectLst/>
              </a:rPr>
              <a:t>разметки для других языков: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8136904" cy="41764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китайский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Zhou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Xue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2012),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арабский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(Al-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Saifová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Markertová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2010),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турецкий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Zeyreková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2010),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хинди 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Oza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2009),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французский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Afantenos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2012,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Danlos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2012),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немецкий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Stede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Neumann, 2014; </a:t>
            </a:r>
            <a:r>
              <a:rPr lang="cs-CZ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Gastelová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</a:t>
            </a:r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чешский (</a:t>
            </a:r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Poláková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 2013)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венгерский (</a:t>
            </a:r>
            <a:r>
              <a:rPr lang="cs-CZ" sz="1800" dirty="0" err="1" smtClean="0"/>
              <a:t>Abuczki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финский (</a:t>
            </a:r>
            <a:r>
              <a:rPr lang="cs-CZ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Finnish</a:t>
            </a:r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PropBank</a:t>
            </a:r>
            <a:r>
              <a:rPr lang="cs-C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Laippala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cs-CZ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португальский (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CSTNews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Mendez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греческий, иврит, итальянский, каталанский, датский, баскский и др.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icrosoft Excel - DSD-Annotated Corpus (Responses).xls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21054" r="1595" b="12766"/>
          <a:stretch/>
        </p:blipFill>
        <p:spPr>
          <a:xfrm>
            <a:off x="97276" y="3079852"/>
            <a:ext cx="8900809" cy="35895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5508104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Проект </a:t>
            </a:r>
            <a:r>
              <a:rPr lang="cs-CZ" sz="4400" dirty="0" err="1" smtClean="0">
                <a:effectLst/>
              </a:rPr>
              <a:t>TextLink</a:t>
            </a:r>
            <a:r>
              <a:rPr lang="ru-RU" sz="4400" dirty="0" smtClean="0">
                <a:effectLst/>
              </a:rPr>
              <a:t>:</a:t>
            </a:r>
            <a:endParaRPr lang="ru-RU" sz="4400" dirty="0">
              <a:effectLst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0068" y="1445875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Structuring</a:t>
            </a: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Discourse</a:t>
            </a: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</a:t>
            </a:r>
          </a:p>
          <a:p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Multilingual</a:t>
            </a:r>
            <a:r>
              <a:rPr lang="cs-CZ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t="8727" r="24999" b="22857"/>
          <a:stretch/>
        </p:blipFill>
        <p:spPr bwMode="auto">
          <a:xfrm>
            <a:off x="5328592" y="98935"/>
            <a:ext cx="3347864" cy="28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</a:rPr>
              <a:t>Кореферентность и анафора – теории и корпуса</a:t>
            </a:r>
            <a:endParaRPr lang="ru-RU" sz="4000" dirty="0">
              <a:effectLst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9388" y="1773238"/>
            <a:ext cx="88566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кореферентность в компьютерной лингвистике</a:t>
            </a:r>
            <a:endParaRPr lang="cs-CZ" sz="2000" dirty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детальная ручная разметка на больших корпусах</a:t>
            </a:r>
            <a:r>
              <a:rPr lang="en-US" sz="2000" dirty="0" smtClean="0"/>
              <a:t>:  </a:t>
            </a:r>
            <a:r>
              <a:rPr lang="cs-CZ" sz="2000" dirty="0"/>
              <a:t>MATE (</a:t>
            </a:r>
            <a:r>
              <a:rPr lang="cs-CZ" sz="2000" dirty="0" err="1"/>
              <a:t>Poesio</a:t>
            </a:r>
            <a:r>
              <a:rPr lang="cs-CZ" sz="2000" dirty="0"/>
              <a:t>) – </a:t>
            </a:r>
            <a:r>
              <a:rPr lang="ru-RU" sz="2000" dirty="0" smtClean="0"/>
              <a:t>английский</a:t>
            </a:r>
            <a:r>
              <a:rPr lang="cs-CZ" sz="2000" dirty="0" smtClean="0"/>
              <a:t>, </a:t>
            </a:r>
            <a:r>
              <a:rPr lang="cs-CZ" sz="2000" dirty="0" err="1"/>
              <a:t>PoCoS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ru-RU" sz="2000" dirty="0" smtClean="0"/>
              <a:t>английский, немецкий</a:t>
            </a:r>
            <a:r>
              <a:rPr lang="cs-CZ" sz="2000" dirty="0" smtClean="0"/>
              <a:t>), </a:t>
            </a:r>
            <a:r>
              <a:rPr lang="cs-CZ" sz="2000" dirty="0"/>
              <a:t>VENEX </a:t>
            </a:r>
            <a:r>
              <a:rPr lang="cs-CZ" sz="2000" dirty="0" smtClean="0"/>
              <a:t>(</a:t>
            </a:r>
            <a:r>
              <a:rPr lang="ru-RU" sz="2000" dirty="0" smtClean="0"/>
              <a:t>итальянский</a:t>
            </a:r>
            <a:r>
              <a:rPr lang="cs-CZ" sz="2000" dirty="0" smtClean="0"/>
              <a:t>), </a:t>
            </a:r>
            <a:r>
              <a:rPr lang="cs-CZ" sz="2000" dirty="0"/>
              <a:t>ANCORA </a:t>
            </a:r>
            <a:r>
              <a:rPr lang="cs-CZ" sz="2000" dirty="0" smtClean="0"/>
              <a:t>(</a:t>
            </a:r>
            <a:r>
              <a:rPr lang="ru-RU" sz="2000" dirty="0" smtClean="0"/>
              <a:t>испанский</a:t>
            </a:r>
            <a:r>
              <a:rPr lang="cs-CZ" sz="2000" dirty="0" smtClean="0"/>
              <a:t>), </a:t>
            </a:r>
            <a:r>
              <a:rPr lang="en-US" sz="2000" dirty="0" err="1" smtClean="0"/>
              <a:t>OntoNotes</a:t>
            </a:r>
            <a:r>
              <a:rPr lang="ru-RU" sz="2000" dirty="0"/>
              <a:t> (английский)</a:t>
            </a:r>
            <a:r>
              <a:rPr lang="en-US" sz="2000" dirty="0" smtClean="0"/>
              <a:t>, </a:t>
            </a:r>
            <a:r>
              <a:rPr lang="cs-CZ" sz="2000" dirty="0" err="1"/>
              <a:t>Tutin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ru-RU" sz="2000" dirty="0" smtClean="0"/>
              <a:t>французский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ru-RU" sz="2000" dirty="0" smtClean="0"/>
              <a:t>др. языки)</a:t>
            </a:r>
            <a:r>
              <a:rPr lang="en-US" sz="2000" dirty="0" smtClean="0"/>
              <a:t>.</a:t>
            </a:r>
            <a:endParaRPr lang="en-US" sz="2000" dirty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большие корпуса, простые схемы, статистические методы, много языков</a:t>
            </a:r>
            <a:r>
              <a:rPr lang="en-US" sz="2000" dirty="0" smtClean="0"/>
              <a:t>: </a:t>
            </a:r>
            <a:r>
              <a:rPr lang="cs-CZ" sz="2000" dirty="0"/>
              <a:t>MUC </a:t>
            </a:r>
            <a:r>
              <a:rPr lang="cs-CZ" sz="2000" dirty="0" smtClean="0"/>
              <a:t>(</a:t>
            </a:r>
            <a:r>
              <a:rPr lang="ru-RU" sz="2000" dirty="0" smtClean="0"/>
              <a:t>английский</a:t>
            </a:r>
            <a:r>
              <a:rPr lang="cs-CZ" sz="2000" dirty="0" smtClean="0"/>
              <a:t>), </a:t>
            </a:r>
            <a:r>
              <a:rPr lang="cs-CZ" sz="2000" dirty="0"/>
              <a:t>ACE </a:t>
            </a:r>
            <a:r>
              <a:rPr lang="cs-CZ" sz="2000" dirty="0" smtClean="0"/>
              <a:t>(</a:t>
            </a:r>
            <a:r>
              <a:rPr lang="ru-RU" sz="2000" dirty="0" smtClean="0"/>
              <a:t>англ., арабский</a:t>
            </a:r>
            <a:r>
              <a:rPr lang="en-US" sz="2000" dirty="0" smtClean="0"/>
              <a:t>,</a:t>
            </a:r>
            <a:r>
              <a:rPr lang="ru-RU" sz="2000" dirty="0" smtClean="0"/>
              <a:t> китайский</a:t>
            </a:r>
            <a:r>
              <a:rPr lang="en-US" sz="2000" dirty="0" smtClean="0"/>
              <a:t> </a:t>
            </a:r>
            <a:r>
              <a:rPr lang="en-US" sz="2000" dirty="0"/>
              <a:t>…</a:t>
            </a:r>
            <a:r>
              <a:rPr lang="cs-CZ" sz="2000" dirty="0" smtClean="0"/>
              <a:t>)</a:t>
            </a:r>
            <a:endParaRPr lang="en-US" sz="20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анафорические отношения в рамках теории референции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российские Е.В. Падучева, Н.Д. Арутюнова, А.Д. Шмелев ...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референциальный выбор (А.А.Кибрик)</a:t>
            </a:r>
            <a:endParaRPr lang="cs-CZ" sz="1600" dirty="0" smtClean="0"/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чешские теории референции (</a:t>
            </a:r>
            <a:r>
              <a:rPr lang="cs-CZ" sz="2000" dirty="0" smtClean="0"/>
              <a:t>Daneš</a:t>
            </a:r>
            <a:r>
              <a:rPr lang="ru-RU" sz="2000" dirty="0"/>
              <a:t>,</a:t>
            </a:r>
            <a:r>
              <a:rPr lang="cs-CZ" sz="2000" dirty="0" smtClean="0"/>
              <a:t> Palek</a:t>
            </a:r>
            <a:r>
              <a:rPr lang="ru-RU" sz="2000" dirty="0" smtClean="0"/>
              <a:t>, </a:t>
            </a:r>
            <a:r>
              <a:rPr lang="cs-CZ" sz="2000" dirty="0" smtClean="0"/>
              <a:t>Hlavsa</a:t>
            </a:r>
            <a:r>
              <a:rPr lang="ru-RU" sz="2000" dirty="0" smtClean="0"/>
              <a:t>, </a:t>
            </a:r>
            <a:r>
              <a:rPr lang="cs-CZ" sz="2000" dirty="0" smtClean="0"/>
              <a:t>Adamec</a:t>
            </a:r>
            <a:r>
              <a:rPr lang="ru-RU" sz="2000" dirty="0" smtClean="0"/>
              <a:t> и др.)</a:t>
            </a:r>
            <a:r>
              <a:rPr lang="cs-CZ" sz="2000" dirty="0" smtClean="0"/>
              <a:t>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немецкие слависты (</a:t>
            </a:r>
            <a:r>
              <a:rPr lang="cs-CZ" sz="2000" dirty="0" smtClean="0"/>
              <a:t>Berger, </a:t>
            </a:r>
            <a:r>
              <a:rPr lang="cs-CZ" sz="2000" dirty="0" err="1" smtClean="0"/>
              <a:t>Mendoz</a:t>
            </a:r>
            <a:r>
              <a:rPr lang="en-US" sz="2000" dirty="0" smtClean="0"/>
              <a:t>a</a:t>
            </a:r>
            <a:r>
              <a:rPr lang="ru-RU" sz="2000" dirty="0" smtClean="0"/>
              <a:t>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др. мировые звезды в этой области (</a:t>
            </a:r>
            <a:r>
              <a:rPr lang="en-US" sz="2000" dirty="0" smtClean="0"/>
              <a:t>Carlson</a:t>
            </a:r>
            <a:r>
              <a:rPr lang="ru-RU" sz="2000" dirty="0" smtClean="0"/>
              <a:t>, </a:t>
            </a:r>
            <a:r>
              <a:rPr lang="cs-CZ" sz="2000" dirty="0" err="1" smtClean="0"/>
              <a:t>Lyons</a:t>
            </a:r>
            <a:r>
              <a:rPr lang="ru-RU" sz="2000" dirty="0" smtClean="0"/>
              <a:t>, ...)</a:t>
            </a:r>
            <a:r>
              <a:rPr lang="en-US" sz="2000" dirty="0" smtClean="0"/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когнитивные подходы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 smtClean="0"/>
              <a:t>Consten</a:t>
            </a:r>
            <a:r>
              <a:rPr lang="ru-RU" sz="2000" dirty="0" smtClean="0"/>
              <a:t>,</a:t>
            </a:r>
            <a:r>
              <a:rPr lang="en-US" sz="2000" dirty="0" smtClean="0"/>
              <a:t> Knees</a:t>
            </a:r>
            <a:r>
              <a:rPr lang="ru-RU" sz="2000" dirty="0" smtClean="0"/>
              <a:t>,</a:t>
            </a:r>
            <a:r>
              <a:rPr lang="en-US" sz="2000" dirty="0" smtClean="0"/>
              <a:t> Schwarz-</a:t>
            </a:r>
            <a:r>
              <a:rPr lang="en-US" sz="2000" dirty="0" err="1" smtClean="0"/>
              <a:t>Friesel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90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P</a:t>
            </a:r>
            <a:r>
              <a:rPr lang="en-US" sz="4800" b="1" dirty="0" smtClean="0"/>
              <a:t>rague </a:t>
            </a:r>
            <a:r>
              <a:rPr lang="en-US" sz="4800" b="1" dirty="0" smtClean="0">
                <a:solidFill>
                  <a:srgbClr val="FF0000"/>
                </a:solidFill>
              </a:rPr>
              <a:t>D</a:t>
            </a:r>
            <a:r>
              <a:rPr lang="en-US" sz="4800" b="1" dirty="0" smtClean="0"/>
              <a:t>ependency </a:t>
            </a:r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en-US" sz="4800" b="1" dirty="0" smtClean="0"/>
              <a:t>reebank (PDT 3.0)</a:t>
            </a:r>
            <a:endParaRPr lang="cs-CZ" sz="4400" b="1" dirty="0"/>
          </a:p>
        </p:txBody>
      </p:sp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6824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P</a:t>
            </a:r>
            <a:r>
              <a:rPr lang="en-US" sz="4800" b="1" dirty="0" smtClean="0"/>
              <a:t>rague </a:t>
            </a:r>
            <a:r>
              <a:rPr lang="en-US" sz="4800" b="1" dirty="0" smtClean="0">
                <a:solidFill>
                  <a:srgbClr val="FF0000"/>
                </a:solidFill>
              </a:rPr>
              <a:t>D</a:t>
            </a:r>
            <a:r>
              <a:rPr lang="en-US" sz="4800" b="1" dirty="0" smtClean="0"/>
              <a:t>ependency </a:t>
            </a:r>
            <a:r>
              <a:rPr lang="en-US" sz="4800" b="1" dirty="0" smtClean="0">
                <a:solidFill>
                  <a:srgbClr val="FF0000"/>
                </a:solidFill>
              </a:rPr>
              <a:t>T</a:t>
            </a:r>
            <a:r>
              <a:rPr lang="en-US" sz="4800" b="1" dirty="0" smtClean="0"/>
              <a:t>reebank (PDT 3.0)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474560"/>
            <a:ext cx="8208912" cy="347472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Prague Dependency Treebank </a:t>
            </a:r>
            <a:r>
              <a:rPr lang="en-US" sz="3200" dirty="0" smtClean="0"/>
              <a:t>– </a:t>
            </a:r>
            <a:r>
              <a:rPr lang="ru-RU" sz="3200" dirty="0" smtClean="0"/>
              <a:t>синтаксически размеченный корпус</a:t>
            </a:r>
            <a:r>
              <a:rPr lang="en-US" sz="3200" dirty="0" smtClean="0"/>
              <a:t>, </a:t>
            </a:r>
            <a:r>
              <a:rPr lang="ru-RU" sz="3200" dirty="0" smtClean="0"/>
              <a:t>чешские газетные тексты(</a:t>
            </a:r>
            <a:r>
              <a:rPr lang="en-US" sz="3200" dirty="0">
                <a:hlinkClick r:id="rId2"/>
              </a:rPr>
              <a:t>http://ufal.mff.cuni.cz/pdt2.0</a:t>
            </a:r>
            <a:r>
              <a:rPr lang="ru-RU" sz="3200" dirty="0" smtClean="0"/>
              <a:t>)</a:t>
            </a:r>
            <a:r>
              <a:rPr lang="cs-CZ" sz="3200" dirty="0" smtClean="0"/>
              <a:t>, </a:t>
            </a:r>
            <a:r>
              <a:rPr lang="ru-RU" sz="3200" dirty="0" smtClean="0"/>
              <a:t>данные доступны с </a:t>
            </a:r>
            <a:r>
              <a:rPr lang="en-US" sz="3200" dirty="0" smtClean="0"/>
              <a:t>LDC </a:t>
            </a:r>
            <a:r>
              <a:rPr lang="en-US" sz="3200" dirty="0"/>
              <a:t>(No. LDC2006T01)</a:t>
            </a:r>
          </a:p>
          <a:p>
            <a:r>
              <a:rPr lang="ru-RU" sz="3200" dirty="0" smtClean="0"/>
              <a:t>три уровня лингвистической разметки</a:t>
            </a:r>
            <a:r>
              <a:rPr lang="cs-CZ" sz="3200" dirty="0" smtClean="0"/>
              <a:t>: </a:t>
            </a:r>
            <a:r>
              <a:rPr lang="ru-RU" sz="3200" dirty="0" smtClean="0"/>
              <a:t>морфологический</a:t>
            </a:r>
            <a:r>
              <a:rPr lang="cs-CZ" sz="3200" dirty="0" smtClean="0"/>
              <a:t>, </a:t>
            </a:r>
            <a:r>
              <a:rPr lang="ru-RU" sz="3200" dirty="0" smtClean="0"/>
              <a:t>поверхностно-синтаксический</a:t>
            </a:r>
            <a:r>
              <a:rPr lang="cs-CZ" sz="3200" dirty="0" smtClean="0"/>
              <a:t> (</a:t>
            </a:r>
            <a:r>
              <a:rPr lang="ru-RU" sz="3200" dirty="0" smtClean="0"/>
              <a:t>аналитический</a:t>
            </a:r>
            <a:r>
              <a:rPr lang="cs-CZ" sz="3200" dirty="0" smtClean="0"/>
              <a:t>) </a:t>
            </a:r>
            <a:r>
              <a:rPr lang="ru-RU" sz="3200" dirty="0" smtClean="0"/>
              <a:t>и </a:t>
            </a:r>
            <a:r>
              <a:rPr lang="ru-RU" altLang="ru-RU" sz="3200" dirty="0"/>
              <a:t>глубинно-синтаксический </a:t>
            </a:r>
            <a:r>
              <a:rPr lang="en-US" sz="2800" dirty="0" smtClean="0"/>
              <a:t>(</a:t>
            </a:r>
            <a:r>
              <a:rPr lang="ru-RU" sz="2800" dirty="0" err="1" smtClean="0"/>
              <a:t>тектограмматический</a:t>
            </a:r>
            <a:r>
              <a:rPr lang="en-US" sz="3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3165 </a:t>
            </a:r>
            <a:r>
              <a:rPr lang="ru-RU" sz="3200" dirty="0" smtClean="0"/>
              <a:t>текстов </a:t>
            </a:r>
            <a:r>
              <a:rPr lang="en-US" sz="3200" dirty="0" smtClean="0"/>
              <a:t>(= </a:t>
            </a:r>
            <a:r>
              <a:rPr lang="en-US" sz="3200" dirty="0"/>
              <a:t>49431 </a:t>
            </a:r>
            <a:r>
              <a:rPr lang="ru-RU" sz="3200" dirty="0" smtClean="0"/>
              <a:t>предложение </a:t>
            </a:r>
            <a:r>
              <a:rPr lang="en-US" sz="3200" dirty="0" smtClean="0"/>
              <a:t>= </a:t>
            </a:r>
            <a:r>
              <a:rPr lang="en-US" sz="3200" dirty="0"/>
              <a:t>833195 </a:t>
            </a:r>
            <a:r>
              <a:rPr lang="ru-RU" sz="3200" dirty="0" smtClean="0"/>
              <a:t>токенов)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многоцелевой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другие корпуса </a:t>
            </a:r>
            <a:r>
              <a:rPr lang="cs-CZ" sz="3200" dirty="0" smtClean="0"/>
              <a:t>ÚFAL: </a:t>
            </a:r>
            <a:r>
              <a:rPr lang="en-US" sz="3200" dirty="0" smtClean="0"/>
              <a:t>http</a:t>
            </a:r>
            <a:r>
              <a:rPr lang="en-US" sz="3200" dirty="0"/>
              <a:t>://</a:t>
            </a:r>
            <a:r>
              <a:rPr lang="en-US" sz="3200" dirty="0" smtClean="0"/>
              <a:t>ufal.mff.cuni.cz/data</a:t>
            </a:r>
            <a:endParaRPr lang="en-US" sz="3200" dirty="0"/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93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72415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1138" name="Picture 2" descr="i-layers-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619125"/>
            <a:ext cx="36957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665912" y="1752600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>
              <a:spcBef>
                <a:spcPct val="50000"/>
              </a:spcBef>
              <a:defRPr sz="4000"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ru-RU" dirty="0"/>
              <a:t>(Он) пошёл бы </a:t>
            </a:r>
            <a:r>
              <a:rPr lang="ru-RU" altLang="ru-RU" dirty="0" err="1"/>
              <a:t>влес</a:t>
            </a:r>
            <a:r>
              <a:rPr lang="ru-RU" altLang="ru-RU" dirty="0"/>
              <a:t>.</a:t>
            </a:r>
            <a:endParaRPr lang="en-US" altLang="ru-RU" dirty="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2209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ru-RU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Byl by šel</a:t>
            </a:r>
            <a:r>
              <a:rPr lang="cs-CZ" alt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ru-RU" sz="40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dolesa</a:t>
            </a:r>
            <a:r>
              <a:rPr lang="ru-RU" altLang="ru-RU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ru-RU" sz="4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ctr"/>
            <a:r>
              <a:rPr lang="ru-RU" sz="6000" dirty="0" smtClean="0">
                <a:effectLst/>
              </a:rPr>
              <a:t>План</a:t>
            </a:r>
            <a:endParaRPr lang="ru-RU" sz="6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136904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слова</a:t>
            </a:r>
          </a:p>
          <a:p>
            <a:r>
              <a:rPr lang="ru-RU" dirty="0" smtClean="0"/>
              <a:t>Люди и теории</a:t>
            </a:r>
          </a:p>
          <a:p>
            <a:pPr lvl="1"/>
            <a:r>
              <a:rPr lang="ru-RU" dirty="0" smtClean="0"/>
              <a:t>Дискурс, </a:t>
            </a:r>
            <a:r>
              <a:rPr lang="en-US" dirty="0" err="1" smtClean="0"/>
              <a:t>Textlink</a:t>
            </a:r>
            <a:endParaRPr lang="ru-RU" dirty="0" smtClean="0"/>
          </a:p>
          <a:p>
            <a:pPr lvl="1"/>
            <a:r>
              <a:rPr lang="ru-RU" dirty="0" smtClean="0"/>
              <a:t>Кореферентность</a:t>
            </a:r>
          </a:p>
          <a:p>
            <a:r>
              <a:rPr lang="ru-RU" dirty="0" smtClean="0"/>
              <a:t>Пражский корпус в их контексте</a:t>
            </a:r>
          </a:p>
          <a:p>
            <a:pPr lvl="1"/>
            <a:r>
              <a:rPr lang="ru-RU" dirty="0" smtClean="0"/>
              <a:t>Текстовая разметка (кореферентность, бриджинг, эллипсис, актуальное членение, дискурс)</a:t>
            </a:r>
          </a:p>
          <a:p>
            <a:pPr lvl="1"/>
            <a:r>
              <a:rPr lang="ru-RU" dirty="0" smtClean="0"/>
              <a:t>Взаимодействие этих явлений между собой</a:t>
            </a:r>
          </a:p>
          <a:p>
            <a:r>
              <a:rPr lang="ru-RU" dirty="0"/>
              <a:t>Д</a:t>
            </a:r>
            <a:r>
              <a:rPr lang="ru-RU" dirty="0" smtClean="0"/>
              <a:t>ва подхода: пражский и </a:t>
            </a:r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	саарбрюкенский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Obrázek 3" descr="Microsoft Excel - DSD-Annotated Corpus (Responses).xls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21054" r="1595" b="12766"/>
          <a:stretch/>
        </p:blipFill>
        <p:spPr>
          <a:xfrm rot="21216249">
            <a:off x="3995962" y="1471435"/>
            <a:ext cx="3722675" cy="1501276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78000"/>
              </a:srgbClr>
            </a:outerShdw>
          </a:effectLst>
        </p:spPr>
      </p:pic>
      <p:pic>
        <p:nvPicPr>
          <p:cNvPr id="5" name="Obrázek 4" descr="PDT_GECCo_NEDOLUZHKO_louvain.pptx - Microsoft PowerPoin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t="26058" r="25532" b="16371"/>
          <a:stretch/>
        </p:blipFill>
        <p:spPr>
          <a:xfrm rot="199886">
            <a:off x="5003368" y="4707157"/>
            <a:ext cx="2420527" cy="1746043"/>
          </a:xfrm>
          <a:prstGeom prst="rect">
            <a:avLst/>
          </a:prstGeom>
          <a:effectLst>
            <a:outerShdw blurRad="254000" dist="190500" dir="6960000" algn="ctr" rotWithShape="0">
              <a:srgbClr val="000000">
                <a:alpha val="80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</p:pic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3981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4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44824"/>
            <a:ext cx="8784976" cy="4194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разметка </a:t>
            </a:r>
            <a:r>
              <a:rPr lang="ru-RU" sz="2800" b="1" dirty="0" smtClean="0"/>
              <a:t>кореферентности</a:t>
            </a:r>
            <a:r>
              <a:rPr lang="en-US" sz="2800" b="1" dirty="0" smtClean="0"/>
              <a:t>,</a:t>
            </a:r>
          </a:p>
          <a:p>
            <a:r>
              <a:rPr lang="ru-RU" sz="2800" dirty="0"/>
              <a:t>разметка </a:t>
            </a:r>
            <a:r>
              <a:rPr lang="ru-RU" sz="2800" dirty="0" smtClean="0"/>
              <a:t>ассоциативной анафоры (бриджинг)</a:t>
            </a:r>
            <a:r>
              <a:rPr lang="en-US" sz="2800" b="1" dirty="0" smtClean="0"/>
              <a:t>,</a:t>
            </a:r>
          </a:p>
          <a:p>
            <a:r>
              <a:rPr lang="ru-RU" sz="2800" dirty="0" smtClean="0"/>
              <a:t>восстановление </a:t>
            </a:r>
            <a:r>
              <a:rPr lang="ru-RU" sz="2800" b="1" dirty="0" smtClean="0"/>
              <a:t>синтаксического эллипсиса</a:t>
            </a:r>
            <a:endParaRPr lang="en-US" sz="2800" b="1" dirty="0"/>
          </a:p>
          <a:p>
            <a:r>
              <a:rPr lang="ru-RU" sz="2800" dirty="0" smtClean="0"/>
              <a:t>разметка </a:t>
            </a:r>
            <a:r>
              <a:rPr lang="ru-RU" sz="2800" b="1" dirty="0" smtClean="0"/>
              <a:t>актуального членения </a:t>
            </a:r>
            <a:r>
              <a:rPr lang="en-US" sz="2800" dirty="0" smtClean="0"/>
              <a:t>(</a:t>
            </a:r>
            <a:r>
              <a:rPr lang="en-US" sz="2800" dirty="0" err="1" smtClean="0"/>
              <a:t>tfa</a:t>
            </a:r>
            <a:r>
              <a:rPr lang="en-US" sz="2800" dirty="0"/>
              <a:t>)</a:t>
            </a:r>
          </a:p>
          <a:p>
            <a:r>
              <a:rPr lang="ru-RU" sz="2800" b="1" dirty="0" smtClean="0"/>
              <a:t>дискурсивная </a:t>
            </a:r>
            <a:r>
              <a:rPr lang="ru-RU" sz="2800" dirty="0" smtClean="0"/>
              <a:t>разметка: дискурсивные маркеры (коннекторы), аргументы связанные этими коннекторами и типы отношений между ними</a:t>
            </a:r>
            <a:endParaRPr lang="en-US" sz="2800" dirty="0" smtClean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5536" y="620688"/>
            <a:ext cx="835292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effectLst/>
              </a:rPr>
              <a:t>Разметка на уровне текста</a:t>
            </a:r>
            <a:endParaRPr lang="cs-CZ" sz="44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7841" y="485800"/>
            <a:ext cx="6512511" cy="1143000"/>
          </a:xfrm>
        </p:spPr>
        <p:txBody>
          <a:bodyPr/>
          <a:lstStyle/>
          <a:p>
            <a:pPr algn="ctr"/>
            <a:r>
              <a:rPr lang="ru-RU" sz="6000" dirty="0">
                <a:effectLst/>
              </a:rPr>
              <a:t>Наши корни</a:t>
            </a:r>
            <a:endParaRPr lang="cs-CZ" sz="6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7992888" cy="44644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Functional </a:t>
            </a:r>
            <a:r>
              <a:rPr lang="en-US" sz="2400" dirty="0"/>
              <a:t>Generative Description</a:t>
            </a:r>
            <a:r>
              <a:rPr lang="ru-RU" sz="2400" dirty="0"/>
              <a:t> (</a:t>
            </a:r>
            <a:r>
              <a:rPr lang="en-US" sz="2400" dirty="0" err="1"/>
              <a:t>Sgall</a:t>
            </a:r>
            <a:r>
              <a:rPr lang="en-US" sz="2400" dirty="0"/>
              <a:t> </a:t>
            </a:r>
            <a:r>
              <a:rPr lang="ru-RU" sz="2400" dirty="0" smtClean="0"/>
              <a:t>и др.</a:t>
            </a:r>
            <a:r>
              <a:rPr lang="en-US" sz="2400" dirty="0" smtClean="0"/>
              <a:t>, </a:t>
            </a:r>
            <a:r>
              <a:rPr lang="en-US" sz="2400" dirty="0"/>
              <a:t>1986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sz="2400" dirty="0" err="1" smtClean="0"/>
              <a:t>кореферентность</a:t>
            </a:r>
            <a:endParaRPr lang="en-US" sz="2400" dirty="0" smtClean="0"/>
          </a:p>
          <a:p>
            <a:pPr lvl="1"/>
            <a:r>
              <a:rPr lang="en-US" sz="2400" dirty="0" err="1" smtClean="0"/>
              <a:t>Ontonotes</a:t>
            </a:r>
            <a:r>
              <a:rPr lang="en-US" sz="2400" dirty="0" smtClean="0"/>
              <a:t> (</a:t>
            </a:r>
            <a:r>
              <a:rPr lang="cs-CZ" sz="2400" dirty="0" err="1" smtClean="0"/>
              <a:t>Pradhan</a:t>
            </a:r>
            <a:r>
              <a:rPr lang="cs-CZ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др</a:t>
            </a:r>
            <a:r>
              <a:rPr lang="cs-CZ" sz="2400" dirty="0" smtClean="0"/>
              <a:t>. 2007</a:t>
            </a:r>
            <a:r>
              <a:rPr lang="en-US" sz="2400" dirty="0" smtClean="0"/>
              <a:t>), </a:t>
            </a:r>
            <a:r>
              <a:rPr lang="en-US" sz="2400" dirty="0" err="1" smtClean="0"/>
              <a:t>Poesio</a:t>
            </a:r>
            <a:r>
              <a:rPr lang="en-US" sz="2400" dirty="0" smtClean="0"/>
              <a:t> (MATE, GNOME, VENEX, ARRAU), </a:t>
            </a:r>
            <a:r>
              <a:rPr lang="en-US" sz="2400" dirty="0" err="1" smtClean="0"/>
              <a:t>AnCora</a:t>
            </a:r>
            <a:r>
              <a:rPr lang="en-US" sz="2400" dirty="0" smtClean="0"/>
              <a:t> (</a:t>
            </a:r>
            <a:r>
              <a:rPr lang="en-US" sz="2400" dirty="0" err="1" smtClean="0"/>
              <a:t>Recasens</a:t>
            </a:r>
            <a:r>
              <a:rPr lang="en-US" sz="2400" dirty="0" smtClean="0"/>
              <a:t>), </a:t>
            </a:r>
            <a:r>
              <a:rPr lang="en-US" sz="2400" dirty="0" err="1" smtClean="0"/>
              <a:t>PoCoS</a:t>
            </a:r>
            <a:r>
              <a:rPr lang="en-US" sz="2400" dirty="0" smtClean="0"/>
              <a:t> (</a:t>
            </a:r>
            <a:r>
              <a:rPr lang="en-US" sz="2400" dirty="0" err="1" smtClean="0"/>
              <a:t>Chiarchos-Krasavina</a:t>
            </a:r>
            <a:r>
              <a:rPr lang="en-US" sz="2400" dirty="0" smtClean="0"/>
              <a:t>) </a:t>
            </a:r>
            <a:r>
              <a:rPr lang="ru-RU" sz="2400" dirty="0"/>
              <a:t>и </a:t>
            </a:r>
            <a:r>
              <a:rPr lang="ru-RU" sz="2400" dirty="0" smtClean="0"/>
              <a:t>др., только мы это делаем на синтаксических деревьях</a:t>
            </a:r>
            <a:endParaRPr lang="en-US" sz="2400" dirty="0" smtClean="0"/>
          </a:p>
          <a:p>
            <a:r>
              <a:rPr lang="ru-RU" sz="2400" dirty="0" smtClean="0"/>
              <a:t>дискурсивная разметка</a:t>
            </a:r>
            <a:endParaRPr lang="en-US" sz="2400" dirty="0" smtClean="0"/>
          </a:p>
          <a:p>
            <a:pPr lvl="1"/>
            <a:r>
              <a:rPr lang="cs-CZ" sz="2400" dirty="0" err="1" smtClean="0"/>
              <a:t>Penn</a:t>
            </a:r>
            <a:r>
              <a:rPr lang="cs-CZ" sz="2400" dirty="0" smtClean="0"/>
              <a:t> </a:t>
            </a:r>
            <a:r>
              <a:rPr lang="cs-CZ" sz="2400" dirty="0" err="1"/>
              <a:t>Discourse</a:t>
            </a:r>
            <a:r>
              <a:rPr lang="cs-CZ" sz="2400" dirty="0"/>
              <a:t> </a:t>
            </a:r>
            <a:r>
              <a:rPr lang="cs-CZ" sz="2400" dirty="0" err="1"/>
              <a:t>Treebank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ru-RU" sz="2400" dirty="0" smtClean="0"/>
              <a:t>для англ:</a:t>
            </a:r>
            <a:r>
              <a:rPr lang="cs-CZ" sz="2400" dirty="0" smtClean="0"/>
              <a:t> </a:t>
            </a:r>
            <a:r>
              <a:rPr lang="cs-CZ" sz="2400" dirty="0"/>
              <a:t>PDTB, </a:t>
            </a:r>
            <a:r>
              <a:rPr lang="cs-CZ" sz="2400" dirty="0" err="1"/>
              <a:t>Prasad</a:t>
            </a:r>
            <a:r>
              <a:rPr lang="cs-CZ" sz="2400" dirty="0"/>
              <a:t> </a:t>
            </a:r>
            <a:r>
              <a:rPr lang="ru-RU" sz="2400" dirty="0"/>
              <a:t>и др.</a:t>
            </a:r>
            <a:r>
              <a:rPr lang="cs-CZ" sz="2400" dirty="0" smtClean="0"/>
              <a:t>, </a:t>
            </a:r>
            <a:r>
              <a:rPr lang="cs-CZ" sz="2400" dirty="0"/>
              <a:t>2008</a:t>
            </a:r>
            <a:r>
              <a:rPr lang="cs-CZ" sz="2400" dirty="0" smtClean="0"/>
              <a:t>)</a:t>
            </a:r>
            <a:r>
              <a:rPr lang="en-US" sz="2400" dirty="0" smtClean="0"/>
              <a:t> – </a:t>
            </a:r>
            <a:r>
              <a:rPr lang="ru-RU" sz="2400" dirty="0" smtClean="0"/>
              <a:t>но мы чуть менее лексикализованы</a:t>
            </a:r>
            <a:endParaRPr lang="en-US" sz="2400" dirty="0" smtClean="0"/>
          </a:p>
          <a:p>
            <a:pPr lvl="1"/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0312" y="133191"/>
            <a:ext cx="1548384" cy="14356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48384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8670693"/>
              </p:ext>
            </p:extLst>
          </p:nvPr>
        </p:nvGraphicFramePr>
        <p:xfrm>
          <a:off x="539552" y="2199316"/>
          <a:ext cx="8136904" cy="389061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76264"/>
                <a:gridCol w="1432844"/>
                <a:gridCol w="2163898"/>
                <a:gridCol w="2163898"/>
              </a:tblGrid>
              <a:tr h="518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PDT 3.0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PCEDT</a:t>
                      </a:r>
                      <a:r>
                        <a:rPr lang="en-US" sz="1600" baseline="0" dirty="0" smtClean="0">
                          <a:effectLst/>
                        </a:rPr>
                        <a:t> (Prague Czech-English Dependency Treebank)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Английский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Чешский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синтаксическая и прономинальная </a:t>
                      </a:r>
                      <a:r>
                        <a:rPr lang="en-US" sz="1400" baseline="0" dirty="0" smtClean="0">
                          <a:effectLst/>
                        </a:rPr>
                        <a:t>(</a:t>
                      </a:r>
                      <a:r>
                        <a:rPr lang="ru-RU" sz="1400" baseline="0" dirty="0" smtClean="0">
                          <a:effectLst/>
                        </a:rPr>
                        <a:t>нули </a:t>
                      </a:r>
                      <a:r>
                        <a:rPr lang="en-US" sz="1400" baseline="0" dirty="0" smtClean="0">
                          <a:effectLst/>
                        </a:rPr>
                        <a:t>+ </a:t>
                      </a:r>
                      <a:r>
                        <a:rPr lang="ru-RU" sz="1400" baseline="0" dirty="0" smtClean="0">
                          <a:effectLst/>
                        </a:rPr>
                        <a:t>мест.</a:t>
                      </a:r>
                      <a:r>
                        <a:rPr lang="en-US" sz="1400" baseline="0" dirty="0" smtClean="0">
                          <a:effectLst/>
                        </a:rPr>
                        <a:t>) </a:t>
                      </a:r>
                      <a:r>
                        <a:rPr lang="ru-RU" sz="1400" dirty="0" err="1" smtClean="0">
                          <a:effectLst/>
                        </a:rPr>
                        <a:t>кореферентность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Текстовая </a:t>
                      </a:r>
                      <a:r>
                        <a:rPr lang="en-US" sz="1400" dirty="0" smtClean="0">
                          <a:effectLst/>
                        </a:rPr>
                        <a:t>NP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кореферентность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9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бриджинг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кроме </a:t>
                      </a:r>
                      <a:r>
                        <a:rPr lang="en-US" sz="1600" dirty="0" smtClean="0">
                          <a:effectLst/>
                        </a:rPr>
                        <a:t>split ante)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</a:t>
                      </a: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кроме </a:t>
                      </a:r>
                      <a:r>
                        <a:rPr lang="en-US" sz="1600" dirty="0" smtClean="0">
                          <a:effectLst/>
                        </a:rPr>
                        <a:t>split ante)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эллипсисы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cs-CZ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  <a:endParaRPr lang="cs-CZ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3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коннекторы и отношения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НЕТ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актуальное членение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</a:rPr>
                        <a:t>ДА</a:t>
                      </a:r>
                      <a:endParaRPr lang="en-US" sz="20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планируется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в процессе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305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</a:rPr>
              <a:t>Текстовая разметка в пражских корпусах</a:t>
            </a:r>
            <a:endParaRPr lang="cs-CZ" sz="44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496944" cy="4464496"/>
          </a:xfrm>
        </p:spPr>
        <p:txBody>
          <a:bodyPr>
            <a:noAutofit/>
          </a:bodyPr>
          <a:lstStyle/>
          <a:p>
            <a:r>
              <a:rPr lang="ru-RU" sz="2400" b="1" dirty="0"/>
              <a:t>синтаксическая (грамматическая) </a:t>
            </a:r>
            <a:r>
              <a:rPr lang="ru-RU" sz="2400" b="1" dirty="0" err="1" smtClean="0"/>
              <a:t>кореферентность</a:t>
            </a:r>
            <a:r>
              <a:rPr lang="ru-RU" sz="2400" b="1" dirty="0" smtClean="0"/>
              <a:t> </a:t>
            </a:r>
            <a:r>
              <a:rPr lang="en-US" sz="2400" dirty="0" smtClean="0"/>
              <a:t>– </a:t>
            </a:r>
          </a:p>
          <a:p>
            <a:pPr lvl="1"/>
            <a:r>
              <a:rPr lang="ru-RU" sz="2400" dirty="0" smtClean="0"/>
              <a:t>правила языка  </a:t>
            </a:r>
            <a:r>
              <a:rPr lang="ru-RU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ru-RU" sz="2400" dirty="0" smtClean="0"/>
              <a:t>антецедент</a:t>
            </a:r>
            <a:r>
              <a:rPr lang="en-US" sz="2400" dirty="0" smtClean="0"/>
              <a:t>, </a:t>
            </a:r>
          </a:p>
          <a:p>
            <a:pPr lvl="1"/>
            <a:r>
              <a:rPr lang="ru-RU" sz="2400" dirty="0" smtClean="0"/>
              <a:t>в рамках одного предложения</a:t>
            </a:r>
            <a:endParaRPr lang="en-US" sz="2400" dirty="0" smtClean="0"/>
          </a:p>
          <a:p>
            <a:r>
              <a:rPr lang="ru-RU" sz="2400" b="1" dirty="0" smtClean="0"/>
              <a:t>текстовая </a:t>
            </a:r>
            <a:r>
              <a:rPr lang="ru-RU" sz="2400" b="1" dirty="0" err="1" smtClean="0"/>
              <a:t>кореферентность</a:t>
            </a:r>
            <a:r>
              <a:rPr lang="ru-RU" sz="2400" b="1" dirty="0" smtClean="0"/>
              <a:t> </a:t>
            </a:r>
            <a:r>
              <a:rPr lang="en-US" sz="2400" dirty="0" smtClean="0"/>
              <a:t>– </a:t>
            </a:r>
          </a:p>
          <a:p>
            <a:pPr lvl="1"/>
            <a:r>
              <a:rPr lang="ru-RU" sz="2400" dirty="0" smtClean="0"/>
              <a:t>не ограничена грамматикой, влияет контекст, знания о мире и т.д.</a:t>
            </a:r>
            <a:endParaRPr lang="en-US" sz="2400" dirty="0" smtClean="0"/>
          </a:p>
          <a:p>
            <a:pPr lvl="1"/>
            <a:r>
              <a:rPr lang="ru-RU" sz="2400" dirty="0" err="1" smtClean="0"/>
              <a:t>реализутеся</a:t>
            </a:r>
            <a:r>
              <a:rPr lang="ru-RU" sz="2400" dirty="0" smtClean="0"/>
              <a:t> прономинализацией, согласованием, повторами, синонимами, </a:t>
            </a:r>
            <a:r>
              <a:rPr lang="ru-RU" sz="2400" dirty="0" err="1" smtClean="0"/>
              <a:t>переформулированием</a:t>
            </a:r>
            <a:r>
              <a:rPr lang="ru-RU" sz="2400" dirty="0" smtClean="0"/>
              <a:t>, гипоним/</a:t>
            </a:r>
            <a:r>
              <a:rPr lang="ru-RU" sz="2400" dirty="0" err="1" smtClean="0"/>
              <a:t>гиперонимы</a:t>
            </a:r>
            <a:r>
              <a:rPr lang="ru-RU" sz="2400" dirty="0" smtClean="0"/>
              <a:t> и т.д.</a:t>
            </a:r>
            <a:endParaRPr lang="en-US" sz="2400" dirty="0" smtClean="0"/>
          </a:p>
          <a:p>
            <a:pPr lvl="1"/>
            <a:r>
              <a:rPr lang="ru-RU" sz="2400" dirty="0" smtClean="0"/>
              <a:t>часто пересекает границы предложения</a:t>
            </a:r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99592" y="620688"/>
            <a:ext cx="68407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dirty="0" err="1">
                <a:effectLst/>
              </a:rPr>
              <a:t>Кореферентность</a:t>
            </a:r>
            <a:endParaRPr lang="cs-CZ" sz="54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4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352928" cy="4320480"/>
          </a:xfrm>
        </p:spPr>
        <p:txBody>
          <a:bodyPr>
            <a:normAutofit fontScale="92500"/>
          </a:bodyPr>
          <a:lstStyle/>
          <a:p>
            <a:pPr lvl="1">
              <a:lnSpc>
                <a:spcPct val="83000"/>
              </a:lnSpc>
            </a:pPr>
            <a:r>
              <a:rPr lang="ru-RU" sz="2400" dirty="0">
                <a:latin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</a:rPr>
              <a:t>ргумент зависимого глагола в контролирующих конструкциях</a:t>
            </a:r>
            <a:endParaRPr lang="en-US" sz="2400" dirty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>
                <a:latin typeface="Times New Roman" pitchFamily="18" charset="0"/>
              </a:rPr>
              <a:t>– </a:t>
            </a:r>
            <a:r>
              <a:rPr lang="ru-RU" sz="2000" i="1" u="sng" dirty="0" smtClean="0">
                <a:latin typeface="Times New Roman" pitchFamily="18" charset="0"/>
              </a:rPr>
              <a:t>Ваня</a:t>
            </a:r>
            <a:r>
              <a:rPr lang="ru-RU" sz="2000" i="1" dirty="0" smtClean="0">
                <a:latin typeface="Times New Roman" pitchFamily="18" charset="0"/>
              </a:rPr>
              <a:t> хочет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</a:rPr>
              <a:t>PRO </a:t>
            </a:r>
            <a:r>
              <a:rPr lang="ru-RU" sz="2000" i="1" dirty="0" smtClean="0">
                <a:latin typeface="Times New Roman" pitchFamily="18" charset="0"/>
              </a:rPr>
              <a:t>поцеловать </a:t>
            </a:r>
            <a:r>
              <a:rPr lang="ru-RU" sz="2000" i="1" u="sng" dirty="0" smtClean="0">
                <a:latin typeface="Times New Roman" pitchFamily="18" charset="0"/>
              </a:rPr>
              <a:t>Машу</a:t>
            </a:r>
            <a:r>
              <a:rPr lang="en-US" sz="2000" i="1" dirty="0" smtClean="0">
                <a:latin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ru-RU" sz="2400" dirty="0" smtClean="0">
                <a:latin typeface="Times New Roman" pitchFamily="18" charset="0"/>
              </a:rPr>
              <a:t>Кореферентность </a:t>
            </a:r>
            <a:r>
              <a:rPr lang="ru-RU" sz="2400" dirty="0">
                <a:latin typeface="Times New Roman" pitchFamily="18" charset="0"/>
              </a:rPr>
              <a:t>возвратных </a:t>
            </a:r>
            <a:r>
              <a:rPr lang="ru-RU" sz="2400" dirty="0" smtClean="0">
                <a:latin typeface="Times New Roman" pitchFamily="18" charset="0"/>
              </a:rPr>
              <a:t>местоимений</a:t>
            </a:r>
          </a:p>
          <a:p>
            <a:pPr marL="365760" lvl="1" indent="0">
              <a:lnSpc>
                <a:spcPct val="83000"/>
              </a:lnSpc>
              <a:buNone/>
            </a:pPr>
            <a:r>
              <a:rPr lang="ru-RU" sz="2400" i="1" dirty="0">
                <a:latin typeface="Times New Roman" pitchFamily="18" charset="0"/>
              </a:rPr>
              <a:t>	</a:t>
            </a:r>
            <a:r>
              <a:rPr lang="en-US" sz="2000" i="1" dirty="0" smtClean="0">
                <a:latin typeface="Times New Roman" pitchFamily="18" charset="0"/>
              </a:rPr>
              <a:t>– </a:t>
            </a:r>
            <a:r>
              <a:rPr lang="ru-RU" sz="2000" i="1" u="sng" dirty="0" smtClean="0">
                <a:latin typeface="Times New Roman" pitchFamily="18" charset="0"/>
              </a:rPr>
              <a:t>Ваня</a:t>
            </a:r>
            <a:r>
              <a:rPr lang="ru-RU" sz="2000" i="1" dirty="0" smtClean="0">
                <a:latin typeface="Times New Roman" pitchFamily="18" charset="0"/>
              </a:rPr>
              <a:t> уважал </a:t>
            </a:r>
            <a:r>
              <a:rPr lang="ru-RU" sz="2000" i="1" u="sng" dirty="0" smtClean="0">
                <a:latin typeface="Times New Roman" pitchFamily="18" charset="0"/>
              </a:rPr>
              <a:t>себя.</a:t>
            </a:r>
            <a:r>
              <a:rPr lang="ru-RU" sz="2000" i="1" dirty="0" smtClean="0">
                <a:latin typeface="Times New Roman" pitchFamily="18" charset="0"/>
              </a:rPr>
              <a:t>    </a:t>
            </a:r>
            <a:r>
              <a:rPr lang="ru-RU" sz="2000" i="1" u="sng" dirty="0" smtClean="0">
                <a:latin typeface="Times New Roman" pitchFamily="18" charset="0"/>
              </a:rPr>
              <a:t>Ваня</a:t>
            </a:r>
            <a:r>
              <a:rPr lang="ru-RU" sz="2000" i="1" dirty="0" smtClean="0">
                <a:latin typeface="Times New Roman" pitchFamily="18" charset="0"/>
              </a:rPr>
              <a:t> побрил</a:t>
            </a:r>
            <a:r>
              <a:rPr lang="ru-RU" sz="2000" i="1" u="sng" dirty="0" smtClean="0">
                <a:latin typeface="Times New Roman" pitchFamily="18" charset="0"/>
              </a:rPr>
              <a:t>ся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ru-RU" sz="2400" dirty="0">
                <a:latin typeface="Times New Roman" pitchFamily="18" charset="0"/>
              </a:rPr>
              <a:t>Кореферентность относительных средств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 smtClean="0">
                <a:latin typeface="Times New Roman" pitchFamily="18" charset="0"/>
              </a:rPr>
              <a:t>– </a:t>
            </a:r>
            <a:r>
              <a:rPr lang="ru-RU" sz="2000" i="1" u="sng" dirty="0" smtClean="0">
                <a:latin typeface="Times New Roman" pitchFamily="18" charset="0"/>
              </a:rPr>
              <a:t>Ваня</a:t>
            </a:r>
            <a:r>
              <a:rPr lang="ru-RU" sz="2000" i="1" dirty="0" smtClean="0">
                <a:latin typeface="Times New Roman" pitchFamily="18" charset="0"/>
              </a:rPr>
              <a:t>, </a:t>
            </a:r>
            <a:r>
              <a:rPr lang="ru-RU" sz="2000" i="1" u="sng" dirty="0" smtClean="0">
                <a:latin typeface="Times New Roman" pitchFamily="18" charset="0"/>
              </a:rPr>
              <a:t>который</a:t>
            </a:r>
            <a:r>
              <a:rPr lang="ru-RU" sz="2000" i="1" dirty="0" smtClean="0">
                <a:latin typeface="Times New Roman" pitchFamily="18" charset="0"/>
              </a:rPr>
              <a:t> опоздал, сильно извинялся</a:t>
            </a:r>
            <a:r>
              <a:rPr lang="en-US" sz="2000" dirty="0" smtClean="0">
                <a:latin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ru-RU" sz="2400" dirty="0">
                <a:latin typeface="Times New Roman" pitchFamily="18" charset="0"/>
              </a:rPr>
              <a:t>Кореферентность </a:t>
            </a:r>
            <a:r>
              <a:rPr lang="ru-RU" sz="2400" dirty="0" smtClean="0">
                <a:latin typeface="Times New Roman" pitchFamily="18" charset="0"/>
              </a:rPr>
              <a:t>с глагольными дополнениями с двумя зависимостями</a:t>
            </a:r>
            <a:endParaRPr lang="en-US" sz="2400" dirty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i="1" dirty="0" smtClean="0">
                <a:latin typeface="Times New Roman" pitchFamily="18" charset="0"/>
              </a:rPr>
              <a:t>–</a:t>
            </a: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John saw </a:t>
            </a:r>
            <a:r>
              <a:rPr lang="en-US" sz="2000" i="1" u="sng" dirty="0" smtClean="0">
                <a:latin typeface="Times New Roman" pitchFamily="18" charset="0"/>
              </a:rPr>
              <a:t>Mary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cs-CZ" sz="2000" dirty="0">
                <a:latin typeface="Times New Roman" pitchFamily="18" charset="0"/>
              </a:rPr>
              <a:t>PRO</a:t>
            </a:r>
            <a:r>
              <a:rPr lang="cs-CZ" sz="2000" i="1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stand </a:t>
            </a:r>
            <a:r>
              <a:rPr lang="en-US" sz="2000" i="1" dirty="0">
                <a:latin typeface="Times New Roman" pitchFamily="18" charset="0"/>
              </a:rPr>
              <a:t>on the </a:t>
            </a:r>
            <a:r>
              <a:rPr lang="en-US" sz="2000" i="1" dirty="0" smtClean="0">
                <a:latin typeface="Times New Roman" pitchFamily="18" charset="0"/>
              </a:rPr>
              <a:t>windowsill and cry.</a:t>
            </a:r>
            <a:endParaRPr lang="ru-RU" sz="2000" i="1" dirty="0" smtClean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ru-RU" sz="2000" i="1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–</a:t>
            </a:r>
            <a:r>
              <a:rPr lang="ru-RU" sz="2000" i="1" dirty="0">
                <a:latin typeface="Times New Roman" pitchFamily="18" charset="0"/>
              </a:rPr>
              <a:t> Ваня увидел Машу, стоящую на подоконнике и плачущую.)</a:t>
            </a:r>
            <a:endParaRPr lang="en-US" sz="2000" i="1" dirty="0">
              <a:latin typeface="Times New Roman" pitchFamily="18" charset="0"/>
            </a:endParaRPr>
          </a:p>
          <a:p>
            <a:pPr lvl="1">
              <a:lnSpc>
                <a:spcPct val="83000"/>
              </a:lnSpc>
            </a:pPr>
            <a:r>
              <a:rPr lang="ru-RU" sz="2400" dirty="0" smtClean="0">
                <a:latin typeface="Times New Roman" pitchFamily="18" charset="0"/>
              </a:rPr>
              <a:t>Кореферентность </a:t>
            </a:r>
            <a:r>
              <a:rPr lang="ru-RU" sz="2400" dirty="0">
                <a:latin typeface="Times New Roman" pitchFamily="18" charset="0"/>
              </a:rPr>
              <a:t>в возвратных конструкциях</a:t>
            </a:r>
            <a:endParaRPr lang="en-US" sz="2400" dirty="0" smtClean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2000" dirty="0" smtClean="0">
                <a:latin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</a:rPr>
              <a:t>Ваня и Маша</a:t>
            </a:r>
            <a:r>
              <a:rPr lang="ru-RU" sz="2000" i="1" dirty="0" smtClean="0">
                <a:latin typeface="Times New Roman" pitchFamily="18" charset="0"/>
              </a:rPr>
              <a:t> поцеловались</a:t>
            </a:r>
            <a:r>
              <a:rPr lang="cs-CZ" sz="2000" i="1" dirty="0" smtClean="0">
                <a:latin typeface="Times New Roman" pitchFamily="18" charset="0"/>
              </a:rPr>
              <a:t>  </a:t>
            </a:r>
            <a:r>
              <a:rPr lang="cs-CZ" sz="2000" u="sng" dirty="0" smtClean="0">
                <a:latin typeface="Times New Roman" pitchFamily="18" charset="0"/>
              </a:rPr>
              <a:t>PRO</a:t>
            </a:r>
            <a:r>
              <a:rPr lang="cs-CZ" sz="2000" dirty="0" smtClean="0">
                <a:latin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</a:rPr>
              <a:t>.</a:t>
            </a:r>
            <a:endParaRPr lang="en-US" sz="20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260648"/>
            <a:ext cx="75608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cs-CZ"/>
            </a:defPPr>
            <a:lvl1pPr marL="320040" indent="-320040" algn="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dirty="0" smtClean="0"/>
              <a:t>Грамматическая </a:t>
            </a:r>
            <a:r>
              <a:rPr lang="ru-RU" sz="4400" dirty="0" err="1" smtClean="0"/>
              <a:t>кореферентность</a:t>
            </a:r>
            <a:r>
              <a:rPr lang="ru-RU" sz="4400" dirty="0" smtClean="0"/>
              <a:t> </a:t>
            </a:r>
            <a:endParaRPr lang="cs-CZ" sz="4400" dirty="0"/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2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51520" y="346348"/>
            <a:ext cx="8712968" cy="9224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effectLst/>
              </a:rPr>
              <a:t>Текстовая </a:t>
            </a:r>
            <a:r>
              <a:rPr lang="ru-RU" dirty="0" err="1" smtClean="0">
                <a:effectLst/>
              </a:rPr>
              <a:t>кореферентность</a:t>
            </a:r>
            <a:endParaRPr lang="cs-CZ" dirty="0">
              <a:effectLst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07504" y="1268760"/>
            <a:ext cx="9036496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83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defRPr>
            </a:lvl2pPr>
            <a:lvl3pPr marL="668020" lvl="2" indent="0">
              <a:lnSpc>
                <a:spcPct val="83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ru-RU" sz="2000" dirty="0" smtClean="0"/>
              <a:t>личные и </a:t>
            </a:r>
            <a:r>
              <a:rPr lang="ru-RU" sz="2000" dirty="0" err="1" smtClean="0"/>
              <a:t>поссессивные</a:t>
            </a:r>
            <a:r>
              <a:rPr lang="ru-RU" sz="2000" dirty="0" smtClean="0"/>
              <a:t> местоимения </a:t>
            </a:r>
            <a:r>
              <a:rPr lang="en-US" sz="2000" dirty="0" smtClean="0"/>
              <a:t>(</a:t>
            </a:r>
            <a:r>
              <a:rPr lang="ru-RU" sz="2000" i="1" u="sng" dirty="0" smtClean="0"/>
              <a:t>Ваня</a:t>
            </a:r>
            <a:r>
              <a:rPr lang="ru-RU" sz="2000" i="1" dirty="0" smtClean="0"/>
              <a:t> оставил Машу. </a:t>
            </a:r>
            <a:r>
              <a:rPr lang="ru-RU" sz="2000" i="1" u="sng" dirty="0" smtClean="0"/>
              <a:t>Его</a:t>
            </a:r>
            <a:r>
              <a:rPr lang="ru-RU" sz="2000" i="1" dirty="0" smtClean="0"/>
              <a:t> мама просила, чтобы вечером </a:t>
            </a:r>
            <a:r>
              <a:rPr lang="ru-RU" sz="2000" i="1" u="sng" dirty="0" smtClean="0"/>
              <a:t>он</a:t>
            </a:r>
            <a:r>
              <a:rPr lang="ru-RU" sz="2000" i="1" dirty="0" smtClean="0"/>
              <a:t> был дома</a:t>
            </a:r>
            <a:r>
              <a:rPr lang="en-US" sz="2000" dirty="0" smtClean="0"/>
              <a:t>),</a:t>
            </a:r>
            <a:endParaRPr lang="en-US" sz="2000" dirty="0"/>
          </a:p>
          <a:p>
            <a:pPr lvl="1"/>
            <a:r>
              <a:rPr lang="ru-RU" sz="2000" dirty="0" smtClean="0"/>
              <a:t>указательные местоимения</a:t>
            </a:r>
            <a:r>
              <a:rPr lang="en-US" sz="2000" dirty="0" smtClean="0"/>
              <a:t> </a:t>
            </a:r>
            <a:r>
              <a:rPr lang="ru-RU" sz="2000" dirty="0" smtClean="0"/>
              <a:t>в субстантивной функции</a:t>
            </a:r>
            <a:r>
              <a:rPr lang="ru-RU" sz="2000" i="1" dirty="0" smtClean="0"/>
              <a:t> </a:t>
            </a:r>
            <a:r>
              <a:rPr lang="en-US" sz="2000" dirty="0" smtClean="0"/>
              <a:t>(</a:t>
            </a:r>
            <a:r>
              <a:rPr lang="ru-RU" sz="2000" i="1" u="sng" dirty="0" smtClean="0"/>
              <a:t>Это</a:t>
            </a:r>
            <a:r>
              <a:rPr lang="ru-RU" sz="2000" i="1" dirty="0" smtClean="0"/>
              <a:t>  значит, что на самом деле он не очень любил Машу...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ru-RU" sz="2000" dirty="0" smtClean="0"/>
              <a:t>Эллипсис (</a:t>
            </a:r>
            <a:r>
              <a:rPr lang="cs-CZ" sz="2000" dirty="0" smtClean="0"/>
              <a:t>pro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ru-RU" sz="2000" dirty="0" smtClean="0"/>
              <a:t>… </a:t>
            </a:r>
            <a:r>
              <a:rPr lang="ru-RU" sz="2000" i="1" dirty="0" smtClean="0"/>
              <a:t>и гораздо больше </a:t>
            </a:r>
            <a:r>
              <a:rPr lang="cs-CZ" sz="2000" i="1" u="sng" dirty="0" smtClean="0"/>
              <a:t>pro</a:t>
            </a:r>
            <a:r>
              <a:rPr lang="cs-CZ" sz="2000" i="1" dirty="0" smtClean="0"/>
              <a:t> </a:t>
            </a:r>
            <a:r>
              <a:rPr lang="ru-RU" sz="2000" i="1" dirty="0" smtClean="0"/>
              <a:t>уважал свою мать</a:t>
            </a:r>
            <a:r>
              <a:rPr lang="cs-CZ" sz="2000" i="1" dirty="0" smtClean="0"/>
              <a:t>.</a:t>
            </a:r>
            <a:r>
              <a:rPr lang="cs-CZ" sz="2000" dirty="0" smtClean="0"/>
              <a:t>)</a:t>
            </a:r>
            <a:endParaRPr lang="en-US" sz="2000" dirty="0" smtClean="0"/>
          </a:p>
          <a:p>
            <a:pPr lvl="1"/>
            <a:r>
              <a:rPr lang="ru-RU" sz="2000" dirty="0" smtClean="0"/>
              <a:t>существительные </a:t>
            </a:r>
            <a:r>
              <a:rPr lang="en-US" sz="2000" dirty="0" smtClean="0"/>
              <a:t>(</a:t>
            </a:r>
            <a:r>
              <a:rPr lang="ru-RU" sz="2000" i="1" u="sng" dirty="0" smtClean="0"/>
              <a:t>Ваня</a:t>
            </a:r>
            <a:r>
              <a:rPr lang="ru-RU" sz="2000" i="1" dirty="0" smtClean="0"/>
              <a:t> просил </a:t>
            </a:r>
            <a:r>
              <a:rPr lang="ru-RU" sz="2000" i="1" u="dashLongHeavy" dirty="0"/>
              <a:t>маму</a:t>
            </a:r>
            <a:r>
              <a:rPr lang="ru-RU" sz="2000" i="1" dirty="0" smtClean="0"/>
              <a:t> объяснить ему, как ему вести себя с Машей, но </a:t>
            </a:r>
            <a:r>
              <a:rPr lang="ru-RU" sz="2000" i="1" u="dashLongHeavy" dirty="0" smtClean="0"/>
              <a:t>мама</a:t>
            </a:r>
            <a:r>
              <a:rPr lang="ru-RU" sz="2000" i="1" dirty="0" smtClean="0"/>
              <a:t> сочла эту просьбу </a:t>
            </a:r>
            <a:r>
              <a:rPr lang="ru-RU" sz="2000" i="1" u="sng" dirty="0" smtClean="0"/>
              <a:t>сына</a:t>
            </a:r>
            <a:r>
              <a:rPr lang="ru-RU" sz="2000" i="1" dirty="0" smtClean="0"/>
              <a:t> абсурдной</a:t>
            </a:r>
            <a:r>
              <a:rPr lang="ru-RU" sz="2000" dirty="0" smtClean="0"/>
              <a:t>.)</a:t>
            </a:r>
          </a:p>
          <a:p>
            <a:pPr lvl="1"/>
            <a:r>
              <a:rPr lang="ru-RU" sz="2000" dirty="0" smtClean="0"/>
              <a:t>наречия места и времени </a:t>
            </a:r>
            <a:r>
              <a:rPr lang="en-US" sz="2000" dirty="0" smtClean="0"/>
              <a:t>(</a:t>
            </a:r>
            <a:r>
              <a:rPr lang="ru-RU" sz="2000" i="1" dirty="0" smtClean="0"/>
              <a:t>Тогда </a:t>
            </a:r>
            <a:r>
              <a:rPr lang="ru-RU" sz="2000" i="1" u="sng" dirty="0" smtClean="0"/>
              <a:t>Ваня</a:t>
            </a:r>
            <a:r>
              <a:rPr lang="ru-RU" sz="2000" i="1" dirty="0" smtClean="0"/>
              <a:t> попросил маму съездить за Машей в </a:t>
            </a:r>
            <a:r>
              <a:rPr lang="ru-RU" sz="2000" i="1" u="sng" dirty="0" smtClean="0"/>
              <a:t>Новгород</a:t>
            </a:r>
            <a:r>
              <a:rPr lang="ru-RU" sz="2000" i="1" dirty="0" smtClean="0"/>
              <a:t>, но она решила </a:t>
            </a:r>
            <a:r>
              <a:rPr lang="ru-RU" sz="2000" i="1" u="sng" dirty="0" smtClean="0"/>
              <a:t>туда</a:t>
            </a:r>
            <a:r>
              <a:rPr lang="ru-RU" sz="2000" i="1" dirty="0" smtClean="0"/>
              <a:t> не ездить.</a:t>
            </a:r>
            <a:r>
              <a:rPr lang="ru-RU" sz="2000" dirty="0" smtClean="0"/>
              <a:t>)</a:t>
            </a:r>
          </a:p>
          <a:p>
            <a:pPr lvl="1"/>
            <a:r>
              <a:rPr lang="ru-RU" sz="2000" dirty="0" smtClean="0"/>
              <a:t>некоторые прилагательные (от ИС=</a:t>
            </a:r>
            <a:r>
              <a:rPr lang="en-US" sz="2000" dirty="0" smtClean="0"/>
              <a:t>NE</a:t>
            </a:r>
            <a:r>
              <a:rPr lang="ru-RU" sz="2000" dirty="0" smtClean="0"/>
              <a:t>) </a:t>
            </a:r>
            <a:r>
              <a:rPr lang="en-US" sz="2000" dirty="0" smtClean="0"/>
              <a:t>(</a:t>
            </a:r>
            <a:r>
              <a:rPr lang="ru-RU" sz="2000" i="1" dirty="0" smtClean="0"/>
              <a:t>В конце концов, Маша сама приехала в </a:t>
            </a:r>
            <a:r>
              <a:rPr lang="ru-RU" sz="2000" i="1" u="sng" dirty="0" smtClean="0"/>
              <a:t>Москву</a:t>
            </a:r>
            <a:r>
              <a:rPr lang="ru-RU" sz="2000" i="1" dirty="0" smtClean="0"/>
              <a:t> и </a:t>
            </a:r>
            <a:r>
              <a:rPr lang="ru-RU" sz="2000" i="1" u="sng" dirty="0" smtClean="0"/>
              <a:t>московская</a:t>
            </a:r>
            <a:r>
              <a:rPr lang="ru-RU" sz="2000" i="1" dirty="0" smtClean="0"/>
              <a:t> жизнь ей очень понравилась</a:t>
            </a:r>
            <a:r>
              <a:rPr lang="ru-RU" sz="2000" dirty="0" smtClean="0"/>
              <a:t>.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ru-RU" sz="2000" dirty="0" smtClean="0"/>
              <a:t>отсылка к клаузам, действиям </a:t>
            </a:r>
            <a:r>
              <a:rPr lang="en-US" sz="2000" dirty="0" smtClean="0"/>
              <a:t>(</a:t>
            </a:r>
            <a:r>
              <a:rPr lang="ru-RU" sz="2000" i="1" dirty="0" smtClean="0"/>
              <a:t>Маша предложила Ване сходить вместе в театр, но Ваня ее </a:t>
            </a:r>
            <a:r>
              <a:rPr lang="ru-RU" sz="2000" i="1" u="sng" dirty="0" smtClean="0"/>
              <a:t>предложение</a:t>
            </a:r>
            <a:r>
              <a:rPr lang="ru-RU" sz="2000" i="1" dirty="0" smtClean="0"/>
              <a:t> проигнорировал.</a:t>
            </a:r>
            <a:r>
              <a:rPr lang="ru-RU" sz="2000" dirty="0" smtClean="0"/>
              <a:t>)</a:t>
            </a:r>
          </a:p>
          <a:p>
            <a:pPr lvl="1"/>
            <a:r>
              <a:rPr lang="ru-RU" sz="2000" dirty="0" smtClean="0"/>
              <a:t>отсылка к сегментам текста, большим, чем одно предложение – особый тип отношения, не маркирующий антецедент (</a:t>
            </a:r>
            <a:r>
              <a:rPr lang="en-US" sz="2000" dirty="0" err="1"/>
              <a:t>segm</a:t>
            </a:r>
            <a:r>
              <a:rPr lang="ru-RU" sz="2000" dirty="0" smtClean="0"/>
              <a:t>) (</a:t>
            </a:r>
            <a:r>
              <a:rPr lang="ru-RU" sz="2000" i="1" dirty="0" smtClean="0"/>
              <a:t>На следующий день Маша захотела посетить его мать. Потом она </a:t>
            </a:r>
            <a:r>
              <a:rPr lang="ru-RU" sz="2000" i="1" dirty="0"/>
              <a:t>предложила </a:t>
            </a:r>
            <a:r>
              <a:rPr lang="ru-RU" sz="2000" i="1" dirty="0" smtClean="0"/>
              <a:t>сходить поплавать. Ее последним желанием было посмотреть на центр города. Ваня от </a:t>
            </a:r>
            <a:r>
              <a:rPr lang="ru-RU" sz="2000" i="1" u="sng" dirty="0" smtClean="0"/>
              <a:t>всего этого</a:t>
            </a:r>
            <a:r>
              <a:rPr lang="ru-RU" sz="2000" i="1" dirty="0" smtClean="0"/>
              <a:t> отказался</a:t>
            </a:r>
            <a:r>
              <a:rPr lang="ru-RU" sz="2000" dirty="0" smtClean="0"/>
              <a:t>.)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859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2276872"/>
            <a:ext cx="763284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b="1" dirty="0" smtClean="0"/>
              <a:t>SPEC(</a:t>
            </a:r>
            <a:r>
              <a:rPr lang="en-US" sz="1900" b="1" dirty="0" err="1" smtClean="0"/>
              <a:t>ific</a:t>
            </a:r>
            <a:r>
              <a:rPr lang="en-US" sz="1900" b="1" dirty="0" smtClean="0"/>
              <a:t>)</a:t>
            </a:r>
            <a:r>
              <a:rPr lang="en-US" sz="1900" dirty="0" smtClean="0"/>
              <a:t> </a:t>
            </a:r>
            <a:r>
              <a:rPr lang="ru-RU" sz="1900" dirty="0" err="1" smtClean="0"/>
              <a:t>кореферентные</a:t>
            </a:r>
            <a:r>
              <a:rPr lang="ru-RU" sz="1900" dirty="0" smtClean="0"/>
              <a:t> отношения конкретно-</a:t>
            </a:r>
            <a:r>
              <a:rPr lang="ru-RU" sz="1900" dirty="0" err="1" smtClean="0"/>
              <a:t>референтных</a:t>
            </a:r>
            <a:r>
              <a:rPr lang="ru-RU" sz="1900" dirty="0" smtClean="0"/>
              <a:t> ИГ</a:t>
            </a:r>
          </a:p>
          <a:p>
            <a:pPr marL="640080" lvl="2" indent="0">
              <a:buNone/>
            </a:pPr>
            <a:r>
              <a:rPr lang="en-US" sz="1700" dirty="0" smtClean="0"/>
              <a:t>(</a:t>
            </a:r>
            <a:r>
              <a:rPr lang="ru-RU" sz="1600" i="1" dirty="0"/>
              <a:t>Ваня</a:t>
            </a:r>
            <a:r>
              <a:rPr lang="en-US" sz="1600" i="1" baseline="-25000" dirty="0"/>
              <a:t>a</a:t>
            </a:r>
            <a:r>
              <a:rPr lang="en-US" sz="1600" dirty="0"/>
              <a:t> </a:t>
            </a:r>
            <a:r>
              <a:rPr lang="ru-RU" sz="1600" i="1" dirty="0"/>
              <a:t>попросил</a:t>
            </a:r>
            <a:r>
              <a:rPr lang="en-US" sz="1600" i="1" dirty="0"/>
              <a:t> </a:t>
            </a:r>
            <a:r>
              <a:rPr lang="ru-RU" sz="1600" i="1" dirty="0"/>
              <a:t>маму</a:t>
            </a:r>
            <a:r>
              <a:rPr lang="en-US" sz="1600" i="1" baseline="-25000" dirty="0"/>
              <a:t>b</a:t>
            </a:r>
            <a:r>
              <a:rPr lang="en-US" sz="1600" i="1" dirty="0"/>
              <a:t> </a:t>
            </a:r>
            <a:r>
              <a:rPr lang="ru-RU" sz="1600" i="1" dirty="0"/>
              <a:t>объяснить</a:t>
            </a:r>
            <a:r>
              <a:rPr lang="en-US" sz="1600" i="1" baseline="-25000" dirty="0"/>
              <a:t>c</a:t>
            </a:r>
            <a:r>
              <a:rPr lang="en-US" sz="1600" i="1" dirty="0"/>
              <a:t> </a:t>
            </a:r>
            <a:r>
              <a:rPr lang="ru-RU" sz="1600" i="1" dirty="0"/>
              <a:t>ему</a:t>
            </a:r>
            <a:r>
              <a:rPr lang="en-US" sz="1600" i="1" baseline="-25000" dirty="0"/>
              <a:t>a</a:t>
            </a:r>
            <a:r>
              <a:rPr lang="en-US" sz="1600" i="1" dirty="0"/>
              <a:t>,</a:t>
            </a:r>
            <a:r>
              <a:rPr lang="ru-RU" sz="1600" i="1" dirty="0"/>
              <a:t> как ему</a:t>
            </a:r>
            <a:r>
              <a:rPr lang="en-US" sz="1600" i="1" baseline="-25000" dirty="0"/>
              <a:t>a</a:t>
            </a:r>
            <a:r>
              <a:rPr lang="ru-RU" sz="1600" i="1" baseline="-25000" dirty="0"/>
              <a:t> </a:t>
            </a:r>
            <a:r>
              <a:rPr lang="ru-RU" sz="1600" i="1" dirty="0"/>
              <a:t>вести себя с Машей, но мама</a:t>
            </a:r>
            <a:r>
              <a:rPr lang="en-US" sz="1600" i="1" baseline="-25000" dirty="0"/>
              <a:t>b</a:t>
            </a:r>
            <a:r>
              <a:rPr lang="en-US" sz="1600" i="1" dirty="0"/>
              <a:t> </a:t>
            </a:r>
            <a:r>
              <a:rPr lang="ru-RU" sz="1600" i="1" dirty="0"/>
              <a:t>сочла эту просьбу</a:t>
            </a:r>
            <a:r>
              <a:rPr lang="en-US" sz="1600" i="1" baseline="-25000" dirty="0"/>
              <a:t>c</a:t>
            </a:r>
            <a:r>
              <a:rPr lang="ru-RU" sz="1600" i="1" dirty="0"/>
              <a:t> своего</a:t>
            </a:r>
            <a:r>
              <a:rPr lang="en-US" sz="1600" i="1" baseline="-25000" dirty="0"/>
              <a:t>b</a:t>
            </a:r>
            <a:r>
              <a:rPr lang="ru-RU" sz="1600" i="1" dirty="0"/>
              <a:t> сына</a:t>
            </a:r>
            <a:r>
              <a:rPr lang="en-US" sz="1600" i="1" baseline="-25000" dirty="0"/>
              <a:t>a</a:t>
            </a:r>
            <a:r>
              <a:rPr lang="ru-RU" sz="1600" i="1" dirty="0"/>
              <a:t> абсурдной</a:t>
            </a:r>
            <a:r>
              <a:rPr lang="en-US" sz="1700" dirty="0" smtClean="0"/>
              <a:t>)</a:t>
            </a:r>
            <a:endParaRPr lang="cs-CZ" sz="1700" dirty="0" smtClean="0"/>
          </a:p>
          <a:p>
            <a:pPr lvl="1"/>
            <a:r>
              <a:rPr lang="en-US" sz="1900" b="1" dirty="0" smtClean="0"/>
              <a:t>GEN(</a:t>
            </a:r>
            <a:r>
              <a:rPr lang="en-US" sz="1900" b="1" dirty="0" err="1" smtClean="0"/>
              <a:t>eric</a:t>
            </a:r>
            <a:r>
              <a:rPr lang="en-US" sz="1900" b="1" dirty="0" smtClean="0"/>
              <a:t>)</a:t>
            </a:r>
            <a:r>
              <a:rPr lang="en-US" sz="1900" dirty="0" smtClean="0"/>
              <a:t> </a:t>
            </a:r>
            <a:r>
              <a:rPr lang="ru-RU" sz="1900" dirty="0" err="1"/>
              <a:t>кореферентные</a:t>
            </a:r>
            <a:r>
              <a:rPr lang="ru-RU" sz="1900" dirty="0"/>
              <a:t> отношения </a:t>
            </a:r>
            <a:r>
              <a:rPr lang="ru-RU" sz="1900" dirty="0" smtClean="0"/>
              <a:t>родовых и других </a:t>
            </a:r>
            <a:r>
              <a:rPr lang="ru-RU" sz="1900" dirty="0" err="1" smtClean="0"/>
              <a:t>нереферентных</a:t>
            </a:r>
            <a:r>
              <a:rPr lang="ru-RU" sz="1900" dirty="0" smtClean="0"/>
              <a:t> </a:t>
            </a:r>
            <a:r>
              <a:rPr lang="ru-RU" sz="1900" dirty="0"/>
              <a:t>ИГ</a:t>
            </a:r>
            <a:r>
              <a:rPr lang="en-US" sz="1900" dirty="0" smtClean="0"/>
              <a:t>.</a:t>
            </a:r>
          </a:p>
          <a:p>
            <a:pPr marL="640080" lvl="2" indent="0">
              <a:buNone/>
            </a:pPr>
            <a:r>
              <a:rPr lang="en-US" sz="1600" i="1" dirty="0" smtClean="0"/>
              <a:t>(</a:t>
            </a:r>
            <a:r>
              <a:rPr lang="ru-RU" sz="1600" i="1" dirty="0" smtClean="0"/>
              <a:t>Маша предложила Ване сходить в зоопарк посмотреть на </a:t>
            </a:r>
            <a:r>
              <a:rPr lang="ru-RU" sz="1600" i="1" u="sng" dirty="0" smtClean="0"/>
              <a:t>зверей</a:t>
            </a:r>
            <a:r>
              <a:rPr lang="ru-RU" sz="1600" i="1" dirty="0" smtClean="0"/>
              <a:t>. Она думала, что посмотрев на </a:t>
            </a:r>
            <a:r>
              <a:rPr lang="ru-RU" sz="1600" i="1" u="sng" dirty="0" smtClean="0"/>
              <a:t>зверей</a:t>
            </a:r>
            <a:r>
              <a:rPr lang="ru-RU" sz="1600" i="1" dirty="0" smtClean="0"/>
              <a:t>, Ваня поймет, как зверски он вел себя по отношению к ней.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7504" y="404664"/>
            <a:ext cx="877138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>
                <a:effectLst/>
              </a:rPr>
              <a:t>Текстовая </a:t>
            </a:r>
            <a:r>
              <a:rPr lang="ru-RU" sz="4800" dirty="0" err="1" smtClean="0">
                <a:effectLst/>
              </a:rPr>
              <a:t>кореферентность</a:t>
            </a:r>
            <a:r>
              <a:rPr lang="ru-RU" sz="4800" dirty="0" smtClean="0">
                <a:effectLst/>
              </a:rPr>
              <a:t> - типы</a:t>
            </a:r>
            <a:endParaRPr lang="cs-CZ" sz="4800" dirty="0">
              <a:effectLst/>
            </a:endParaRPr>
          </a:p>
        </p:txBody>
      </p:sp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-36512" y="5682734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КОНЕЦ СКАЗКИ</a:t>
            </a:r>
            <a:endParaRPr lang="pl-PL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560" y="476672"/>
            <a:ext cx="7437512" cy="6068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Ассоциативная анафора (бриджинг)</a:t>
            </a:r>
            <a:endParaRPr lang="en-US" sz="4000" dirty="0">
              <a:effectLst/>
            </a:endParaRPr>
          </a:p>
        </p:txBody>
      </p:sp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4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8219256" cy="3528392"/>
          </a:xfrm>
        </p:spPr>
        <p:txBody>
          <a:bodyPr>
            <a:noAutofit/>
          </a:bodyPr>
          <a:lstStyle/>
          <a:p>
            <a:r>
              <a:rPr lang="ru-RU" sz="3200" dirty="0" err="1"/>
              <a:t>некореференткое</a:t>
            </a:r>
            <a:r>
              <a:rPr lang="ru-RU" sz="3200" dirty="0"/>
              <a:t> семантическое </a:t>
            </a:r>
            <a:r>
              <a:rPr lang="ru-RU" sz="3200" dirty="0" smtClean="0"/>
              <a:t>отношение (</a:t>
            </a:r>
            <a:r>
              <a:rPr lang="ru-RU" sz="3200" i="1" dirty="0" smtClean="0"/>
              <a:t>дом - крыша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/>
              <a:t>имеет значение для связности текста</a:t>
            </a:r>
          </a:p>
          <a:p>
            <a:r>
              <a:rPr lang="ru-RU" sz="3200" dirty="0"/>
              <a:t>не сохраняется </a:t>
            </a:r>
            <a:r>
              <a:rPr lang="ru-RU" sz="3200" dirty="0" smtClean="0"/>
              <a:t>цепочка</a:t>
            </a:r>
          </a:p>
          <a:p>
            <a:r>
              <a:rPr lang="ru-RU" sz="3200" dirty="0" smtClean="0"/>
              <a:t>размечаем примерно в смысле </a:t>
            </a:r>
            <a:r>
              <a:rPr lang="cs-CZ" sz="3200" dirty="0" err="1" smtClean="0"/>
              <a:t>Clark</a:t>
            </a:r>
            <a:r>
              <a:rPr lang="en-US" sz="3200" dirty="0" smtClean="0"/>
              <a:t> (1975)</a:t>
            </a:r>
            <a:r>
              <a:rPr lang="ru-RU" sz="3200" dirty="0" smtClean="0"/>
              <a:t>, но только некоторые типы</a:t>
            </a:r>
            <a:endParaRPr lang="ru-RU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1405" y="173240"/>
            <a:ext cx="7437512" cy="12395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Ассоциативная анафора (бриджинг)</a:t>
            </a:r>
            <a:endParaRPr lang="en-US" sz="40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ru-RU" sz="1800" b="1" dirty="0" smtClean="0">
                <a:latin typeface="Times New Roman" pitchFamily="18" charset="0"/>
              </a:rPr>
              <a:t>часть </a:t>
            </a:r>
            <a:r>
              <a:rPr lang="en-US" sz="1800" b="1" dirty="0" smtClean="0">
                <a:latin typeface="Times New Roman" pitchFamily="18" charset="0"/>
              </a:rPr>
              <a:t>– </a:t>
            </a:r>
            <a:r>
              <a:rPr lang="ru-RU" sz="1800" b="1" dirty="0" smtClean="0">
                <a:latin typeface="Times New Roman" pitchFamily="18" charset="0"/>
              </a:rPr>
              <a:t>целое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(PART_WHOLE </a:t>
            </a:r>
            <a:r>
              <a:rPr lang="ru-RU" sz="1800" dirty="0" smtClean="0">
                <a:latin typeface="Times New Roman" pitchFamily="18" charset="0"/>
              </a:rPr>
              <a:t>и </a:t>
            </a:r>
            <a:r>
              <a:rPr lang="en-US" sz="1800" dirty="0" smtClean="0">
                <a:latin typeface="Times New Roman" pitchFamily="18" charset="0"/>
              </a:rPr>
              <a:t>WHOLE_PART</a:t>
            </a:r>
            <a:r>
              <a:rPr lang="en-US" sz="1800" dirty="0">
                <a:latin typeface="Times New Roman" pitchFamily="18" charset="0"/>
              </a:rPr>
              <a:t>) </a:t>
            </a:r>
            <a:endParaRPr lang="en-US" sz="18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ru-RU" i="1" dirty="0" smtClean="0">
                <a:latin typeface="Times New Roman" pitchFamily="18" charset="0"/>
              </a:rPr>
              <a:t>Россия – Владимирская область – Юрьев Польский</a:t>
            </a:r>
            <a:endParaRPr lang="en-US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ru-RU" sz="1800" b="1" dirty="0">
                <a:latin typeface="Times New Roman" pitchFamily="18" charset="0"/>
              </a:rPr>
              <a:t>множество — подмножество/элемент </a:t>
            </a:r>
            <a:r>
              <a:rPr lang="ru-RU" sz="1800" b="1" dirty="0" smtClean="0">
                <a:latin typeface="Times New Roman" pitchFamily="18" charset="0"/>
              </a:rPr>
              <a:t>множества </a:t>
            </a:r>
            <a:r>
              <a:rPr lang="en-US" sz="1800" dirty="0" smtClean="0">
                <a:latin typeface="Times New Roman" pitchFamily="18" charset="0"/>
              </a:rPr>
              <a:t>(SET_SUB </a:t>
            </a:r>
            <a:r>
              <a:rPr lang="ru-RU" sz="1800" dirty="0" smtClean="0">
                <a:latin typeface="Times New Roman" pitchFamily="18" charset="0"/>
              </a:rPr>
              <a:t>и </a:t>
            </a:r>
            <a:r>
              <a:rPr lang="en-US" sz="1800" dirty="0" smtClean="0">
                <a:latin typeface="Times New Roman" pitchFamily="18" charset="0"/>
              </a:rPr>
              <a:t>SUB_SET) </a:t>
            </a:r>
          </a:p>
          <a:p>
            <a:pPr marL="400050" lvl="2" indent="0">
              <a:buNone/>
            </a:pPr>
            <a:r>
              <a:rPr lang="ru-RU" sz="1600" i="1" dirty="0" smtClean="0">
                <a:latin typeface="Times New Roman" pitchFamily="18" charset="0"/>
              </a:rPr>
              <a:t>студенты </a:t>
            </a:r>
            <a:r>
              <a:rPr lang="en-US" sz="1600" i="1" dirty="0" smtClean="0">
                <a:latin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</a:rPr>
              <a:t>несколько студентов</a:t>
            </a:r>
            <a:r>
              <a:rPr lang="en-US" sz="1600" i="1" dirty="0" smtClean="0">
                <a:latin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</a:rPr>
              <a:t>– </a:t>
            </a:r>
            <a:r>
              <a:rPr lang="ru-RU" sz="1600" i="1" dirty="0" smtClean="0">
                <a:latin typeface="Times New Roman" pitchFamily="18" charset="0"/>
              </a:rPr>
              <a:t>студент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ru-RU" sz="1800" b="1" dirty="0">
                <a:latin typeface="Times New Roman" pitchFamily="18" charset="0"/>
              </a:rPr>
              <a:t>объект —</a:t>
            </a:r>
            <a:r>
              <a:rPr lang="ru-RU" sz="1800" b="1" dirty="0" smtClean="0">
                <a:latin typeface="Times New Roman" pitchFamily="18" charset="0"/>
              </a:rPr>
              <a:t> уникальная функция на нем </a:t>
            </a:r>
            <a:r>
              <a:rPr lang="en-US" sz="1800" dirty="0" smtClean="0">
                <a:latin typeface="Times New Roman" pitchFamily="18" charset="0"/>
              </a:rPr>
              <a:t>(P_FUNCT </a:t>
            </a:r>
            <a:r>
              <a:rPr lang="ru-RU" sz="1800" dirty="0" smtClean="0">
                <a:latin typeface="Times New Roman" pitchFamily="18" charset="0"/>
              </a:rPr>
              <a:t>и </a:t>
            </a:r>
            <a:r>
              <a:rPr lang="en-US" sz="1800" dirty="0" smtClean="0">
                <a:latin typeface="Times New Roman" pitchFamily="18" charset="0"/>
              </a:rPr>
              <a:t>FUNCT_P) </a:t>
            </a:r>
          </a:p>
          <a:p>
            <a:pPr marL="400050" lvl="2" indent="0">
              <a:buNone/>
            </a:pPr>
            <a:r>
              <a:rPr lang="ru-RU" sz="1600" i="1" dirty="0" smtClean="0">
                <a:latin typeface="Times New Roman" pitchFamily="18" charset="0"/>
              </a:rPr>
              <a:t>премьер-министр - правительство</a:t>
            </a:r>
            <a:r>
              <a:rPr lang="cs-CZ" sz="1600" i="1" dirty="0" smtClean="0">
                <a:latin typeface="Times New Roman" pitchFamily="18" charset="0"/>
              </a:rPr>
              <a:t>, </a:t>
            </a:r>
            <a:r>
              <a:rPr lang="ru-RU" sz="1600" i="1" dirty="0" smtClean="0">
                <a:latin typeface="Times New Roman" pitchFamily="18" charset="0"/>
              </a:rPr>
              <a:t>футбольная команда - тренер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ru-RU" sz="1800" b="1" dirty="0">
                <a:latin typeface="Times New Roman" pitchFamily="18" charset="0"/>
              </a:rPr>
              <a:t>отношение </a:t>
            </a:r>
            <a:r>
              <a:rPr lang="ru-RU" sz="1800" b="1" dirty="0" smtClean="0">
                <a:latin typeface="Times New Roman" pitchFamily="18" charset="0"/>
              </a:rPr>
              <a:t>семантического  и </a:t>
            </a:r>
            <a:r>
              <a:rPr lang="ru-RU" sz="1800" b="1" dirty="0" err="1" smtClean="0">
                <a:latin typeface="Times New Roman" pitchFamily="18" charset="0"/>
              </a:rPr>
              <a:t>прагм</a:t>
            </a:r>
            <a:r>
              <a:rPr lang="ru-RU" sz="1800" b="1" dirty="0" smtClean="0">
                <a:latin typeface="Times New Roman" pitchFamily="18" charset="0"/>
              </a:rPr>
              <a:t>. контраста </a:t>
            </a:r>
            <a:r>
              <a:rPr lang="en-US" sz="1800" dirty="0" smtClean="0">
                <a:latin typeface="Times New Roman" pitchFamily="18" charset="0"/>
              </a:rPr>
              <a:t>(CONTRAST)</a:t>
            </a:r>
          </a:p>
          <a:p>
            <a:pPr marL="457200" lvl="1" indent="0">
              <a:buNone/>
            </a:pPr>
            <a:r>
              <a:rPr lang="ru-RU" sz="1600" i="1" u="sng" dirty="0">
                <a:latin typeface="Times New Roman" pitchFamily="18" charset="0"/>
              </a:rPr>
              <a:t>Люди</a:t>
            </a:r>
            <a:r>
              <a:rPr lang="ru-RU" sz="1600" i="1" dirty="0">
                <a:latin typeface="Times New Roman" pitchFamily="18" charset="0"/>
              </a:rPr>
              <a:t> не жуют, жуют только </a:t>
            </a:r>
            <a:r>
              <a:rPr lang="ru-RU" sz="1600" i="1" u="sng" dirty="0" smtClean="0">
                <a:latin typeface="Times New Roman" pitchFamily="18" charset="0"/>
              </a:rPr>
              <a:t>коровы</a:t>
            </a:r>
            <a:r>
              <a:rPr lang="ru-RU" sz="1600" i="1" dirty="0" smtClean="0">
                <a:latin typeface="Times New Roman" pitchFamily="18" charset="0"/>
              </a:rPr>
              <a:t>. </a:t>
            </a:r>
            <a:endParaRPr lang="en-US" sz="1600" dirty="0" smtClean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ru-RU" sz="1800" dirty="0" smtClean="0">
                <a:latin typeface="Times New Roman" pitchFamily="18" charset="0"/>
              </a:rPr>
              <a:t>эксплицитная </a:t>
            </a:r>
            <a:r>
              <a:rPr lang="ru-RU" sz="1800" b="1" dirty="0" smtClean="0">
                <a:latin typeface="Times New Roman" pitchFamily="18" charset="0"/>
              </a:rPr>
              <a:t>анафора без </a:t>
            </a:r>
            <a:r>
              <a:rPr lang="ru-RU" sz="1800" b="1" dirty="0" err="1" smtClean="0">
                <a:latin typeface="Times New Roman" pitchFamily="18" charset="0"/>
              </a:rPr>
              <a:t>кореферентности</a:t>
            </a:r>
            <a:r>
              <a:rPr lang="ru-RU" sz="1800" b="1" dirty="0" smtClean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(ANAF)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ru-RU" sz="1600" i="1" dirty="0">
                <a:latin typeface="Times New Roman" pitchFamily="18" charset="0"/>
              </a:rPr>
              <a:t>«... а над небом красовалась </a:t>
            </a:r>
            <a:r>
              <a:rPr lang="ru-RU" sz="1600" i="1" u="sng" dirty="0">
                <a:latin typeface="Times New Roman" pitchFamily="18" charset="0"/>
              </a:rPr>
              <a:t>огромная радуга</a:t>
            </a:r>
            <a:r>
              <a:rPr lang="ru-RU" sz="1600" i="1" dirty="0">
                <a:latin typeface="Times New Roman" pitchFamily="18" charset="0"/>
              </a:rPr>
              <a:t>...» Валера приложил палец </a:t>
            </a:r>
            <a:r>
              <a:rPr lang="ru-RU" sz="1600" i="1" u="sng" dirty="0">
                <a:latin typeface="Times New Roman" pitchFamily="18" charset="0"/>
              </a:rPr>
              <a:t>к этому слову</a:t>
            </a:r>
            <a:r>
              <a:rPr lang="ru-RU" sz="1600" i="1" dirty="0">
                <a:latin typeface="Times New Roman" pitchFamily="18" charset="0"/>
              </a:rPr>
              <a:t>, чтобы не забыть, где он остановился, и посмотрел на Игоря.</a:t>
            </a:r>
            <a:r>
              <a:rPr lang="en-US" sz="1600" i="1" dirty="0" smtClean="0">
                <a:latin typeface="Times New Roman" pitchFamily="18" charset="0"/>
              </a:rPr>
              <a:t>…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ru-RU" sz="1600" i="1" dirty="0">
                <a:latin typeface="Times New Roman" pitchFamily="18" charset="0"/>
              </a:rPr>
              <a:t>У Вас </a:t>
            </a:r>
            <a:r>
              <a:rPr lang="ru-RU" sz="1600" i="1" u="sng" dirty="0">
                <a:latin typeface="Times New Roman" pitchFamily="18" charset="0"/>
              </a:rPr>
              <a:t>замечательные студенты</a:t>
            </a:r>
            <a:r>
              <a:rPr lang="ru-RU" sz="1600" i="1" dirty="0">
                <a:latin typeface="Times New Roman" pitchFamily="18" charset="0"/>
              </a:rPr>
              <a:t>! </a:t>
            </a:r>
            <a:r>
              <a:rPr lang="ru-RU" sz="1600" i="1" u="sng" dirty="0">
                <a:latin typeface="Times New Roman" pitchFamily="18" charset="0"/>
              </a:rPr>
              <a:t>Таких</a:t>
            </a:r>
            <a:r>
              <a:rPr lang="ru-RU" sz="1600" i="1" dirty="0">
                <a:latin typeface="Times New Roman" pitchFamily="18" charset="0"/>
              </a:rPr>
              <a:t> бы </a:t>
            </a:r>
            <a:r>
              <a:rPr lang="ru-RU" sz="1600" i="1" u="sng" dirty="0">
                <a:latin typeface="Times New Roman" pitchFamily="18" charset="0"/>
              </a:rPr>
              <a:t>студентов</a:t>
            </a:r>
            <a:r>
              <a:rPr lang="ru-RU" sz="1600" i="1" dirty="0">
                <a:latin typeface="Times New Roman" pitchFamily="18" charset="0"/>
              </a:rPr>
              <a:t> и к нам на кафедру...</a:t>
            </a:r>
            <a:r>
              <a:rPr lang="en-US" sz="1600" dirty="0" smtClean="0">
                <a:latin typeface="Times New Roman" pitchFamily="18" charset="0"/>
              </a:rPr>
              <a:t> </a:t>
            </a:r>
          </a:p>
          <a:p>
            <a:pPr>
              <a:buFont typeface="Times New Roman" pitchFamily="18" charset="0"/>
              <a:buChar char="•"/>
            </a:pPr>
            <a:r>
              <a:rPr lang="ru-RU" sz="1800" b="1" dirty="0" smtClean="0">
                <a:latin typeface="Times New Roman" pitchFamily="18" charset="0"/>
              </a:rPr>
              <a:t>другое </a:t>
            </a:r>
            <a:r>
              <a:rPr lang="en-US" sz="1800" dirty="0" smtClean="0">
                <a:latin typeface="Times New Roman" pitchFamily="18" charset="0"/>
              </a:rPr>
              <a:t>(REST)</a:t>
            </a:r>
            <a:r>
              <a:rPr lang="ru-RU" sz="1800" dirty="0" smtClean="0">
                <a:latin typeface="Times New Roman" pitchFamily="18" charset="0"/>
              </a:rPr>
              <a:t> – 5 маленьких групп</a:t>
            </a:r>
            <a:endParaRPr lang="en-US" sz="1800" dirty="0" smtClean="0"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ru-RU" sz="1400" dirty="0" smtClean="0">
                <a:latin typeface="Times New Roman" pitchFamily="18" charset="0"/>
              </a:rPr>
              <a:t>члены семьи </a:t>
            </a:r>
            <a:r>
              <a:rPr lang="en-US" sz="1400" i="1" dirty="0" smtClean="0">
                <a:latin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</a:rPr>
              <a:t>дед - сын</a:t>
            </a:r>
            <a:r>
              <a:rPr lang="en-US" sz="1400" i="1" dirty="0" smtClean="0">
                <a:latin typeface="Times New Roman" pitchFamily="18" charset="0"/>
              </a:rPr>
              <a:t>)</a:t>
            </a:r>
            <a:r>
              <a:rPr lang="en-US" sz="1400" dirty="0" smtClean="0">
                <a:latin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</a:rPr>
              <a:t>место - житель</a:t>
            </a:r>
            <a:r>
              <a:rPr lang="en-US" sz="1400" dirty="0" smtClean="0">
                <a:latin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</a:rPr>
              <a:t>автор - творение</a:t>
            </a:r>
            <a:r>
              <a:rPr lang="en-US" sz="1400" dirty="0" smtClean="0">
                <a:latin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</a:rPr>
              <a:t>действие – </a:t>
            </a:r>
            <a:r>
              <a:rPr lang="ru-RU" sz="1400" dirty="0" err="1" smtClean="0">
                <a:latin typeface="Times New Roman" pitchFamily="18" charset="0"/>
              </a:rPr>
              <a:t>партиципант</a:t>
            </a: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</a:rPr>
              <a:t>проституция - проститутка</a:t>
            </a:r>
            <a:r>
              <a:rPr lang="en-US" sz="1400" b="1" i="1" dirty="0" smtClean="0">
                <a:latin typeface="Times New Roman" pitchFamily="18" charset="0"/>
              </a:rPr>
              <a:t>)</a:t>
            </a:r>
            <a:endParaRPr lang="en-US" sz="1400" b="1" i="1" dirty="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1405" y="173240"/>
            <a:ext cx="7437512" cy="12395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000" dirty="0" smtClean="0">
                <a:effectLst/>
              </a:rPr>
              <a:t>Ассоциативная анафора (бриджинг)</a:t>
            </a:r>
            <a:endParaRPr lang="en-US" sz="40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0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49966">
            <a:off x="539552" y="692696"/>
            <a:ext cx="2160240" cy="792088"/>
          </a:xfrm>
          <a:ln>
            <a:noFill/>
          </a:ln>
          <a:scene3d>
            <a:camera prst="isometricOffAxis2Left"/>
            <a:lightRig rig="balanced" dir="tr"/>
          </a:scene3d>
          <a:sp3d contourW="14605" prstMaterial="plastic">
            <a:bevelT w="50800" prst="softRound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Текст</a:t>
            </a:r>
            <a:endParaRPr lang="ru-RU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324036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когерентность</a:t>
            </a:r>
          </a:p>
          <a:p>
            <a:r>
              <a:rPr lang="ru-RU" sz="2000" dirty="0" err="1" smtClean="0"/>
              <a:t>когезия</a:t>
            </a:r>
            <a:endParaRPr lang="ru-RU" sz="2000" dirty="0" smtClean="0"/>
          </a:p>
          <a:p>
            <a:r>
              <a:rPr lang="ru-RU" sz="2000" dirty="0" smtClean="0"/>
              <a:t>коммуникативная цель</a:t>
            </a:r>
          </a:p>
          <a:p>
            <a:r>
              <a:rPr lang="ru-RU" sz="2000" dirty="0" smtClean="0"/>
              <a:t>информативность</a:t>
            </a:r>
          </a:p>
          <a:p>
            <a:r>
              <a:rPr lang="ru-RU" sz="2000" dirty="0" smtClean="0"/>
              <a:t>ситуативность (место, время)</a:t>
            </a:r>
          </a:p>
          <a:p>
            <a:r>
              <a:rPr lang="ru-RU" sz="2000" dirty="0" err="1" smtClean="0"/>
              <a:t>интертекстовость</a:t>
            </a:r>
            <a:endParaRPr lang="ru-RU" sz="2000" dirty="0" smtClean="0"/>
          </a:p>
          <a:p>
            <a:r>
              <a:rPr lang="ru-RU" sz="2000" dirty="0" smtClean="0"/>
              <a:t>др.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Rectangle 3"/>
          <p:cNvSpPr/>
          <p:nvPr/>
        </p:nvSpPr>
        <p:spPr>
          <a:xfrm>
            <a:off x="3923928" y="3485907"/>
            <a:ext cx="45720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коммуникативные и прагматические факторы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жанры,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evaluati</a:t>
            </a:r>
            <a:r>
              <a:rPr lang="cs-CZ" sz="1400" dirty="0" err="1"/>
              <a:t>ng</a:t>
            </a:r>
            <a:r>
              <a:rPr lang="en-US" sz="1400" dirty="0"/>
              <a:t> </a:t>
            </a:r>
            <a:r>
              <a:rPr lang="en-US" sz="1400" dirty="0" err="1"/>
              <a:t>modalit</a:t>
            </a:r>
            <a:r>
              <a:rPr lang="cs-CZ" sz="1400" dirty="0"/>
              <a:t>y</a:t>
            </a:r>
            <a:r>
              <a:rPr lang="en-US" sz="1400" dirty="0"/>
              <a:t> (sentiment</a:t>
            </a:r>
            <a:r>
              <a:rPr lang="ru-RU" sz="1400" dirty="0"/>
              <a:t>, </a:t>
            </a:r>
            <a:r>
              <a:rPr lang="en-US" sz="1400" dirty="0"/>
              <a:t>negation),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разметка речевых актов </a:t>
            </a:r>
            <a:r>
              <a:rPr lang="en-US" sz="1400" dirty="0"/>
              <a:t>(</a:t>
            </a:r>
            <a:r>
              <a:rPr lang="ru-RU" sz="1400" dirty="0"/>
              <a:t>угроза, убеждение</a:t>
            </a:r>
            <a:r>
              <a:rPr lang="en-US" sz="1400" dirty="0"/>
              <a:t> </a:t>
            </a:r>
            <a:r>
              <a:rPr lang="ru-RU" sz="1400" dirty="0"/>
              <a:t>и др.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критический дискурс-анализ</a:t>
            </a:r>
            <a:r>
              <a:rPr lang="en-US" sz="1400" dirty="0"/>
              <a:t> </a:t>
            </a:r>
            <a:r>
              <a:rPr lang="ru-RU" sz="1400" dirty="0"/>
              <a:t>(</a:t>
            </a:r>
            <a:r>
              <a:rPr lang="en-US" sz="1400" dirty="0"/>
              <a:t>CDA</a:t>
            </a:r>
            <a:r>
              <a:rPr lang="ru-RU" sz="1400" dirty="0"/>
              <a:t>, </a:t>
            </a:r>
            <a:r>
              <a:rPr lang="en-US" sz="1400" dirty="0" err="1"/>
              <a:t>Chouliaraki</a:t>
            </a:r>
            <a:r>
              <a:rPr lang="en-US" sz="1400" dirty="0"/>
              <a:t> and </a:t>
            </a:r>
            <a:r>
              <a:rPr lang="en-US" sz="1400" dirty="0" err="1"/>
              <a:t>Fairclough</a:t>
            </a:r>
            <a:r>
              <a:rPr lang="en-US" sz="1400" dirty="0"/>
              <a:t> 1999</a:t>
            </a:r>
            <a:r>
              <a:rPr lang="ru-RU" sz="1400" dirty="0"/>
              <a:t>) – как формируются стереотипы и их лингв. аспекты, дискурс в социальном </a:t>
            </a:r>
            <a:r>
              <a:rPr lang="ru-RU" sz="1400" dirty="0" smtClean="0"/>
              <a:t>плане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960440" y="620688"/>
            <a:ext cx="41399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актуальное чление, тематические цепочки;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кореферентность, кореф.цепочки; анафорические отношения;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временные взаимосвязи;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графическая и звуковая организация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риторические отношения (семантические, рематические, композиционные);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синтаксическая структура текста (+текстовые коннекторы, эллипсисы, диск. маркеры)</a:t>
            </a:r>
            <a:endParaRPr lang="ru-RU" sz="1400" dirty="0"/>
          </a:p>
        </p:txBody>
      </p:sp>
      <p:sp>
        <p:nvSpPr>
          <p:cNvPr id="9" name="Right Brace 8"/>
          <p:cNvSpPr/>
          <p:nvPr/>
        </p:nvSpPr>
        <p:spPr>
          <a:xfrm>
            <a:off x="3491880" y="2132856"/>
            <a:ext cx="288032" cy="720080"/>
          </a:xfrm>
          <a:prstGeom prst="rightBrace">
            <a:avLst>
              <a:gd name="adj1" fmla="val 43750"/>
              <a:gd name="adj2" fmla="val 5193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ight Brace 10"/>
          <p:cNvSpPr/>
          <p:nvPr/>
        </p:nvSpPr>
        <p:spPr>
          <a:xfrm>
            <a:off x="3491880" y="2924944"/>
            <a:ext cx="360040" cy="2376264"/>
          </a:xfrm>
          <a:prstGeom prst="rightBrace">
            <a:avLst>
              <a:gd name="adj1" fmla="val 113704"/>
              <a:gd name="adj2" fmla="val 70742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délník 9"/>
          <p:cNvSpPr/>
          <p:nvPr/>
        </p:nvSpPr>
        <p:spPr>
          <a:xfrm>
            <a:off x="2417547" y="5157192"/>
            <a:ext cx="10743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/>
              <a:t>Dressler</a:t>
            </a:r>
            <a:r>
              <a:rPr lang="cs-CZ" sz="800" dirty="0"/>
              <a:t>, W. (1972)</a:t>
            </a:r>
          </a:p>
        </p:txBody>
      </p:sp>
      <p:pic>
        <p:nvPicPr>
          <p:cNvPr id="12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84381"/>
              </p:ext>
            </p:extLst>
          </p:nvPr>
        </p:nvGraphicFramePr>
        <p:xfrm>
          <a:off x="539552" y="1772816"/>
          <a:ext cx="8064896" cy="46759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0400"/>
                <a:gridCol w="4464496"/>
              </a:tblGrid>
              <a:tr h="3712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Тип отношения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количество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Всего</a:t>
                      </a:r>
                      <a:r>
                        <a:rPr lang="ru-RU" sz="1400" baseline="0" dirty="0" smtClean="0"/>
                        <a:t> текстовой </a:t>
                      </a:r>
                      <a:r>
                        <a:rPr lang="ru-RU" sz="1400" baseline="0" dirty="0" err="1" smtClean="0"/>
                        <a:t>кореферентности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86,349</a:t>
                      </a:r>
                      <a:endParaRPr lang="cs-CZ" sz="1400" b="1" dirty="0" smtClean="0"/>
                    </a:p>
                  </a:txBody>
                  <a:tcPr marL="91455" marR="91455" marT="45726" marB="45726"/>
                </a:tc>
              </a:tr>
              <a:tr h="35952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Текстовая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кореф</a:t>
                      </a:r>
                      <a:r>
                        <a:rPr lang="ru-RU" sz="1400" baseline="0" dirty="0" smtClean="0"/>
                        <a:t>.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ru-RU" sz="1400" baseline="0" dirty="0" err="1" smtClean="0"/>
                        <a:t>конкр-реф</a:t>
                      </a:r>
                      <a:r>
                        <a:rPr lang="ru-RU" sz="1400" baseline="0" dirty="0" smtClean="0"/>
                        <a:t>. </a:t>
                      </a:r>
                      <a:r>
                        <a:rPr lang="en-US" sz="1400" baseline="0" dirty="0" smtClean="0"/>
                        <a:t>NP)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20,243 (</a:t>
                      </a:r>
                      <a:r>
                        <a:rPr lang="ru-RU" sz="1400" dirty="0" smtClean="0"/>
                        <a:t>мест.</a:t>
                      </a:r>
                      <a:r>
                        <a:rPr lang="en-US" sz="1400" dirty="0" smtClean="0"/>
                        <a:t>)+</a:t>
                      </a:r>
                      <a:r>
                        <a:rPr kumimoji="0" lang="cs-CZ" sz="1400" kern="1200" dirty="0" smtClean="0">
                          <a:effectLst/>
                        </a:rPr>
                        <a:t>50,593</a:t>
                      </a:r>
                      <a:r>
                        <a:rPr kumimoji="0" lang="en-US" sz="1400" kern="1200" dirty="0" smtClean="0">
                          <a:effectLst/>
                        </a:rPr>
                        <a:t> (</a:t>
                      </a:r>
                      <a:r>
                        <a:rPr kumimoji="0" lang="ru-RU" sz="1400" kern="1200" dirty="0" smtClean="0">
                          <a:effectLst/>
                        </a:rPr>
                        <a:t>сущ.</a:t>
                      </a:r>
                      <a:r>
                        <a:rPr kumimoji="0" lang="en-US" sz="1400" kern="1200" dirty="0" smtClean="0">
                          <a:effectLst/>
                        </a:rPr>
                        <a:t>) = 70,836</a:t>
                      </a:r>
                      <a:endParaRPr lang="cs-CZ" sz="1400" b="0" dirty="0"/>
                    </a:p>
                  </a:txBody>
                  <a:tcPr marL="91455" marR="91455" marT="45726" marB="45726"/>
                </a:tc>
              </a:tr>
              <a:tr h="365384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Текстовая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кореф</a:t>
                      </a:r>
                      <a:r>
                        <a:rPr lang="ru-RU" sz="1400" baseline="0" dirty="0" smtClean="0"/>
                        <a:t>. </a:t>
                      </a:r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родовые </a:t>
                      </a:r>
                      <a:r>
                        <a:rPr lang="en-US" sz="1400" dirty="0" smtClean="0"/>
                        <a:t>NP)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3,095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ru-RU" sz="1400" dirty="0" smtClean="0"/>
                        <a:t>мест.</a:t>
                      </a:r>
                      <a:r>
                        <a:rPr lang="en-US" sz="1400" baseline="0" dirty="0" smtClean="0"/>
                        <a:t>)+12,418(</a:t>
                      </a:r>
                      <a:r>
                        <a:rPr kumimoji="0" lang="ru-RU" sz="1400" kern="1200" dirty="0" smtClean="0">
                          <a:effectLst/>
                        </a:rPr>
                        <a:t>сущ.</a:t>
                      </a:r>
                      <a:r>
                        <a:rPr lang="en-US" sz="1400" baseline="0" dirty="0" smtClean="0"/>
                        <a:t>) = 15,513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бриждинг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32,171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</a:tr>
              <a:tr h="167486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бриждинг </a:t>
                      </a:r>
                      <a:r>
                        <a:rPr lang="en-US" sz="1400" baseline="0" dirty="0" smtClean="0"/>
                        <a:t>SUBSET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5,820(SUB_SET)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+12,580(SET_SUB)</a:t>
                      </a:r>
                      <a:r>
                        <a:rPr lang="en-US" sz="1400" baseline="0" dirty="0" smtClean="0"/>
                        <a:t> = 18,400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1429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err="1" smtClean="0"/>
                        <a:t>бриждинг</a:t>
                      </a:r>
                      <a:r>
                        <a:rPr lang="en-US" sz="1400" dirty="0" smtClean="0"/>
                        <a:t> PART 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1,982(PART_WHOLE)+4,372(WHOLE_PART) =</a:t>
                      </a:r>
                      <a:r>
                        <a:rPr lang="en-US" sz="1400" baseline="0" dirty="0" smtClean="0"/>
                        <a:t> 6,354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err="1" smtClean="0"/>
                        <a:t>бриждинг</a:t>
                      </a:r>
                      <a:r>
                        <a:rPr lang="en-US" sz="1400" dirty="0" smtClean="0"/>
                        <a:t> FUNCT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1,719(P_FUNCT)+418(FUNCT_P) =</a:t>
                      </a:r>
                      <a:r>
                        <a:rPr lang="en-US" sz="1400" baseline="0" dirty="0" smtClean="0"/>
                        <a:t> 2,137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ru-RU" sz="1400" dirty="0" err="1" smtClean="0"/>
                        <a:t>бриждинг</a:t>
                      </a:r>
                      <a:r>
                        <a:rPr lang="en-US" sz="1400" baseline="0" dirty="0" smtClean="0"/>
                        <a:t> CONTRAST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2,238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31326">
                <a:tc>
                  <a:txBody>
                    <a:bodyPr/>
                    <a:lstStyle/>
                    <a:p>
                      <a:pPr algn="r"/>
                      <a:r>
                        <a:rPr lang="ru-RU" sz="1400" dirty="0" err="1" smtClean="0"/>
                        <a:t>бриждинг</a:t>
                      </a:r>
                      <a:r>
                        <a:rPr lang="en-US" sz="1400" baseline="0" dirty="0" smtClean="0"/>
                        <a:t> ANAF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algn="r"/>
                      <a:r>
                        <a:rPr lang="ru-RU" sz="1400" dirty="0" err="1" smtClean="0"/>
                        <a:t>бриждинг</a:t>
                      </a:r>
                      <a:r>
                        <a:rPr lang="en-US" sz="1400" dirty="0" smtClean="0"/>
                        <a:t> REST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2,212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95891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Процентное соотношение узлов, из которых ведет анафорическая отсылка (</a:t>
                      </a:r>
                      <a:r>
                        <a:rPr kumimoji="0" lang="ru-RU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кореф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. или </a:t>
                      </a:r>
                      <a:r>
                        <a:rPr kumimoji="0" lang="ru-RU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бриджинг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17.6%</a:t>
                      </a:r>
                    </a:p>
                    <a:p>
                      <a:endParaRPr lang="cs-CZ" sz="1400" dirty="0"/>
                    </a:p>
                  </a:txBody>
                  <a:tcPr marL="91455" marR="91455" marT="45726" marB="45726"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Статистика по кореферентности и </a:t>
            </a:r>
            <a:r>
              <a:rPr lang="ru-RU" sz="4000" dirty="0" smtClean="0">
                <a:effectLst/>
              </a:rPr>
              <a:t>бриджинг</a:t>
            </a:r>
            <a:endParaRPr lang="cs-CZ" sz="40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4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7503379"/>
              </p:ext>
            </p:extLst>
          </p:nvPr>
        </p:nvGraphicFramePr>
        <p:xfrm>
          <a:off x="179512" y="1844824"/>
          <a:ext cx="8353052" cy="41833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64696"/>
                <a:gridCol w="2088356"/>
              </a:tblGrid>
              <a:tr h="37081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Проверено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документов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effectLst/>
                        </a:rPr>
                        <a:t>39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effectLst/>
                        </a:rPr>
                        <a:t>Проверено предложений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effectLst/>
                        </a:rPr>
                        <a:t>1606 (26,520 tokens)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</a:t>
                      </a:r>
                      <a:r>
                        <a:rPr lang="ru-RU" sz="2000" dirty="0" smtClean="0">
                          <a:effectLst/>
                        </a:rPr>
                        <a:t>на текстовой местоименной </a:t>
                      </a:r>
                      <a:r>
                        <a:rPr lang="ru-RU" sz="2000" dirty="0" err="1" smtClean="0">
                          <a:effectLst/>
                        </a:rPr>
                        <a:t>кореф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r>
                        <a:rPr lang="en-GB" sz="2000" dirty="0" smtClean="0">
                          <a:effectLst/>
                        </a:rPr>
                        <a:t> (</a:t>
                      </a:r>
                      <a:r>
                        <a:rPr lang="ru-RU" sz="2000" dirty="0" smtClean="0">
                          <a:effectLst/>
                        </a:rPr>
                        <a:t>+ нули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0,86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</a:t>
                      </a:r>
                      <a:r>
                        <a:rPr lang="ru-RU" sz="2000" dirty="0" smtClean="0">
                          <a:effectLst/>
                        </a:rPr>
                        <a:t>на текстовой именной </a:t>
                      </a:r>
                      <a:r>
                        <a:rPr lang="ru-RU" sz="2000" dirty="0" err="1" smtClean="0">
                          <a:effectLst/>
                        </a:rPr>
                        <a:t>кореф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 </a:t>
                      </a:r>
                      <a:r>
                        <a:rPr lang="ru-RU" sz="2000" dirty="0" err="1" smtClean="0">
                          <a:effectLst/>
                        </a:rPr>
                        <a:t>конкр-реф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0,705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</a:t>
                      </a:r>
                      <a:r>
                        <a:rPr lang="ru-RU" sz="2000" dirty="0" smtClean="0">
                          <a:effectLst/>
                        </a:rPr>
                        <a:t>на текстовой именной </a:t>
                      </a:r>
                      <a:r>
                        <a:rPr lang="ru-RU" sz="2000" dirty="0" err="1" smtClean="0">
                          <a:effectLst/>
                        </a:rPr>
                        <a:t>кореф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с родовыми </a:t>
                      </a:r>
                      <a:r>
                        <a:rPr lang="en-GB" sz="2000" dirty="0" smtClean="0">
                          <a:effectLst/>
                        </a:rPr>
                        <a:t>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0,492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</a:t>
                      </a:r>
                      <a:r>
                        <a:rPr lang="ru-RU" sz="2000" dirty="0" smtClean="0">
                          <a:effectLst/>
                        </a:rPr>
                        <a:t>на бриджинг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0,455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кореф</a:t>
                      </a:r>
                      <a:r>
                        <a:rPr lang="ru-RU" sz="2000" dirty="0" smtClean="0">
                          <a:effectLst/>
                        </a:rPr>
                        <a:t>.</a:t>
                      </a:r>
                      <a:r>
                        <a:rPr lang="en-GB" sz="2000" dirty="0" smtClean="0">
                          <a:effectLst/>
                        </a:rPr>
                        <a:t> kappa </a:t>
                      </a:r>
                      <a:r>
                        <a:rPr lang="ru-RU" sz="2000" dirty="0" smtClean="0">
                          <a:effectLst/>
                        </a:rPr>
                        <a:t>на соответствие</a:t>
                      </a:r>
                      <a:r>
                        <a:rPr lang="ru-RU" sz="2000" baseline="0" dirty="0" smtClean="0">
                          <a:effectLst/>
                        </a:rPr>
                        <a:t> типов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0,759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bridging kappa </a:t>
                      </a:r>
                      <a:r>
                        <a:rPr lang="ru-RU" sz="2000" dirty="0" smtClean="0">
                          <a:effectLst/>
                        </a:rPr>
                        <a:t>на соответствие</a:t>
                      </a:r>
                      <a:r>
                        <a:rPr lang="ru-RU" sz="2000" baseline="0" dirty="0" smtClean="0">
                          <a:effectLst/>
                        </a:rPr>
                        <a:t> типов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0,889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effectLst/>
              </a:rPr>
              <a:t>Соответствие разметчиков (</a:t>
            </a:r>
            <a:r>
              <a:rPr lang="cs-CZ" sz="4000" dirty="0" smtClean="0">
                <a:effectLst/>
              </a:rPr>
              <a:t>IAA</a:t>
            </a:r>
            <a:r>
              <a:rPr lang="ru-RU" sz="4000" dirty="0" smtClean="0">
                <a:effectLst/>
              </a:rPr>
              <a:t>)</a:t>
            </a:r>
            <a:endParaRPr lang="cs-CZ" sz="40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1686862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Тип задачи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корпус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возвратные</a:t>
                      </a:r>
                      <a:r>
                        <a:rPr lang="ru-RU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относительные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bridging relations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с использованием английских текстов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Обзор </a:t>
            </a:r>
            <a:r>
              <a:rPr lang="ru-RU" sz="3600" dirty="0" err="1" smtClean="0">
                <a:effectLst/>
              </a:rPr>
              <a:t>резолверов</a:t>
            </a:r>
            <a:r>
              <a:rPr lang="ru-RU" sz="3600" dirty="0" smtClean="0">
                <a:effectLst/>
              </a:rPr>
              <a:t> </a:t>
            </a:r>
            <a:r>
              <a:rPr lang="ru-RU" sz="3600" dirty="0">
                <a:effectLst/>
              </a:rPr>
              <a:t>по </a:t>
            </a:r>
            <a:r>
              <a:rPr lang="ru-RU" sz="3600" dirty="0" err="1">
                <a:effectLst/>
              </a:rPr>
              <a:t>кореферентности</a:t>
            </a:r>
            <a:endParaRPr lang="cs-CZ" sz="36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5250204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Тип задачи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корпус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возвратные</a:t>
                      </a:r>
                      <a:r>
                        <a:rPr lang="ru-RU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относительные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NPs)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(bridging relations)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новые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features!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с использованием английских текстов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Обзор </a:t>
            </a:r>
            <a:r>
              <a:rPr lang="ru-RU" sz="3600" dirty="0" err="1">
                <a:effectLst/>
              </a:rPr>
              <a:t>резолверов</a:t>
            </a:r>
            <a:r>
              <a:rPr lang="ru-RU" sz="3600" dirty="0">
                <a:effectLst/>
              </a:rPr>
              <a:t> по </a:t>
            </a:r>
            <a:r>
              <a:rPr lang="ru-RU" sz="3600" dirty="0" err="1">
                <a:effectLst/>
              </a:rPr>
              <a:t>кореферентности</a:t>
            </a:r>
            <a:endParaRPr lang="cs-CZ" sz="36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9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3250330"/>
              </p:ext>
            </p:extLst>
          </p:nvPr>
        </p:nvGraphicFramePr>
        <p:xfrm>
          <a:off x="323529" y="1761080"/>
          <a:ext cx="8555362" cy="4548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120679"/>
                <a:gridCol w="1008112"/>
                <a:gridCol w="1426571"/>
              </a:tblGrid>
              <a:tr h="374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Тип задачи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корпус</a:t>
                      </a:r>
                      <a:endParaRPr lang="cs-CZ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kern="1200" baseline="-25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cs-CZ" sz="1400" b="1" kern="1200" baseline="-25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verbs of control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возвратные</a:t>
                      </a:r>
                      <a:r>
                        <a:rPr lang="ru-RU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относительные местоимения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99.6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Grammatical coreference, reciprocity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94.7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069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74.2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93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gold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79.4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Pronominal coreference, perceptron ranking, system features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50.3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9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specific NPs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48.1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40.3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NP-coreference,</a:t>
                      </a:r>
                      <a:r>
                        <a:rPr lang="en-US" sz="14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generic NPs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(P: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R: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cs-CZ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239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bridging relations</a:t>
                      </a:r>
                      <a:endParaRPr lang="cs-CZ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PDT 2.0</a:t>
                      </a:r>
                      <a:endParaRPr lang="cs-CZ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39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Идентификация анафорического невыраженного субъекта, </a:t>
                      </a:r>
                      <a:r>
                        <a:rPr lang="ru-RU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rule-based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с использованием английских текстов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PCEDT 2.0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69.5</a:t>
                      </a:r>
                      <a:endParaRPr lang="cs-CZ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187" y="476672"/>
            <a:ext cx="798824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Обзор </a:t>
            </a:r>
            <a:r>
              <a:rPr lang="ru-RU" sz="3600" dirty="0" err="1">
                <a:effectLst/>
              </a:rPr>
              <a:t>резолверов</a:t>
            </a:r>
            <a:r>
              <a:rPr lang="ru-RU" sz="3600" dirty="0">
                <a:effectLst/>
              </a:rPr>
              <a:t> по </a:t>
            </a:r>
            <a:r>
              <a:rPr lang="ru-RU" sz="3600" dirty="0" err="1">
                <a:effectLst/>
              </a:rPr>
              <a:t>кореферентности</a:t>
            </a:r>
            <a:endParaRPr lang="cs-CZ" sz="3600" dirty="0"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5112" y="3140968"/>
            <a:ext cx="8699376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45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816424" cy="998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effectLst/>
              </a:rPr>
              <a:t>Нули</a:t>
            </a:r>
            <a:endParaRPr lang="cs-CZ" sz="6000" dirty="0">
              <a:effectLst/>
            </a:endParaRPr>
          </a:p>
        </p:txBody>
      </p:sp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26147607"/>
              </p:ext>
            </p:extLst>
          </p:nvPr>
        </p:nvGraphicFramePr>
        <p:xfrm>
          <a:off x="179512" y="1196752"/>
          <a:ext cx="8856983" cy="4333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3737"/>
                <a:gridCol w="3782806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t-lemma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</a:t>
                      </a:r>
                      <a:endParaRPr lang="cs-CZ" sz="1400" dirty="0"/>
                    </a:p>
                  </a:txBody>
                  <a:tcPr/>
                </a:tc>
              </a:tr>
              <a:tr h="1141328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PersPron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Присваивается узлам,</a:t>
                      </a:r>
                      <a:r>
                        <a:rPr lang="ru-RU" sz="1400" kern="1200" baseline="0" dirty="0" smtClean="0">
                          <a:effectLst/>
                        </a:rPr>
                        <a:t> представляющим личные и </a:t>
                      </a:r>
                      <a:r>
                        <a:rPr lang="ru-RU" sz="1400" kern="1200" baseline="0" dirty="0" err="1" smtClean="0">
                          <a:effectLst/>
                        </a:rPr>
                        <a:t>поссессивные</a:t>
                      </a:r>
                      <a:r>
                        <a:rPr lang="ru-RU" sz="1400" kern="1200" baseline="0" dirty="0" smtClean="0">
                          <a:effectLst/>
                        </a:rPr>
                        <a:t> местоимения – как выраженным, так и восстановленным</a:t>
                      </a:r>
                      <a:endParaRPr lang="ru-RU" sz="14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i="1" u="none" strike="noStrike" kern="1200" baseline="0" dirty="0" smtClean="0"/>
                        <a:t>(Firma měla doručit zboží zákazníkovi.) Doručení {#</a:t>
                      </a:r>
                      <a:r>
                        <a:rPr lang="cs-CZ" sz="1200" i="1" u="none" strike="noStrike" kern="1200" baseline="0" dirty="0" err="1" smtClean="0"/>
                        <a:t>PersPron.ACT</a:t>
                      </a:r>
                      <a:r>
                        <a:rPr lang="cs-CZ" sz="1200" i="1" u="none" strike="noStrike" kern="1200" baseline="0" dirty="0" smtClean="0"/>
                        <a:t>} {#</a:t>
                      </a:r>
                      <a:r>
                        <a:rPr lang="cs-CZ" sz="1200" i="1" u="none" strike="noStrike" kern="1200" baseline="0" dirty="0" err="1" smtClean="0"/>
                        <a:t>PersPron.PAT</a:t>
                      </a:r>
                      <a:r>
                        <a:rPr lang="cs-CZ" sz="1200" i="1" u="none" strike="noStrike" kern="1200" baseline="0" dirty="0" smtClean="0"/>
                        <a:t>}</a:t>
                      </a:r>
                      <a:r>
                        <a:rPr lang="en-US" sz="1200" i="1" u="none" strike="noStrike" kern="1200" baseline="0" dirty="0" smtClean="0"/>
                        <a:t> {#</a:t>
                      </a:r>
                      <a:r>
                        <a:rPr lang="en-US" sz="1200" i="1" u="none" strike="noStrike" kern="1200" baseline="0" dirty="0" err="1" smtClean="0"/>
                        <a:t>PersPron.ADDR</a:t>
                      </a:r>
                      <a:r>
                        <a:rPr lang="en-US" sz="1200" i="1" u="none" strike="noStrike" kern="1200" baseline="0" dirty="0" smtClean="0"/>
                        <a:t>} se </a:t>
                      </a:r>
                      <a:r>
                        <a:rPr lang="en-US" sz="1200" i="1" u="none" strike="noStrike" kern="1200" baseline="0" dirty="0" err="1" smtClean="0"/>
                        <a:t>však</a:t>
                      </a:r>
                      <a:r>
                        <a:rPr lang="en-US" sz="1200" i="1" u="none" strike="noStrike" kern="1200" baseline="0" dirty="0" smtClean="0"/>
                        <a:t> </a:t>
                      </a:r>
                      <a:r>
                        <a:rPr lang="en-US" sz="1200" i="1" u="none" strike="noStrike" kern="1200" baseline="0" dirty="0" err="1" smtClean="0"/>
                        <a:t>neuskutečnilo</a:t>
                      </a:r>
                      <a:r>
                        <a:rPr lang="en-US" sz="1200" i="1" u="none" strike="noStrike" kern="1200" baseline="0" dirty="0" smtClean="0"/>
                        <a:t>. (=lit. (</a:t>
                      </a:r>
                      <a:r>
                        <a:rPr lang="ru-RU" sz="1200" i="1" u="none" strike="noStrike" kern="1200" baseline="0" dirty="0" smtClean="0"/>
                        <a:t>Фирма должна была доставить товар заказчику</a:t>
                      </a:r>
                      <a:r>
                        <a:rPr lang="en-US" sz="1200" i="1" u="none" strike="noStrike" kern="1200" baseline="0" dirty="0" smtClean="0"/>
                        <a:t>.) </a:t>
                      </a:r>
                      <a:r>
                        <a:rPr lang="ru-RU" sz="1200" i="1" u="none" strike="noStrike" kern="1200" baseline="0" dirty="0" smtClean="0"/>
                        <a:t>Однако доставка </a:t>
                      </a:r>
                      <a:r>
                        <a:rPr lang="cs-CZ" sz="1200" i="1" u="none" strike="noStrike" kern="1200" baseline="0" dirty="0" smtClean="0"/>
                        <a:t>{#</a:t>
                      </a:r>
                      <a:r>
                        <a:rPr lang="cs-CZ" sz="1200" i="1" u="none" strike="noStrike" kern="1200" baseline="0" dirty="0" err="1" smtClean="0"/>
                        <a:t>PersPron.ACT</a:t>
                      </a:r>
                      <a:r>
                        <a:rPr lang="cs-CZ" sz="1200" i="1" u="none" strike="noStrike" kern="1200" baseline="0" dirty="0" smtClean="0"/>
                        <a:t>} {#</a:t>
                      </a:r>
                      <a:r>
                        <a:rPr lang="cs-CZ" sz="1200" i="1" u="none" strike="noStrike" kern="1200" baseline="0" dirty="0" err="1" smtClean="0"/>
                        <a:t>PersPron.PAT</a:t>
                      </a:r>
                      <a:r>
                        <a:rPr lang="cs-CZ" sz="1200" i="1" u="none" strike="noStrike" kern="1200" baseline="0" dirty="0" smtClean="0"/>
                        <a:t>}</a:t>
                      </a:r>
                      <a:r>
                        <a:rPr lang="en-US" sz="1200" i="1" u="none" strike="noStrike" kern="1200" baseline="0" dirty="0" smtClean="0"/>
                        <a:t> {#</a:t>
                      </a:r>
                      <a:r>
                        <a:rPr lang="en-US" sz="1200" i="1" u="none" strike="noStrike" kern="1200" baseline="0" dirty="0" err="1" smtClean="0"/>
                        <a:t>PersPron.ADDR</a:t>
                      </a:r>
                      <a:r>
                        <a:rPr lang="en-US" sz="1200" i="1" u="none" strike="noStrike" kern="1200" baseline="0" dirty="0" smtClean="0"/>
                        <a:t>} </a:t>
                      </a:r>
                      <a:r>
                        <a:rPr lang="ru-RU" sz="1200" i="1" u="none" strike="noStrike" kern="1200" baseline="0" dirty="0" smtClean="0"/>
                        <a:t>не осуществилась</a:t>
                      </a:r>
                      <a:r>
                        <a:rPr lang="en-US" sz="1200" i="1" u="none" strike="noStrike" kern="1200" baseline="0" dirty="0" smtClean="0"/>
                        <a:t>.)</a:t>
                      </a:r>
                      <a:endParaRPr lang="cs-CZ" sz="105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dirty="0" err="1" smtClean="0"/>
                        <a:t>Cor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4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400" kern="1200" dirty="0" smtClean="0">
                          <a:effectLst/>
                        </a:rPr>
                        <a:t> узлам</a:t>
                      </a:r>
                      <a:r>
                        <a:rPr lang="ru-RU" sz="1400" kern="1200" baseline="0" dirty="0" smtClean="0">
                          <a:effectLst/>
                        </a:rPr>
                        <a:t> – в </a:t>
                      </a:r>
                      <a:r>
                        <a:rPr lang="ru-RU" sz="1400" kern="1200" baseline="0" dirty="0" err="1" smtClean="0">
                          <a:effectLst/>
                        </a:rPr>
                        <a:t>контроллирующих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baseline="0" dirty="0" err="1" smtClean="0">
                          <a:effectLst/>
                        </a:rPr>
                        <a:t>констукциях</a:t>
                      </a:r>
                      <a:endParaRPr lang="ru-RU" sz="1400" kern="12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u="none" strike="noStrike" kern="1200" baseline="0" dirty="0" smtClean="0"/>
                        <a:t>Ольга решила</a:t>
                      </a:r>
                      <a:r>
                        <a:rPr lang="en-US" sz="1600" i="1" u="none" strike="noStrike" kern="1200" baseline="0" dirty="0" smtClean="0"/>
                        <a:t> {#</a:t>
                      </a:r>
                      <a:r>
                        <a:rPr lang="en-US" sz="1600" i="1" u="none" strike="noStrike" kern="1200" baseline="0" dirty="0" err="1" smtClean="0"/>
                        <a:t>Cor.ACT</a:t>
                      </a:r>
                      <a:r>
                        <a:rPr lang="en-US" sz="1600" i="1" u="none" strike="noStrike" kern="1200" baseline="0" dirty="0" smtClean="0"/>
                        <a:t>} </a:t>
                      </a:r>
                      <a:r>
                        <a:rPr lang="ru-RU" sz="1600" i="1" u="none" strike="noStrike" kern="1200" baseline="0" dirty="0" smtClean="0"/>
                        <a:t>ответить ему</a:t>
                      </a:r>
                      <a:r>
                        <a:rPr lang="en-US" sz="1600" i="1" u="none" strike="noStrike" kern="1200" baseline="0" dirty="0" smtClean="0"/>
                        <a:t>. </a:t>
                      </a:r>
                      <a:endParaRPr lang="cs-CZ" sz="1600" b="0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QCor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4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400" kern="1200" dirty="0" smtClean="0">
                          <a:effectLst/>
                        </a:rPr>
                        <a:t> узлам</a:t>
                      </a:r>
                      <a:r>
                        <a:rPr lang="ru-RU" sz="1400" kern="1200" baseline="0" dirty="0" smtClean="0">
                          <a:effectLst/>
                        </a:rPr>
                        <a:t> – актантам в </a:t>
                      </a:r>
                      <a:r>
                        <a:rPr lang="ru-RU" sz="1400" kern="1200" baseline="0" dirty="0" err="1" smtClean="0">
                          <a:effectLst/>
                        </a:rPr>
                        <a:t>квазиконтроллирующих</a:t>
                      </a:r>
                      <a:r>
                        <a:rPr lang="ru-RU" sz="1400" kern="1200" baseline="0" dirty="0" smtClean="0">
                          <a:effectLst/>
                        </a:rPr>
                        <a:t> конструкциях</a:t>
                      </a:r>
                      <a:r>
                        <a:rPr lang="cs-CZ" sz="1400" kern="1200" dirty="0" smtClean="0">
                          <a:effectLst/>
                        </a:rPr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u="none" strike="noStrike" kern="1200" baseline="0" dirty="0" smtClean="0"/>
                        <a:t>Он предложил Ольге </a:t>
                      </a:r>
                      <a:r>
                        <a:rPr lang="en-US" sz="1600" i="1" u="none" strike="noStrike" kern="1200" baseline="0" dirty="0" smtClean="0"/>
                        <a:t>{#</a:t>
                      </a:r>
                      <a:r>
                        <a:rPr lang="en-US" sz="1600" i="1" u="none" strike="noStrike" kern="1200" baseline="0" dirty="0" err="1" smtClean="0"/>
                        <a:t>QCor</a:t>
                      </a:r>
                      <a:r>
                        <a:rPr lang="en-US" sz="1600" i="1" u="none" strike="noStrike" kern="1200" baseline="0" dirty="0" smtClean="0"/>
                        <a:t>} </a:t>
                      </a:r>
                      <a:r>
                        <a:rPr lang="ru-RU" sz="1600" i="1" u="none" strike="noStrike" kern="1200" baseline="0" dirty="0" smtClean="0"/>
                        <a:t>помощь.</a:t>
                      </a:r>
                      <a:endParaRPr lang="cs-CZ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Rcp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4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400" kern="1200" dirty="0" smtClean="0">
                          <a:effectLst/>
                        </a:rPr>
                        <a:t> узлам</a:t>
                      </a:r>
                      <a:r>
                        <a:rPr lang="ru-RU" sz="1400" kern="1200" baseline="0" dirty="0" smtClean="0">
                          <a:effectLst/>
                        </a:rPr>
                        <a:t> – актантам в конструкциях с </a:t>
                      </a:r>
                      <a:r>
                        <a:rPr lang="ru-RU" sz="1400" kern="1200" baseline="0" dirty="0" err="1" smtClean="0">
                          <a:effectLst/>
                        </a:rPr>
                        <a:t>рецироком</a:t>
                      </a:r>
                      <a:r>
                        <a:rPr lang="cs-CZ" sz="1400" kern="1200" dirty="0" smtClean="0">
                          <a:effectLst/>
                        </a:rPr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u="none" strike="noStrike" kern="1200" baseline="0" dirty="0" smtClean="0"/>
                        <a:t>Мальчики поцеловались </a:t>
                      </a:r>
                      <a:r>
                        <a:rPr lang="en-US" sz="1600" i="1" u="none" strike="noStrike" kern="1200" baseline="0" dirty="0" smtClean="0"/>
                        <a:t>{#</a:t>
                      </a:r>
                      <a:r>
                        <a:rPr lang="en-US" sz="1600" i="1" u="none" strike="noStrike" kern="1200" baseline="0" dirty="0" err="1" smtClean="0"/>
                        <a:t>Rcp.PAT</a:t>
                      </a:r>
                      <a:r>
                        <a:rPr lang="en-US" sz="1600" i="1" u="none" strike="noStrike" kern="1200" baseline="0" dirty="0" smtClean="0"/>
                        <a:t>}.</a:t>
                      </a:r>
                      <a:endParaRPr lang="cs-CZ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Восстановленная</a:t>
                      </a:r>
                      <a:r>
                        <a:rPr lang="ru-RU" sz="1400" baseline="0" dirty="0" smtClean="0"/>
                        <a:t> лексема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случае текстового эллипсиса,</a:t>
                      </a:r>
                      <a:r>
                        <a:rPr lang="ru-RU" sz="1400" baseline="0" dirty="0" smtClean="0"/>
                        <a:t> копия узла с такой же леммой восстанавливается на </a:t>
                      </a:r>
                      <a:r>
                        <a:rPr lang="ru-RU" sz="1400" baseline="0" dirty="0" err="1" smtClean="0"/>
                        <a:t>тектограмматическом</a:t>
                      </a:r>
                      <a:r>
                        <a:rPr lang="ru-RU" sz="1400" baseline="0" dirty="0" smtClean="0"/>
                        <a:t> уровне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err="1" smtClean="0"/>
                        <a:t>Клиеты</a:t>
                      </a:r>
                      <a:r>
                        <a:rPr lang="ru-RU" sz="1400" i="1" baseline="0" dirty="0" smtClean="0"/>
                        <a:t> закрывшихся страховых компаний автоматически </a:t>
                      </a:r>
                      <a:r>
                        <a:rPr lang="ru-RU" sz="1400" i="1" baseline="0" dirty="0" err="1" smtClean="0"/>
                        <a:t>становянся</a:t>
                      </a:r>
                      <a:r>
                        <a:rPr lang="ru-RU" sz="1400" i="1" baseline="0" dirty="0" smtClean="0"/>
                        <a:t> клиентами центральной </a:t>
                      </a:r>
                      <a:r>
                        <a:rPr lang="en-US" sz="1400" i="1" u="none" dirty="0" smtClean="0"/>
                        <a:t>{</a:t>
                      </a:r>
                      <a:r>
                        <a:rPr lang="ru-RU" sz="1400" i="1" u="sng" dirty="0" smtClean="0"/>
                        <a:t>страховой компании</a:t>
                      </a:r>
                      <a:r>
                        <a:rPr lang="en-US" sz="1400" i="1" u="none" dirty="0" smtClean="0"/>
                        <a:t>}.</a:t>
                      </a:r>
                      <a:endParaRPr lang="cs-CZ" sz="1400" i="1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Nadpis 1"/>
          <p:cNvSpPr txBox="1">
            <a:spLocks/>
          </p:cNvSpPr>
          <p:nvPr/>
        </p:nvSpPr>
        <p:spPr>
          <a:xfrm>
            <a:off x="395537" y="260648"/>
            <a:ext cx="849694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400" dirty="0">
                <a:effectLst/>
              </a:rPr>
              <a:t>Нули с </a:t>
            </a:r>
            <a:r>
              <a:rPr lang="ru-RU" sz="4400" dirty="0" err="1">
                <a:effectLst/>
              </a:rPr>
              <a:t>кореферентностью</a:t>
            </a:r>
            <a:endParaRPr lang="cs-CZ" sz="44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72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effectLst/>
              </a:rPr>
              <a:t>Нули </a:t>
            </a:r>
            <a:r>
              <a:rPr lang="ru-RU" sz="4400" dirty="0" smtClean="0">
                <a:effectLst/>
              </a:rPr>
              <a:t>без </a:t>
            </a:r>
            <a:r>
              <a:rPr lang="ru-RU" sz="4400" dirty="0" err="1" smtClean="0">
                <a:effectLst/>
              </a:rPr>
              <a:t>кореферентности</a:t>
            </a:r>
            <a:endParaRPr lang="cs-CZ" sz="4400" dirty="0">
              <a:effectLst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6679845"/>
              </p:ext>
            </p:extLst>
          </p:nvPr>
        </p:nvGraphicFramePr>
        <p:xfrm>
          <a:off x="395536" y="1484784"/>
          <a:ext cx="8435280" cy="5034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8496"/>
                <a:gridCol w="3672408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t-lemma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#Gen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</a:t>
                      </a:r>
                      <a:r>
                        <a:rPr lang="ru-RU" sz="1800" kern="1200" baseline="0" dirty="0" smtClean="0">
                          <a:effectLst/>
                        </a:rPr>
                        <a:t> – общим (родовым) актантам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u="none" strike="noStrike" kern="1200" baseline="0" dirty="0" smtClean="0"/>
                        <a:t>Дома строятся </a:t>
                      </a:r>
                      <a:r>
                        <a:rPr lang="en-US" sz="1800" i="1" u="none" strike="noStrike" kern="1200" baseline="0" dirty="0" smtClean="0"/>
                        <a:t>{#</a:t>
                      </a:r>
                      <a:r>
                        <a:rPr lang="en-US" sz="1800" i="1" u="none" strike="noStrike" kern="1200" baseline="0" dirty="0" err="1" smtClean="0"/>
                        <a:t>Gen.ACT</a:t>
                      </a:r>
                      <a:r>
                        <a:rPr lang="en-US" sz="1800" i="1" u="none" strike="noStrike" kern="1200" baseline="0" dirty="0" smtClean="0"/>
                        <a:t>} </a:t>
                      </a:r>
                      <a:r>
                        <a:rPr lang="ru-RU" sz="1800" i="1" u="none" strike="noStrike" kern="1200" baseline="0" dirty="0" smtClean="0"/>
                        <a:t>из кирпичей</a:t>
                      </a:r>
                      <a:r>
                        <a:rPr lang="en-US" sz="1800" i="1" u="none" strike="noStrike" kern="1200" baseline="0" dirty="0" smtClean="0"/>
                        <a:t>.</a:t>
                      </a:r>
                      <a:endParaRPr lang="cs-CZ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Unsp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</a:t>
                      </a:r>
                      <a:r>
                        <a:rPr lang="ru-RU" sz="1800" kern="1200" baseline="0" dirty="0" smtClean="0">
                          <a:effectLst/>
                        </a:rPr>
                        <a:t> – актантам с неясным (экзистенциальные, неконкретные, универсальные и т.д. по Падучевой)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u="none" strike="noStrike" kern="1200" baseline="0" dirty="0" smtClean="0"/>
                        <a:t>У Петровых </a:t>
                      </a:r>
                      <a:r>
                        <a:rPr lang="cs-CZ" sz="1800" i="1" u="none" strike="noStrike" kern="1200" baseline="0" dirty="0" smtClean="0"/>
                        <a:t>{#</a:t>
                      </a:r>
                      <a:r>
                        <a:rPr lang="cs-CZ" sz="1800" i="1" u="none" strike="noStrike" kern="1200" baseline="0" dirty="0" err="1" smtClean="0"/>
                        <a:t>Unsp.ACT</a:t>
                      </a:r>
                      <a:r>
                        <a:rPr lang="cs-CZ" sz="1800" i="1" u="none" strike="noStrike" kern="1200" baseline="0" dirty="0" smtClean="0"/>
                        <a:t>} </a:t>
                      </a:r>
                      <a:r>
                        <a:rPr lang="ru-RU" sz="1800" i="1" u="none" strike="noStrike" kern="1200" baseline="0" dirty="0" smtClean="0"/>
                        <a:t>вкусно готовят</a:t>
                      </a:r>
                      <a:r>
                        <a:rPr lang="cs-CZ" sz="1800" i="1" u="none" strike="noStrike" kern="1200" baseline="0" dirty="0" smtClean="0"/>
                        <a:t>. </a:t>
                      </a:r>
                      <a:endParaRPr lang="cs-CZ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EmpNoun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</a:t>
                      </a:r>
                      <a:r>
                        <a:rPr lang="ru-RU" sz="1800" kern="1200" baseline="0" dirty="0" smtClean="0">
                          <a:effectLst/>
                        </a:rPr>
                        <a:t> – невыраженным существительным, управляющим выраженными прилагательными в случаях иных, чем текстовый эллипсис.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kern="1200" dirty="0" smtClean="0">
                          <a:effectLst/>
                        </a:rPr>
                        <a:t>{#</a:t>
                      </a:r>
                      <a:r>
                        <a:rPr lang="cs-CZ" sz="1800" i="1" kern="1200" dirty="0" err="1" smtClean="0">
                          <a:effectLst/>
                        </a:rPr>
                        <a:t>EmpNoun.ACT</a:t>
                      </a:r>
                      <a:r>
                        <a:rPr lang="cs-CZ" sz="1800" i="1" kern="1200" dirty="0" smtClean="0">
                          <a:effectLst/>
                        </a:rPr>
                        <a:t>} </a:t>
                      </a:r>
                      <a:r>
                        <a:rPr lang="ru-RU" sz="1800" i="1" kern="1200" dirty="0" smtClean="0">
                          <a:effectLst/>
                        </a:rPr>
                        <a:t>Проигравшие плакали</a:t>
                      </a:r>
                      <a:r>
                        <a:rPr lang="cs-CZ" sz="1800" i="1" kern="1200" dirty="0" smtClean="0">
                          <a:effectLst/>
                        </a:rPr>
                        <a:t>. </a:t>
                      </a:r>
                      <a:endParaRPr lang="cs-CZ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1056295"/>
              </p:ext>
            </p:extLst>
          </p:nvPr>
        </p:nvGraphicFramePr>
        <p:xfrm>
          <a:off x="323528" y="1484784"/>
          <a:ext cx="8545310" cy="45365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7068"/>
                <a:gridCol w="3738521"/>
                <a:gridCol w="3599721"/>
              </a:tblGrid>
              <a:tr h="3750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t-lemma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описание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</a:t>
                      </a:r>
                      <a:endParaRPr lang="cs-CZ" sz="1400" dirty="0"/>
                    </a:p>
                  </a:txBody>
                  <a:tcPr/>
                </a:tc>
              </a:tr>
              <a:tr h="120219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Oblfm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</a:t>
                      </a:r>
                      <a:r>
                        <a:rPr lang="ru-RU" sz="1800" kern="1200" baseline="0" dirty="0" smtClean="0">
                          <a:effectLst/>
                        </a:rPr>
                        <a:t> – обязательным адъюнктам</a:t>
                      </a:r>
                      <a:r>
                        <a:rPr lang="cs-CZ" sz="1800" kern="1200" dirty="0" smtClean="0">
                          <a:effectLst/>
                        </a:rPr>
                        <a:t>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Ta </a:t>
                      </a:r>
                      <a:r>
                        <a:rPr lang="en-US" sz="1800" u="none" strike="noStrike" kern="1200" baseline="0" dirty="0" err="1" smtClean="0"/>
                        <a:t>vypadá</a:t>
                      </a:r>
                      <a:r>
                        <a:rPr lang="en-US" sz="1800" u="none" strike="noStrike" kern="1200" baseline="0" dirty="0" smtClean="0"/>
                        <a:t>. {#</a:t>
                      </a:r>
                      <a:r>
                        <a:rPr lang="en-US" sz="1800" u="none" strike="noStrike" kern="1200" baseline="0" dirty="0" err="1" smtClean="0"/>
                        <a:t>Oblfm.MANN</a:t>
                      </a:r>
                      <a:r>
                        <a:rPr lang="en-US" sz="1800" u="none" strike="noStrike" kern="1200" baseline="0" dirty="0" smtClean="0"/>
                        <a:t>} (=lit. </a:t>
                      </a:r>
                      <a:r>
                        <a:rPr lang="en-US" sz="1800" u="none" strike="noStrike" kern="1200" baseline="0" dirty="0" err="1" smtClean="0"/>
                        <a:t>That.fem</a:t>
                      </a:r>
                      <a:r>
                        <a:rPr lang="en-US" sz="1800" u="none" strike="noStrike" kern="1200" baseline="0" dirty="0" smtClean="0"/>
                        <a:t> looks; meaning: She looks awful/so strange...)</a:t>
                      </a:r>
                      <a:endParaRPr lang="cs-CZ" sz="1600" dirty="0"/>
                    </a:p>
                  </a:txBody>
                  <a:tcPr/>
                </a:tc>
              </a:tr>
              <a:tr h="92476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Equal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</a:t>
                      </a:r>
                      <a:r>
                        <a:rPr lang="ru-RU" sz="1800" kern="1200" baseline="0" dirty="0" smtClean="0">
                          <a:effectLst/>
                        </a:rPr>
                        <a:t> в сравнительных конструкциях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Udělal</a:t>
                      </a:r>
                      <a:r>
                        <a:rPr lang="en-US" sz="1800" u="none" strike="noStrike" kern="1200" baseline="0" dirty="0" smtClean="0"/>
                        <a:t> to </a:t>
                      </a:r>
                      <a:r>
                        <a:rPr lang="en-US" sz="1800" u="none" strike="noStrike" kern="1200" baseline="0" dirty="0" err="1" smtClean="0"/>
                        <a:t>jako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Tonda</a:t>
                      </a:r>
                      <a:r>
                        <a:rPr lang="en-US" sz="1800" u="none" strike="noStrike" kern="1200" baseline="0" dirty="0" smtClean="0"/>
                        <a:t>. (=lit. (He) did it like </a:t>
                      </a:r>
                      <a:r>
                        <a:rPr lang="en-US" sz="1800" u="none" strike="noStrike" kern="1200" baseline="0" dirty="0" err="1" smtClean="0"/>
                        <a:t>Tonda</a:t>
                      </a:r>
                      <a:r>
                        <a:rPr lang="en-US" sz="1800" u="none" strike="noStrike" kern="1200" baseline="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</a:tr>
              <a:tr h="2034491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Some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Присваивается </a:t>
                      </a:r>
                      <a:r>
                        <a:rPr lang="ru-RU" sz="1800" kern="1200" baseline="0" dirty="0" smtClean="0">
                          <a:effectLst/>
                        </a:rPr>
                        <a:t>восстановленным</a:t>
                      </a:r>
                      <a:r>
                        <a:rPr lang="ru-RU" sz="1800" kern="1200" dirty="0" smtClean="0">
                          <a:effectLst/>
                        </a:rPr>
                        <a:t> узлам – именная часть </a:t>
                      </a:r>
                      <a:r>
                        <a:rPr lang="ru-RU" sz="1800" kern="1200" dirty="0" err="1" smtClean="0">
                          <a:effectLst/>
                        </a:rPr>
                        <a:t>вербономинального</a:t>
                      </a:r>
                      <a:r>
                        <a:rPr lang="ru-RU" sz="1800" kern="1200" dirty="0" smtClean="0">
                          <a:effectLst/>
                        </a:rPr>
                        <a:t> предиката</a:t>
                      </a:r>
                      <a:r>
                        <a:rPr lang="ru-RU" sz="1800" kern="1200" baseline="0" dirty="0" smtClean="0">
                          <a:effectLst/>
                        </a:rPr>
                        <a:t> в сравнительных конструкциях</a:t>
                      </a:r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Není ovšem ford jako ford.</a:t>
                      </a:r>
                      <a:r>
                        <a:rPr lang="en-US" sz="1800" dirty="0" smtClean="0"/>
                        <a:t> – lit. However, Ford is not like Ford (meaning Not all Fords  are the same) </a:t>
                      </a:r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effectLst/>
              </a:rPr>
              <a:t>Нули </a:t>
            </a:r>
            <a:r>
              <a:rPr lang="ru-RU" sz="4400" dirty="0" smtClean="0">
                <a:effectLst/>
              </a:rPr>
              <a:t>без </a:t>
            </a:r>
            <a:r>
              <a:rPr lang="ru-RU" sz="4400" dirty="0" err="1" smtClean="0">
                <a:effectLst/>
              </a:rPr>
              <a:t>кореферентности</a:t>
            </a:r>
            <a:endParaRPr lang="cs-CZ" sz="4400" dirty="0">
              <a:effectLst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6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7" y="1196752"/>
            <a:ext cx="3773215" cy="507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31" y="897087"/>
            <a:ext cx="3384376" cy="139893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#</a:t>
            </a:r>
            <a:r>
              <a:rPr lang="en-US" dirty="0" err="1" smtClean="0"/>
              <a:t>PersPron</a:t>
            </a:r>
            <a:r>
              <a:rPr lang="en-US" dirty="0"/>
              <a:t>,</a:t>
            </a:r>
            <a:r>
              <a:rPr lang="en-US" dirty="0" smtClean="0"/>
              <a:t> #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45" y="3501008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If </a:t>
            </a:r>
            <a:r>
              <a:rPr lang="en-US" sz="2000" i="1" u="sng" dirty="0"/>
              <a:t>you'd</a:t>
            </a:r>
            <a:r>
              <a:rPr lang="en-US" sz="2000" i="1" dirty="0"/>
              <a:t> like </a:t>
            </a:r>
            <a:r>
              <a:rPr lang="en-US" sz="2000" i="1" dirty="0" smtClean="0"/>
              <a:t>{#</a:t>
            </a:r>
            <a:r>
              <a:rPr lang="en-US" sz="2000" i="1" dirty="0" err="1" smtClean="0"/>
              <a:t>Cor.ACT</a:t>
            </a:r>
            <a:r>
              <a:rPr lang="en-US" sz="2000" i="1" dirty="0" smtClean="0"/>
              <a:t>} to </a:t>
            </a:r>
            <a:r>
              <a:rPr lang="en-US" sz="2000" i="1" dirty="0"/>
              <a:t>see the first time </a:t>
            </a:r>
            <a:r>
              <a:rPr lang="en-US" sz="2000" i="1" dirty="0" smtClean="0"/>
              <a:t>Michelle </a:t>
            </a:r>
            <a:r>
              <a:rPr lang="en-US" sz="2000" i="1" dirty="0"/>
              <a:t>Pfeiffer sang on </a:t>
            </a:r>
            <a:r>
              <a:rPr lang="en-US" sz="2000" i="1" dirty="0" smtClean="0"/>
              <a:t>screen, </a:t>
            </a:r>
            <a:r>
              <a:rPr lang="en-US" sz="2000" i="1" dirty="0"/>
              <a:t>and </a:t>
            </a:r>
            <a:r>
              <a:rPr lang="en-US" sz="2000" i="1" u="sng" dirty="0"/>
              <a:t>you</a:t>
            </a:r>
            <a:r>
              <a:rPr lang="en-US" sz="2000" i="1" dirty="0"/>
              <a:t> have a lot of patience, </a:t>
            </a:r>
            <a:r>
              <a:rPr lang="en-US" sz="2000" i="1" dirty="0" smtClean="0"/>
              <a:t>#</a:t>
            </a:r>
            <a:r>
              <a:rPr lang="en-US" sz="2000" i="1" u="sng" dirty="0" err="1" smtClean="0"/>
              <a:t>PersPron</a:t>
            </a:r>
            <a:r>
              <a:rPr lang="en-US" sz="2000" i="1" dirty="0" smtClean="0"/>
              <a:t> </a:t>
            </a:r>
            <a:r>
              <a:rPr lang="en-US" sz="2000" i="1" dirty="0"/>
              <a:t>take a look at </a:t>
            </a:r>
            <a:r>
              <a:rPr lang="en-US" sz="2000" i="1" dirty="0" smtClean="0"/>
              <a:t>“Grease 2”.</a:t>
            </a:r>
            <a:endParaRPr lang="en-US" sz="2000" i="1" dirty="0"/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49966">
            <a:off x="539552" y="692696"/>
            <a:ext cx="2160240" cy="792088"/>
          </a:xfrm>
          <a:ln>
            <a:noFill/>
          </a:ln>
          <a:scene3d>
            <a:camera prst="isometricOffAxis2Left"/>
            <a:lightRig rig="balanced" dir="tr"/>
          </a:scene3d>
          <a:sp3d contourW="14605" prstMaterial="plastic">
            <a:bevelT w="50800" prst="softRound"/>
            <a:contourClr>
              <a:schemeClr val="accent6">
                <a:shade val="30000"/>
                <a:satMod val="12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effectLst/>
              </a:rPr>
              <a:t>Текст</a:t>
            </a:r>
            <a:endParaRPr lang="ru-RU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324036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когерентность</a:t>
            </a:r>
          </a:p>
          <a:p>
            <a:r>
              <a:rPr lang="ru-RU" sz="2000" dirty="0" err="1" smtClean="0"/>
              <a:t>когезия</a:t>
            </a:r>
            <a:endParaRPr lang="ru-RU" sz="2000" dirty="0" smtClean="0"/>
          </a:p>
          <a:p>
            <a:r>
              <a:rPr lang="ru-RU" sz="2000" dirty="0" smtClean="0"/>
              <a:t>коммуникативная цель</a:t>
            </a:r>
          </a:p>
          <a:p>
            <a:r>
              <a:rPr lang="ru-RU" sz="2000" dirty="0" smtClean="0"/>
              <a:t>информативность</a:t>
            </a:r>
          </a:p>
          <a:p>
            <a:r>
              <a:rPr lang="ru-RU" sz="2000" dirty="0" smtClean="0"/>
              <a:t>ситуативность (место, время)</a:t>
            </a:r>
          </a:p>
          <a:p>
            <a:r>
              <a:rPr lang="ru-RU" sz="2000" dirty="0" err="1" smtClean="0"/>
              <a:t>интертекстовость</a:t>
            </a:r>
            <a:endParaRPr lang="ru-RU" sz="2000" dirty="0" smtClean="0"/>
          </a:p>
          <a:p>
            <a:r>
              <a:rPr lang="ru-RU" sz="2000" dirty="0" smtClean="0"/>
              <a:t>др.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Rectangle 3"/>
          <p:cNvSpPr/>
          <p:nvPr/>
        </p:nvSpPr>
        <p:spPr>
          <a:xfrm>
            <a:off x="3923928" y="3485907"/>
            <a:ext cx="4572000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коммуникативные и прагматические факторы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жанры,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evaluati</a:t>
            </a:r>
            <a:r>
              <a:rPr lang="cs-CZ" sz="1400" dirty="0" err="1"/>
              <a:t>ng</a:t>
            </a:r>
            <a:r>
              <a:rPr lang="en-US" sz="1400" dirty="0"/>
              <a:t> </a:t>
            </a:r>
            <a:r>
              <a:rPr lang="en-US" sz="1400" dirty="0" err="1"/>
              <a:t>modalit</a:t>
            </a:r>
            <a:r>
              <a:rPr lang="cs-CZ" sz="1400" dirty="0"/>
              <a:t>y</a:t>
            </a:r>
            <a:r>
              <a:rPr lang="en-US" sz="1400" dirty="0"/>
              <a:t> (sentiment</a:t>
            </a:r>
            <a:r>
              <a:rPr lang="ru-RU" sz="1400" dirty="0"/>
              <a:t>, </a:t>
            </a:r>
            <a:r>
              <a:rPr lang="en-US" sz="1400" dirty="0"/>
              <a:t>negation),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разметка речевых актов </a:t>
            </a:r>
            <a:r>
              <a:rPr lang="en-US" sz="1400" dirty="0"/>
              <a:t>(</a:t>
            </a:r>
            <a:r>
              <a:rPr lang="ru-RU" sz="1400" dirty="0"/>
              <a:t>угроза, убеждение</a:t>
            </a:r>
            <a:r>
              <a:rPr lang="en-US" sz="1400" dirty="0"/>
              <a:t> </a:t>
            </a:r>
            <a:r>
              <a:rPr lang="ru-RU" sz="1400" dirty="0"/>
              <a:t>и др.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критический дискурс-анализ</a:t>
            </a:r>
            <a:r>
              <a:rPr lang="en-US" sz="1400" dirty="0"/>
              <a:t> </a:t>
            </a:r>
            <a:r>
              <a:rPr lang="ru-RU" sz="1400" dirty="0"/>
              <a:t>(</a:t>
            </a:r>
            <a:r>
              <a:rPr lang="en-US" sz="1400" dirty="0"/>
              <a:t>CDA</a:t>
            </a:r>
            <a:r>
              <a:rPr lang="ru-RU" sz="1400" dirty="0"/>
              <a:t>, </a:t>
            </a:r>
            <a:r>
              <a:rPr lang="en-US" sz="1400" dirty="0" err="1"/>
              <a:t>Chouliaraki</a:t>
            </a:r>
            <a:r>
              <a:rPr lang="en-US" sz="1400" dirty="0"/>
              <a:t> and </a:t>
            </a:r>
            <a:r>
              <a:rPr lang="en-US" sz="1400" dirty="0" err="1"/>
              <a:t>Fairclough</a:t>
            </a:r>
            <a:r>
              <a:rPr lang="en-US" sz="1400" dirty="0"/>
              <a:t> 1999</a:t>
            </a:r>
            <a:r>
              <a:rPr lang="ru-RU" sz="1400" dirty="0"/>
              <a:t>) – как формируются стереотипы и их лингв. аспекты, дискурс в социальном </a:t>
            </a:r>
            <a:r>
              <a:rPr lang="ru-RU" sz="1400" dirty="0" smtClean="0"/>
              <a:t>плане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960440" y="620688"/>
            <a:ext cx="41399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актуальное чление, тематические цепочки;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кореферентность, кореф.цепочки; анафорические отношения;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временные взаимосвязи;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графическая и звуковая организация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риторические отношения (семантические, рематические, композиционные);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синтаксическая структура текста (+текстовые </a:t>
            </a:r>
            <a:r>
              <a:rPr lang="ru-RU" sz="1400" dirty="0"/>
              <a:t>коннекторы, , эллипсисы, диск. маркеры);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491880" y="2132856"/>
            <a:ext cx="288032" cy="720080"/>
          </a:xfrm>
          <a:prstGeom prst="rightBrace">
            <a:avLst>
              <a:gd name="adj1" fmla="val 43750"/>
              <a:gd name="adj2" fmla="val 5193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ight Brace 10"/>
          <p:cNvSpPr/>
          <p:nvPr/>
        </p:nvSpPr>
        <p:spPr>
          <a:xfrm>
            <a:off x="3491880" y="2924944"/>
            <a:ext cx="360040" cy="2376264"/>
          </a:xfrm>
          <a:prstGeom prst="rightBrace">
            <a:avLst>
              <a:gd name="adj1" fmla="val 113704"/>
              <a:gd name="adj2" fmla="val 70742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délník 6"/>
          <p:cNvSpPr/>
          <p:nvPr/>
        </p:nvSpPr>
        <p:spPr>
          <a:xfrm>
            <a:off x="3851920" y="529225"/>
            <a:ext cx="4392488" cy="26837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417547" y="5157192"/>
            <a:ext cx="10743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 err="1"/>
              <a:t>Dressler</a:t>
            </a:r>
            <a:r>
              <a:rPr lang="cs-CZ" sz="800" dirty="0"/>
              <a:t>, W. (1972)</a:t>
            </a:r>
          </a:p>
        </p:txBody>
      </p:sp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7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002520"/>
            <a:ext cx="200560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536" y="2355845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After {#</a:t>
            </a:r>
            <a:r>
              <a:rPr lang="en-US" i="1" u="sng" dirty="0" err="1" smtClean="0"/>
              <a:t>Cor</a:t>
            </a:r>
            <a:r>
              <a:rPr lang="en-US" i="1" dirty="0" err="1" smtClean="0"/>
              <a:t>.ACT</a:t>
            </a:r>
            <a:r>
              <a:rPr lang="en-US" i="1" dirty="0" smtClean="0"/>
              <a:t>} </a:t>
            </a:r>
            <a:r>
              <a:rPr lang="en-US" i="1" dirty="0"/>
              <a:t>working for years with Werner Rainer Fassbinder, the late German director, and more recently with Martin Scorsese ''After </a:t>
            </a:r>
            <a:r>
              <a:rPr lang="en-US" i="1" dirty="0" smtClean="0"/>
              <a:t>Hours'</a:t>
            </a:r>
            <a:r>
              <a:rPr lang="en-US" i="1" dirty="0"/>
              <a:t>'</a:t>
            </a:r>
            <a:r>
              <a:rPr lang="en-US" i="1" dirty="0" smtClean="0"/>
              <a:t>, '</a:t>
            </a:r>
            <a:r>
              <a:rPr lang="en-US" i="1" dirty="0"/>
              <a:t>'</a:t>
            </a:r>
            <a:r>
              <a:rPr lang="en-US" i="1" dirty="0" smtClean="0"/>
              <a:t>The </a:t>
            </a:r>
            <a:r>
              <a:rPr lang="en-US" i="1" dirty="0"/>
              <a:t>Color </a:t>
            </a:r>
            <a:r>
              <a:rPr lang="en-US" i="1" dirty="0" smtClean="0"/>
              <a:t>of </a:t>
            </a:r>
            <a:r>
              <a:rPr lang="en-US" i="1" dirty="0" err="1" smtClean="0"/>
              <a:t>Money'',''The</a:t>
            </a:r>
            <a:r>
              <a:rPr lang="en-US" i="1" dirty="0" smtClean="0"/>
              <a:t> </a:t>
            </a:r>
            <a:r>
              <a:rPr lang="en-US" i="1" dirty="0"/>
              <a:t>Last Temptation of Christ</a:t>
            </a:r>
            <a:r>
              <a:rPr lang="en-US" i="1" dirty="0" smtClean="0"/>
              <a:t>'</a:t>
            </a:r>
            <a:r>
              <a:rPr lang="en-US" i="1" dirty="0"/>
              <a:t>'</a:t>
            </a:r>
            <a:r>
              <a:rPr lang="en-US" i="1" dirty="0" smtClean="0"/>
              <a:t>, </a:t>
            </a:r>
            <a:r>
              <a:rPr lang="en-US" i="1" u="sng" dirty="0"/>
              <a:t>Mr. </a:t>
            </a:r>
            <a:r>
              <a:rPr lang="en-US" i="1" u="sng" dirty="0" err="1"/>
              <a:t>Ballhaus</a:t>
            </a:r>
            <a:r>
              <a:rPr lang="en-US" i="1" dirty="0"/>
              <a:t> has developed a distinctively fluid style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28" y="1484784"/>
            <a:ext cx="5037592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2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effectLst/>
              </a:rPr>
              <a:t>Восстановлено </a:t>
            </a:r>
            <a:r>
              <a:rPr lang="ru-RU" sz="3600" dirty="0">
                <a:effectLst/>
              </a:rPr>
              <a:t>опущенное существительное</a:t>
            </a:r>
            <a:endParaRPr lang="en-US" sz="360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4" y="1560537"/>
            <a:ext cx="3657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772816"/>
            <a:ext cx="4695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it is clear (and possible to find in the text) which noun has been omitted in the surface structure </a:t>
            </a:r>
            <a:r>
              <a:rPr lang="en-US" sz="1600" dirty="0" smtClean="0"/>
              <a:t>of the </a:t>
            </a:r>
            <a:r>
              <a:rPr lang="en-US" sz="1600" dirty="0"/>
              <a:t>sentence </a:t>
            </a:r>
            <a:r>
              <a:rPr lang="en-US" sz="1600" dirty="0" smtClean="0"/>
              <a:t>(the case </a:t>
            </a:r>
            <a:r>
              <a:rPr lang="en-US" sz="1600" dirty="0"/>
              <a:t>of textual ellipsis), a copy of the node representing the same lexical </a:t>
            </a:r>
            <a:r>
              <a:rPr lang="en-US" sz="1600" dirty="0" smtClean="0"/>
              <a:t>unit as </a:t>
            </a:r>
            <a:r>
              <a:rPr lang="en-US" sz="1600" dirty="0"/>
              <a:t>the omitted element is inserted into the appropriate </a:t>
            </a:r>
            <a:r>
              <a:rPr lang="en-US" sz="1600" dirty="0" smtClean="0"/>
              <a:t>position.</a:t>
            </a:r>
          </a:p>
          <a:p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err="1" smtClean="0"/>
              <a:t>cz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Klienti</a:t>
            </a:r>
            <a:r>
              <a:rPr lang="en-US" sz="1600" i="1" dirty="0" smtClean="0"/>
              <a:t> </a:t>
            </a:r>
            <a:r>
              <a:rPr lang="en-US" sz="1600" i="1" dirty="0" err="1"/>
              <a:t>pojišťoven</a:t>
            </a:r>
            <a:r>
              <a:rPr lang="en-US" sz="1600" i="1" dirty="0"/>
              <a:t>, </a:t>
            </a:r>
            <a:r>
              <a:rPr lang="en-US" sz="1600" i="1" dirty="0" err="1"/>
              <a:t>které</a:t>
            </a:r>
            <a:r>
              <a:rPr lang="en-US" sz="1600" i="1" dirty="0"/>
              <a:t> </a:t>
            </a:r>
            <a:r>
              <a:rPr lang="en-US" sz="1600" i="1" dirty="0" err="1"/>
              <a:t>ukončí</a:t>
            </a:r>
            <a:r>
              <a:rPr lang="en-US" sz="1600" i="1" dirty="0"/>
              <a:t> </a:t>
            </a:r>
            <a:r>
              <a:rPr lang="en-US" sz="1600" i="1" dirty="0" err="1"/>
              <a:t>svou</a:t>
            </a:r>
            <a:r>
              <a:rPr lang="en-US" sz="1600" i="1" dirty="0"/>
              <a:t> </a:t>
            </a:r>
            <a:r>
              <a:rPr lang="en-US" sz="1600" i="1" dirty="0" err="1"/>
              <a:t>činnost</a:t>
            </a:r>
            <a:r>
              <a:rPr lang="en-US" sz="1600" i="1" dirty="0"/>
              <a:t>, se </a:t>
            </a:r>
            <a:r>
              <a:rPr lang="en-US" sz="1600" i="1" dirty="0" err="1"/>
              <a:t>automaticky</a:t>
            </a:r>
            <a:r>
              <a:rPr lang="en-US" sz="1600" i="1" dirty="0"/>
              <a:t> </a:t>
            </a:r>
            <a:r>
              <a:rPr lang="en-US" sz="1600" i="1" dirty="0" err="1"/>
              <a:t>vrátí</a:t>
            </a:r>
            <a:r>
              <a:rPr lang="en-US" sz="1600" i="1" dirty="0"/>
              <a:t> k </a:t>
            </a:r>
            <a:r>
              <a:rPr lang="en-US" sz="1600" i="1" u="sng" dirty="0" err="1"/>
              <a:t>Všeobecné</a:t>
            </a:r>
            <a:r>
              <a:rPr lang="en-US" sz="1600" i="1" dirty="0" smtClean="0"/>
              <a:t>.  </a:t>
            </a:r>
          </a:p>
          <a:p>
            <a:endParaRPr lang="en-US" sz="1600" dirty="0" smtClean="0"/>
          </a:p>
          <a:p>
            <a:r>
              <a:rPr lang="en-US" sz="1600" dirty="0" smtClean="0"/>
              <a:t>lit. </a:t>
            </a:r>
            <a:r>
              <a:rPr lang="en-US" sz="1600" i="1" dirty="0" smtClean="0"/>
              <a:t>Clients </a:t>
            </a:r>
            <a:r>
              <a:rPr lang="en-US" sz="1600" i="1" dirty="0"/>
              <a:t>of insurance companies which </a:t>
            </a:r>
            <a:r>
              <a:rPr lang="en-US" sz="1600" i="1" dirty="0" smtClean="0"/>
              <a:t>shut down will </a:t>
            </a:r>
            <a:r>
              <a:rPr lang="en-US" sz="1600" i="1" dirty="0"/>
              <a:t>automatically return to the </a:t>
            </a:r>
            <a:r>
              <a:rPr lang="en-US" sz="1600" i="1" u="sng" dirty="0" smtClean="0"/>
              <a:t>General {one}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80312" y="1484784"/>
            <a:ext cx="1152128" cy="7920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4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8127"/>
            <a:ext cx="4191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1" y="1201316"/>
            <a:ext cx="4307543" cy="2659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effectLst/>
              </a:rPr>
              <a:t>Восстановлена синтаксическая конструкция</a:t>
            </a:r>
            <a:endParaRPr lang="en-US" sz="4000" dirty="0">
              <a:effectLst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6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err="1"/>
              <a:t>Udělal</a:t>
            </a:r>
            <a:r>
              <a:rPr lang="en-US" sz="2400" i="1" dirty="0"/>
              <a:t> to </a:t>
            </a:r>
            <a:r>
              <a:rPr lang="en-US" sz="2400" i="1" dirty="0" err="1"/>
              <a:t>rychle</a:t>
            </a:r>
            <a:r>
              <a:rPr lang="en-US" sz="2400" i="1" dirty="0"/>
              <a:t> </a:t>
            </a:r>
            <a:r>
              <a:rPr lang="en-US" sz="2400" i="1" dirty="0" err="1"/>
              <a:t>jako</a:t>
            </a:r>
            <a:r>
              <a:rPr lang="en-US" sz="2400" i="1" dirty="0"/>
              <a:t> </a:t>
            </a:r>
            <a:r>
              <a:rPr lang="en-US" sz="2400" i="1" dirty="0" err="1"/>
              <a:t>Tonda</a:t>
            </a:r>
            <a:r>
              <a:rPr lang="en-US" sz="2400" i="1" dirty="0"/>
              <a:t>. (=lit. (He) did it fast like </a:t>
            </a:r>
            <a:r>
              <a:rPr lang="en-US" sz="2400" i="1" dirty="0" err="1"/>
              <a:t>Tonda</a:t>
            </a:r>
            <a:r>
              <a:rPr lang="en-US" sz="2400" i="1" dirty="0"/>
              <a:t>)</a:t>
            </a:r>
            <a:endParaRPr lang="cs-CZ" sz="2400" dirty="0"/>
          </a:p>
        </p:txBody>
      </p:sp>
      <p:sp>
        <p:nvSpPr>
          <p:cNvPr id="4" name="Ovál 3"/>
          <p:cNvSpPr/>
          <p:nvPr/>
        </p:nvSpPr>
        <p:spPr>
          <a:xfrm>
            <a:off x="6876256" y="4365104"/>
            <a:ext cx="792088" cy="18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9144000" cy="1079500"/>
          </a:xfrm>
        </p:spPr>
        <p:txBody>
          <a:bodyPr/>
          <a:lstStyle/>
          <a:p>
            <a:pPr algn="ctr"/>
            <a:r>
              <a:rPr lang="ru-RU" sz="4800" dirty="0">
                <a:effectLst/>
              </a:rPr>
              <a:t>Актуальное членение </a:t>
            </a:r>
            <a:r>
              <a:rPr lang="en-US" sz="4800" dirty="0">
                <a:effectLst/>
              </a:rPr>
              <a:t>(TFA)</a:t>
            </a:r>
            <a:endParaRPr lang="cs-CZ" sz="4800" dirty="0">
              <a:effectLst/>
            </a:endParaRPr>
          </a:p>
        </p:txBody>
      </p:sp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851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8313" y="1698079"/>
            <a:ext cx="8229600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200" dirty="0" smtClean="0"/>
              <a:t>отражает когнитивную стратегию «данное» - «новое», но относится к системе отдельных языков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описание АЧ – неделимая часть описания значения предложения </a:t>
            </a:r>
            <a:r>
              <a:rPr lang="en-US" sz="3200" dirty="0" smtClean="0"/>
              <a:t>(</a:t>
            </a:r>
            <a:r>
              <a:rPr lang="en-US" sz="3200" dirty="0" err="1" smtClean="0"/>
              <a:t>Sgall</a:t>
            </a:r>
            <a:r>
              <a:rPr lang="en-US" sz="3200" dirty="0" smtClean="0"/>
              <a:t> </a:t>
            </a:r>
            <a:r>
              <a:rPr lang="ru-RU" sz="3200" dirty="0" smtClean="0"/>
              <a:t>и др</a:t>
            </a:r>
            <a:r>
              <a:rPr lang="en-US" sz="3200" dirty="0" smtClean="0"/>
              <a:t>. 1986) = </a:t>
            </a:r>
            <a:r>
              <a:rPr lang="en-US" sz="3200" dirty="0"/>
              <a:t>A</a:t>
            </a:r>
            <a:r>
              <a:rPr lang="ru-RU" sz="3200" dirty="0"/>
              <a:t>Ч семантически </a:t>
            </a:r>
            <a:r>
              <a:rPr lang="ru-RU" sz="3200" dirty="0" smtClean="0"/>
              <a:t>релевантно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ru-RU" sz="3200" dirty="0" smtClean="0"/>
              <a:t>в утвердительном </a:t>
            </a:r>
            <a:r>
              <a:rPr lang="ru-RU" sz="3200" dirty="0"/>
              <a:t>предложении </a:t>
            </a:r>
            <a:r>
              <a:rPr lang="en-US" sz="3200" dirty="0"/>
              <a:t>Focus </a:t>
            </a:r>
            <a:r>
              <a:rPr lang="ru-RU" sz="3200" dirty="0"/>
              <a:t>сообщает что-то о </a:t>
            </a:r>
            <a:r>
              <a:rPr lang="en-US" sz="3200" dirty="0"/>
              <a:t>Topic : F(T)</a:t>
            </a:r>
            <a:endParaRPr lang="ru-RU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620688"/>
            <a:ext cx="9144000" cy="1079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effectLst/>
              </a:rPr>
              <a:t>Актуальное членение </a:t>
            </a:r>
            <a:r>
              <a:rPr lang="en-US" sz="4800" dirty="0" smtClean="0">
                <a:effectLst/>
              </a:rPr>
              <a:t>(TFA)</a:t>
            </a:r>
            <a:endParaRPr lang="cs-CZ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516" y="1052736"/>
            <a:ext cx="8712968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Контекстная </a:t>
            </a:r>
            <a:r>
              <a:rPr lang="ru-RU" sz="3200" dirty="0" err="1" smtClean="0"/>
              <a:t>учтенность</a:t>
            </a:r>
            <a:r>
              <a:rPr lang="ru-RU" sz="3200" dirty="0"/>
              <a:t>,</a:t>
            </a:r>
            <a:r>
              <a:rPr lang="ru-RU" sz="3200" dirty="0" smtClean="0"/>
              <a:t> </a:t>
            </a:r>
            <a:r>
              <a:rPr lang="ru-RU" sz="3200" dirty="0" err="1" smtClean="0"/>
              <a:t>активированность</a:t>
            </a:r>
            <a:r>
              <a:rPr lang="ru-RU" sz="3200" dirty="0" smtClean="0"/>
              <a:t> в памяти говорящего (атрибут </a:t>
            </a:r>
            <a:r>
              <a:rPr lang="en-US" sz="32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TFA</a:t>
            </a:r>
            <a:r>
              <a:rPr lang="ru-RU" sz="32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/>
              <a:t>на </a:t>
            </a:r>
            <a:r>
              <a:rPr lang="ru-RU" sz="3200" dirty="0" err="1"/>
              <a:t>тектограмматическом</a:t>
            </a:r>
            <a:r>
              <a:rPr lang="ru-RU" sz="3200" dirty="0"/>
              <a:t> </a:t>
            </a:r>
            <a:r>
              <a:rPr lang="ru-RU" sz="3200" dirty="0" smtClean="0"/>
              <a:t>уровне)</a:t>
            </a:r>
            <a:r>
              <a:rPr lang="en-US" sz="3200" dirty="0" smtClean="0"/>
              <a:t>: 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	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800" dirty="0" smtClean="0"/>
              <a:t> </a:t>
            </a:r>
            <a:r>
              <a:rPr lang="ru-RU" sz="2800" dirty="0" err="1" smtClean="0"/>
              <a:t>неконтрастивный</a:t>
            </a:r>
            <a:r>
              <a:rPr lang="ru-RU" sz="2800" dirty="0" smtClean="0"/>
              <a:t> контекстно учтенный (активированный в памяти)</a:t>
            </a:r>
            <a:r>
              <a:rPr lang="en-US" sz="2800" dirty="0" smtClean="0"/>
              <a:t> </a:t>
            </a:r>
            <a:r>
              <a:rPr lang="ru-RU" sz="2800" dirty="0"/>
              <a:t>узел (</a:t>
            </a:r>
            <a:r>
              <a:rPr lang="en-US" sz="2800" dirty="0"/>
              <a:t>contextually bound node</a:t>
            </a:r>
            <a:r>
              <a:rPr lang="ru-RU" sz="2800" dirty="0"/>
              <a:t>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	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dirty="0" smtClean="0"/>
              <a:t> </a:t>
            </a:r>
            <a:r>
              <a:rPr lang="ru-RU" sz="2800" dirty="0" err="1"/>
              <a:t>неконтрастивный</a:t>
            </a:r>
            <a:r>
              <a:rPr lang="ru-RU" sz="2800" dirty="0"/>
              <a:t> контекстно </a:t>
            </a:r>
            <a:r>
              <a:rPr lang="ru-RU" sz="2800" dirty="0" smtClean="0"/>
              <a:t>учтенный</a:t>
            </a:r>
            <a:r>
              <a:rPr lang="en-US" sz="2800" dirty="0" smtClean="0"/>
              <a:t> </a:t>
            </a:r>
            <a:r>
              <a:rPr lang="ru-RU" sz="2800" dirty="0"/>
              <a:t>узел </a:t>
            </a:r>
            <a:r>
              <a:rPr lang="ru-RU" sz="2800" dirty="0" smtClean="0"/>
              <a:t>(</a:t>
            </a:r>
            <a:r>
              <a:rPr lang="en-US" sz="2800" dirty="0"/>
              <a:t>contrastive contextually bound node</a:t>
            </a:r>
            <a:r>
              <a:rPr lang="ru-RU" sz="2800" dirty="0"/>
              <a:t>)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/>
              <a:t>	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800" dirty="0" smtClean="0"/>
              <a:t> </a:t>
            </a:r>
            <a:r>
              <a:rPr lang="ru-RU" sz="2800" dirty="0"/>
              <a:t>контекстно учтенный</a:t>
            </a:r>
            <a:r>
              <a:rPr lang="en-US" sz="2800" dirty="0"/>
              <a:t> </a:t>
            </a:r>
            <a:r>
              <a:rPr lang="ru-RU" sz="2800" dirty="0"/>
              <a:t>узел </a:t>
            </a:r>
            <a:r>
              <a:rPr lang="ru-RU" sz="2800" dirty="0" smtClean="0"/>
              <a:t>(</a:t>
            </a:r>
            <a:r>
              <a:rPr lang="en-US" sz="2800" dirty="0" smtClean="0"/>
              <a:t>contextually </a:t>
            </a:r>
            <a:r>
              <a:rPr lang="en-US" sz="2800" dirty="0"/>
              <a:t>non-bound </a:t>
            </a:r>
            <a:r>
              <a:rPr lang="en-US" sz="2800" dirty="0" smtClean="0"/>
              <a:t>node</a:t>
            </a:r>
            <a:r>
              <a:rPr lang="ru-RU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Функциональная </a:t>
            </a:r>
            <a:r>
              <a:rPr lang="ru-RU" sz="3200" dirty="0"/>
              <a:t>перспектива предложения (атрибут </a:t>
            </a:r>
            <a:r>
              <a:rPr lang="cs-CZ" sz="3200" dirty="0" err="1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deepord</a:t>
            </a:r>
            <a:r>
              <a:rPr lang="ru-RU" sz="32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/>
              <a:t>на </a:t>
            </a:r>
            <a:r>
              <a:rPr lang="ru-RU" sz="3200" dirty="0" err="1"/>
              <a:t>тектограмматическом</a:t>
            </a:r>
            <a:r>
              <a:rPr lang="ru-RU" sz="3200" dirty="0"/>
              <a:t> уровне</a:t>
            </a:r>
            <a:r>
              <a:rPr lang="ru-RU" sz="3200" dirty="0" smtClean="0"/>
              <a:t>)</a:t>
            </a:r>
            <a:endParaRPr lang="en-US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16632"/>
            <a:ext cx="9144000" cy="1079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effectLst/>
              </a:rPr>
              <a:t>Актуальное членение </a:t>
            </a:r>
            <a:r>
              <a:rPr lang="en-US" sz="4800" dirty="0" smtClean="0">
                <a:effectLst/>
              </a:rPr>
              <a:t>(TFA)</a:t>
            </a:r>
            <a:endParaRPr lang="cs-CZ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endParaRPr lang="cs-CZ" sz="1200">
              <a:solidFill>
                <a:srgbClr val="898989"/>
              </a:solidFill>
              <a:effectLst/>
              <a:latin typeface="Calibri" pitchFamily="34" charset="0"/>
            </a:endParaRPr>
          </a:p>
        </p:txBody>
      </p:sp>
      <p:pic>
        <p:nvPicPr>
          <p:cNvPr id="21506" name="Picture 2" descr="tre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33375"/>
            <a:ext cx="41592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3997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084888" y="260350"/>
            <a:ext cx="1079500" cy="5832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27625" y="11874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/>
                <a:latin typeface="Calibri" pitchFamily="34" charset="0"/>
              </a:rPr>
              <a:t>T</a:t>
            </a:r>
            <a:endParaRPr lang="cs-CZ" sz="3200" b="1">
              <a:solidFill>
                <a:schemeClr val="hlink"/>
              </a:solidFill>
              <a:effectLst/>
              <a:latin typeface="Calibri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640513" y="7556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/>
                <a:latin typeface="Calibri" pitchFamily="34" charset="0"/>
              </a:rPr>
              <a:t>F</a:t>
            </a:r>
            <a:endParaRPr lang="cs-CZ" sz="3200" b="1">
              <a:solidFill>
                <a:schemeClr val="hlink"/>
              </a:solidFill>
              <a:effectLst/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411" y="5807075"/>
            <a:ext cx="862330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i="1" dirty="0"/>
              <a:t>Белорусский президент Александр Лукашенко велел остановить процесс ликвидации военной техники на территории республики.</a:t>
            </a:r>
            <a:endParaRPr lang="cs-CZ" sz="2400" i="1" dirty="0"/>
          </a:p>
        </p:txBody>
      </p:sp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0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/>
      <p:bldP spid="276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51520" y="836712"/>
            <a:ext cx="7020272" cy="1008112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effectLst/>
              </a:rPr>
              <a:t>а</a:t>
            </a:r>
            <a:r>
              <a:rPr lang="ru-RU" sz="4800" dirty="0" smtClean="0">
                <a:effectLst/>
              </a:rPr>
              <a:t>ктуальное членение</a:t>
            </a:r>
            <a:endParaRPr lang="cs-CZ" sz="4800" dirty="0">
              <a:effectLst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3340442"/>
            <a:ext cx="5482591" cy="830997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кореферентность</a:t>
            </a:r>
            <a:endParaRPr lang="cs-CZ" sz="4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Šipka doprava 2"/>
          <p:cNvSpPr/>
          <p:nvPr/>
        </p:nvSpPr>
        <p:spPr>
          <a:xfrm rot="1225544">
            <a:off x="2903939" y="2392170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2004488">
            <a:off x="4632131" y="2403125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2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51520" y="836712"/>
            <a:ext cx="7020272" cy="1008112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effectLst/>
              </a:rPr>
              <a:t>а</a:t>
            </a:r>
            <a:r>
              <a:rPr lang="ru-RU" sz="4800" dirty="0" smtClean="0">
                <a:effectLst/>
              </a:rPr>
              <a:t>ктуальное членение</a:t>
            </a:r>
            <a:endParaRPr lang="cs-CZ" sz="4800" dirty="0">
              <a:effectLst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3340442"/>
            <a:ext cx="5482591" cy="830997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кореферентность</a:t>
            </a:r>
            <a:endParaRPr lang="cs-CZ" sz="4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Šipka doprava 2"/>
          <p:cNvSpPr/>
          <p:nvPr/>
        </p:nvSpPr>
        <p:spPr>
          <a:xfrm rot="1225544">
            <a:off x="2903939" y="2392170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2004488">
            <a:off x="4632131" y="2403125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516" y="4797152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lnSpc>
                <a:spcPct val="80000"/>
              </a:lnSpc>
              <a:buAutoNum type="arabicParenBoth"/>
            </a:pPr>
            <a:r>
              <a:rPr lang="ru-RU" sz="2400" dirty="0" smtClean="0"/>
              <a:t> контекстно учтенные (</a:t>
            </a:r>
            <a:r>
              <a:rPr lang="en-US" sz="2400" dirty="0" smtClean="0"/>
              <a:t>contextually bound</a:t>
            </a:r>
            <a:r>
              <a:rPr lang="ru-RU" sz="2400" dirty="0" smtClean="0"/>
              <a:t>) выражения без анафорической стрелки</a:t>
            </a:r>
          </a:p>
          <a:p>
            <a:pPr marL="560070" indent="-514350">
              <a:lnSpc>
                <a:spcPct val="80000"/>
              </a:lnSpc>
              <a:buFont typeface="Georgia" pitchFamily="18" charset="0"/>
              <a:buAutoNum type="arabicParenBoth"/>
            </a:pPr>
            <a:r>
              <a:rPr lang="ru-RU" sz="2400" dirty="0" smtClean="0"/>
              <a:t> </a:t>
            </a:r>
            <a:r>
              <a:rPr lang="cs-CZ" sz="2400" dirty="0" err="1" smtClean="0"/>
              <a:t>salience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ru-RU" sz="2400" dirty="0"/>
              <a:t>расчет активированности с учетом кореферентных цепочек и активированности референта в тексте – </a:t>
            </a:r>
            <a:r>
              <a:rPr lang="cs-CZ" sz="2400" dirty="0" smtClean="0"/>
              <a:t>rule-</a:t>
            </a:r>
            <a:r>
              <a:rPr lang="cs-CZ" sz="2400" dirty="0" err="1" smtClean="0"/>
              <a:t>based</a:t>
            </a:r>
            <a:endParaRPr lang="en-US" sz="2400" dirty="0"/>
          </a:p>
        </p:txBody>
      </p:sp>
      <p:pic>
        <p:nvPicPr>
          <p:cNvPr id="9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4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350060"/>
              </p:ext>
            </p:extLst>
          </p:nvPr>
        </p:nvGraphicFramePr>
        <p:xfrm>
          <a:off x="215900" y="2641312"/>
          <a:ext cx="8712201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8268"/>
                <a:gridCol w="1656184"/>
                <a:gridCol w="11877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cs-CZ" dirty="0" smtClean="0"/>
                        <a:t>PDT </a:t>
                      </a:r>
                      <a:r>
                        <a:rPr lang="en-US" dirty="0" smtClean="0"/>
                        <a:t>3.0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r>
                        <a:rPr lang="ru-RU" baseline="0" dirty="0" smtClean="0"/>
                        <a:t> узлов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69583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Узлов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r>
                        <a:rPr lang="ru-RU" baseline="0" dirty="0" smtClean="0"/>
                        <a:t> без анафорической стрелки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21529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Всего узлов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r>
                        <a:rPr lang="ru-RU" baseline="0" dirty="0" smtClean="0"/>
                        <a:t> с анафорической стрелкой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48054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текстовой кореферентностью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бриджингом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грамматической кореферентностью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Из них</a:t>
                      </a:r>
                      <a:r>
                        <a:rPr lang="ru-RU" baseline="0" dirty="0" smtClean="0"/>
                        <a:t> со ссылкой на сегмент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0" y="476672"/>
            <a:ext cx="9144000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>
                <a:effectLst/>
              </a:rPr>
              <a:t>С</a:t>
            </a:r>
            <a:r>
              <a:rPr lang="en-US" sz="4800" dirty="0" err="1" smtClean="0">
                <a:effectLst/>
              </a:rPr>
              <a:t>ontextually</a:t>
            </a:r>
            <a:r>
              <a:rPr lang="en-US" sz="4800" dirty="0" smtClean="0">
                <a:effectLst/>
              </a:rPr>
              <a:t> </a:t>
            </a:r>
            <a:r>
              <a:rPr lang="en-US" sz="4800" dirty="0">
                <a:effectLst/>
              </a:rPr>
              <a:t>bound</a:t>
            </a:r>
            <a:r>
              <a:rPr lang="cs-CZ" sz="4800" dirty="0">
                <a:effectLst/>
              </a:rPr>
              <a:t> NP </a:t>
            </a:r>
            <a:r>
              <a:rPr lang="ru-RU" sz="4800" dirty="0">
                <a:effectLst/>
              </a:rPr>
              <a:t>без </a:t>
            </a:r>
            <a:r>
              <a:rPr lang="ru-RU" sz="4800" dirty="0" smtClean="0">
                <a:effectLst/>
              </a:rPr>
              <a:t>анафорической стрелки</a:t>
            </a:r>
            <a:endParaRPr lang="cs-CZ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1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ctr"/>
            <a:r>
              <a:rPr lang="ru-RU" sz="5400" dirty="0" smtClean="0">
                <a:effectLst/>
              </a:rPr>
              <a:t>Мотивация</a:t>
            </a:r>
            <a:endParaRPr lang="ru-RU" sz="5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136904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Теоретическая</a:t>
            </a:r>
          </a:p>
          <a:p>
            <a:pPr lvl="1"/>
            <a:r>
              <a:rPr lang="ru-RU" dirty="0" smtClean="0"/>
              <a:t>анализ текста</a:t>
            </a:r>
          </a:p>
          <a:p>
            <a:pPr lvl="1"/>
            <a:r>
              <a:rPr lang="ru-RU" dirty="0" smtClean="0"/>
              <a:t>типология</a:t>
            </a:r>
          </a:p>
          <a:p>
            <a:pPr lvl="1"/>
            <a:r>
              <a:rPr lang="ru-RU" dirty="0" smtClean="0"/>
              <a:t>неоднозначность</a:t>
            </a:r>
          </a:p>
          <a:p>
            <a:pPr lvl="1"/>
            <a:r>
              <a:rPr lang="ru-RU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ym typeface="Wingdings" panose="05000000000000000000" pitchFamily="2" charset="2"/>
              </a:rPr>
              <a:t>понимание и интерепретация текста</a:t>
            </a:r>
            <a:endParaRPr lang="ru-RU" dirty="0" smtClean="0"/>
          </a:p>
          <a:p>
            <a:r>
              <a:rPr lang="cs-CZ" dirty="0" smtClean="0"/>
              <a:t>NLP</a:t>
            </a:r>
            <a:endParaRPr lang="ru-RU" dirty="0" smtClean="0"/>
          </a:p>
          <a:p>
            <a:pPr lvl="1"/>
            <a:r>
              <a:rPr lang="ru-RU" dirty="0" smtClean="0"/>
              <a:t>машинный перевод</a:t>
            </a:r>
          </a:p>
          <a:p>
            <a:pPr lvl="1"/>
            <a:r>
              <a:rPr lang="ru-RU" dirty="0" smtClean="0"/>
              <a:t>создание моделей общения, диалоговые системы</a:t>
            </a:r>
          </a:p>
          <a:p>
            <a:pPr lvl="1"/>
            <a:r>
              <a:rPr lang="ru-RU" dirty="0" smtClean="0"/>
              <a:t>компьютерный анализ документов (классификация, поиск, суммаризация и т.д.)</a:t>
            </a:r>
          </a:p>
          <a:p>
            <a:pPr lvl="1"/>
            <a:r>
              <a:rPr lang="ru-RU" dirty="0" smtClean="0"/>
              <a:t>автоматическая разметка новых данных</a:t>
            </a:r>
            <a:r>
              <a:rPr lang="en-US" dirty="0" smtClean="0"/>
              <a:t> ...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60040" cy="360040"/>
          </a:xfrm>
          <a:prstGeom prst="rect">
            <a:avLst/>
          </a:prstGeom>
        </p:spPr>
      </p:pic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7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14405867"/>
              </p:ext>
            </p:extLst>
          </p:nvPr>
        </p:nvGraphicFramePr>
        <p:xfrm>
          <a:off x="215900" y="2205038"/>
          <a:ext cx="8712201" cy="323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68268"/>
                <a:gridCol w="1656184"/>
                <a:gridCol w="118774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</a:t>
                      </a:r>
                      <a:r>
                        <a:rPr lang="cs-CZ" dirty="0" smtClean="0"/>
                        <a:t>PDT </a:t>
                      </a:r>
                      <a:r>
                        <a:rPr lang="en-US" dirty="0" smtClean="0"/>
                        <a:t>3.0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r>
                        <a:rPr lang="ru-RU" baseline="0" dirty="0" smtClean="0"/>
                        <a:t> узлов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69583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Узлов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r>
                        <a:rPr lang="ru-RU" baseline="0" dirty="0" smtClean="0"/>
                        <a:t> без анафорической стрелки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21529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Всего узлов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cs-CZ" baseline="0" dirty="0" err="1" smtClean="0"/>
                        <a:t>tfa</a:t>
                      </a:r>
                      <a:r>
                        <a:rPr lang="cs-CZ" baseline="0" dirty="0" smtClean="0"/>
                        <a:t> = t</a:t>
                      </a:r>
                      <a:r>
                        <a:rPr lang="ru-RU" baseline="0" dirty="0" smtClean="0"/>
                        <a:t> с анафорической стрелкой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48054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текстовой </a:t>
                      </a:r>
                      <a:r>
                        <a:rPr lang="ru-RU" baseline="0" dirty="0" err="1" smtClean="0"/>
                        <a:t>кореференцией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бриджингом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 них с</a:t>
                      </a:r>
                      <a:r>
                        <a:rPr lang="ru-RU" baseline="0" dirty="0" smtClean="0"/>
                        <a:t> грамматической </a:t>
                      </a:r>
                      <a:r>
                        <a:rPr lang="ru-RU" baseline="0" dirty="0" err="1" smtClean="0"/>
                        <a:t>кореференцией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Из них</a:t>
                      </a:r>
                      <a:r>
                        <a:rPr lang="ru-RU" baseline="0" dirty="0" smtClean="0"/>
                        <a:t> со ссылкой на сегмент текста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0" y="116632"/>
            <a:ext cx="9144000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4800" dirty="0">
                <a:effectLst/>
              </a:rPr>
              <a:t>С</a:t>
            </a:r>
            <a:r>
              <a:rPr lang="en-US" sz="4800" dirty="0" err="1" smtClean="0">
                <a:effectLst/>
              </a:rPr>
              <a:t>ontextually</a:t>
            </a:r>
            <a:r>
              <a:rPr lang="en-US" sz="4800" dirty="0" smtClean="0">
                <a:effectLst/>
              </a:rPr>
              <a:t> </a:t>
            </a:r>
            <a:r>
              <a:rPr lang="en-US" sz="4800" dirty="0">
                <a:effectLst/>
              </a:rPr>
              <a:t>bound</a:t>
            </a:r>
            <a:r>
              <a:rPr lang="cs-CZ" sz="4800" dirty="0">
                <a:effectLst/>
              </a:rPr>
              <a:t> NP </a:t>
            </a:r>
            <a:r>
              <a:rPr lang="ru-RU" sz="4800" dirty="0">
                <a:effectLst/>
              </a:rPr>
              <a:t>без </a:t>
            </a:r>
            <a:r>
              <a:rPr lang="ru-RU" sz="4800" dirty="0" smtClean="0">
                <a:effectLst/>
              </a:rPr>
              <a:t>анафорической стрелки</a:t>
            </a:r>
            <a:endParaRPr lang="cs-CZ" sz="48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924944"/>
            <a:ext cx="8784976" cy="43204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516" y="1988840"/>
            <a:ext cx="8712968" cy="46805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Отношение есть, но не размечается</a:t>
            </a:r>
          </a:p>
          <a:p>
            <a:pPr marL="45720" indent="0">
              <a:buNone/>
            </a:pPr>
            <a:r>
              <a:rPr lang="ru-RU" sz="1800" i="1" u="sng" dirty="0" smtClean="0"/>
              <a:t>Страховые компании </a:t>
            </a:r>
            <a:r>
              <a:rPr lang="ru-RU" sz="1800" i="1" dirty="0" smtClean="0"/>
              <a:t>не имеют права продавать </a:t>
            </a:r>
            <a:r>
              <a:rPr lang="ru-RU" sz="1800" i="1" u="sng" dirty="0" smtClean="0"/>
              <a:t>свои продукты </a:t>
            </a:r>
            <a:r>
              <a:rPr lang="ru-RU" sz="1800" i="1" dirty="0" smtClean="0"/>
              <a:t>частным лицам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Известность дает ситуация (</a:t>
            </a:r>
            <a:r>
              <a:rPr lang="ru-RU" sz="1800" dirty="0" err="1" smtClean="0"/>
              <a:t>экзофора</a:t>
            </a:r>
            <a:r>
              <a:rPr lang="ru-RU" sz="1800" dirty="0" smtClean="0"/>
              <a:t>, ситуативные </a:t>
            </a:r>
            <a:r>
              <a:rPr lang="ru-RU" sz="1800" dirty="0" err="1" smtClean="0"/>
              <a:t>уникаты</a:t>
            </a:r>
            <a:r>
              <a:rPr lang="ru-RU" sz="1800" dirty="0" smtClean="0"/>
              <a:t>, вытекает из общего знания о мире и др.)</a:t>
            </a:r>
          </a:p>
          <a:p>
            <a:pPr marL="45720" indent="0">
              <a:buNone/>
            </a:pPr>
            <a:r>
              <a:rPr lang="ru-RU" sz="1800" i="1" u="sng" dirty="0" smtClean="0"/>
              <a:t>Интервью</a:t>
            </a:r>
            <a:r>
              <a:rPr lang="ru-RU" sz="1800" i="1" dirty="0" smtClean="0"/>
              <a:t> провел Василий Лебедев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Вторичные обстоятельства (кулисы)</a:t>
            </a:r>
          </a:p>
          <a:p>
            <a:pPr marL="45720" indent="0">
              <a:buNone/>
            </a:pPr>
            <a:r>
              <a:rPr lang="ru-RU" sz="1800" i="1" u="sng" dirty="0" smtClean="0"/>
              <a:t>В феврале прошлого года </a:t>
            </a:r>
            <a:r>
              <a:rPr lang="ru-RU" sz="1800" i="1" dirty="0" smtClean="0"/>
              <a:t>фирма вышла на международный уровень.</a:t>
            </a:r>
          </a:p>
          <a:p>
            <a:r>
              <a:rPr lang="ru-RU" sz="1800" dirty="0" err="1" smtClean="0"/>
              <a:t>малореферентные</a:t>
            </a:r>
            <a:r>
              <a:rPr lang="ru-RU" sz="1800" dirty="0" smtClean="0"/>
              <a:t> ИГ (проценты, пропорции, сущ. меры и т.д.)</a:t>
            </a:r>
          </a:p>
          <a:p>
            <a:pPr marL="45720" indent="0">
              <a:buNone/>
            </a:pPr>
            <a:r>
              <a:rPr lang="ru-RU" sz="1800" i="1" dirty="0" smtClean="0"/>
              <a:t>За прошлый год страховые компании продали 100 </a:t>
            </a:r>
            <a:r>
              <a:rPr lang="ru-RU" sz="1800" i="1" u="sng" dirty="0" smtClean="0"/>
              <a:t>тонн</a:t>
            </a:r>
            <a:r>
              <a:rPr lang="ru-RU" sz="1800" i="1" dirty="0" smtClean="0"/>
              <a:t> пшеницы.</a:t>
            </a:r>
            <a:endParaRPr lang="ru-RU" sz="1800" dirty="0" smtClean="0"/>
          </a:p>
          <a:p>
            <a:r>
              <a:rPr lang="ru-RU" sz="1800" dirty="0" smtClean="0"/>
              <a:t>Другие причины (в основном, технические)</a:t>
            </a:r>
          </a:p>
          <a:p>
            <a:pPr marL="45720" indent="0">
              <a:buNone/>
            </a:pPr>
            <a:r>
              <a:rPr lang="ru-RU" sz="1800" i="1" u="sng" dirty="0" smtClean="0"/>
              <a:t>Министерство финансов </a:t>
            </a:r>
            <a:r>
              <a:rPr lang="ru-RU" sz="1800" i="1" dirty="0" smtClean="0"/>
              <a:t>согласилось с запретом на продажу марихуаны.</a:t>
            </a:r>
            <a:endParaRPr lang="en-US" sz="18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16632"/>
            <a:ext cx="9144000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effectLst/>
              </a:rPr>
              <a:t>Причины отсутствия анафорической стрелки</a:t>
            </a:r>
            <a:endParaRPr lang="cs-CZ" sz="48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8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3137801"/>
              </p:ext>
            </p:extLst>
          </p:nvPr>
        </p:nvGraphicFramePr>
        <p:xfrm>
          <a:off x="215900" y="2205038"/>
          <a:ext cx="8712201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88148"/>
                <a:gridCol w="2016224"/>
                <a:gridCol w="19078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500 предл.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</a:t>
                      </a:r>
                      <a:r>
                        <a:rPr lang="ru-RU" baseline="0" dirty="0" smtClean="0"/>
                        <a:t> есть, но не размечается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Вторичные обстоятельства (кулисы)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110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22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Известность</a:t>
                      </a:r>
                      <a:r>
                        <a:rPr lang="ru-RU" baseline="0" dirty="0" smtClean="0"/>
                        <a:t> из ситуации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/>
                        <a:t>Малореферентные</a:t>
                      </a:r>
                      <a:r>
                        <a:rPr lang="ru-RU" dirty="0" smtClean="0"/>
                        <a:t> ИГ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Технические</a:t>
                      </a:r>
                      <a:r>
                        <a:rPr lang="ru-RU" baseline="0" dirty="0" smtClean="0"/>
                        <a:t> причины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Всего</a:t>
                      </a:r>
                      <a:r>
                        <a:rPr lang="ru-RU" baseline="0" dirty="0" smtClean="0"/>
                        <a:t> рассмотрено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0" y="116632"/>
            <a:ext cx="9144000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effectLst/>
              </a:rPr>
              <a:t>Причины отсутствия анафорической стрелки</a:t>
            </a:r>
            <a:endParaRPr lang="cs-CZ" sz="48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251520" y="836712"/>
            <a:ext cx="7020272" cy="1008112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effectLst/>
              </a:rPr>
              <a:t>а</a:t>
            </a:r>
            <a:r>
              <a:rPr lang="ru-RU" sz="4800" dirty="0" smtClean="0">
                <a:effectLst/>
              </a:rPr>
              <a:t>ктуальное членение</a:t>
            </a:r>
            <a:endParaRPr lang="cs-CZ" sz="4800" dirty="0">
              <a:effectLst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75856" y="3340442"/>
            <a:ext cx="5482591" cy="830997"/>
          </a:xfrm>
          <a:prstGeom prst="rect">
            <a:avLst/>
          </a:prstGeom>
          <a:gradFill>
            <a:gsLst>
              <a:gs pos="27000">
                <a:schemeClr val="accent2">
                  <a:tint val="18000"/>
                  <a:satMod val="120000"/>
                  <a:lumMod val="88000"/>
                </a:schemeClr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  <a:effectLst>
            <a:glow>
              <a:schemeClr val="accent1">
                <a:alpha val="40000"/>
              </a:schemeClr>
            </a:glow>
            <a:outerShdw blurRad="88900" dist="50800" dir="5820000" sx="104000" sy="104000" rotWithShape="0">
              <a:srgbClr val="000000">
                <a:alpha val="20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glow" dir="t"/>
          </a:scene3d>
          <a:sp3d>
            <a:bevelT w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кореферентность</a:t>
            </a:r>
            <a:endParaRPr lang="cs-CZ" sz="4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Šipka doprava 2"/>
          <p:cNvSpPr/>
          <p:nvPr/>
        </p:nvSpPr>
        <p:spPr>
          <a:xfrm rot="1225544">
            <a:off x="2903939" y="2392170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12004488">
            <a:off x="4632131" y="2403125"/>
            <a:ext cx="23762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5516" y="4797152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>
              <a:lnSpc>
                <a:spcPct val="80000"/>
              </a:lnSpc>
              <a:buAutoNum type="arabicParenBoth"/>
            </a:pPr>
            <a:r>
              <a:rPr lang="ru-RU" sz="2400" dirty="0" smtClean="0"/>
              <a:t> контекстно учтенные (</a:t>
            </a:r>
            <a:r>
              <a:rPr lang="en-US" sz="2400" dirty="0" smtClean="0"/>
              <a:t>contextually bound</a:t>
            </a:r>
            <a:r>
              <a:rPr lang="ru-RU" sz="2400" dirty="0" smtClean="0"/>
              <a:t>) выражения без анафорической стрелки</a:t>
            </a:r>
          </a:p>
          <a:p>
            <a:pPr marL="560070" indent="-514350">
              <a:lnSpc>
                <a:spcPct val="80000"/>
              </a:lnSpc>
              <a:buFont typeface="Georgia" pitchFamily="18" charset="0"/>
              <a:buAutoNum type="arabicParenBoth"/>
            </a:pPr>
            <a:r>
              <a:rPr lang="ru-RU" sz="2400" dirty="0" smtClean="0"/>
              <a:t> </a:t>
            </a:r>
            <a:r>
              <a:rPr lang="cs-CZ" sz="2400" dirty="0" err="1" smtClean="0"/>
              <a:t>salience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ru-RU" sz="2400" dirty="0"/>
              <a:t>расчет активированности с учетом кореферентных цепочек и активированности референта в тексте – </a:t>
            </a:r>
            <a:r>
              <a:rPr lang="cs-CZ" sz="2400" dirty="0" smtClean="0"/>
              <a:t>rule-</a:t>
            </a:r>
            <a:r>
              <a:rPr lang="cs-CZ" sz="2400" dirty="0" err="1" smtClean="0"/>
              <a:t>based</a:t>
            </a:r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215516" y="5445224"/>
            <a:ext cx="8542931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7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784976" cy="1368152"/>
          </a:xfrm>
        </p:spPr>
        <p:txBody>
          <a:bodyPr/>
          <a:lstStyle/>
          <a:p>
            <a:pPr algn="ctr"/>
            <a:r>
              <a:rPr lang="en-US" sz="3600" dirty="0">
                <a:effectLst/>
              </a:rPr>
              <a:t>TFA </a:t>
            </a:r>
            <a:r>
              <a:rPr lang="ru-RU" sz="3600" dirty="0" smtClean="0">
                <a:effectLst/>
              </a:rPr>
              <a:t>+ </a:t>
            </a:r>
            <a:r>
              <a:rPr lang="ru-RU" sz="3600" dirty="0" err="1" smtClean="0">
                <a:effectLst/>
              </a:rPr>
              <a:t>кореферентность</a:t>
            </a:r>
            <a:r>
              <a:rPr lang="ru-RU" sz="3600" dirty="0" smtClean="0">
                <a:effectLst/>
              </a:rPr>
              <a:t> = </a:t>
            </a:r>
            <a:r>
              <a:rPr lang="en-US" sz="3600" dirty="0" smtClean="0">
                <a:effectLst/>
              </a:rPr>
              <a:t>salience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предварительные правила</a:t>
            </a:r>
            <a:endParaRPr lang="cs-CZ" sz="3600" dirty="0">
              <a:effectLst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772816"/>
            <a:ext cx="8229600" cy="4472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</a:t>
            </a:r>
            <a:r>
              <a:rPr lang="en-US" sz="2400" i="1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) if r is expressed by a weak pronoun (or zero, i.e. deleted in the surface shape) in a sentence, it retains its salience degree after this sentence is uttered: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:= dg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i-1</a:t>
            </a:r>
            <a:r>
              <a:rPr lang="en-US" sz="2400" i="1" dirty="0" smtClean="0">
                <a:latin typeface="Agency FB" panose="020B0503020202020204" pitchFamily="34" charset="0"/>
              </a:rPr>
              <a:t>(r);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(ii) if r is expressed by a noun (group) carrying </a:t>
            </a:r>
            <a:r>
              <a:rPr lang="en-US" sz="2400" i="1" dirty="0" err="1" smtClean="0">
                <a:latin typeface="Agency FB" panose="020B0503020202020204" pitchFamily="34" charset="0"/>
              </a:rPr>
              <a:t>nb</a:t>
            </a:r>
            <a:r>
              <a:rPr lang="en-US" sz="2400" i="1" dirty="0" smtClean="0">
                <a:latin typeface="Agency FB" panose="020B0503020202020204" pitchFamily="34" charset="0"/>
              </a:rPr>
              <a:t>, then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(iii) if r is expressed by a noun (group) carrying </a:t>
            </a:r>
            <a:r>
              <a:rPr lang="en-US" sz="2400" i="1" dirty="0" err="1" smtClean="0">
                <a:latin typeface="Agency FB" panose="020B0503020202020204" pitchFamily="34" charset="0"/>
              </a:rPr>
              <a:t>cb</a:t>
            </a:r>
            <a:r>
              <a:rPr lang="en-US" sz="2400" i="1" dirty="0" smtClean="0">
                <a:latin typeface="Agency FB" panose="020B0503020202020204" pitchFamily="34" charset="0"/>
              </a:rPr>
              <a:t>, then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=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(iv)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(q) :=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+2  obtains for every referent q that is not itself referred to in S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, but is immediately associated with an item present here;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(v) if r neither is included in S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, nor refers to an associated object, and has been mentioned in the focus of the preceding sentence, then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:=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	dg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i-1</a:t>
            </a:r>
            <a:r>
              <a:rPr lang="en-US" sz="2400" i="1" dirty="0" smtClean="0">
                <a:latin typeface="Agency FB" panose="020B0503020202020204" pitchFamily="34" charset="0"/>
              </a:rPr>
              <a:t>(r) +2.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i="1" dirty="0" smtClean="0">
                <a:latin typeface="Agency FB" panose="020B0503020202020204" pitchFamily="34" charset="0"/>
              </a:rPr>
              <a:t>(vi) if r neither is included in S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, nor refers to an associated object,  and has been mentioned in the topic of the preceding sentence, then </a:t>
            </a:r>
            <a:r>
              <a:rPr lang="en-US" sz="2400" i="1" dirty="0" err="1" smtClean="0">
                <a:latin typeface="Agency FB" panose="020B0503020202020204" pitchFamily="34" charset="0"/>
              </a:rPr>
              <a:t>dg</a:t>
            </a:r>
            <a:r>
              <a:rPr lang="en-US" sz="2400" i="1" baseline="-25000" dirty="0" err="1" smtClean="0">
                <a:latin typeface="Agency FB" panose="020B0503020202020204" pitchFamily="34" charset="0"/>
              </a:rPr>
              <a:t>i</a:t>
            </a:r>
            <a:r>
              <a:rPr lang="en-US" sz="2400" i="1" dirty="0" smtClean="0">
                <a:latin typeface="Agency FB" panose="020B0503020202020204" pitchFamily="34" charset="0"/>
              </a:rPr>
              <a:t>(r) := dg</a:t>
            </a:r>
            <a:r>
              <a:rPr lang="en-US" sz="2400" i="1" baseline="-25000" dirty="0" smtClean="0">
                <a:latin typeface="Agency FB" panose="020B0503020202020204" pitchFamily="34" charset="0"/>
              </a:rPr>
              <a:t>i-1</a:t>
            </a:r>
            <a:r>
              <a:rPr lang="en-US" sz="2400" i="1" dirty="0" smtClean="0">
                <a:latin typeface="Agency FB" panose="020B0503020202020204" pitchFamily="34" charset="0"/>
              </a:rPr>
              <a:t>(r) +1.</a:t>
            </a:r>
            <a:endParaRPr lang="cs-CZ" sz="2400" i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8784976" cy="1079500"/>
          </a:xfrm>
        </p:spPr>
        <p:txBody>
          <a:bodyPr/>
          <a:lstStyle/>
          <a:p>
            <a:pPr algn="ctr"/>
            <a:r>
              <a:rPr lang="en-US" sz="4800" dirty="0">
                <a:effectLst/>
              </a:rPr>
              <a:t>Salience –</a:t>
            </a:r>
            <a:r>
              <a:rPr lang="en-US" sz="4800" dirty="0" err="1">
                <a:effectLst/>
              </a:rPr>
              <a:t>Te</a:t>
            </a:r>
            <a:r>
              <a:rPr lang="ru-RU" sz="4800" dirty="0" err="1">
                <a:effectLst/>
              </a:rPr>
              <a:t>кст</a:t>
            </a:r>
            <a:endParaRPr lang="cs-CZ" sz="4800" dirty="0">
              <a:effectLst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en-US" sz="1600" dirty="0" smtClean="0"/>
              <a:t>1.Across the river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</a:t>
            </a: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smtClean="0"/>
              <a:t>could now see a fire with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figures</a:t>
            </a:r>
            <a:r>
              <a:rPr lang="en-US" sz="1600" dirty="0" smtClean="0"/>
              <a:t> beside it. 2. When they moved closer, 3. they could make out two white horses against the background of the dark bushes.4. Then he recognized them.5. The pale blue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buggy</a:t>
            </a: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1600" dirty="0" smtClean="0"/>
              <a:t>6. Two hours ago,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beauty</a:t>
            </a:r>
            <a:r>
              <a:rPr lang="en-US" sz="1600" dirty="0" smtClean="0"/>
              <a:t> from Chicago had sat on the seat.7. While the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 man</a:t>
            </a:r>
            <a:r>
              <a:rPr lang="en-US" sz="1600" dirty="0" smtClean="0"/>
              <a:t> in livery had gone into </a:t>
            </a:r>
            <a:r>
              <a:rPr lang="en-US" sz="1600" dirty="0" err="1" smtClean="0"/>
              <a:t>Kapino’s</a:t>
            </a:r>
            <a:r>
              <a:rPr lang="en-US" sz="1600" dirty="0" smtClean="0"/>
              <a:t> for beer.8. They stopped …9. and looked across the river.10. The young lady in the white dress was biting into a chicken leg. …11.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sz="1600" dirty="0" smtClean="0"/>
              <a:t> looked at</a:t>
            </a:r>
            <a:r>
              <a:rPr lang="en-US" sz="1600" i="1" dirty="0" smtClean="0"/>
              <a:t>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Magda</a:t>
            </a:r>
            <a:r>
              <a:rPr lang="en-US" sz="1600" dirty="0" smtClean="0"/>
              <a:t>.12. The child’s eyes, wide in amazement, stared across the river at this fairytale banquet. …13. He looked at the straw hat.14. Yes, beside it in the grass a pair of white shoes had been casually tossed15. and beside them lay a crumpled white pile. …</a:t>
            </a:r>
            <a:r>
              <a:rPr lang="cs-CZ" sz="1600" dirty="0" smtClean="0"/>
              <a:t> </a:t>
            </a:r>
            <a:r>
              <a:rPr lang="en-US" sz="1600" dirty="0"/>
              <a:t>31. and … she had lifted the skirt over her head</a:t>
            </a:r>
            <a:r>
              <a:rPr lang="en-US" sz="1600" dirty="0" smtClean="0"/>
              <a:t>, 32</a:t>
            </a:r>
            <a:r>
              <a:rPr lang="en-US" sz="1600" dirty="0"/>
              <a:t>. slipped out of </a:t>
            </a:r>
            <a:r>
              <a:rPr lang="en-US" sz="1600" dirty="0" smtClean="0"/>
              <a:t>it 33</a:t>
            </a:r>
            <a:r>
              <a:rPr lang="en-US" sz="1600" dirty="0"/>
              <a:t>. and stood there in nothing but white knee-length knickers </a:t>
            </a:r>
            <a:r>
              <a:rPr lang="en-US" sz="1600" dirty="0" smtClean="0"/>
              <a:t>… 34</a:t>
            </a:r>
            <a:r>
              <a:rPr lang="en-US" sz="1600" dirty="0"/>
              <a:t>. He couldn’t take his eyes off her. </a:t>
            </a:r>
            <a:r>
              <a:rPr lang="en-US" sz="1600" dirty="0" smtClean="0"/>
              <a:t>… 35</a:t>
            </a:r>
            <a:r>
              <a:rPr lang="en-US" sz="1600" dirty="0"/>
              <a:t>. From downstream they could hear a banjo playing</a:t>
            </a:r>
            <a:r>
              <a:rPr lang="en-US" sz="1600" dirty="0" smtClean="0"/>
              <a:t>. 36</a:t>
            </a:r>
            <a:r>
              <a:rPr lang="en-US" sz="1600" dirty="0"/>
              <a:t>. A pleasant baritone voice sang: </a:t>
            </a:r>
            <a:r>
              <a:rPr lang="en-US" sz="1600" dirty="0" smtClean="0"/>
              <a:t>„…“ 37</a:t>
            </a:r>
            <a:r>
              <a:rPr lang="en-US" sz="1600" dirty="0"/>
              <a:t>. The girl let her hands drop</a:t>
            </a:r>
            <a:r>
              <a:rPr lang="en-US" sz="1600" dirty="0" smtClean="0"/>
              <a:t>… 38</a:t>
            </a:r>
            <a:r>
              <a:rPr lang="en-US" sz="1600" dirty="0"/>
              <a:t>. Cautiously, she stepped into the water</a:t>
            </a:r>
            <a:r>
              <a:rPr lang="en-US" sz="1600" dirty="0" smtClean="0"/>
              <a:t>. 39</a:t>
            </a:r>
            <a:r>
              <a:rPr lang="en-US" sz="1600" dirty="0"/>
              <a:t>. On their side of the river, …, something creaked</a:t>
            </a:r>
            <a:r>
              <a:rPr lang="en-US" sz="1600" dirty="0" smtClean="0"/>
              <a:t>. 40</a:t>
            </a:r>
            <a:r>
              <a:rPr lang="en-US" sz="1600" dirty="0"/>
              <a:t>. Looking towards the sound, he could barely distinguish the outline of a small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rowboat </a:t>
            </a:r>
            <a:r>
              <a:rPr lang="en-US" sz="1600" dirty="0" smtClean="0"/>
              <a:t>41</a:t>
            </a:r>
            <a:r>
              <a:rPr lang="en-US" sz="1600" dirty="0"/>
              <a:t>. and, in it, </a:t>
            </a:r>
            <a:r>
              <a:rPr lang="en-US" sz="1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someone’s dark silhouette</a:t>
            </a:r>
            <a:r>
              <a:rPr lang="en-US" sz="1600" dirty="0" smtClean="0"/>
              <a:t>. 42</a:t>
            </a:r>
            <a:r>
              <a:rPr lang="en-US" sz="1600" dirty="0"/>
              <a:t>. The moonlight fell on the head, the white whiskers, the hair in disarray</a:t>
            </a:r>
            <a:r>
              <a:rPr lang="en-US" sz="1600" dirty="0" smtClean="0"/>
              <a:t>. 43</a:t>
            </a:r>
            <a:r>
              <a:rPr lang="en-US" sz="1600" dirty="0"/>
              <a:t>. The Master</a:t>
            </a:r>
            <a:r>
              <a:rPr lang="en-US" sz="1600" dirty="0" smtClean="0"/>
              <a:t>! 44</a:t>
            </a:r>
            <a:r>
              <a:rPr lang="en-US" sz="1600" dirty="0"/>
              <a:t>. He looked quickly across the </a:t>
            </a:r>
            <a:r>
              <a:rPr lang="en-US" sz="1600" dirty="0" smtClean="0"/>
              <a:t>stream 45</a:t>
            </a:r>
            <a:r>
              <a:rPr lang="en-US" sz="1600" dirty="0"/>
              <a:t>. and saw the </a:t>
            </a:r>
            <a:r>
              <a:rPr lang="en-US" sz="1600" dirty="0" err="1"/>
              <a:t>Rusalka</a:t>
            </a:r>
            <a:r>
              <a:rPr lang="en-US" sz="1600" dirty="0"/>
              <a:t> up to her waist in the water. „Borne like a </a:t>
            </a:r>
            <a:r>
              <a:rPr lang="en-US" sz="1600" dirty="0" err="1"/>
              <a:t>vapour</a:t>
            </a:r>
            <a:r>
              <a:rPr lang="en-US" sz="1600" dirty="0"/>
              <a:t> </a:t>
            </a:r>
            <a:r>
              <a:rPr lang="en-US" sz="1600" dirty="0" smtClean="0"/>
              <a:t>…“</a:t>
            </a:r>
            <a:r>
              <a:rPr lang="en-US" sz="1600" dirty="0"/>
              <a:t>46. The Master’s head turned in profile towards the velvet baritone</a:t>
            </a:r>
            <a:r>
              <a:rPr lang="en-US" sz="1600" dirty="0" smtClean="0"/>
              <a:t>. 47</a:t>
            </a:r>
            <a:r>
              <a:rPr lang="en-US" sz="1600" dirty="0"/>
              <a:t>. He doesn’t see</a:t>
            </a:r>
            <a:r>
              <a:rPr lang="en-US" sz="1600" dirty="0" smtClean="0"/>
              <a:t>; 48</a:t>
            </a:r>
            <a:r>
              <a:rPr lang="en-US" sz="1600" dirty="0"/>
              <a:t>. he only hears</a:t>
            </a:r>
            <a:r>
              <a:rPr lang="en-US" sz="1600" dirty="0" smtClean="0"/>
              <a:t>, 49</a:t>
            </a:r>
            <a:r>
              <a:rPr lang="en-US" sz="1600" dirty="0"/>
              <a:t>. he thought</a:t>
            </a:r>
            <a:r>
              <a:rPr lang="en-US" sz="1600" dirty="0" smtClean="0"/>
              <a:t>. 50</a:t>
            </a:r>
            <a:r>
              <a:rPr lang="en-US" sz="1600" dirty="0"/>
              <a:t>. He himself saw. </a:t>
            </a:r>
            <a:r>
              <a:rPr lang="en-US" sz="1600" dirty="0" smtClean="0"/>
              <a:t>… 51</a:t>
            </a:r>
            <a:r>
              <a:rPr lang="en-US" sz="1600" dirty="0"/>
              <a:t>. The </a:t>
            </a:r>
            <a:r>
              <a:rPr lang="en-US" sz="1600" dirty="0" err="1"/>
              <a:t>Rusalka</a:t>
            </a:r>
            <a:r>
              <a:rPr lang="en-US" sz="1600" dirty="0"/>
              <a:t> was slowly lowering herself into the water, </a:t>
            </a:r>
            <a:r>
              <a:rPr lang="en-US" sz="1600" dirty="0" smtClean="0"/>
              <a:t>… 52</a:t>
            </a:r>
            <a:r>
              <a:rPr lang="en-US" sz="1600" dirty="0"/>
              <a:t>. Finally, all that remained on the water was a burning </a:t>
            </a:r>
            <a:r>
              <a:rPr lang="en-US" sz="1600" dirty="0" err="1"/>
              <a:t>waterlilly</a:t>
            </a:r>
            <a:r>
              <a:rPr lang="en-US" sz="1600" dirty="0" smtClean="0"/>
              <a:t>. 53</a:t>
            </a:r>
            <a:r>
              <a:rPr lang="en-US" sz="1600" dirty="0"/>
              <a:t>. Suddenly the child saw </a:t>
            </a:r>
            <a:r>
              <a:rPr lang="en-US" sz="1600" dirty="0" smtClean="0"/>
              <a:t>too 54</a:t>
            </a:r>
            <a:r>
              <a:rPr lang="en-US" sz="1600" dirty="0"/>
              <a:t>. and shrieked</a:t>
            </a:r>
            <a:r>
              <a:rPr lang="en-US" sz="1600" dirty="0" smtClean="0"/>
              <a:t>, 55</a:t>
            </a:r>
            <a:r>
              <a:rPr lang="en-US" sz="1600" dirty="0"/>
              <a:t>. „Papa</a:t>
            </a:r>
            <a:r>
              <a:rPr lang="en-US" sz="1600" dirty="0" smtClean="0"/>
              <a:t>!“ 56</a:t>
            </a:r>
            <a:r>
              <a:rPr lang="en-US" sz="1600" dirty="0"/>
              <a:t>. The Master started</a:t>
            </a:r>
            <a:r>
              <a:rPr lang="en-US" sz="1600" dirty="0" smtClean="0"/>
              <a:t>, 57</a:t>
            </a:r>
            <a:r>
              <a:rPr lang="en-US" sz="1600" dirty="0"/>
              <a:t>. looked </a:t>
            </a:r>
            <a:r>
              <a:rPr lang="en-US" sz="1600" dirty="0" smtClean="0"/>
              <a:t>around 58</a:t>
            </a:r>
            <a:r>
              <a:rPr lang="en-US" sz="1600" dirty="0"/>
              <a:t>. and then saw.</a:t>
            </a:r>
            <a:endParaRPr lang="cs-CZ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4453" name="Picture 5" descr="Dvorak obra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8443913" cy="552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9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568952" cy="251115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/>
              </a:rPr>
              <a:t>Дискурсивная разметка – </a:t>
            </a:r>
            <a:r>
              <a:rPr lang="ru-RU" sz="4800" dirty="0" smtClean="0">
                <a:effectLst/>
              </a:rPr>
              <a:t>коннекторы, </a:t>
            </a:r>
            <a:r>
              <a:rPr lang="ru-RU" sz="4800" dirty="0">
                <a:effectLst/>
              </a:rPr>
              <a:t>аргументы, деревья</a:t>
            </a:r>
            <a:endParaRPr lang="cs-CZ" sz="4800" dirty="0">
              <a:effectLst/>
            </a:endParaRPr>
          </a:p>
        </p:txBody>
      </p:sp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8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Therefore, the majority of quality specialists remained in </a:t>
            </a:r>
            <a:r>
              <a:rPr lang="cs-CZ" sz="2400" i="1" cap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Nadpis 6"/>
          <p:cNvSpPr txBox="1">
            <a:spLocks/>
          </p:cNvSpPr>
          <p:nvPr/>
        </p:nvSpPr>
        <p:spPr>
          <a:xfrm>
            <a:off x="468634" y="1916832"/>
            <a:ext cx="835183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Словацкая элита была разочарована политическим выбором Словакии. Поэтому большинство  хороших специалистов осталось в Праге. </a:t>
            </a:r>
            <a:endParaRPr lang="cs-CZ" sz="2400" b="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2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the majority of quality specialists remained in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Nadpis 6"/>
          <p:cNvSpPr txBox="1">
            <a:spLocks/>
          </p:cNvSpPr>
          <p:nvPr/>
        </p:nvSpPr>
        <p:spPr>
          <a:xfrm>
            <a:off x="468634" y="1916832"/>
            <a:ext cx="835183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Словацкая элита была разочарована политическим выбором Словакии. </a:t>
            </a:r>
            <a:r>
              <a:rPr lang="ru-RU" sz="2400" b="0" i="1" u="sng" dirty="0" smtClean="0">
                <a:solidFill>
                  <a:schemeClr val="tx2"/>
                </a:solidFill>
                <a:effectLst/>
                <a:latin typeface="Calibri" pitchFamily="34" charset="0"/>
              </a:rPr>
              <a:t>Поэтому</a:t>
            </a: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 большинство  хороших специалистов осталось в Праге. </a:t>
            </a:r>
            <a:endParaRPr lang="cs-CZ" sz="2400" b="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4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/>
          <a:lstStyle/>
          <a:p>
            <a:pPr algn="ctr"/>
            <a:r>
              <a:rPr lang="ru-RU" sz="4000" dirty="0" smtClean="0">
                <a:effectLst/>
              </a:rPr>
              <a:t>Подходы и теории</a:t>
            </a:r>
            <a:endParaRPr lang="ru-RU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8136904" cy="48965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Древесные структуры</a:t>
            </a:r>
          </a:p>
          <a:p>
            <a:pPr lvl="1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hetorical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Structure Theory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RST-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www.sfu.ca/rst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Carlson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2001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сейчас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Maite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Taboada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2006-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2013;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Potsdam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Commentary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Corpus (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Stede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2004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Segmen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ted Discourse Representation Theory (SDRT, Asher &amp;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Lascarides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2003):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AnnoDis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Afantenos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 2012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Ascher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STAC corpus</a:t>
            </a:r>
            <a:endParaRPr lang="ru-RU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Veins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theory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Cristea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1998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Недревесные структуры</a:t>
            </a:r>
          </a:p>
          <a:p>
            <a:pPr lvl="1"/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Discourse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Graphbank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Wolf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Gibson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(2005)</a:t>
            </a:r>
          </a:p>
          <a:p>
            <a:pPr>
              <a:lnSpc>
                <a:spcPct val="80000"/>
              </a:lnSpc>
            </a:pPr>
            <a:r>
              <a:rPr lang="ru-RU" alt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Лексический подход </a:t>
            </a:r>
            <a:r>
              <a:rPr lang="ru-RU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altLang="cs-C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выделение коннекторов</a:t>
            </a:r>
            <a:r>
              <a:rPr lang="ru-RU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cs-CZ" alt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Penn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Discourse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TreeBank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Joshi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2005-8)</a:t>
            </a:r>
            <a:r>
              <a:rPr lang="ru-RU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endParaRPr lang="cs-CZ" alt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Hindi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Discourse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Bank (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Joshi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Prague </a:t>
            </a:r>
            <a:r>
              <a:rPr lang="cs-CZ" alt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Dependency</a:t>
            </a:r>
            <a:r>
              <a:rPr lang="cs-CZ" alt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alt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Treebank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(Poláková </a:t>
            </a:r>
            <a:r>
              <a:rPr lang="ru-RU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 2014</a:t>
            </a:r>
            <a:r>
              <a:rPr lang="cs-CZ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altLang="cs-CZ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German-English </a:t>
            </a:r>
            <a:r>
              <a:rPr lang="e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Contrasts </a:t>
            </a:r>
            <a:r>
              <a:rPr lang="e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Cohesion (Kunz et al. 2014)</a:t>
            </a:r>
            <a:endParaRPr lang="cs-CZ" alt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9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dirty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dirty="0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dirty="0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dirty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dirty="0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Nadpis 6"/>
          <p:cNvSpPr txBox="1">
            <a:spLocks/>
          </p:cNvSpPr>
          <p:nvPr/>
        </p:nvSpPr>
        <p:spPr>
          <a:xfrm>
            <a:off x="468634" y="1916832"/>
            <a:ext cx="835183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sz="2300" i="1" dirty="0">
                <a:solidFill>
                  <a:srgbClr val="2A6D7D"/>
                </a:solidFill>
                <a:effectLst/>
                <a:latin typeface="Calibri" pitchFamily="34" charset="0"/>
              </a:rPr>
              <a:t>Словацкая элита была разочарована политическим выбором Словакии</a:t>
            </a: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. </a:t>
            </a:r>
            <a:r>
              <a:rPr lang="ru-RU" sz="2400" b="0" i="1" u="sng" dirty="0" smtClean="0">
                <a:solidFill>
                  <a:schemeClr val="tx2"/>
                </a:solidFill>
                <a:effectLst/>
                <a:latin typeface="Calibri" pitchFamily="34" charset="0"/>
              </a:rPr>
              <a:t>Поэтому</a:t>
            </a: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r>
              <a:rPr lang="ru-RU" sz="2300" b="0" i="1" dirty="0">
                <a:solidFill>
                  <a:srgbClr val="F88631"/>
                </a:solidFill>
                <a:effectLst/>
                <a:latin typeface="Calibri" pitchFamily="34" charset="0"/>
              </a:rPr>
              <a:t>большинство  хороших специалистов </a:t>
            </a:r>
            <a:r>
              <a:rPr lang="ru-RU" sz="2300" b="0" i="1" dirty="0" smtClean="0">
                <a:solidFill>
                  <a:srgbClr val="F88631"/>
                </a:solidFill>
                <a:effectLst/>
                <a:latin typeface="Calibri" pitchFamily="34" charset="0"/>
              </a:rPr>
              <a:t>осталось </a:t>
            </a:r>
            <a:r>
              <a:rPr lang="ru-RU" sz="2300" b="0" i="1" dirty="0">
                <a:solidFill>
                  <a:srgbClr val="F88631"/>
                </a:solidFill>
                <a:effectLst/>
                <a:latin typeface="Calibri" pitchFamily="34" charset="0"/>
              </a:rPr>
              <a:t>в </a:t>
            </a:r>
            <a:r>
              <a:rPr lang="ru-RU" sz="2300" b="0" i="1" dirty="0" smtClean="0">
                <a:solidFill>
                  <a:srgbClr val="F88631"/>
                </a:solidFill>
                <a:effectLst/>
                <a:latin typeface="Calibri" pitchFamily="34" charset="0"/>
              </a:rPr>
              <a:t>Праге.</a:t>
            </a:r>
            <a:r>
              <a:rPr lang="ru-RU" sz="2400" b="0" i="1" dirty="0" smtClean="0">
                <a:solidFill>
                  <a:schemeClr val="tx2"/>
                </a:solidFill>
                <a:effectLst/>
                <a:latin typeface="Calibri" pitchFamily="34" charset="0"/>
              </a:rPr>
              <a:t> </a:t>
            </a:r>
            <a:endParaRPr lang="cs-CZ" sz="2400" b="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148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729412" y="3645024"/>
            <a:ext cx="650900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 dirty="0"/>
          </a:p>
          <a:p>
            <a:pPr marL="365125" indent="-282575"/>
            <a:endParaRPr lang="cs-CZ" sz="1600" dirty="0"/>
          </a:p>
          <a:p>
            <a:pPr marL="82550" indent="0">
              <a:buNone/>
            </a:pPr>
            <a:endParaRPr lang="cs-CZ" sz="1600" dirty="0"/>
          </a:p>
          <a:p>
            <a:pPr marL="365125" indent="-282575"/>
            <a:r>
              <a:rPr lang="ru-RU" sz="2000" dirty="0">
                <a:latin typeface="Calibri" pitchFamily="34" charset="0"/>
              </a:rPr>
              <a:t>аргументы связываются </a:t>
            </a:r>
            <a:r>
              <a:rPr lang="ru-RU" sz="2000" dirty="0" smtClean="0">
                <a:latin typeface="Calibri" pitchFamily="34" charset="0"/>
              </a:rPr>
              <a:t>стрелкой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6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8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 dirty="0"/>
          </a:p>
          <a:p>
            <a:pPr marL="365125" indent="-282575"/>
            <a:endParaRPr lang="cs-CZ" sz="1600" dirty="0"/>
          </a:p>
          <a:p>
            <a:pPr marL="82550" indent="0">
              <a:buNone/>
            </a:pPr>
            <a:endParaRPr lang="cs-CZ" sz="1600" dirty="0"/>
          </a:p>
          <a:p>
            <a:pPr marL="365125" indent="-282575"/>
            <a:r>
              <a:rPr lang="ru-RU" sz="2000" dirty="0" smtClean="0">
                <a:latin typeface="Calibri" pitchFamily="34" charset="0"/>
              </a:rPr>
              <a:t>аргументы связываются стрелкой</a:t>
            </a:r>
            <a:endParaRPr lang="cs-CZ" sz="2000" dirty="0">
              <a:latin typeface="Calibri" pitchFamily="34" charset="0"/>
            </a:endParaRPr>
          </a:p>
          <a:p>
            <a:pPr marL="365125" indent="-282575">
              <a:buFont typeface="Wingdings" pitchFamily="2" charset="2"/>
              <a:buNone/>
            </a:pPr>
            <a:endParaRPr lang="cs-CZ" sz="2000" dirty="0">
              <a:latin typeface="Calibri" pitchFamily="34" charset="0"/>
            </a:endParaRPr>
          </a:p>
          <a:p>
            <a:pPr marL="365125" indent="-282575"/>
            <a:r>
              <a:rPr lang="ru-RU" sz="2000" dirty="0" smtClean="0">
                <a:latin typeface="Calibri" pitchFamily="34" charset="0"/>
              </a:rPr>
              <a:t>добавляем коннектор</a:t>
            </a:r>
            <a:endParaRPr lang="cs-CZ" sz="2000" dirty="0">
              <a:latin typeface="Calibri" pitchFamily="34" charset="0"/>
            </a:endParaRPr>
          </a:p>
          <a:p>
            <a:pPr marL="365125" indent="-282575"/>
            <a:endParaRPr lang="cs-CZ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6729412" y="3645024"/>
            <a:ext cx="650900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hnutá šipka dolů 12"/>
          <p:cNvSpPr/>
          <p:nvPr/>
        </p:nvSpPr>
        <p:spPr>
          <a:xfrm flipV="1">
            <a:off x="3203848" y="3861048"/>
            <a:ext cx="3525564" cy="432048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dirty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dirty="0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dirty="0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dirty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dirty="0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 dirty="0"/>
          </a:p>
          <a:p>
            <a:pPr marL="365125" indent="-282575"/>
            <a:endParaRPr lang="cs-CZ" sz="1600" dirty="0"/>
          </a:p>
          <a:p>
            <a:pPr marL="82550" indent="0">
              <a:buNone/>
            </a:pPr>
            <a:endParaRPr lang="cs-CZ" sz="1600" dirty="0"/>
          </a:p>
          <a:p>
            <a:pPr marL="365125" indent="-282575"/>
            <a:r>
              <a:rPr lang="ru-RU" sz="2000" dirty="0">
                <a:latin typeface="Calibri" pitchFamily="34" charset="0"/>
              </a:rPr>
              <a:t>аргументы связываются стрелкой</a:t>
            </a:r>
            <a:endParaRPr lang="cs-CZ" sz="2000" dirty="0">
              <a:latin typeface="Calibri" pitchFamily="34" charset="0"/>
            </a:endParaRPr>
          </a:p>
          <a:p>
            <a:pPr marL="365125" indent="-282575">
              <a:buFont typeface="Wingdings" pitchFamily="2" charset="2"/>
              <a:buNone/>
            </a:pPr>
            <a:endParaRPr lang="cs-CZ" sz="2000" dirty="0">
              <a:latin typeface="Calibri" pitchFamily="34" charset="0"/>
            </a:endParaRPr>
          </a:p>
          <a:p>
            <a:pPr marL="365125" indent="-282575"/>
            <a:r>
              <a:rPr lang="ru-RU" sz="2000" dirty="0">
                <a:latin typeface="Calibri" pitchFamily="34" charset="0"/>
              </a:rPr>
              <a:t>добавляем </a:t>
            </a:r>
            <a:r>
              <a:rPr lang="ru-RU" sz="2000" dirty="0" smtClean="0">
                <a:latin typeface="Calibri" pitchFamily="34" charset="0"/>
              </a:rPr>
              <a:t>коннектор</a:t>
            </a:r>
            <a:endParaRPr lang="cs-CZ" sz="2000" dirty="0">
              <a:latin typeface="Calibri" pitchFamily="34" charset="0"/>
            </a:endParaRPr>
          </a:p>
          <a:p>
            <a:pPr marL="82550" indent="0">
              <a:buNone/>
            </a:pPr>
            <a:endParaRPr lang="cs-CZ" sz="2000" dirty="0">
              <a:latin typeface="Calibri" pitchFamily="34" charset="0"/>
            </a:endParaRPr>
          </a:p>
          <a:p>
            <a:pPr marL="365125" indent="-282575"/>
            <a:r>
              <a:rPr lang="ru-RU" sz="2000" dirty="0" smtClean="0">
                <a:latin typeface="Calibri" pitchFamily="34" charset="0"/>
              </a:rPr>
              <a:t>обозначаем размер аргументов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dolů 7"/>
          <p:cNvSpPr/>
          <p:nvPr/>
        </p:nvSpPr>
        <p:spPr>
          <a:xfrm flipV="1">
            <a:off x="3203848" y="3861048"/>
            <a:ext cx="3960440" cy="432048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Složené závorky 1"/>
          <p:cNvSpPr/>
          <p:nvPr/>
        </p:nvSpPr>
        <p:spPr>
          <a:xfrm>
            <a:off x="4932040" y="2636912"/>
            <a:ext cx="1944216" cy="3168352"/>
          </a:xfrm>
          <a:prstGeom prst="bracePair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ložené závorky 11"/>
          <p:cNvSpPr/>
          <p:nvPr/>
        </p:nvSpPr>
        <p:spPr>
          <a:xfrm>
            <a:off x="7236296" y="3429000"/>
            <a:ext cx="1944216" cy="3168352"/>
          </a:xfrm>
          <a:prstGeom prst="bracePair">
            <a:avLst/>
          </a:prstGeom>
          <a:ln w="222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8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n94203_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" y="620688"/>
            <a:ext cx="88868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4653136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Původně se uvažovalo o tom, že mladému literátovi, jenž by vyšel z klání vítězně, budou jeho texty vydány knižně. Protože se však porota rozhodla nakonec první cenu neudělit, obsáhne připravovaný výbor z prací nazvaný Názvuky texty všech oceněných účastníků soutěže</a:t>
            </a:r>
            <a:r>
              <a:rPr lang="cs-CZ" sz="1400" i="1" dirty="0" smtClean="0"/>
              <a:t>.</a:t>
            </a:r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Initially, the book of the winner was supposed to be published. However, as the </a:t>
            </a:r>
            <a:r>
              <a:rPr lang="en-US" sz="1400" i="1" dirty="0"/>
              <a:t>j</a:t>
            </a:r>
            <a:r>
              <a:rPr lang="en-US" sz="1400" i="1" dirty="0" smtClean="0"/>
              <a:t>ury  decided not to give the first price,  the collected works of all authors will be published. </a:t>
            </a:r>
            <a:endParaRPr lang="en-US" sz="1400" i="1" dirty="0"/>
          </a:p>
          <a:p>
            <a:endParaRPr lang="cs-CZ" sz="1400" dirty="0"/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22232" cy="1656184"/>
          </a:xfrm>
          <a:effectLst/>
        </p:spPr>
        <p:txBody>
          <a:bodyPr>
            <a:normAutofit fontScale="90000"/>
          </a:bodyPr>
          <a:lstStyle/>
          <a:p>
            <a:r>
              <a:rPr lang="ru-RU" sz="5400" dirty="0" smtClean="0"/>
              <a:t>Визуализация в </a:t>
            </a:r>
            <a:r>
              <a:rPr lang="cs-CZ" sz="5400" dirty="0" err="1" smtClean="0"/>
              <a:t>TrEd</a:t>
            </a:r>
            <a:r>
              <a:rPr lang="cs-CZ" sz="5400" dirty="0" smtClean="0"/>
              <a:t> </a:t>
            </a:r>
            <a:r>
              <a:rPr lang="en-US" sz="5400" dirty="0" smtClean="0"/>
              <a:t>-</a:t>
            </a:r>
            <a:r>
              <a:rPr lang="cs-CZ" sz="5400" dirty="0" smtClean="0"/>
              <a:t> </a:t>
            </a:r>
            <a:r>
              <a:rPr lang="cs-CZ" sz="5400" dirty="0" err="1" smtClean="0"/>
              <a:t>Compact</a:t>
            </a:r>
            <a:r>
              <a:rPr lang="cs-CZ" sz="5400" dirty="0" smtClean="0"/>
              <a:t> </a:t>
            </a:r>
            <a:r>
              <a:rPr lang="cs-CZ" sz="5400" dirty="0" err="1" smtClean="0"/>
              <a:t>View</a:t>
            </a:r>
            <a:endParaRPr lang="cs-CZ" sz="5400" dirty="0"/>
          </a:p>
        </p:txBody>
      </p:sp>
      <p:pic>
        <p:nvPicPr>
          <p:cNvPr id="4" name="Picture 2" descr="C:\Users\Lucie\Documents\stromy\liv_img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971" y="2298343"/>
            <a:ext cx="7865453" cy="38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3366217"/>
              </p:ext>
            </p:extLst>
          </p:nvPr>
        </p:nvGraphicFramePr>
        <p:xfrm>
          <a:off x="395536" y="1615648"/>
          <a:ext cx="8229600" cy="5125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2552"/>
                <a:gridCol w="2232248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TEMPORAL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CONTINGENCY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COMPARISON (CONTRAST)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EXPANSION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precedence -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succesion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reason</a:t>
                      </a:r>
                      <a:r>
                        <a:rPr lang="cs-CZ" smtClean="0"/>
                        <a:t> - </a:t>
                      </a:r>
                      <a:r>
                        <a:rPr lang="cs-CZ" err="1" smtClean="0"/>
                        <a:t>result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confrontation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conjunction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err="1" smtClean="0"/>
                        <a:t>synchronous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reason</a:t>
                      </a:r>
                      <a:r>
                        <a:rPr lang="cs-CZ" smtClean="0"/>
                        <a:t> – </a:t>
                      </a:r>
                      <a:r>
                        <a:rPr lang="cs-CZ" err="1" smtClean="0"/>
                        <a:t>result</a:t>
                      </a:r>
                      <a:endParaRPr lang="cs-CZ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opposition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instantiation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purpose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contrast</a:t>
                      </a:r>
                      <a:endParaRPr lang="cs-CZ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specification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explication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restrictive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err="1" smtClean="0"/>
                        <a:t>opposition</a:t>
                      </a:r>
                      <a:r>
                        <a:rPr lang="cs-CZ" baseline="0" smtClean="0"/>
                        <a:t> + </a:t>
                      </a:r>
                      <a:r>
                        <a:rPr lang="cs-CZ" baseline="0" err="1" smtClean="0"/>
                        <a:t>exception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equivalence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condition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concession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generalization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condition</a:t>
                      </a:r>
                      <a:endParaRPr lang="cs-CZ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correction</a:t>
                      </a:r>
                      <a:r>
                        <a:rPr lang="cs-CZ" smtClean="0"/>
                        <a:t> (</a:t>
                      </a:r>
                      <a:r>
                        <a:rPr lang="cs-CZ" err="1" smtClean="0"/>
                        <a:t>replacement</a:t>
                      </a:r>
                      <a:r>
                        <a:rPr lang="cs-CZ" smtClean="0"/>
                        <a:t>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conjunctive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alternative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gradation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disjunctive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alternative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effectLst/>
              </a:rPr>
              <a:t>Отношения в дискурсивной разметке</a:t>
            </a:r>
            <a:endParaRPr lang="cs-CZ" sz="44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516" y="1268760"/>
            <a:ext cx="8712968" cy="53285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i="1" dirty="0">
                <a:sym typeface="Wingdings" panose="05000000000000000000" pitchFamily="2" charset="2"/>
              </a:rPr>
              <a:t>Ваня с Машей два года встречались. Год назад завели ребенка. </a:t>
            </a:r>
            <a:r>
              <a:rPr lang="ru-RU" sz="2800" i="1" u="sng" dirty="0">
                <a:sym typeface="Wingdings" panose="05000000000000000000" pitchFamily="2" charset="2"/>
              </a:rPr>
              <a:t>Потом</a:t>
            </a:r>
            <a:r>
              <a:rPr lang="ru-RU" sz="2800" i="1" dirty="0">
                <a:sym typeface="Wingdings" panose="05000000000000000000" pitchFamily="2" charset="2"/>
              </a:rPr>
              <a:t> они решили пожениться</a:t>
            </a:r>
            <a:r>
              <a:rPr lang="ru-RU" sz="2800" dirty="0">
                <a:sym typeface="Wingdings" panose="05000000000000000000" pitchFamily="2" charset="2"/>
              </a:rPr>
              <a:t>.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Temporal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P</a:t>
            </a:r>
            <a:r>
              <a:rPr lang="cs-CZ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recedence</a:t>
            </a:r>
            <a:endParaRPr lang="en-US" sz="24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i="1" dirty="0" smtClean="0"/>
              <a:t>Я испеку пирог. </a:t>
            </a:r>
            <a:r>
              <a:rPr lang="ru-RU" sz="2800" i="1" u="sng" dirty="0" smtClean="0"/>
              <a:t>Но</a:t>
            </a:r>
            <a:r>
              <a:rPr lang="ru-RU" sz="2800" i="1" dirty="0" smtClean="0"/>
              <a:t> сначала купи яйца</a:t>
            </a:r>
            <a:r>
              <a:rPr lang="en-US" sz="2800" dirty="0"/>
              <a:t>. </a:t>
            </a:r>
            <a:endParaRPr lang="en-US" sz="2800" dirty="0" smtClean="0"/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Contingency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Condition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i="1" dirty="0" smtClean="0"/>
              <a:t>По вечерам она не сидела дома. Могла, </a:t>
            </a:r>
            <a:r>
              <a:rPr lang="ru-RU" sz="2800" i="1" u="sng" dirty="0" smtClean="0"/>
              <a:t>например</a:t>
            </a:r>
            <a:r>
              <a:rPr lang="ru-RU" sz="2800" i="1" dirty="0" smtClean="0"/>
              <a:t>, пойти в кино</a:t>
            </a:r>
            <a:r>
              <a:rPr lang="ru-RU" sz="2800" dirty="0" smtClean="0"/>
              <a:t>. </a:t>
            </a:r>
            <a:endParaRPr lang="en-US" sz="2800" dirty="0" smtClean="0"/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Expansion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Instantiation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i="1" dirty="0" smtClean="0"/>
              <a:t>Методика зависит от вас. </a:t>
            </a:r>
            <a:r>
              <a:rPr lang="ru-RU" sz="2800" i="1" u="sng" dirty="0" smtClean="0"/>
              <a:t>Просто</a:t>
            </a:r>
            <a:r>
              <a:rPr lang="ru-RU" sz="2800" i="1" dirty="0" smtClean="0"/>
              <a:t> сделайте так, как вам удобно</a:t>
            </a:r>
            <a:r>
              <a:rPr lang="ru-RU" sz="2800" dirty="0" smtClean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Expansion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Equivalence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16632"/>
            <a:ext cx="914400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 smtClean="0">
                <a:effectLst/>
              </a:rPr>
              <a:t>Примеры</a:t>
            </a:r>
            <a:endParaRPr lang="cs-CZ" sz="48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0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516" y="2204864"/>
            <a:ext cx="8712968" cy="439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проблема контраста в АЧ, </a:t>
            </a:r>
            <a:r>
              <a:rPr lang="ru-RU" sz="3200" dirty="0" err="1" smtClean="0"/>
              <a:t>кореферентности</a:t>
            </a:r>
            <a:r>
              <a:rPr lang="ru-RU" sz="3200" dirty="0" smtClean="0"/>
              <a:t> и дискурсе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взаимодействие </a:t>
            </a:r>
            <a:r>
              <a:rPr lang="ru-RU" sz="3200" dirty="0" err="1" smtClean="0"/>
              <a:t>кореферентности</a:t>
            </a:r>
            <a:r>
              <a:rPr lang="ru-RU" sz="3200" dirty="0" smtClean="0"/>
              <a:t> и дискурса; многословные дискурсивные маркеры (</a:t>
            </a:r>
            <a:r>
              <a:rPr lang="en-US" sz="3200" dirty="0" err="1" smtClean="0"/>
              <a:t>AltLex</a:t>
            </a:r>
            <a:r>
              <a:rPr lang="ru-RU" sz="32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3200" dirty="0" err="1" smtClean="0"/>
              <a:t>тектограмматика</a:t>
            </a:r>
            <a:r>
              <a:rPr lang="ru-RU" sz="3200" dirty="0" smtClean="0"/>
              <a:t> и дискурс, </a:t>
            </a:r>
            <a:r>
              <a:rPr lang="ru-RU" sz="3200" dirty="0" err="1"/>
              <a:t>тектограмматика</a:t>
            </a:r>
            <a:r>
              <a:rPr lang="ru-RU" sz="3200" dirty="0"/>
              <a:t> и </a:t>
            </a:r>
            <a:r>
              <a:rPr lang="ru-RU" sz="3200" dirty="0" err="1" smtClean="0"/>
              <a:t>кореферентность</a:t>
            </a:r>
            <a:endParaRPr lang="en-US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116632"/>
            <a:ext cx="9144000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 smtClean="0">
                <a:effectLst/>
              </a:rPr>
              <a:t>Дискурс, Актуальное членение и </a:t>
            </a:r>
            <a:r>
              <a:rPr lang="ru-RU" sz="4800" dirty="0" err="1" smtClean="0">
                <a:effectLst/>
              </a:rPr>
              <a:t>кореферентность</a:t>
            </a:r>
            <a:endParaRPr lang="cs-CZ" sz="4800" dirty="0">
              <a:effectLst/>
            </a:endParaRPr>
          </a:p>
        </p:txBody>
      </p:sp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6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79CD2-8924-465C-BBA4-D0B9610FADB1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/>
          <a:lstStyle/>
          <a:p>
            <a:r>
              <a:rPr lang="cs-CZ" altLang="ru-RU" sz="3600" dirty="0" err="1">
                <a:effectLst/>
              </a:rPr>
              <a:t>Rhetorical</a:t>
            </a:r>
            <a:r>
              <a:rPr lang="cs-CZ" altLang="ru-RU" sz="3600" dirty="0">
                <a:effectLst/>
              </a:rPr>
              <a:t> </a:t>
            </a:r>
            <a:r>
              <a:rPr lang="cs-CZ" altLang="ru-RU" sz="3600" dirty="0" err="1">
                <a:effectLst/>
              </a:rPr>
              <a:t>Structure</a:t>
            </a:r>
            <a:r>
              <a:rPr lang="cs-CZ" altLang="ru-RU" sz="3600" dirty="0">
                <a:effectLst/>
              </a:rPr>
              <a:t> </a:t>
            </a:r>
            <a:r>
              <a:rPr lang="cs-CZ" altLang="ru-RU" sz="3600" dirty="0" err="1">
                <a:effectLst/>
              </a:rPr>
              <a:t>Theory</a:t>
            </a:r>
            <a:r>
              <a:rPr lang="cs-CZ" altLang="ru-RU" sz="3600" dirty="0">
                <a:effectLst/>
              </a:rPr>
              <a:t> (RST) </a:t>
            </a:r>
            <a:r>
              <a:rPr lang="cs-CZ" altLang="ru-RU" sz="3600" dirty="0" err="1">
                <a:effectLst/>
              </a:rPr>
              <a:t>Treebank</a:t>
            </a:r>
            <a:r>
              <a:rPr lang="cs-CZ" altLang="ru-RU" sz="3600" dirty="0">
                <a:effectLst/>
              </a:rPr>
              <a:t> (</a:t>
            </a:r>
            <a:r>
              <a:rPr lang="cs-CZ" altLang="ru-RU" sz="3600" dirty="0" err="1">
                <a:effectLst/>
              </a:rPr>
              <a:t>Carlson</a:t>
            </a:r>
            <a:r>
              <a:rPr lang="cs-CZ" altLang="ru-RU" sz="3600" dirty="0">
                <a:effectLst/>
              </a:rPr>
              <a:t>, Marcu 2001)</a:t>
            </a:r>
            <a:endParaRPr lang="en-US" altLang="ru-RU" sz="3600" dirty="0">
              <a:effectLst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25"/>
              </a:spcBef>
              <a:buFont typeface="Tahoma" pitchFamily="34" charset="0"/>
              <a:buNone/>
            </a:pPr>
            <a:endParaRPr lang="cs-CZ" altLang="ru-RU" sz="2400"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ts val="625"/>
              </a:spcBef>
              <a:buFont typeface="Tahoma" pitchFamily="34" charset="0"/>
              <a:buNone/>
            </a:pPr>
            <a:endParaRPr lang="cs-CZ" altLang="ru-RU" sz="24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altLang="ru-RU"/>
          </a:p>
        </p:txBody>
      </p:sp>
      <p:pic>
        <p:nvPicPr>
          <p:cNvPr id="51205" name="Picture 5" descr="RST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522487"/>
            <a:ext cx="7124700" cy="1114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7" name="Picture 7" descr="RST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52" y="2780928"/>
            <a:ext cx="644707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7467600" cy="6529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Genre classification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7467600" cy="504056"/>
          </a:xfrm>
        </p:spPr>
        <p:txBody>
          <a:bodyPr/>
          <a:lstStyle/>
          <a:p>
            <a:r>
              <a:rPr lang="ru-RU" dirty="0" smtClean="0"/>
              <a:t>размечено вручную </a:t>
            </a:r>
            <a:r>
              <a:rPr lang="en-US" dirty="0" smtClean="0"/>
              <a:t>(Pol</a:t>
            </a:r>
            <a:r>
              <a:rPr lang="cs-CZ" dirty="0" err="1" smtClean="0"/>
              <a:t>áková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др</a:t>
            </a:r>
            <a:r>
              <a:rPr lang="en-US" dirty="0" smtClean="0"/>
              <a:t>. 2014, LREC)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35837" r="10661" b="16442"/>
          <a:stretch/>
        </p:blipFill>
        <p:spPr bwMode="auto">
          <a:xfrm>
            <a:off x="107504" y="2204864"/>
            <a:ext cx="8842640" cy="33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3346704" cy="24482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</a:t>
            </a:r>
          </a:p>
          <a:p>
            <a:pPr marL="45720" indent="0" algn="ctr">
              <a:buNone/>
            </a:pPr>
            <a:r>
              <a:rPr lang="en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Prague Dependency </a:t>
            </a:r>
            <a:r>
              <a:rPr lang="en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Treebank</a:t>
            </a:r>
            <a:endParaRPr lang="cs-CZ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48064" y="3645024"/>
            <a:ext cx="3744416" cy="216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GECCo</a:t>
            </a:r>
            <a:endParaRPr lang="en-U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n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German-English Contrasts in Cohesion</a:t>
            </a:r>
            <a:endParaRPr lang="cs-CZ" sz="9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 algn="ctr">
              <a:buNone/>
            </a:pP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 rot="1604382">
            <a:off x="3189225" y="3413823"/>
            <a:ext cx="1907846" cy="3600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2369853">
            <a:off x="3831743" y="2830866"/>
            <a:ext cx="1943203" cy="36004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Shape 88"/>
          <p:cNvPicPr preferRelativeResize="0"/>
          <p:nvPr/>
        </p:nvPicPr>
        <p:blipFill rotWithShape="1">
          <a:blip r:embed="rId2">
            <a:alphaModFix/>
          </a:blip>
          <a:srcRect l="5633" t="28758" r="33855" b="15722"/>
          <a:stretch/>
        </p:blipFill>
        <p:spPr>
          <a:xfrm rot="20859998">
            <a:off x="3906611" y="374489"/>
            <a:ext cx="2686695" cy="17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91"/>
          <p:cNvPicPr preferRelativeResize="0"/>
          <p:nvPr/>
        </p:nvPicPr>
        <p:blipFill rotWithShape="1">
          <a:blip r:embed="rId3">
            <a:alphaModFix/>
          </a:blip>
          <a:srcRect l="9575" r="-10687"/>
          <a:stretch/>
        </p:blipFill>
        <p:spPr>
          <a:xfrm rot="20886784">
            <a:off x="1004421" y="4357890"/>
            <a:ext cx="3760689" cy="76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1499" y="4941168"/>
            <a:ext cx="2090541" cy="108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descr="logo_ufal_GIF_w142px_trans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0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3572393"/>
              </p:ext>
            </p:extLst>
          </p:nvPr>
        </p:nvGraphicFramePr>
        <p:xfrm>
          <a:off x="107504" y="188640"/>
          <a:ext cx="903649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7" descr="logo_ufal_GIF_w142px_transpar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9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9001000" cy="6529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PDT vs. </a:t>
            </a:r>
            <a:r>
              <a:rPr lang="en-US" dirty="0" err="1" smtClean="0"/>
              <a:t>GECCo</a:t>
            </a:r>
            <a:r>
              <a:rPr lang="en-US" dirty="0" smtClean="0"/>
              <a:t> </a:t>
            </a:r>
            <a:r>
              <a:rPr lang="ru-RU" dirty="0" smtClean="0"/>
              <a:t>предмет разметки</a:t>
            </a:r>
            <a:endParaRPr lang="cs-CZ" dirty="0"/>
          </a:p>
        </p:txBody>
      </p:sp>
      <p:graphicFrame>
        <p:nvGraphicFramePr>
          <p:cNvPr id="5" name="Shape 76"/>
          <p:cNvGraphicFramePr/>
          <p:nvPr>
            <p:extLst>
              <p:ext uri="{D42A27DB-BD31-4B8C-83A1-F6EECF244321}">
                <p14:modId xmlns:p14="http://schemas.microsoft.com/office/powerpoint/2010/main" val="3541285018"/>
              </p:ext>
            </p:extLst>
          </p:nvPr>
        </p:nvGraphicFramePr>
        <p:xfrm>
          <a:off x="395536" y="2708920"/>
          <a:ext cx="8640960" cy="20116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36118"/>
                <a:gridCol w="1745108"/>
                <a:gridCol w="1123230"/>
                <a:gridCol w="1440160"/>
                <a:gridCol w="1512168"/>
                <a:gridCol w="1584176"/>
              </a:tblGrid>
              <a:tr h="697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GECCo</a:t>
                      </a:r>
                    </a:p>
                  </a:txBody>
                  <a:tcPr marL="91425" marR="91425" marT="91425" marB="9142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(co)reference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lexical cohesion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substitution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ellipsis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conjunctive relations</a:t>
                      </a:r>
                    </a:p>
                  </a:txBody>
                  <a:tcPr marL="91425" marR="91425" marT="91425" marB="91425" anchor="ctr"/>
                </a:tc>
              </a:tr>
              <a:tr h="11381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PDiT</a:t>
                      </a:r>
                    </a:p>
                  </a:txBody>
                  <a:tcPr marL="91425" marR="91425" marT="91425" marB="9142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coreference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bridging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ellipsis captured in dependency trees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dirty="0" smtClean="0"/>
                        <a:t>connective</a:t>
                      </a:r>
                      <a:r>
                        <a:rPr lang="cs-CZ" dirty="0" smtClean="0"/>
                        <a:t>s</a:t>
                      </a:r>
                      <a:r>
                        <a:rPr lang="en" dirty="0" smtClean="0"/>
                        <a:t>, </a:t>
                      </a:r>
                      <a:r>
                        <a:rPr lang="en" dirty="0"/>
                        <a:t>arguments, relations</a:t>
                      </a: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5800"/>
            <a:ext cx="7192203" cy="1143000"/>
          </a:xfrm>
        </p:spPr>
        <p:txBody>
          <a:bodyPr/>
          <a:lstStyle/>
          <a:p>
            <a:r>
              <a:rPr lang="ru-RU" dirty="0" smtClean="0"/>
              <a:t>Статистика отношений</a:t>
            </a:r>
            <a:endParaRPr lang="ru-RU" dirty="0"/>
          </a:p>
        </p:txBody>
      </p:sp>
      <p:graphicFrame>
        <p:nvGraphicFramePr>
          <p:cNvPr id="3" name="Graf 4"/>
          <p:cNvGraphicFramePr/>
          <p:nvPr>
            <p:extLst>
              <p:ext uri="{D42A27DB-BD31-4B8C-83A1-F6EECF244321}">
                <p14:modId xmlns:p14="http://schemas.microsoft.com/office/powerpoint/2010/main" val="4223325506"/>
              </p:ext>
            </p:extLst>
          </p:nvPr>
        </p:nvGraphicFramePr>
        <p:xfrm>
          <a:off x="0" y="213285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9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127"/>
          <p:cNvGraphicFramePr/>
          <p:nvPr>
            <p:extLst>
              <p:ext uri="{D42A27DB-BD31-4B8C-83A1-F6EECF244321}">
                <p14:modId xmlns:p14="http://schemas.microsoft.com/office/powerpoint/2010/main" val="428252208"/>
              </p:ext>
            </p:extLst>
          </p:nvPr>
        </p:nvGraphicFramePr>
        <p:xfrm>
          <a:off x="179512" y="332656"/>
          <a:ext cx="6052900" cy="2986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18975"/>
                <a:gridCol w="1401775"/>
                <a:gridCol w="1730625"/>
                <a:gridCol w="1601525"/>
              </a:tblGrid>
              <a:tr h="2470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 dirty="0"/>
                        <a:t>precedence - succession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reason - result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confrontation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conjunction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synchronous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pragmatic reason – result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opposition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instantiation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2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 dirty="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purpose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pragmatic contrast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specification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explication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restrictive opposition + exception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equivalence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2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condition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concession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generalization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52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pragmatic condition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correction (replacement)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conjunctive alternative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gradation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disjunctive alternative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TEMPORAL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CONTINGENCY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COMPARISON (CONTRAST)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EXPANSION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Shape 128"/>
          <p:cNvGraphicFramePr/>
          <p:nvPr>
            <p:extLst>
              <p:ext uri="{D42A27DB-BD31-4B8C-83A1-F6EECF244321}">
                <p14:modId xmlns:p14="http://schemas.microsoft.com/office/powerpoint/2010/main" val="1988566489"/>
              </p:ext>
            </p:extLst>
          </p:nvPr>
        </p:nvGraphicFramePr>
        <p:xfrm>
          <a:off x="1259632" y="3821128"/>
          <a:ext cx="6989325" cy="2560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3950"/>
                <a:gridCol w="1343950"/>
                <a:gridCol w="1343950"/>
                <a:gridCol w="1343950"/>
                <a:gridCol w="1613525"/>
              </a:tblGrid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TEMPORAL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CAUSAL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ADVERSATIVE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ADDITIVE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/>
                        <a:t>MODAL</a:t>
                      </a:r>
                    </a:p>
                  </a:txBody>
                  <a:tcPr marL="91425" marR="91425" marT="91425" marB="91425">
                    <a:lnL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4547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temporal relation between events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relation of causality/ dependence between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relation of contrast/ alternative, for two events which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are not true at the same time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relation of addition, for two events that are true/not true at</a:t>
                      </a: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the same time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relation between events connected by an evaluation of the speaker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after, afterwards, at the same time..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because, therefore, that’s why...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yet, although, by contrast...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and, in addition...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well, sure, of course, surely, eventually...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25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nachdem, danach, gleichzeitig..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weil, deshalb, aus diesem Grund..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doch, obwohl, im Gegensatz dazu..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/>
                        <a:t>und, außerdem..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i="1" dirty="0"/>
                        <a:t>klar, sicher, allerdings, jedenfalls, eigentlich, wohl...</a:t>
                      </a:r>
                    </a:p>
                  </a:txBody>
                  <a:tcPr marL="91425" marR="91425" marT="91425" marB="9142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hape 132"/>
          <p:cNvCxnSpPr/>
          <p:nvPr/>
        </p:nvCxnSpPr>
        <p:spPr>
          <a:xfrm>
            <a:off x="1259632" y="3284984"/>
            <a:ext cx="532799" cy="500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" name="Shape 132"/>
          <p:cNvCxnSpPr/>
          <p:nvPr/>
        </p:nvCxnSpPr>
        <p:spPr>
          <a:xfrm>
            <a:off x="2483768" y="3284984"/>
            <a:ext cx="532799" cy="500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8" name="Shape 132"/>
          <p:cNvCxnSpPr/>
          <p:nvPr/>
        </p:nvCxnSpPr>
        <p:spPr>
          <a:xfrm>
            <a:off x="3779912" y="3284984"/>
            <a:ext cx="532799" cy="500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9" name="Shape 132"/>
          <p:cNvCxnSpPr/>
          <p:nvPr/>
        </p:nvCxnSpPr>
        <p:spPr>
          <a:xfrm>
            <a:off x="5220072" y="3284984"/>
            <a:ext cx="532799" cy="500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0" name="Shape 133"/>
          <p:cNvSpPr/>
          <p:nvPr/>
        </p:nvSpPr>
        <p:spPr>
          <a:xfrm>
            <a:off x="6588224" y="3785084"/>
            <a:ext cx="761699" cy="482399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35"/>
          <p:cNvSpPr/>
          <p:nvPr/>
        </p:nvSpPr>
        <p:spPr>
          <a:xfrm>
            <a:off x="6899830" y="2996952"/>
            <a:ext cx="1939800" cy="722231"/>
          </a:xfrm>
          <a:prstGeom prst="roundRect">
            <a:avLst>
              <a:gd name="adj" fmla="val 39972"/>
            </a:avLst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1200" i="1" dirty="0">
              <a:solidFill>
                <a:srgbClr val="434343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200" i="1" dirty="0">
                <a:solidFill>
                  <a:srgbClr val="434343"/>
                </a:solidFill>
              </a:rPr>
              <a:t>discourse markers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 i="1" dirty="0">
                <a:solidFill>
                  <a:srgbClr val="434343"/>
                </a:solidFill>
              </a:rPr>
              <a:t>(attitude markers, modal particles)</a:t>
            </a:r>
            <a:r>
              <a:rPr lang="en" sz="1200" dirty="0">
                <a:solidFill>
                  <a:srgbClr val="434343"/>
                </a:solidFill>
              </a:rPr>
              <a:t> </a:t>
            </a:r>
          </a:p>
        </p:txBody>
      </p:sp>
      <p:pic>
        <p:nvPicPr>
          <p:cNvPr id="12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7362" y="1700808"/>
            <a:ext cx="8712968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3200" dirty="0" smtClean="0"/>
              <a:t>много всего размечено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все похоже, схемы сравнимы</a:t>
            </a:r>
            <a:endParaRPr lang="cs-CZ" sz="3200" dirty="0" smtClean="0"/>
          </a:p>
          <a:p>
            <a:pPr>
              <a:lnSpc>
                <a:spcPct val="80000"/>
              </a:lnSpc>
            </a:pPr>
            <a:r>
              <a:rPr lang="ru-RU" sz="3200" dirty="0" smtClean="0"/>
              <a:t>есть, над чем работать</a:t>
            </a:r>
          </a:p>
          <a:p>
            <a:pPr>
              <a:lnSpc>
                <a:spcPct val="80000"/>
              </a:lnSpc>
            </a:pPr>
            <a:r>
              <a:rPr lang="ru-RU" sz="3200" dirty="0" smtClean="0"/>
              <a:t>интересно делать что-то с русским</a:t>
            </a:r>
            <a:endParaRPr lang="en-US" sz="3200" dirty="0"/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12511" cy="1143000"/>
          </a:xfrm>
        </p:spPr>
        <p:txBody>
          <a:bodyPr/>
          <a:lstStyle/>
          <a:p>
            <a:r>
              <a:rPr lang="en-US" sz="4800" dirty="0">
                <a:effectLst/>
              </a:rPr>
              <a:t>Acknowledgements</a:t>
            </a:r>
            <a:endParaRPr lang="cs-CZ" sz="4800" dirty="0">
              <a:effectLst/>
            </a:endParaRPr>
          </a:p>
        </p:txBody>
      </p:sp>
      <p:sp>
        <p:nvSpPr>
          <p:cNvPr id="4" name="pole tekstowe 1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539552" y="2168101"/>
            <a:ext cx="8208912" cy="21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The </a:t>
            </a:r>
            <a:r>
              <a:rPr lang="en-US" sz="1800" dirty="0" smtClean="0"/>
              <a:t>research was supported </a:t>
            </a:r>
            <a:r>
              <a:rPr lang="en-US" sz="1800" dirty="0"/>
              <a:t>from the Grant Agency of the Czech Republic (grant P406/12/0658 Coreference, discourse relations and information structure in a contrastive perspective</a:t>
            </a:r>
            <a:r>
              <a:rPr lang="en-US" sz="1800" dirty="0" smtClean="0"/>
              <a:t>). This </a:t>
            </a:r>
            <a:r>
              <a:rPr lang="en-US" sz="1800" dirty="0"/>
              <a:t>work has been using language resources developed, stored, and distributed by the LINDAT/CLARIN project of the Ministry of Education, Youth and Sports of the Czech Republic (project LM2010013</a:t>
            </a:r>
            <a:r>
              <a:rPr lang="en-US" sz="1800" dirty="0" smtClean="0"/>
              <a:t>).</a:t>
            </a:r>
          </a:p>
          <a:p>
            <a:pPr eaLnBrk="1" hangingPunct="1"/>
            <a:r>
              <a:rPr lang="en-US" sz="1800" dirty="0" smtClean="0"/>
              <a:t>I gratefully acknowledge my colleagues </a:t>
            </a:r>
            <a:r>
              <a:rPr lang="cs-CZ" sz="1800" dirty="0" smtClean="0"/>
              <a:t>Eva Hajičová, Šárka Zikánová, Lucie Poláková, Jiří </a:t>
            </a:r>
            <a:r>
              <a:rPr lang="cs-CZ" sz="1800" dirty="0" err="1" smtClean="0"/>
              <a:t>Mírovský</a:t>
            </a:r>
            <a:r>
              <a:rPr lang="cs-CZ" sz="1800" dirty="0" smtClean="0"/>
              <a:t>, Kateřina Rysová et al.		</a:t>
            </a:r>
            <a:endParaRPr lang="pl-PL" sz="1800" dirty="0"/>
          </a:p>
        </p:txBody>
      </p:sp>
      <p:pic>
        <p:nvPicPr>
          <p:cNvPr id="12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92" y="429656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4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771639" y="1700808"/>
            <a:ext cx="7377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Спасибо за внимание</a:t>
            </a:r>
            <a:endParaRPr lang="en-US" sz="5400" b="1" dirty="0"/>
          </a:p>
        </p:txBody>
      </p:sp>
      <p:sp>
        <p:nvSpPr>
          <p:cNvPr id="13" name="Obdélník 12"/>
          <p:cNvSpPr/>
          <p:nvPr/>
        </p:nvSpPr>
        <p:spPr>
          <a:xfrm>
            <a:off x="1696936" y="2977788"/>
            <a:ext cx="5724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http://ufal.mff.cuni.cz/discourse</a:t>
            </a:r>
          </a:p>
        </p:txBody>
      </p:sp>
      <p:pic>
        <p:nvPicPr>
          <p:cNvPr id="4" name="Picture 7" descr="logo_ufal_GIF_w142px_transpa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4408" y="260648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dtb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48712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hile_gr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536" y="1160090"/>
            <a:ext cx="2159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1512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cs-CZ" i="1" dirty="0"/>
              <a:t>John eats porridge for breakfast</a:t>
            </a:r>
            <a:r>
              <a:rPr lang="en-US" altLang="cs-CZ" dirty="0"/>
              <a:t>, </a:t>
            </a:r>
            <a:r>
              <a:rPr lang="en-US" altLang="cs-CZ" u="sng" dirty="0"/>
              <a:t>while</a:t>
            </a:r>
            <a:r>
              <a:rPr lang="en-US" altLang="cs-CZ" dirty="0"/>
              <a:t> </a:t>
            </a:r>
            <a:r>
              <a:rPr lang="en-US" altLang="cs-CZ" b="1" dirty="0"/>
              <a:t>Mary eats muesli.</a:t>
            </a:r>
            <a:endParaRPr lang="cs-CZ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39552" y="260648"/>
            <a:ext cx="8136904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sz="4400" smtClean="0">
                <a:effectLst/>
              </a:rPr>
              <a:t>Penn Discourse TreeBank 2.0</a:t>
            </a:r>
            <a:endParaRPr lang="en-US" altLang="ru-RU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35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1"/>
          <p:cNvPicPr preferRelativeResize="0"/>
          <p:nvPr/>
        </p:nvPicPr>
        <p:blipFill rotWithShape="1">
          <a:blip r:embed="rId2">
            <a:alphaModFix/>
          </a:blip>
          <a:srcRect l="9575" r="-10687"/>
          <a:stretch/>
        </p:blipFill>
        <p:spPr>
          <a:xfrm>
            <a:off x="2536559" y="1988840"/>
            <a:ext cx="6643953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863" y="3942328"/>
            <a:ext cx="3559272" cy="1790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79512" y="379078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i="1" dirty="0">
                <a:solidFill>
                  <a:srgbClr val="434343"/>
                </a:solidFill>
              </a:rPr>
              <a:t>He 'd never even bothered to read it. </a:t>
            </a:r>
            <a:r>
              <a:rPr lang="en" u="sng" dirty="0"/>
              <a:t>But</a:t>
            </a:r>
            <a:r>
              <a:rPr lang="en" i="1" dirty="0"/>
              <a:t> </a:t>
            </a:r>
            <a:r>
              <a:rPr lang="en" b="1" dirty="0">
                <a:solidFill>
                  <a:srgbClr val="434343"/>
                </a:solidFill>
              </a:rPr>
              <a:t>Truman had</a:t>
            </a:r>
            <a:r>
              <a:rPr lang="en" i="1" dirty="0">
                <a:solidFill>
                  <a:srgbClr val="434343"/>
                </a:solidFill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0369" y="188640"/>
            <a:ext cx="8856984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cs-CZ" sz="3600" dirty="0" smtClean="0">
                <a:effectLst/>
              </a:rPr>
              <a:t>German-English Contrasts in Cohesion (Kunz et al. 2014)</a:t>
            </a:r>
            <a:endParaRPr lang="en-US" alt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40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20836</TotalTime>
  <Words>4953</Words>
  <Application>Microsoft Office PowerPoint</Application>
  <PresentationFormat>Předvádění na obrazovce (4:3)</PresentationFormat>
  <Paragraphs>799</Paragraphs>
  <Slides>78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79" baseType="lpstr">
      <vt:lpstr>Slipstream</vt:lpstr>
      <vt:lpstr>Textual phenomena in the Corpus linguistics</vt:lpstr>
      <vt:lpstr>План</vt:lpstr>
      <vt:lpstr>Текст</vt:lpstr>
      <vt:lpstr>Текст</vt:lpstr>
      <vt:lpstr>Мотивация</vt:lpstr>
      <vt:lpstr>Подходы и теории</vt:lpstr>
      <vt:lpstr>Rhetorical Structure Theory (RST) Treebank (Carlson, Marcu 2001)</vt:lpstr>
      <vt:lpstr>Prezentace aplikace PowerPoint</vt:lpstr>
      <vt:lpstr>Prezentace aplikace PowerPoint</vt:lpstr>
      <vt:lpstr>Prezentace aplikace PowerPoint</vt:lpstr>
      <vt:lpstr>Дискурсивная разметка: подходы и теории</vt:lpstr>
      <vt:lpstr>Дискурсивная разметка: подходы и теории – draft</vt:lpstr>
      <vt:lpstr>Граница знаний о мире и внутритекстовых связей</vt:lpstr>
      <vt:lpstr>Дискурсивные разметки для других языков:</vt:lpstr>
      <vt:lpstr>Проект TextLink:</vt:lpstr>
      <vt:lpstr>Кореферентность и анафора – теории и корпуса</vt:lpstr>
      <vt:lpstr>Prague Dependency Treebank (PDT 3.0)</vt:lpstr>
      <vt:lpstr>Prague Dependency Treebank (PDT 3.0)</vt:lpstr>
      <vt:lpstr>Prezentace aplikace PowerPoint</vt:lpstr>
      <vt:lpstr>Prezentace aplikace PowerPoint</vt:lpstr>
      <vt:lpstr>Наши корни</vt:lpstr>
      <vt:lpstr>Текстовая разметка в пражских корпусах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Статистика по кореферентности и бриджинг</vt:lpstr>
      <vt:lpstr>Соответствие разметчиков (IAA)</vt:lpstr>
      <vt:lpstr>Обзор резолверов по кореферентности</vt:lpstr>
      <vt:lpstr>Обзор резолверов по кореферентности</vt:lpstr>
      <vt:lpstr>Обзор резолверов по кореферентности</vt:lpstr>
      <vt:lpstr>Нули</vt:lpstr>
      <vt:lpstr>Prezentace aplikace PowerPoint</vt:lpstr>
      <vt:lpstr>Нули без кореферентности</vt:lpstr>
      <vt:lpstr>Нули без кореферентности</vt:lpstr>
      <vt:lpstr>#PersPron, #Cor</vt:lpstr>
      <vt:lpstr>#Cor</vt:lpstr>
      <vt:lpstr>Восстановлено опущенное существительное</vt:lpstr>
      <vt:lpstr>Восстановлена синтаксическая конструкция</vt:lpstr>
      <vt:lpstr>Актуальное членение (TFA)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TFA + кореферентность = salience предварительные правила</vt:lpstr>
      <vt:lpstr>Salience –Teкст</vt:lpstr>
      <vt:lpstr>Prezentace aplikace PowerPoint</vt:lpstr>
      <vt:lpstr>Дискурсивная разметка – коннекторы, аргументы, деревья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Prezentace aplikace PowerPoint</vt:lpstr>
      <vt:lpstr>Визуализация в TrEd - Compact View</vt:lpstr>
      <vt:lpstr>Отношения в дискурсивной разметке</vt:lpstr>
      <vt:lpstr>Prezentace aplikace PowerPoint</vt:lpstr>
      <vt:lpstr>Prezentace aplikace PowerPoint</vt:lpstr>
      <vt:lpstr>Genre classification</vt:lpstr>
      <vt:lpstr>Prezentace aplikace PowerPoint</vt:lpstr>
      <vt:lpstr>Prezentace aplikace PowerPoint</vt:lpstr>
      <vt:lpstr>PDT vs. GECCo предмет разметки</vt:lpstr>
      <vt:lpstr>Статистика отношений</vt:lpstr>
      <vt:lpstr>Prezentace aplikace PowerPoint</vt:lpstr>
      <vt:lpstr>Выводы:</vt:lpstr>
      <vt:lpstr>Acknowledgements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Discourse Treebank (PDiT 1.0) and A coreferentially annotated corpus and anaphora resolution for Czech</dc:title>
  <dc:creator>Anja</dc:creator>
  <cp:lastModifiedBy>Anja</cp:lastModifiedBy>
  <cp:revision>295</cp:revision>
  <cp:lastPrinted>2015-04-25T21:45:03Z</cp:lastPrinted>
  <dcterms:created xsi:type="dcterms:W3CDTF">2013-05-29T17:03:34Z</dcterms:created>
  <dcterms:modified xsi:type="dcterms:W3CDTF">2015-10-17T16:05:43Z</dcterms:modified>
</cp:coreProperties>
</file>