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</p:sldMasterIdLst>
  <p:notesMasterIdLst>
    <p:notesMasterId r:id="rId70"/>
  </p:notesMasterIdLst>
  <p:sldIdLst>
    <p:sldId id="326" r:id="rId2"/>
    <p:sldId id="256" r:id="rId3"/>
    <p:sldId id="324" r:id="rId4"/>
    <p:sldId id="327" r:id="rId5"/>
    <p:sldId id="329" r:id="rId6"/>
    <p:sldId id="330" r:id="rId7"/>
    <p:sldId id="398" r:id="rId8"/>
    <p:sldId id="331" r:id="rId9"/>
    <p:sldId id="332" r:id="rId10"/>
    <p:sldId id="333" r:id="rId11"/>
    <p:sldId id="334" r:id="rId12"/>
    <p:sldId id="335" r:id="rId13"/>
    <p:sldId id="342" r:id="rId14"/>
    <p:sldId id="372" r:id="rId15"/>
    <p:sldId id="370" r:id="rId16"/>
    <p:sldId id="371" r:id="rId17"/>
    <p:sldId id="345" r:id="rId18"/>
    <p:sldId id="393" r:id="rId19"/>
    <p:sldId id="395" r:id="rId20"/>
    <p:sldId id="388" r:id="rId21"/>
    <p:sldId id="391" r:id="rId22"/>
    <p:sldId id="392" r:id="rId23"/>
    <p:sldId id="346" r:id="rId24"/>
    <p:sldId id="347" r:id="rId25"/>
    <p:sldId id="343" r:id="rId26"/>
    <p:sldId id="399" r:id="rId27"/>
    <p:sldId id="400" r:id="rId28"/>
    <p:sldId id="401" r:id="rId29"/>
    <p:sldId id="263" r:id="rId30"/>
    <p:sldId id="264" r:id="rId31"/>
    <p:sldId id="373" r:id="rId32"/>
    <p:sldId id="374" r:id="rId33"/>
    <p:sldId id="348" r:id="rId34"/>
    <p:sldId id="349" r:id="rId35"/>
    <p:sldId id="375" r:id="rId36"/>
    <p:sldId id="368" r:id="rId37"/>
    <p:sldId id="351" r:id="rId38"/>
    <p:sldId id="352" r:id="rId39"/>
    <p:sldId id="353" r:id="rId40"/>
    <p:sldId id="355" r:id="rId41"/>
    <p:sldId id="379" r:id="rId42"/>
    <p:sldId id="381" r:id="rId43"/>
    <p:sldId id="380" r:id="rId44"/>
    <p:sldId id="356" r:id="rId45"/>
    <p:sldId id="376" r:id="rId46"/>
    <p:sldId id="377" r:id="rId47"/>
    <p:sldId id="357" r:id="rId48"/>
    <p:sldId id="386" r:id="rId49"/>
    <p:sldId id="387" r:id="rId50"/>
    <p:sldId id="396" r:id="rId51"/>
    <p:sldId id="358" r:id="rId52"/>
    <p:sldId id="359" r:id="rId53"/>
    <p:sldId id="382" r:id="rId54"/>
    <p:sldId id="385" r:id="rId55"/>
    <p:sldId id="378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97" r:id="rId64"/>
    <p:sldId id="320" r:id="rId65"/>
    <p:sldId id="323" r:id="rId66"/>
    <p:sldId id="394" r:id="rId67"/>
    <p:sldId id="325" r:id="rId68"/>
    <p:sldId id="281" r:id="rId6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4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text ambiguity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coder's mistake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guidelines inconsistency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List1!$D$2:$D$5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596096"/>
        <c:axId val="101933056"/>
        <c:axId val="0"/>
      </c:bar3DChart>
      <c:catAx>
        <c:axId val="178596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933056"/>
        <c:crosses val="autoZero"/>
        <c:auto val="1"/>
        <c:lblAlgn val="ctr"/>
        <c:lblOffset val="100"/>
        <c:noMultiLvlLbl val="0"/>
      </c:catAx>
      <c:valAx>
        <c:axId val="101933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7859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C47A5-52F0-45EE-9FD2-5B79457BF6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C78F6C-A7A8-47F9-B8F7-966F54EDA11F}">
      <dgm:prSet phldrT="[Text]"/>
      <dgm:spPr/>
      <dgm:t>
        <a:bodyPr/>
        <a:lstStyle/>
        <a:p>
          <a:r>
            <a:rPr lang="en-US" smtClean="0"/>
            <a:t>different understanding of the content</a:t>
          </a:r>
          <a:endParaRPr lang="ru-RU"/>
        </a:p>
      </dgm:t>
    </dgm:pt>
    <dgm:pt modelId="{E4EC77DA-6F5F-451C-8195-0154CD9F1EEE}" type="parTrans" cxnId="{1BB2AA07-158A-49EB-93D5-AFDE75BD9261}">
      <dgm:prSet/>
      <dgm:spPr/>
      <dgm:t>
        <a:bodyPr/>
        <a:lstStyle/>
        <a:p>
          <a:endParaRPr lang="ru-RU"/>
        </a:p>
      </dgm:t>
    </dgm:pt>
    <dgm:pt modelId="{1C5ECE5C-FAFD-4115-BBA9-64D510449235}" type="sibTrans" cxnId="{1BB2AA07-158A-49EB-93D5-AFDE75BD9261}">
      <dgm:prSet/>
      <dgm:spPr/>
      <dgm:t>
        <a:bodyPr/>
        <a:lstStyle/>
        <a:p>
          <a:endParaRPr lang="ru-RU"/>
        </a:p>
      </dgm:t>
    </dgm:pt>
    <dgm:pt modelId="{E012E5CE-4C59-4CB7-B028-E92C3A2E0080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</a:rPr>
            <a:t>mostly don’t have influence on understanding the text as a whole</a:t>
          </a:r>
          <a:endParaRPr lang="ru-RU"/>
        </a:p>
      </dgm:t>
    </dgm:pt>
    <dgm:pt modelId="{A646588A-A2C3-4A11-A53D-00FB2CBBD6A0}" type="parTrans" cxnId="{E00D52E7-7775-4FE1-A731-5CB7F2E9985A}">
      <dgm:prSet/>
      <dgm:spPr/>
      <dgm:t>
        <a:bodyPr/>
        <a:lstStyle/>
        <a:p>
          <a:endParaRPr lang="ru-RU"/>
        </a:p>
      </dgm:t>
    </dgm:pt>
    <dgm:pt modelId="{3574B8E1-CDAD-4CF2-AA70-FB8B2D04068B}" type="sibTrans" cxnId="{E00D52E7-7775-4FE1-A731-5CB7F2E9985A}">
      <dgm:prSet/>
      <dgm:spPr/>
      <dgm:t>
        <a:bodyPr/>
        <a:lstStyle/>
        <a:p>
          <a:endParaRPr lang="ru-RU"/>
        </a:p>
      </dgm:t>
    </dgm:pt>
    <dgm:pt modelId="{75BF2DB0-D7E0-40AF-B6BE-93F85AFC96E3}">
      <dgm:prSet phldrT="[Text]"/>
      <dgm:spPr/>
      <dgm:t>
        <a:bodyPr/>
        <a:lstStyle/>
        <a:p>
          <a:r>
            <a:rPr lang="en-US" smtClean="0"/>
            <a:t>“depth” of interpretation</a:t>
          </a:r>
          <a:endParaRPr lang="ru-RU"/>
        </a:p>
      </dgm:t>
    </dgm:pt>
    <dgm:pt modelId="{502AA01B-3C20-48B0-8E8E-CD84B0EEE85F}" type="parTrans" cxnId="{10D8AB41-E45A-40CA-B90F-3B6555ED9F3D}">
      <dgm:prSet/>
      <dgm:spPr/>
      <dgm:t>
        <a:bodyPr/>
        <a:lstStyle/>
        <a:p>
          <a:endParaRPr lang="ru-RU"/>
        </a:p>
      </dgm:t>
    </dgm:pt>
    <dgm:pt modelId="{46859ED6-14CA-4842-BCA1-CDD142B26E1D}" type="sibTrans" cxnId="{10D8AB41-E45A-40CA-B90F-3B6555ED9F3D}">
      <dgm:prSet/>
      <dgm:spPr/>
      <dgm:t>
        <a:bodyPr/>
        <a:lstStyle/>
        <a:p>
          <a:endParaRPr lang="ru-RU"/>
        </a:p>
      </dgm:t>
    </dgm:pt>
    <dgm:pt modelId="{0F2E4DF3-06CC-4B11-81AB-1FCCCAB3C7CF}">
      <dgm:prSet phldrT="[Text]"/>
      <dgm:spPr/>
      <dgm:t>
        <a:bodyPr/>
        <a:lstStyle/>
        <a:p>
          <a:r>
            <a:rPr lang="en-US" dirty="0" smtClean="0"/>
            <a:t>guidelines “formalism”</a:t>
          </a:r>
          <a:endParaRPr lang="ru-RU" dirty="0"/>
        </a:p>
      </dgm:t>
    </dgm:pt>
    <dgm:pt modelId="{3FA80F6C-EB43-46C6-88DE-A64938B18CEC}" type="parTrans" cxnId="{65A69064-E66D-4683-BC9D-AE67A0A2A5EB}">
      <dgm:prSet/>
      <dgm:spPr/>
      <dgm:t>
        <a:bodyPr/>
        <a:lstStyle/>
        <a:p>
          <a:endParaRPr lang="ru-RU"/>
        </a:p>
      </dgm:t>
    </dgm:pt>
    <dgm:pt modelId="{9AAD142B-B893-4E15-9742-19B37818E868}" type="sibTrans" cxnId="{65A69064-E66D-4683-BC9D-AE67A0A2A5EB}">
      <dgm:prSet/>
      <dgm:spPr/>
      <dgm:t>
        <a:bodyPr/>
        <a:lstStyle/>
        <a:p>
          <a:endParaRPr lang="ru-RU"/>
        </a:p>
      </dgm:t>
    </dgm:pt>
    <dgm:pt modelId="{ECCC1A24-F930-4CD1-B780-F2B197BA3CCE}" type="pres">
      <dgm:prSet presAssocID="{9B8C47A5-52F0-45EE-9FD2-5B79457BF6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F3E71D-9803-4855-8604-32954C37ADB0}" type="pres">
      <dgm:prSet presAssocID="{C4C78F6C-A7A8-47F9-B8F7-966F54EDA11F}" presName="roof" presStyleLbl="dkBgShp" presStyleIdx="0" presStyleCnt="2"/>
      <dgm:spPr/>
      <dgm:t>
        <a:bodyPr/>
        <a:lstStyle/>
        <a:p>
          <a:endParaRPr lang="ru-RU"/>
        </a:p>
      </dgm:t>
    </dgm:pt>
    <dgm:pt modelId="{74BD004F-0AEA-4751-9ED0-8EBC30574F87}" type="pres">
      <dgm:prSet presAssocID="{C4C78F6C-A7A8-47F9-B8F7-966F54EDA11F}" presName="pillars" presStyleCnt="0"/>
      <dgm:spPr/>
    </dgm:pt>
    <dgm:pt modelId="{8E1FFFEB-F962-41AE-81EB-2EA0B0EB51FA}" type="pres">
      <dgm:prSet presAssocID="{C4C78F6C-A7A8-47F9-B8F7-966F54EDA11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66781-D67C-487B-81D4-B34CFB4817AB}" type="pres">
      <dgm:prSet presAssocID="{75BF2DB0-D7E0-40AF-B6BE-93F85AFC96E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3AF1BA-15DB-4A55-96C8-50B2679641B7}" type="pres">
      <dgm:prSet presAssocID="{0F2E4DF3-06CC-4B11-81AB-1FCCCAB3C7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63A9-945B-43EC-BDC6-E063CCCFCA3C}" type="pres">
      <dgm:prSet presAssocID="{C4C78F6C-A7A8-47F9-B8F7-966F54EDA11F}" presName="base" presStyleLbl="dkBgShp" presStyleIdx="1" presStyleCnt="2"/>
      <dgm:spPr/>
    </dgm:pt>
  </dgm:ptLst>
  <dgm:cxnLst>
    <dgm:cxn modelId="{10D8AB41-E45A-40CA-B90F-3B6555ED9F3D}" srcId="{C4C78F6C-A7A8-47F9-B8F7-966F54EDA11F}" destId="{75BF2DB0-D7E0-40AF-B6BE-93F85AFC96E3}" srcOrd="1" destOrd="0" parTransId="{502AA01B-3C20-48B0-8E8E-CD84B0EEE85F}" sibTransId="{46859ED6-14CA-4842-BCA1-CDD142B26E1D}"/>
    <dgm:cxn modelId="{1BB2AA07-158A-49EB-93D5-AFDE75BD9261}" srcId="{9B8C47A5-52F0-45EE-9FD2-5B79457BF6CD}" destId="{C4C78F6C-A7A8-47F9-B8F7-966F54EDA11F}" srcOrd="0" destOrd="0" parTransId="{E4EC77DA-6F5F-451C-8195-0154CD9F1EEE}" sibTransId="{1C5ECE5C-FAFD-4115-BBA9-64D510449235}"/>
    <dgm:cxn modelId="{4576A712-1618-400C-BEBF-B5482BF768B1}" type="presOf" srcId="{9B8C47A5-52F0-45EE-9FD2-5B79457BF6CD}" destId="{ECCC1A24-F930-4CD1-B780-F2B197BA3CCE}" srcOrd="0" destOrd="0" presId="urn:microsoft.com/office/officeart/2005/8/layout/hList3"/>
    <dgm:cxn modelId="{1AE63E14-217A-471D-9E78-CE16F09B0101}" type="presOf" srcId="{0F2E4DF3-06CC-4B11-81AB-1FCCCAB3C7CF}" destId="{6C3AF1BA-15DB-4A55-96C8-50B2679641B7}" srcOrd="0" destOrd="0" presId="urn:microsoft.com/office/officeart/2005/8/layout/hList3"/>
    <dgm:cxn modelId="{65A69064-E66D-4683-BC9D-AE67A0A2A5EB}" srcId="{C4C78F6C-A7A8-47F9-B8F7-966F54EDA11F}" destId="{0F2E4DF3-06CC-4B11-81AB-1FCCCAB3C7CF}" srcOrd="2" destOrd="0" parTransId="{3FA80F6C-EB43-46C6-88DE-A64938B18CEC}" sibTransId="{9AAD142B-B893-4E15-9742-19B37818E868}"/>
    <dgm:cxn modelId="{744820C7-483F-413B-8AAC-153A05A90027}" type="presOf" srcId="{C4C78F6C-A7A8-47F9-B8F7-966F54EDA11F}" destId="{AFF3E71D-9803-4855-8604-32954C37ADB0}" srcOrd="0" destOrd="0" presId="urn:microsoft.com/office/officeart/2005/8/layout/hList3"/>
    <dgm:cxn modelId="{38D06AE2-F474-42AD-92C8-7B42818A957C}" type="presOf" srcId="{E012E5CE-4C59-4CB7-B028-E92C3A2E0080}" destId="{8E1FFFEB-F962-41AE-81EB-2EA0B0EB51FA}" srcOrd="0" destOrd="0" presId="urn:microsoft.com/office/officeart/2005/8/layout/hList3"/>
    <dgm:cxn modelId="{E00D52E7-7775-4FE1-A731-5CB7F2E9985A}" srcId="{C4C78F6C-A7A8-47F9-B8F7-966F54EDA11F}" destId="{E012E5CE-4C59-4CB7-B028-E92C3A2E0080}" srcOrd="0" destOrd="0" parTransId="{A646588A-A2C3-4A11-A53D-00FB2CBBD6A0}" sibTransId="{3574B8E1-CDAD-4CF2-AA70-FB8B2D04068B}"/>
    <dgm:cxn modelId="{C79D72A9-8EB3-46E3-ACF8-4A344A1F22C9}" type="presOf" srcId="{75BF2DB0-D7E0-40AF-B6BE-93F85AFC96E3}" destId="{E4566781-D67C-487B-81D4-B34CFB4817AB}" srcOrd="0" destOrd="0" presId="urn:microsoft.com/office/officeart/2005/8/layout/hList3"/>
    <dgm:cxn modelId="{932E191A-F819-4F46-A635-F3DACF707FB1}" type="presParOf" srcId="{ECCC1A24-F930-4CD1-B780-F2B197BA3CCE}" destId="{AFF3E71D-9803-4855-8604-32954C37ADB0}" srcOrd="0" destOrd="0" presId="urn:microsoft.com/office/officeart/2005/8/layout/hList3"/>
    <dgm:cxn modelId="{FC48CA3A-4021-4E50-B1FE-B5053B80AD6C}" type="presParOf" srcId="{ECCC1A24-F930-4CD1-B780-F2B197BA3CCE}" destId="{74BD004F-0AEA-4751-9ED0-8EBC30574F87}" srcOrd="1" destOrd="0" presId="urn:microsoft.com/office/officeart/2005/8/layout/hList3"/>
    <dgm:cxn modelId="{FCB392DF-10EC-428E-930B-04779E3AF681}" type="presParOf" srcId="{74BD004F-0AEA-4751-9ED0-8EBC30574F87}" destId="{8E1FFFEB-F962-41AE-81EB-2EA0B0EB51FA}" srcOrd="0" destOrd="0" presId="urn:microsoft.com/office/officeart/2005/8/layout/hList3"/>
    <dgm:cxn modelId="{35636F80-D76C-4CE2-9898-6F5403DF8227}" type="presParOf" srcId="{74BD004F-0AEA-4751-9ED0-8EBC30574F87}" destId="{E4566781-D67C-487B-81D4-B34CFB4817AB}" srcOrd="1" destOrd="0" presId="urn:microsoft.com/office/officeart/2005/8/layout/hList3"/>
    <dgm:cxn modelId="{F78A6C12-EA45-4016-BD6A-63727CA84921}" type="presParOf" srcId="{74BD004F-0AEA-4751-9ED0-8EBC30574F87}" destId="{6C3AF1BA-15DB-4A55-96C8-50B2679641B7}" srcOrd="2" destOrd="0" presId="urn:microsoft.com/office/officeart/2005/8/layout/hList3"/>
    <dgm:cxn modelId="{2400A40B-A9D0-4C65-A707-EF21A87FBFA9}" type="presParOf" srcId="{ECCC1A24-F930-4CD1-B780-F2B197BA3CCE}" destId="{807863A9-945B-43EC-BDC6-E063CCCFCA3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3E71D-9803-4855-8604-32954C37ADB0}">
      <dsp:nvSpPr>
        <dsp:cNvPr id="0" name=""/>
        <dsp:cNvSpPr/>
      </dsp:nvSpPr>
      <dsp:spPr>
        <a:xfrm>
          <a:off x="0" y="0"/>
          <a:ext cx="8280920" cy="5832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different understanding of the content</a:t>
          </a:r>
          <a:endParaRPr lang="ru-RU" sz="2700" kern="1200"/>
        </a:p>
      </dsp:txBody>
      <dsp:txXfrm>
        <a:off x="0" y="0"/>
        <a:ext cx="8280920" cy="583264"/>
      </dsp:txXfrm>
    </dsp:sp>
    <dsp:sp modelId="{8E1FFFEB-F962-41AE-81EB-2EA0B0EB51FA}">
      <dsp:nvSpPr>
        <dsp:cNvPr id="0" name=""/>
        <dsp:cNvSpPr/>
      </dsp:nvSpPr>
      <dsp:spPr>
        <a:xfrm>
          <a:off x="4043" y="583264"/>
          <a:ext cx="2757611" cy="1224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</a:rPr>
            <a:t>mostly don’t have influence on understanding the text as a whole</a:t>
          </a:r>
          <a:endParaRPr lang="ru-RU" sz="2000" kern="1200"/>
        </a:p>
      </dsp:txBody>
      <dsp:txXfrm>
        <a:off x="4043" y="583264"/>
        <a:ext cx="2757611" cy="1224856"/>
      </dsp:txXfrm>
    </dsp:sp>
    <dsp:sp modelId="{E4566781-D67C-487B-81D4-B34CFB4817AB}">
      <dsp:nvSpPr>
        <dsp:cNvPr id="0" name=""/>
        <dsp:cNvSpPr/>
      </dsp:nvSpPr>
      <dsp:spPr>
        <a:xfrm>
          <a:off x="2761654" y="583264"/>
          <a:ext cx="2757611" cy="1224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“depth” of interpretation</a:t>
          </a:r>
          <a:endParaRPr lang="ru-RU" sz="2000" kern="1200"/>
        </a:p>
      </dsp:txBody>
      <dsp:txXfrm>
        <a:off x="2761654" y="583264"/>
        <a:ext cx="2757611" cy="1224856"/>
      </dsp:txXfrm>
    </dsp:sp>
    <dsp:sp modelId="{6C3AF1BA-15DB-4A55-96C8-50B2679641B7}">
      <dsp:nvSpPr>
        <dsp:cNvPr id="0" name=""/>
        <dsp:cNvSpPr/>
      </dsp:nvSpPr>
      <dsp:spPr>
        <a:xfrm>
          <a:off x="5519265" y="583264"/>
          <a:ext cx="2757611" cy="1224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guidelines “formalism”</a:t>
          </a:r>
          <a:endParaRPr lang="ru-RU" sz="2000" kern="1200" dirty="0"/>
        </a:p>
      </dsp:txBody>
      <dsp:txXfrm>
        <a:off x="5519265" y="583264"/>
        <a:ext cx="2757611" cy="1224856"/>
      </dsp:txXfrm>
    </dsp:sp>
    <dsp:sp modelId="{807863A9-945B-43EC-BDC6-E063CCCFCA3C}">
      <dsp:nvSpPr>
        <dsp:cNvPr id="0" name=""/>
        <dsp:cNvSpPr/>
      </dsp:nvSpPr>
      <dsp:spPr>
        <a:xfrm>
          <a:off x="0" y="1808120"/>
          <a:ext cx="8280920" cy="1360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F8FE-0447-4AFE-95D0-E2D5520D1E7B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CAC9-E4CA-4471-A814-03E0E009D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последней лекции расскажу про проблемы,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А еще про то, что можно делать с нашими данными, например, вместе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12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874" indent="-28572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190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fld id="{8C31980D-A070-47EF-B48F-6B25BD0EED97}" type="slidenum">
              <a:rPr lang="en-US" smtClean="0"/>
              <a:pPr eaLnBrk="1" hangingPunct="1"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поискать в презентациях про ПСЕДТ</a:t>
            </a:r>
            <a:r>
              <a:rPr lang="ru-RU" baseline="0" dirty="0" smtClean="0"/>
              <a:t> красивые картинки про синтаксические уровни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9B99-731C-4133-8C26-DE36089A334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5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343" indent="-171343">
              <a:buFontTx/>
              <a:buChar char="•"/>
            </a:pPr>
            <a:r>
              <a:rPr lang="cs-CZ" smtClean="0"/>
              <a:t>za   člen   koreferenčního   páru   se považuje   celý   podstrom  koreferujícího   výrazu,   tj.   koreferující   člen   vždy  zahrnuje determinátory (ukazovací zájmena apod.), modifikátory, předložky a všechny závislé členy</a:t>
            </a:r>
            <a:endParaRPr lang="en-US" smtClean="0"/>
          </a:p>
          <a:p>
            <a:pPr marL="171343" indent="-171343">
              <a:buFontTx/>
              <a:buChar char="•"/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874" indent="-28572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190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fld id="{EDB7EA7B-4A61-4DE4-BC14-AE2107200D42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остальные</a:t>
            </a:r>
            <a:r>
              <a:rPr lang="ru-RU" baseline="0" dirty="0" smtClean="0"/>
              <a:t> примеры – в базе данных </a:t>
            </a:r>
            <a:r>
              <a:rPr lang="en-US" baseline="0" dirty="0" smtClean="0"/>
              <a:t>higher/lower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ad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86AB5-EF32-4E6D-9E9D-7A947E70403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05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понадобится,</a:t>
            </a:r>
            <a:r>
              <a:rPr lang="ru-RU" baseline="0" dirty="0" smtClean="0"/>
              <a:t> в моей книжке есть примеры отсылки на невычленяемые куски дерева (желтая закладочка)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ad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86AB5-EF32-4E6D-9E9D-7A947E70403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70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874" indent="-28572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2883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190" indent="-228577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496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864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580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fld id="{8C31980D-A070-47EF-B48F-6B25BD0EED97}" type="slidenum">
              <a:rPr lang="en-US" smtClean="0"/>
              <a:pPr eaLnBrk="1" hangingPunct="1"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3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5.xls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6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208912" cy="3024336"/>
          </a:xfrm>
        </p:spPr>
        <p:txBody>
          <a:bodyPr>
            <a:noAutofit/>
          </a:bodyPr>
          <a:lstStyle/>
          <a:p>
            <a:r>
              <a:rPr lang="en-US" sz="2800" dirty="0"/>
              <a:t>Annotation of textual phenomena in the Prague Dependency Treebank </a:t>
            </a:r>
            <a:r>
              <a:rPr lang="en-US" sz="2800" dirty="0" smtClean="0"/>
              <a:t> (April 27)</a:t>
            </a:r>
            <a:endParaRPr lang="en-US" sz="2800" dirty="0"/>
          </a:p>
          <a:p>
            <a:r>
              <a:rPr lang="en-US" sz="2800" dirty="0" err="1"/>
              <a:t>Coreferential</a:t>
            </a:r>
            <a:r>
              <a:rPr lang="en-US" sz="2800" dirty="0"/>
              <a:t> expressions in English and Czech (April 28)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Coreference</a:t>
            </a:r>
            <a:r>
              <a:rPr lang="en-US" sz="2800" b="1" dirty="0">
                <a:solidFill>
                  <a:srgbClr val="FF0000"/>
                </a:solidFill>
              </a:rPr>
              <a:t> in Czech and cross-</a:t>
            </a:r>
            <a:r>
              <a:rPr lang="en-US" sz="2800" b="1" dirty="0" err="1">
                <a:solidFill>
                  <a:srgbClr val="FF0000"/>
                </a:solidFill>
              </a:rPr>
              <a:t>lingually</a:t>
            </a:r>
            <a:r>
              <a:rPr lang="en-US" sz="2800" b="1" dirty="0">
                <a:solidFill>
                  <a:srgbClr val="FF0000"/>
                </a:solidFill>
              </a:rPr>
              <a:t> – ideas and perspectives (April 30)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8458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6000" dirty="0">
                <a:effectLst/>
              </a:rPr>
              <a:t>Overview</a:t>
            </a:r>
            <a:endParaRPr lang="ru-RU" sz="6000" dirty="0">
              <a:effectLst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71817" y="5358349"/>
            <a:ext cx="8201083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“made in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ÚFAL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Institute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Formal and Applied Linguistics, Charles University in Prague, Faculty of Mathematics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7" descr="logo_ufal_GIF_w142px_trans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85" y="5510808"/>
            <a:ext cx="992188" cy="79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4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39552" y="9178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</a:rPr>
              <a:t>Textual coreference</a:t>
            </a:r>
            <a:endParaRPr lang="cs-CZ" dirty="0">
              <a:effectLst/>
            </a:endParaRP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07504" y="1844824"/>
            <a:ext cx="9036496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83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defRPr>
            </a:lvl2pPr>
            <a:lvl3pPr marL="668020" lvl="2" indent="0">
              <a:lnSpc>
                <a:spcPct val="83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sz="2000" dirty="0"/>
              <a:t>personal and possessive pronouns </a:t>
            </a:r>
            <a:r>
              <a:rPr lang="en-US" sz="2000" dirty="0" smtClean="0"/>
              <a:t>(</a:t>
            </a:r>
            <a:r>
              <a:rPr lang="en-US" sz="2000" i="1" u="sng" dirty="0" err="1" smtClean="0"/>
              <a:t>Jonh</a:t>
            </a:r>
            <a:r>
              <a:rPr lang="en-US" sz="2000" i="1" dirty="0" smtClean="0"/>
              <a:t> left Mary. </a:t>
            </a:r>
            <a:r>
              <a:rPr lang="en-US" sz="2000" i="1" u="sng" dirty="0"/>
              <a:t>He</a:t>
            </a:r>
            <a:r>
              <a:rPr lang="en-US" sz="2000" i="1" dirty="0"/>
              <a:t> </a:t>
            </a:r>
            <a:r>
              <a:rPr lang="en-US" sz="2000" i="1" dirty="0" smtClean="0"/>
              <a:t>wanted to see </a:t>
            </a:r>
            <a:r>
              <a:rPr lang="en-US" sz="2000" i="1" u="sng" dirty="0" smtClean="0"/>
              <a:t>his</a:t>
            </a:r>
            <a:r>
              <a:rPr lang="en-US" sz="2000" i="1" dirty="0" smtClean="0"/>
              <a:t> mother</a:t>
            </a:r>
            <a:r>
              <a:rPr lang="en-US" sz="2000" dirty="0" smtClean="0"/>
              <a:t>),</a:t>
            </a:r>
            <a:endParaRPr lang="en-US" sz="2000" dirty="0"/>
          </a:p>
          <a:p>
            <a:pPr lvl="1"/>
            <a:r>
              <a:rPr lang="en-US" sz="2000" dirty="0"/>
              <a:t>demonstrative pronouns </a:t>
            </a:r>
            <a:r>
              <a:rPr lang="en-US" sz="2000" i="1" dirty="0"/>
              <a:t>ten, ta, </a:t>
            </a:r>
            <a:r>
              <a:rPr lang="en-US" sz="2000" i="1" dirty="0" smtClean="0"/>
              <a:t>to </a:t>
            </a:r>
            <a:r>
              <a:rPr lang="en-US" sz="2000" dirty="0" smtClean="0"/>
              <a:t>(</a:t>
            </a:r>
            <a:r>
              <a:rPr lang="en-US" sz="2000" i="1" u="sng" dirty="0" smtClean="0"/>
              <a:t>It</a:t>
            </a:r>
            <a:r>
              <a:rPr lang="en-US" sz="2000" i="1" dirty="0" smtClean="0"/>
              <a:t> means that he doesn’t really love Mary.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with textual ellipsis (</a:t>
            </a:r>
            <a:r>
              <a:rPr lang="en-US" sz="2000" dirty="0" smtClean="0"/>
              <a:t>zeros) </a:t>
            </a:r>
            <a:r>
              <a:rPr lang="cs-CZ" sz="2000" dirty="0"/>
              <a:t>(</a:t>
            </a:r>
            <a:r>
              <a:rPr lang="en-US" sz="2000" i="1" dirty="0" smtClean="0"/>
              <a:t>V</a:t>
            </a:r>
            <a:r>
              <a:rPr lang="cs-CZ" sz="2000" i="1" dirty="0" err="1" smtClean="0"/>
              <a:t>íce</a:t>
            </a:r>
            <a:r>
              <a:rPr lang="cs-CZ" sz="2000" i="1" dirty="0" smtClean="0"/>
              <a:t> si </a:t>
            </a:r>
            <a:r>
              <a:rPr lang="en-US" sz="2000" i="1" dirty="0"/>
              <a:t>Ø</a:t>
            </a:r>
            <a:r>
              <a:rPr lang="cs-CZ" sz="2000" i="1" dirty="0" smtClean="0"/>
              <a:t> vážil své matky.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nouns (</a:t>
            </a:r>
            <a:r>
              <a:rPr lang="cs-CZ" sz="2000" i="1" u="sng" dirty="0" smtClean="0"/>
              <a:t>John</a:t>
            </a:r>
            <a:r>
              <a:rPr lang="cs-CZ" sz="2000" i="1" dirty="0" smtClean="0"/>
              <a:t> </a:t>
            </a:r>
            <a:r>
              <a:rPr lang="en-US" sz="2000" i="1" dirty="0" smtClean="0"/>
              <a:t>asked </a:t>
            </a:r>
            <a:r>
              <a:rPr lang="en-US" sz="2000" i="1" u="dashLongHeavy" dirty="0" smtClean="0"/>
              <a:t>h</a:t>
            </a:r>
            <a:r>
              <a:rPr lang="cs-CZ" sz="2000" i="1" u="dashLongHeavy" dirty="0" err="1" smtClean="0"/>
              <a:t>is</a:t>
            </a:r>
            <a:r>
              <a:rPr lang="en-US" sz="2000" i="1" u="dashLongHeavy" dirty="0" smtClean="0"/>
              <a:t> </a:t>
            </a:r>
            <a:r>
              <a:rPr lang="en-US" sz="2000" i="1" u="dashLongHeavy" dirty="0"/>
              <a:t>mother</a:t>
            </a:r>
            <a:r>
              <a:rPr lang="en-US" sz="2000" i="1" dirty="0"/>
              <a:t> to </a:t>
            </a:r>
            <a:r>
              <a:rPr lang="cs-CZ" sz="2000" i="1" dirty="0" err="1" smtClean="0"/>
              <a:t>advise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him</a:t>
            </a:r>
            <a:r>
              <a:rPr lang="en-US" sz="2000" i="1" dirty="0" smtClean="0"/>
              <a:t> how he should behave with Mary, </a:t>
            </a:r>
            <a:r>
              <a:rPr lang="en-US" sz="2000" i="1" dirty="0"/>
              <a:t>but </a:t>
            </a:r>
            <a:r>
              <a:rPr lang="en-US" sz="2000" i="1" u="dashLongHeavy" dirty="0"/>
              <a:t>mother</a:t>
            </a:r>
            <a:r>
              <a:rPr lang="en-US" sz="2000" i="1" dirty="0"/>
              <a:t> ignored </a:t>
            </a:r>
            <a:r>
              <a:rPr lang="en-US" sz="2000" i="1" u="sng" dirty="0"/>
              <a:t>her </a:t>
            </a:r>
            <a:r>
              <a:rPr lang="cs-CZ" sz="2000" i="1" u="sng" dirty="0" smtClean="0"/>
              <a:t>son</a:t>
            </a:r>
            <a:r>
              <a:rPr lang="en-US" sz="2000" i="1" dirty="0" smtClean="0"/>
              <a:t>’s </a:t>
            </a:r>
            <a:r>
              <a:rPr lang="en-US" sz="2000" i="1" dirty="0"/>
              <a:t>wish</a:t>
            </a:r>
            <a:r>
              <a:rPr lang="en-US" sz="2000" dirty="0"/>
              <a:t>.)</a:t>
            </a:r>
          </a:p>
          <a:p>
            <a:pPr lvl="1"/>
            <a:r>
              <a:rPr lang="en-US" sz="2000" dirty="0"/>
              <a:t>local adverbs </a:t>
            </a:r>
            <a:r>
              <a:rPr lang="en-US" sz="2000" dirty="0" smtClean="0"/>
              <a:t>(</a:t>
            </a:r>
            <a:r>
              <a:rPr lang="cs-CZ" sz="2000" i="1" dirty="0" smtClean="0"/>
              <a:t>John </a:t>
            </a:r>
            <a:r>
              <a:rPr lang="en-US" sz="2000" i="1" dirty="0" smtClean="0"/>
              <a:t>asked </a:t>
            </a:r>
            <a:r>
              <a:rPr lang="en-US" sz="2000" i="1" dirty="0"/>
              <a:t>mother to come to </a:t>
            </a:r>
            <a:r>
              <a:rPr lang="cs-CZ" sz="2000" i="1" u="sng" dirty="0" smtClean="0"/>
              <a:t>Mary</a:t>
            </a:r>
            <a:r>
              <a:rPr lang="en-US" sz="2000" i="1" u="sng" dirty="0" smtClean="0"/>
              <a:t>’s place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with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him</a:t>
            </a:r>
            <a:r>
              <a:rPr lang="cs-CZ" sz="2000" i="1" dirty="0" smtClean="0"/>
              <a:t> </a:t>
            </a:r>
            <a:r>
              <a:rPr lang="en-US" sz="2000" i="1" dirty="0" smtClean="0"/>
              <a:t>but </a:t>
            </a:r>
            <a:r>
              <a:rPr lang="en-US" sz="2000" i="1" dirty="0"/>
              <a:t>she decided not to go </a:t>
            </a:r>
            <a:r>
              <a:rPr lang="en-US" sz="2000" i="1" u="sng" dirty="0"/>
              <a:t>there</a:t>
            </a:r>
            <a:r>
              <a:rPr lang="en-US" sz="2000" dirty="0"/>
              <a:t>.)</a:t>
            </a:r>
          </a:p>
          <a:p>
            <a:pPr lvl="1"/>
            <a:r>
              <a:rPr lang="en-US" sz="2000" dirty="0"/>
              <a:t>some adjectives </a:t>
            </a:r>
            <a:r>
              <a:rPr lang="en-US" sz="2000" dirty="0" smtClean="0"/>
              <a:t>(</a:t>
            </a:r>
            <a:r>
              <a:rPr lang="en-US" sz="2000" i="1" dirty="0" smtClean="0"/>
              <a:t>At last, Mary came </a:t>
            </a:r>
            <a:r>
              <a:rPr lang="en-US" sz="2000" i="1" u="sng" dirty="0"/>
              <a:t>to Prague</a:t>
            </a:r>
            <a:r>
              <a:rPr lang="en-US" sz="2000" i="1" dirty="0"/>
              <a:t> </a:t>
            </a:r>
            <a:r>
              <a:rPr lang="en-US" sz="2000" i="1" dirty="0" smtClean="0"/>
              <a:t>herself and </a:t>
            </a:r>
            <a:r>
              <a:rPr lang="en-US" sz="2000" i="1" dirty="0"/>
              <a:t>found the </a:t>
            </a:r>
            <a:r>
              <a:rPr lang="en-US" sz="2000" i="1" u="sng" dirty="0"/>
              <a:t>Prague </a:t>
            </a:r>
            <a:r>
              <a:rPr lang="en-US" sz="2000" i="1" dirty="0"/>
              <a:t>atmosphere quite casual.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reference to events </a:t>
            </a:r>
            <a:r>
              <a:rPr lang="en-US" sz="2000" dirty="0" smtClean="0"/>
              <a:t>(</a:t>
            </a:r>
            <a:r>
              <a:rPr lang="en-US" sz="2000" i="1" dirty="0" smtClean="0"/>
              <a:t>Mary suggested </a:t>
            </a:r>
            <a:r>
              <a:rPr lang="en-US" sz="2000" i="1" dirty="0" err="1" smtClean="0"/>
              <a:t>Jonh</a:t>
            </a:r>
            <a:r>
              <a:rPr lang="en-US" sz="2000" i="1" dirty="0" smtClean="0"/>
              <a:t> </a:t>
            </a:r>
            <a:r>
              <a:rPr lang="en-US" sz="2000" i="1" u="sng" dirty="0" smtClean="0"/>
              <a:t>to go to the theater</a:t>
            </a:r>
            <a:r>
              <a:rPr lang="en-US" sz="2000" i="1" dirty="0" smtClean="0"/>
              <a:t>, </a:t>
            </a:r>
            <a:r>
              <a:rPr lang="en-US" sz="2000" i="1" dirty="0"/>
              <a:t>but </a:t>
            </a:r>
            <a:r>
              <a:rPr lang="en-US" sz="2000" i="1" dirty="0" err="1" smtClean="0"/>
              <a:t>Jonh</a:t>
            </a:r>
            <a:r>
              <a:rPr lang="en-US" sz="2000" i="1" dirty="0" smtClean="0"/>
              <a:t> </a:t>
            </a:r>
            <a:r>
              <a:rPr lang="en-US" sz="2000" i="1" dirty="0"/>
              <a:t>ignored </a:t>
            </a:r>
            <a:r>
              <a:rPr lang="en-US" sz="2000" i="1" u="sng" dirty="0" smtClean="0"/>
              <a:t>her </a:t>
            </a:r>
            <a:r>
              <a:rPr lang="en-US" sz="2000" i="1" u="sng" dirty="0"/>
              <a:t>wish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antecedent is a whole segment of (previous) text larger than one sentence (phrase) — special type of textual coreference </a:t>
            </a:r>
            <a:r>
              <a:rPr lang="en-US" sz="2000" dirty="0" err="1"/>
              <a:t>segm</a:t>
            </a:r>
            <a:r>
              <a:rPr lang="en-US" sz="2000" dirty="0"/>
              <a:t>(</a:t>
            </a:r>
            <a:r>
              <a:rPr lang="en-US" sz="2000" dirty="0" err="1"/>
              <a:t>ent</a:t>
            </a:r>
            <a:r>
              <a:rPr lang="en-US" sz="2000" dirty="0"/>
              <a:t>) without explicitly marked </a:t>
            </a:r>
            <a:r>
              <a:rPr lang="en-US" sz="2000" dirty="0" smtClean="0"/>
              <a:t>antecedent: (</a:t>
            </a:r>
            <a:r>
              <a:rPr lang="en-US" sz="2000" i="1" dirty="0" smtClean="0"/>
              <a:t>The next day Mary suggested to visit his mother. Then she proposed to go swimming. Her last wish was just to look at the city center. </a:t>
            </a:r>
            <a:r>
              <a:rPr lang="en-US" sz="2000" i="1" dirty="0" err="1" smtClean="0"/>
              <a:t>Jonh</a:t>
            </a:r>
            <a:r>
              <a:rPr lang="en-US" sz="2000" i="1" dirty="0" smtClean="0"/>
              <a:t> denied all of </a:t>
            </a:r>
            <a:r>
              <a:rPr lang="en-US" sz="2000" i="1" u="sng" dirty="0" smtClean="0"/>
              <a:t>it</a:t>
            </a:r>
            <a:r>
              <a:rPr lang="en-US" sz="2000" i="1" dirty="0" smtClean="0"/>
              <a:t>.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45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2276872"/>
            <a:ext cx="763284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b="1" dirty="0" smtClean="0"/>
              <a:t>SPEC(</a:t>
            </a:r>
            <a:r>
              <a:rPr lang="en-US" sz="1900" b="1" dirty="0" err="1" smtClean="0"/>
              <a:t>ific</a:t>
            </a:r>
            <a:r>
              <a:rPr lang="en-US" sz="1900" b="1" dirty="0" smtClean="0"/>
              <a:t>)</a:t>
            </a:r>
            <a:r>
              <a:rPr lang="en-US" sz="1900" dirty="0" smtClean="0"/>
              <a:t> for coreference of NPs with specific reference (</a:t>
            </a:r>
            <a:r>
              <a:rPr lang="en-US" sz="1900" i="1" dirty="0" err="1" smtClean="0"/>
              <a:t>Jonh</a:t>
            </a:r>
            <a:r>
              <a:rPr lang="en-US" sz="1900" i="1" baseline="-25000" dirty="0" err="1" smtClean="0"/>
              <a:t>a</a:t>
            </a:r>
            <a:r>
              <a:rPr lang="en-US" sz="1900" dirty="0" smtClean="0"/>
              <a:t> </a:t>
            </a:r>
            <a:r>
              <a:rPr lang="en-US" sz="1900" i="1" dirty="0" smtClean="0"/>
              <a:t>asked</a:t>
            </a:r>
            <a:r>
              <a:rPr lang="en-US" sz="1900" dirty="0" smtClean="0"/>
              <a:t> </a:t>
            </a:r>
            <a:r>
              <a:rPr lang="en-US" sz="1900" i="1" dirty="0" err="1" smtClean="0"/>
              <a:t>his</a:t>
            </a:r>
            <a:r>
              <a:rPr lang="en-US" sz="1900" i="1" baseline="-25000" dirty="0" err="1" smtClean="0"/>
              <a:t>a</a:t>
            </a:r>
            <a:r>
              <a:rPr lang="en-US" sz="1900" dirty="0" smtClean="0"/>
              <a:t> </a:t>
            </a:r>
            <a:r>
              <a:rPr lang="en-US" sz="1900" i="1" dirty="0" err="1" smtClean="0"/>
              <a:t>mother</a:t>
            </a:r>
            <a:r>
              <a:rPr lang="en-US" sz="1900" i="1" baseline="-25000" dirty="0" err="1" smtClean="0"/>
              <a:t>b</a:t>
            </a:r>
            <a:r>
              <a:rPr lang="en-US" sz="1900" i="1" dirty="0" smtClean="0"/>
              <a:t> to </a:t>
            </a:r>
            <a:r>
              <a:rPr lang="en-US" sz="1900" i="1" dirty="0" err="1" smtClean="0"/>
              <a:t>advise</a:t>
            </a:r>
            <a:r>
              <a:rPr lang="en-US" sz="1900" i="1" baseline="-25000" dirty="0" err="1" smtClean="0"/>
              <a:t>c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him</a:t>
            </a:r>
            <a:r>
              <a:rPr lang="en-US" sz="1900" i="1" baseline="-25000" dirty="0" err="1" smtClean="0"/>
              <a:t>a</a:t>
            </a:r>
            <a:r>
              <a:rPr lang="en-US" sz="1900" i="1" dirty="0" smtClean="0"/>
              <a:t>, but </a:t>
            </a:r>
            <a:r>
              <a:rPr lang="en-US" sz="1900" i="1" dirty="0" err="1" smtClean="0"/>
              <a:t>mother</a:t>
            </a:r>
            <a:r>
              <a:rPr lang="en-US" sz="1900" i="1" baseline="-25000" dirty="0" err="1" smtClean="0"/>
              <a:t>b</a:t>
            </a:r>
            <a:r>
              <a:rPr lang="en-US" sz="1900" i="1" dirty="0" smtClean="0"/>
              <a:t> ignored her</a:t>
            </a:r>
            <a:r>
              <a:rPr lang="en-US" sz="1900" i="1" baseline="-25000" dirty="0" smtClean="0"/>
              <a:t>b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son</a:t>
            </a:r>
            <a:r>
              <a:rPr lang="en-US" sz="1900" i="1" baseline="-25000" dirty="0" err="1" smtClean="0"/>
              <a:t>a</a:t>
            </a:r>
            <a:r>
              <a:rPr lang="en-US" sz="1900" i="1" dirty="0" err="1" smtClean="0"/>
              <a:t>’s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wish</a:t>
            </a:r>
            <a:r>
              <a:rPr lang="en-US" sz="1900" i="1" baseline="-25000" dirty="0" err="1" smtClean="0"/>
              <a:t>c</a:t>
            </a:r>
            <a:r>
              <a:rPr lang="en-US" sz="1900" dirty="0" smtClean="0"/>
              <a:t>)</a:t>
            </a:r>
            <a:endParaRPr lang="cs-CZ" sz="1900" dirty="0" smtClean="0"/>
          </a:p>
          <a:p>
            <a:pPr lvl="1"/>
            <a:r>
              <a:rPr lang="en-US" sz="1900" b="1" dirty="0" smtClean="0"/>
              <a:t>GEN(</a:t>
            </a:r>
            <a:r>
              <a:rPr lang="en-US" sz="1900" b="1" dirty="0" err="1" smtClean="0"/>
              <a:t>eric</a:t>
            </a:r>
            <a:r>
              <a:rPr lang="en-US" sz="1900" b="1" dirty="0" smtClean="0"/>
              <a:t>)</a:t>
            </a:r>
            <a:r>
              <a:rPr lang="en-US" sz="1900" dirty="0" smtClean="0"/>
              <a:t> for coreference of NPs with generic reference, e.g.</a:t>
            </a:r>
          </a:p>
          <a:p>
            <a:pPr marL="640080" lvl="2" indent="0">
              <a:buNone/>
            </a:pPr>
            <a:r>
              <a:rPr lang="en-US" sz="1900" i="1" dirty="0" smtClean="0"/>
              <a:t>(Mary </a:t>
            </a:r>
            <a:r>
              <a:rPr lang="en-US" sz="1900" i="1" dirty="0"/>
              <a:t>proposed </a:t>
            </a:r>
            <a:r>
              <a:rPr lang="en-US" sz="1900" i="1" dirty="0" err="1"/>
              <a:t>Jonh</a:t>
            </a:r>
            <a:r>
              <a:rPr lang="en-US" sz="1900" i="1" dirty="0"/>
              <a:t> to go to the Zoo to see </a:t>
            </a:r>
            <a:r>
              <a:rPr lang="en-US" sz="1900" i="1" u="sng" dirty="0"/>
              <a:t>animals</a:t>
            </a:r>
            <a:r>
              <a:rPr lang="en-US" sz="1900" i="1" dirty="0"/>
              <a:t>. She believed that having looked at </a:t>
            </a:r>
            <a:r>
              <a:rPr lang="en-US" sz="1900" i="1" u="sng" dirty="0"/>
              <a:t>animals</a:t>
            </a:r>
            <a:r>
              <a:rPr lang="en-US" sz="1900" i="1" dirty="0"/>
              <a:t>, </a:t>
            </a:r>
            <a:r>
              <a:rPr lang="en-US" sz="1900" i="1" dirty="0" err="1" smtClean="0"/>
              <a:t>Jonh</a:t>
            </a:r>
            <a:r>
              <a:rPr lang="en-US" sz="1900" i="1" dirty="0" smtClean="0"/>
              <a:t> </a:t>
            </a:r>
            <a:r>
              <a:rPr lang="en-US" sz="1900" i="1" dirty="0"/>
              <a:t>will understand how wild he behaved to her</a:t>
            </a:r>
            <a:r>
              <a:rPr lang="en-US" sz="1900" i="1" dirty="0" smtClean="0"/>
              <a:t>.)</a:t>
            </a:r>
            <a:endParaRPr lang="en-US" sz="1900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7504" y="1133872"/>
            <a:ext cx="877138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dirty="0">
                <a:effectLst/>
              </a:rPr>
              <a:t>Textual coreference - types</a:t>
            </a:r>
            <a:endParaRPr lang="cs-CZ" sz="4800" dirty="0">
              <a:effectLst/>
            </a:endParaRP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-36512" y="517918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END OF STORY</a:t>
            </a:r>
            <a:endParaRPr lang="pl-PL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E</a:t>
            </a:r>
            <a:r>
              <a:rPr lang="en-US" dirty="0" err="1" smtClean="0"/>
              <a:t>xophora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98496"/>
            <a:ext cx="7704856" cy="347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expression refers to situations or reality external to the </a:t>
            </a:r>
            <a:r>
              <a:rPr lang="en-US" dirty="0" smtClean="0"/>
              <a:t>text – special attribute </a:t>
            </a:r>
            <a:r>
              <a:rPr lang="en-US" dirty="0" err="1" smtClean="0"/>
              <a:t>coref_special</a:t>
            </a:r>
            <a:r>
              <a:rPr lang="en-US" dirty="0" smtClean="0"/>
              <a:t>, type </a:t>
            </a:r>
            <a:r>
              <a:rPr lang="en-US" dirty="0" err="1" smtClean="0"/>
              <a:t>exoph</a:t>
            </a:r>
            <a:endParaRPr lang="en-US" dirty="0" smtClean="0"/>
          </a:p>
          <a:p>
            <a:r>
              <a:rPr lang="cs-CZ" i="1" dirty="0"/>
              <a:t>Dokončeny by měly být </a:t>
            </a:r>
            <a:r>
              <a:rPr lang="en-US" dirty="0" smtClean="0"/>
              <a:t>[...]</a:t>
            </a:r>
            <a:r>
              <a:rPr lang="cs-CZ" i="1" dirty="0" smtClean="0"/>
              <a:t> </a:t>
            </a:r>
            <a:r>
              <a:rPr lang="cs-CZ" i="1" dirty="0"/>
              <a:t>na </a:t>
            </a:r>
            <a:r>
              <a:rPr lang="cs-CZ" i="1" dirty="0" smtClean="0"/>
              <a:t>sídlišti</a:t>
            </a:r>
            <a:r>
              <a:rPr lang="en-US" i="1" dirty="0" smtClean="0"/>
              <a:t> </a:t>
            </a:r>
            <a:r>
              <a:rPr lang="en-US" i="1" dirty="0" err="1" smtClean="0"/>
              <a:t>Barrandov</a:t>
            </a:r>
            <a:r>
              <a:rPr lang="en-US" i="1" dirty="0" smtClean="0"/>
              <a:t> </a:t>
            </a:r>
            <a:r>
              <a:rPr lang="en-US" i="1" dirty="0"/>
              <a:t>v </a:t>
            </a:r>
            <a:r>
              <a:rPr lang="en-US" i="1" u="sng" dirty="0" err="1"/>
              <a:t>těchto</a:t>
            </a:r>
            <a:r>
              <a:rPr lang="en-US" i="1" u="sng" dirty="0"/>
              <a:t> </a:t>
            </a:r>
            <a:r>
              <a:rPr lang="en-US" i="1" u="sng" dirty="0" err="1" smtClean="0"/>
              <a:t>dnech</a:t>
            </a:r>
            <a:r>
              <a:rPr lang="en-US" i="1" dirty="0" smtClean="0"/>
              <a:t>.(= </a:t>
            </a:r>
            <a:r>
              <a:rPr lang="en-US" i="1" dirty="0"/>
              <a:t>It should be finished </a:t>
            </a:r>
            <a:r>
              <a:rPr lang="en-US" dirty="0" smtClean="0"/>
              <a:t>[...]</a:t>
            </a:r>
            <a:r>
              <a:rPr lang="en-US" i="1" dirty="0" smtClean="0"/>
              <a:t> in </a:t>
            </a:r>
            <a:r>
              <a:rPr lang="en-US" i="1" dirty="0" err="1"/>
              <a:t>Barrandov</a:t>
            </a:r>
            <a:r>
              <a:rPr lang="en-US" i="1" dirty="0"/>
              <a:t> district </a:t>
            </a:r>
            <a:r>
              <a:rPr lang="en-US" i="1" u="sng" dirty="0"/>
              <a:t>in these days </a:t>
            </a:r>
            <a:r>
              <a:rPr lang="en-US" i="1" dirty="0"/>
              <a:t>[meaning, in the </a:t>
            </a:r>
            <a:r>
              <a:rPr lang="en-US" i="1" dirty="0" smtClean="0"/>
              <a:t>recent </a:t>
            </a:r>
            <a:r>
              <a:rPr lang="cs-CZ" i="1" dirty="0" err="1" smtClean="0"/>
              <a:t>days</a:t>
            </a:r>
            <a:r>
              <a:rPr lang="cs-CZ" i="1" dirty="0" smtClean="0"/>
              <a:t>])</a:t>
            </a:r>
            <a:endParaRPr lang="en-US" i="1" dirty="0" smtClean="0"/>
          </a:p>
          <a:p>
            <a:r>
              <a:rPr lang="cs-CZ" i="1" dirty="0"/>
              <a:t>A </a:t>
            </a:r>
            <a:r>
              <a:rPr lang="cs-CZ" i="1" u="sng" dirty="0" smtClean="0"/>
              <a:t>tu</a:t>
            </a:r>
            <a:r>
              <a:rPr lang="cs-CZ" dirty="0" smtClean="0"/>
              <a:t> </a:t>
            </a:r>
            <a:r>
              <a:rPr lang="cs-CZ" i="1" dirty="0"/>
              <a:t>se dostáváme zpět k počátku tohoto textu . (= </a:t>
            </a:r>
            <a:r>
              <a:rPr lang="cs-CZ" i="1" dirty="0" err="1" smtClean="0"/>
              <a:t>With</a:t>
            </a:r>
            <a:r>
              <a:rPr lang="en-US" i="1" dirty="0" smtClean="0"/>
              <a:t> </a:t>
            </a:r>
            <a:r>
              <a:rPr lang="en-US" i="1" u="sng" dirty="0" smtClean="0"/>
              <a:t>this</a:t>
            </a:r>
            <a:r>
              <a:rPr lang="en-US" i="1" dirty="0"/>
              <a:t>, we come back to the beginning of this text</a:t>
            </a:r>
            <a:r>
              <a:rPr lang="en-US" i="1" dirty="0" smtClean="0"/>
              <a:t>)</a:t>
            </a:r>
          </a:p>
          <a:p>
            <a:r>
              <a:rPr lang="cs-CZ" i="1" dirty="0"/>
              <a:t>Informace </a:t>
            </a:r>
            <a:r>
              <a:rPr lang="cs-CZ" i="1" u="sng" dirty="0"/>
              <a:t>v tomto </a:t>
            </a:r>
            <a:r>
              <a:rPr lang="cs-CZ" i="1" u="sng" dirty="0" smtClean="0"/>
              <a:t>přehledu</a:t>
            </a:r>
            <a:r>
              <a:rPr lang="en-US" dirty="0" smtClean="0"/>
              <a:t> </a:t>
            </a:r>
            <a:r>
              <a:rPr lang="cs-CZ" i="1" dirty="0" smtClean="0"/>
              <a:t>jsou </a:t>
            </a:r>
            <a:r>
              <a:rPr lang="cs-CZ" i="1" dirty="0"/>
              <a:t>bezplatnou </a:t>
            </a:r>
            <a:r>
              <a:rPr lang="cs-CZ" i="1" dirty="0" smtClean="0"/>
              <a:t>službou</a:t>
            </a:r>
            <a:r>
              <a:rPr lang="en-US" i="1" dirty="0" smtClean="0"/>
              <a:t> </a:t>
            </a:r>
            <a:r>
              <a:rPr lang="en-US" i="1" dirty="0" err="1" smtClean="0"/>
              <a:t>podnikatelům</a:t>
            </a:r>
            <a:r>
              <a:rPr lang="en-US" i="1" dirty="0"/>
              <a:t>. (=The information in </a:t>
            </a:r>
            <a:r>
              <a:rPr lang="en-US" i="1" u="sng" dirty="0"/>
              <a:t>this report </a:t>
            </a:r>
            <a:r>
              <a:rPr lang="en-US" i="1" dirty="0"/>
              <a:t>is a free service to businessmen.)</a:t>
            </a:r>
            <a:endParaRPr lang="cs-CZ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algn="ctr"/>
            <a:r>
              <a:rPr lang="en-US" sz="4800" dirty="0">
                <a:effectLst/>
              </a:rPr>
              <a:t>Bridging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function - object</a:t>
            </a:r>
            <a:r>
              <a:rPr lang="en-US" sz="1600" dirty="0">
                <a:latin typeface="Times New Roman" pitchFamily="18" charset="0"/>
              </a:rPr>
              <a:t> (P_FUNCT and FUNCT_P)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prime-minister – government</a:t>
            </a:r>
            <a:r>
              <a:rPr lang="cs-CZ" sz="1400" i="1" dirty="0">
                <a:latin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</a:rPr>
              <a:t>trainer</a:t>
            </a:r>
            <a:r>
              <a:rPr lang="cs-CZ" sz="1400" i="1" dirty="0">
                <a:latin typeface="Times New Roman" pitchFamily="18" charset="0"/>
              </a:rPr>
              <a:t> – </a:t>
            </a:r>
            <a:r>
              <a:rPr lang="cs-CZ" sz="1400" i="1" dirty="0" err="1">
                <a:latin typeface="Times New Roman" pitchFamily="18" charset="0"/>
              </a:rPr>
              <a:t>football</a:t>
            </a:r>
            <a:r>
              <a:rPr lang="cs-CZ" sz="1400" i="1" dirty="0">
                <a:latin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</a:rPr>
              <a:t>team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semantic contrast</a:t>
            </a:r>
            <a:r>
              <a:rPr lang="en-US" sz="1600" dirty="0">
                <a:latin typeface="Times New Roman" pitchFamily="18" charset="0"/>
              </a:rPr>
              <a:t> (CONTRAST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i="1" dirty="0">
                <a:latin typeface="Times New Roman" pitchFamily="18" charset="0"/>
              </a:rPr>
              <a:t>A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esv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d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>
                <a:latin typeface="Times New Roman" pitchFamily="18" charset="0"/>
              </a:rPr>
              <a:t>en </a:t>
            </a:r>
            <a:r>
              <a:rPr lang="en-US" sz="1400" i="1" dirty="0" err="1">
                <a:latin typeface="Times New Roman" pitchFamily="18" charset="0"/>
              </a:rPr>
              <a:t>jsem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ješt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 o </a:t>
            </a:r>
            <a:r>
              <a:rPr lang="en-US" sz="1400" i="1" dirty="0" err="1">
                <a:latin typeface="Times New Roman" pitchFamily="18" charset="0"/>
              </a:rPr>
              <a:t>jednom</a:t>
            </a:r>
            <a:r>
              <a:rPr lang="en-US" sz="1400" i="1" dirty="0">
                <a:latin typeface="Times New Roman" pitchFamily="18" charset="0"/>
              </a:rPr>
              <a:t> - je t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eba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mít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vysoké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cíle</a:t>
            </a:r>
            <a:r>
              <a:rPr lang="en-US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a s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malými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[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]</a:t>
            </a:r>
            <a:r>
              <a:rPr lang="en-US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se </a:t>
            </a:r>
            <a:r>
              <a:rPr lang="en-US" sz="1400" i="1" dirty="0" err="1">
                <a:latin typeface="Times New Roman" pitchFamily="18" charset="0"/>
              </a:rPr>
              <a:t>nespokojit</a:t>
            </a:r>
            <a:r>
              <a:rPr lang="en-US" sz="1400" dirty="0">
                <a:latin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</a:rPr>
              <a:t>(= </a:t>
            </a:r>
            <a:r>
              <a:rPr lang="en-US" sz="1400" i="1" dirty="0" smtClean="0">
                <a:latin typeface="Times New Roman" pitchFamily="18" charset="0"/>
              </a:rPr>
              <a:t>And </a:t>
            </a:r>
            <a:r>
              <a:rPr lang="en-US" sz="1400" i="1" dirty="0">
                <a:latin typeface="Times New Roman" pitchFamily="18" charset="0"/>
              </a:rPr>
              <a:t>I am sure about one thing: it is necessary to have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lofty aims </a:t>
            </a:r>
            <a:r>
              <a:rPr lang="en-US" sz="1400" i="1" dirty="0">
                <a:latin typeface="Times New Roman" pitchFamily="18" charset="0"/>
              </a:rPr>
              <a:t>and not to be satisfied with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small (ones)</a:t>
            </a:r>
            <a:r>
              <a:rPr lang="en-US" sz="1400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</a:rPr>
              <a:t>explicit </a:t>
            </a:r>
            <a:r>
              <a:rPr lang="en-US" sz="1600" b="1" dirty="0">
                <a:latin typeface="Times New Roman" pitchFamily="18" charset="0"/>
              </a:rPr>
              <a:t>anaphora without </a:t>
            </a:r>
            <a:r>
              <a:rPr lang="en-US" sz="1600" b="1" dirty="0" err="1">
                <a:latin typeface="Times New Roman" pitchFamily="18" charset="0"/>
              </a:rPr>
              <a:t>coreference</a:t>
            </a:r>
            <a:r>
              <a:rPr lang="en-US" sz="1600" dirty="0">
                <a:latin typeface="Times New Roman" pitchFamily="18" charset="0"/>
              </a:rPr>
              <a:t> (ANAF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>
                <a:latin typeface="Times New Roman" pitchFamily="18" charset="0"/>
              </a:rPr>
              <a:t>"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Duha</a:t>
            </a:r>
            <a:r>
              <a:rPr lang="en-US" sz="1400" i="1" dirty="0">
                <a:latin typeface="Times New Roman" pitchFamily="18" charset="0"/>
              </a:rPr>
              <a:t>?" </a:t>
            </a:r>
            <a:r>
              <a:rPr lang="en-US" sz="1400" i="1" dirty="0" err="1">
                <a:latin typeface="Times New Roman" pitchFamily="18" charset="0"/>
              </a:rPr>
              <a:t>Kn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z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ilo</a:t>
            </a:r>
            <a:r>
              <a:rPr lang="cs-CZ" sz="1400" i="1" dirty="0">
                <a:latin typeface="Times New Roman" pitchFamily="18" charset="0"/>
              </a:rPr>
              <a:t>ž</a:t>
            </a:r>
            <a:r>
              <a:rPr lang="en-US" sz="1400" i="1" dirty="0">
                <a:latin typeface="Times New Roman" pitchFamily="18" charset="0"/>
              </a:rPr>
              <a:t>í </a:t>
            </a:r>
            <a:r>
              <a:rPr lang="en-US" sz="1400" i="1" dirty="0" err="1">
                <a:latin typeface="Times New Roman" pitchFamily="18" charset="0"/>
              </a:rPr>
              <a:t>prst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k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tomu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slovu</a:t>
            </a:r>
            <a:r>
              <a:rPr lang="en-US" sz="1400" i="1" dirty="0">
                <a:latin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</a:rPr>
              <a:t>aby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nezapomn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l, </a:t>
            </a:r>
            <a:r>
              <a:rPr lang="en-US" sz="1400" i="1" dirty="0" err="1">
                <a:latin typeface="Times New Roman" pitchFamily="18" charset="0"/>
              </a:rPr>
              <a:t>kde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skon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 err="1">
                <a:latin typeface="Times New Roman" pitchFamily="18" charset="0"/>
              </a:rPr>
              <a:t>il</a:t>
            </a:r>
            <a:r>
              <a:rPr lang="en-US" sz="1400" i="1" dirty="0">
                <a:latin typeface="Times New Roman" pitchFamily="18" charset="0"/>
              </a:rPr>
              <a:t>. - “A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rainbow</a:t>
            </a:r>
            <a:r>
              <a:rPr lang="en-US" sz="1400" i="1" dirty="0">
                <a:latin typeface="Times New Roman" pitchFamily="18" charset="0"/>
              </a:rPr>
              <a:t>?” The priest pointed to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word </a:t>
            </a:r>
            <a:r>
              <a:rPr lang="en-US" sz="1400" i="1" dirty="0">
                <a:latin typeface="Times New Roman" pitchFamily="18" charset="0"/>
              </a:rPr>
              <a:t>…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 err="1">
                <a:latin typeface="Times New Roman" pitchFamily="18" charset="0"/>
              </a:rPr>
              <a:t>Jak</a:t>
            </a:r>
            <a:r>
              <a:rPr lang="en-US" sz="1400" i="1" dirty="0">
                <a:latin typeface="Times New Roman" pitchFamily="18" charset="0"/>
              </a:rPr>
              <a:t> se </a:t>
            </a:r>
            <a:r>
              <a:rPr lang="en-US" sz="1400" i="1" dirty="0" err="1">
                <a:latin typeface="Times New Roman" pitchFamily="18" charset="0"/>
              </a:rPr>
              <a:t>Vám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zamlouvala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- </a:t>
            </a:r>
            <a:r>
              <a:rPr lang="cs-CZ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akovou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podobnou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stejnou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akci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bychom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také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uvítali</a:t>
            </a:r>
            <a:r>
              <a:rPr lang="en-US" sz="1400" i="1" dirty="0">
                <a:latin typeface="Times New Roman" pitchFamily="18" charset="0"/>
              </a:rPr>
              <a:t> - How did you like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We would welcome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 similar event </a:t>
            </a:r>
            <a:r>
              <a:rPr lang="en-US" sz="1400" i="1" dirty="0">
                <a:latin typeface="Times New Roman" pitchFamily="18" charset="0"/>
              </a:rPr>
              <a:t>…</a:t>
            </a:r>
            <a:r>
              <a:rPr lang="en-US" sz="1400" dirty="0">
                <a:latin typeface="Times New Roman" pitchFamily="18" charset="0"/>
              </a:rPr>
              <a:t> </a:t>
            </a: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other</a:t>
            </a:r>
            <a:r>
              <a:rPr lang="en-US" sz="1600" dirty="0">
                <a:latin typeface="Times New Roman" pitchFamily="18" charset="0"/>
              </a:rPr>
              <a:t> (REST)</a:t>
            </a:r>
          </a:p>
          <a:p>
            <a:pPr marL="457200" lvl="1" indent="0">
              <a:buNone/>
            </a:pPr>
            <a:r>
              <a:rPr lang="en-US" sz="1200" dirty="0">
                <a:latin typeface="Times New Roman" pitchFamily="18" charset="0"/>
              </a:rPr>
              <a:t>family </a:t>
            </a:r>
            <a:r>
              <a:rPr lang="en-US" sz="1200" i="1" dirty="0">
                <a:latin typeface="Times New Roman" pitchFamily="18" charset="0"/>
              </a:rPr>
              <a:t>(grandfather - grandson)</a:t>
            </a:r>
            <a:r>
              <a:rPr lang="en-US" sz="1200" dirty="0">
                <a:latin typeface="Times New Roman" pitchFamily="18" charset="0"/>
              </a:rPr>
              <a:t>, place – inhabitant, author – work, same denomination to support cohesion of the text </a:t>
            </a:r>
            <a:r>
              <a:rPr lang="en-US" sz="1200" b="1" dirty="0">
                <a:latin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</a:rPr>
              <a:t>a</a:t>
            </a:r>
            <a:r>
              <a:rPr lang="en-US" sz="1200" i="1" dirty="0">
                <a:latin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</a:rPr>
              <a:t>chance</a:t>
            </a:r>
            <a:r>
              <a:rPr lang="en-US" sz="1200" i="1" dirty="0">
                <a:latin typeface="Times New Roman" pitchFamily="18" charset="0"/>
              </a:rPr>
              <a:t> helped – </a:t>
            </a:r>
            <a:r>
              <a:rPr lang="en-US" sz="1200" b="1" i="1" dirty="0">
                <a:latin typeface="Times New Roman" pitchFamily="18" charset="0"/>
              </a:rPr>
              <a:t>another chance</a:t>
            </a:r>
            <a:r>
              <a:rPr lang="en-US" sz="1200" i="1" dirty="0">
                <a:latin typeface="Times New Roman" pitchFamily="18" charset="0"/>
              </a:rPr>
              <a:t> entered the game …)</a:t>
            </a:r>
            <a:r>
              <a:rPr lang="en-US" sz="1200" dirty="0">
                <a:latin typeface="Times New Roman" pitchFamily="18" charset="0"/>
              </a:rPr>
              <a:t> and event – participant of the event (</a:t>
            </a:r>
            <a:r>
              <a:rPr lang="en-US" sz="1200" b="1" i="1" dirty="0">
                <a:latin typeface="Times New Roman" pitchFamily="18" charset="0"/>
              </a:rPr>
              <a:t>enterprise - entrepreneur </a:t>
            </a:r>
            <a:r>
              <a:rPr lang="en-US" sz="1200" b="1" i="1" dirty="0" smtClean="0">
                <a:latin typeface="Times New Roman" pitchFamily="18" charset="0"/>
              </a:rPr>
              <a:t>)</a:t>
            </a:r>
            <a:endParaRPr lang="en-US" sz="1200" b="1" i="1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0466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5337"/>
          </a:xfrm>
        </p:spPr>
        <p:txBody>
          <a:bodyPr/>
          <a:lstStyle/>
          <a:p>
            <a:pPr algn="ctr"/>
            <a:r>
              <a:rPr lang="en-US" sz="4400" dirty="0">
                <a:effectLst/>
              </a:rPr>
              <a:t>Statistics –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Types </a:t>
            </a:r>
            <a:r>
              <a:rPr lang="en-US" sz="4400" dirty="0">
                <a:effectLst/>
              </a:rPr>
              <a:t>of </a:t>
            </a:r>
            <a:r>
              <a:rPr lang="en-US" sz="4400" dirty="0" smtClean="0">
                <a:effectLst/>
              </a:rPr>
              <a:t>Relations in PDT</a:t>
            </a:r>
            <a:endParaRPr lang="cs-CZ" sz="4400" dirty="0">
              <a:effectLst/>
            </a:endParaRPr>
          </a:p>
        </p:txBody>
      </p:sp>
      <p:graphicFrame>
        <p:nvGraphicFramePr>
          <p:cNvPr id="29699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8296406"/>
              </p:ext>
            </p:extLst>
          </p:nvPr>
        </p:nvGraphicFramePr>
        <p:xfrm>
          <a:off x="755576" y="2564904"/>
          <a:ext cx="7646938" cy="359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List" r:id="rId4" imgW="8086641" imgH="4486343" progId="Excel.Sheet.8">
                  <p:embed/>
                </p:oleObj>
              </mc:Choice>
              <mc:Fallback>
                <p:oleObj name="List" r:id="rId4" imgW="8086641" imgH="448634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564904"/>
                        <a:ext cx="7646938" cy="359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0466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49723" y="1913532"/>
            <a:ext cx="8229600" cy="43894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3000"/>
              </a:lnSpc>
              <a:buFont typeface="Times New Roman" pitchFamily="18" charset="0"/>
              <a:buChar char="•"/>
              <a:defRPr/>
            </a:pPr>
            <a:r>
              <a:rPr lang="cs-CZ" dirty="0" smtClean="0">
                <a:latin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</a:rPr>
              <a:t>hains</a:t>
            </a:r>
            <a:r>
              <a:rPr lang="en-US" dirty="0" smtClean="0">
                <a:latin typeface="Times New Roman" pitchFamily="18" charset="0"/>
              </a:rPr>
              <a:t> – reference to the nearest antecedent </a:t>
            </a:r>
          </a:p>
          <a:p>
            <a:pPr>
              <a:lnSpc>
                <a:spcPct val="83000"/>
              </a:lnSpc>
              <a:buFont typeface="Times New Roman" pitchFamily="18" charset="0"/>
              <a:buChar char="•"/>
              <a:defRPr/>
            </a:pPr>
            <a:r>
              <a:rPr lang="cs-CZ" dirty="0" smtClean="0">
                <a:latin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</a:rPr>
              <a:t>aximal</a:t>
            </a:r>
            <a:r>
              <a:rPr lang="en-US" dirty="0" smtClean="0">
                <a:latin typeface="Times New Roman" pitchFamily="18" charset="0"/>
              </a:rPr>
              <a:t> length of chains (incl. grammatical and textual coreference) </a:t>
            </a: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Example:  </a:t>
            </a: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r>
              <a:rPr lang="en-US" i="1" dirty="0" smtClean="0">
                <a:latin typeface="Times New Roman" pitchFamily="18" charset="0"/>
              </a:rPr>
              <a:t>Helena </a:t>
            </a:r>
            <a:r>
              <a:rPr lang="en-US" i="1" dirty="0" err="1" smtClean="0">
                <a:latin typeface="Times New Roman" pitchFamily="18" charset="0"/>
              </a:rPr>
              <a:t>poprosila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svou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maminku</a:t>
            </a:r>
            <a:r>
              <a:rPr lang="en-US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cs-CZ" i="1" dirty="0" smtClean="0">
                <a:latin typeface="Times New Roman" pitchFamily="18" charset="0"/>
              </a:rPr>
              <a:t>, aby </a:t>
            </a: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</a:rPr>
              <a:t>#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PersPron</a:t>
            </a:r>
            <a:r>
              <a:rPr lang="en-US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cs-CZ" b="1" i="1" baseline="-25000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na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ni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po</a:t>
            </a:r>
            <a:r>
              <a:rPr lang="cs-CZ" i="1" dirty="0" smtClean="0">
                <a:latin typeface="Times New Roman" pitchFamily="18" charset="0"/>
              </a:rPr>
              <a:t>č</a:t>
            </a:r>
            <a:r>
              <a:rPr lang="en-US" i="1" dirty="0" err="1" smtClean="0">
                <a:latin typeface="Times New Roman" pitchFamily="18" charset="0"/>
              </a:rPr>
              <a:t>kala</a:t>
            </a:r>
            <a:r>
              <a:rPr lang="en-US" i="1" dirty="0" smtClean="0">
                <a:latin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Matka</a:t>
            </a:r>
            <a:r>
              <a:rPr lang="en-US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</a:rPr>
              <a:t>ř</a:t>
            </a:r>
            <a:r>
              <a:rPr lang="en-US" i="1" dirty="0" err="1" smtClean="0">
                <a:latin typeface="Times New Roman" pitchFamily="18" charset="0"/>
              </a:rPr>
              <a:t>ekla</a:t>
            </a:r>
            <a:r>
              <a:rPr lang="en-US" i="1" dirty="0" smtClean="0">
                <a:latin typeface="Times New Roman" pitchFamily="18" charset="0"/>
              </a:rPr>
              <a:t>, </a:t>
            </a:r>
            <a:r>
              <a:rPr lang="cs-CZ" i="1" dirty="0" smtClean="0">
                <a:latin typeface="Times New Roman" pitchFamily="18" charset="0"/>
              </a:rPr>
              <a:t>ž</a:t>
            </a:r>
            <a:r>
              <a:rPr lang="en-US" i="1" dirty="0" smtClean="0">
                <a:latin typeface="Times New Roman" pitchFamily="18" charset="0"/>
              </a:rPr>
              <a:t>e 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#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PersPron</a:t>
            </a:r>
            <a:r>
              <a:rPr lang="en-US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</a:rPr>
              <a:t>jde</a:t>
            </a:r>
            <a:r>
              <a:rPr lang="en-US" i="1" dirty="0" smtClean="0">
                <a:latin typeface="Times New Roman" pitchFamily="18" charset="0"/>
              </a:rPr>
              <a:t> do </a:t>
            </a:r>
            <a:r>
              <a:rPr lang="en-US" i="1" dirty="0" err="1" smtClean="0">
                <a:latin typeface="Times New Roman" pitchFamily="18" charset="0"/>
              </a:rPr>
              <a:t>divadla</a:t>
            </a:r>
            <a:r>
              <a:rPr lang="en-US" i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3000"/>
              </a:lnSpc>
              <a:defRPr/>
            </a:pPr>
            <a:endParaRPr lang="en-US" sz="2000" i="1" dirty="0" smtClean="0">
              <a:latin typeface="Times New Roman" pitchFamily="18" charset="0"/>
            </a:endParaRP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r>
              <a:rPr lang="en-US" sz="2000" i="1" dirty="0" smtClean="0">
                <a:latin typeface="Times New Roman" pitchFamily="18" charset="0"/>
              </a:rPr>
              <a:t>Helen asked her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</a:rPr>
              <a:t>mother</a:t>
            </a:r>
            <a:r>
              <a:rPr lang="en-US" sz="2000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3300"/>
                </a:solidFill>
                <a:latin typeface="Times New Roman" pitchFamily="18" charset="0"/>
              </a:rPr>
              <a:t>#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</a:rPr>
              <a:t>PersPron</a:t>
            </a:r>
            <a:r>
              <a:rPr lang="en-US" sz="2000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2000" i="1" dirty="0" smtClean="0">
                <a:latin typeface="Times New Roman" pitchFamily="18" charset="0"/>
              </a:rPr>
              <a:t> to wait for her.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</a:rPr>
              <a:t>Mother</a:t>
            </a:r>
            <a:r>
              <a:rPr lang="en-US" sz="2000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</a:rPr>
              <a:t> said that </a:t>
            </a:r>
          </a:p>
          <a:p>
            <a:pPr>
              <a:lnSpc>
                <a:spcPct val="83000"/>
              </a:lnSpc>
              <a:defRPr/>
            </a:pPr>
            <a:endParaRPr lang="en-US" sz="2000" i="1" dirty="0" smtClean="0">
              <a:latin typeface="Times New Roman" pitchFamily="18" charset="0"/>
            </a:endParaRP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r>
              <a:rPr lang="en-US" sz="2000" i="1" dirty="0" smtClean="0">
                <a:solidFill>
                  <a:srgbClr val="FF3300"/>
                </a:solidFill>
                <a:latin typeface="Times New Roman" pitchFamily="18" charset="0"/>
              </a:rPr>
              <a:t>#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</a:rPr>
              <a:t>PersPron</a:t>
            </a:r>
            <a:r>
              <a:rPr lang="en-US" sz="2000" b="1" i="1" baseline="-25000" dirty="0" err="1" smtClean="0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sz="2000" i="1" dirty="0" smtClean="0">
                <a:latin typeface="Times New Roman" pitchFamily="18" charset="0"/>
              </a:rPr>
              <a:t> goes to the theatre</a:t>
            </a:r>
            <a:r>
              <a:rPr lang="en-US" sz="2000" dirty="0" smtClean="0">
                <a:latin typeface="Times New Roman" pitchFamily="18" charset="0"/>
              </a:rPr>
              <a:t>. </a:t>
            </a: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lnSpc>
                <a:spcPct val="83000"/>
              </a:lnSpc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the chain is established: A &lt;</a:t>
            </a:r>
            <a:r>
              <a:rPr lang="cs-CZ" dirty="0" smtClean="0">
                <a:latin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</a:rPr>
              <a:t> B &lt;</a:t>
            </a:r>
            <a:r>
              <a:rPr lang="cs-CZ" dirty="0" smtClean="0">
                <a:latin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</a:rPr>
              <a:t> C &lt;</a:t>
            </a:r>
            <a:r>
              <a:rPr lang="cs-CZ" dirty="0" smtClean="0">
                <a:latin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</a:rPr>
              <a:t> D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388" y="476672"/>
            <a:ext cx="8713787" cy="795337"/>
          </a:xfrm>
        </p:spPr>
        <p:txBody>
          <a:bodyPr/>
          <a:lstStyle/>
          <a:p>
            <a:pPr algn="ctr"/>
            <a:r>
              <a:rPr lang="en-US" sz="4400" dirty="0">
                <a:effectLst/>
              </a:rPr>
              <a:t>Principles of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Coreference </a:t>
            </a:r>
            <a:r>
              <a:rPr lang="en-US" sz="4400" dirty="0">
                <a:effectLst/>
              </a:rPr>
              <a:t>Annotation-1</a:t>
            </a:r>
            <a:endParaRPr lang="cs-CZ" sz="4400" dirty="0">
              <a:effectLst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2207086" y="4076104"/>
            <a:ext cx="935037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3142123" y="4076104"/>
            <a:ext cx="1350963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868144" y="4068598"/>
            <a:ext cx="1008062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33848" y="4725392"/>
            <a:ext cx="12954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6" name="Pravoúhlá spojnice 15"/>
          <p:cNvCxnSpPr>
            <a:endCxn id="11" idx="0"/>
          </p:cNvCxnSpPr>
          <p:nvPr/>
        </p:nvCxnSpPr>
        <p:spPr>
          <a:xfrm rot="10800000">
            <a:off x="2673811" y="4076104"/>
            <a:ext cx="1143000" cy="12700"/>
          </a:xfrm>
          <a:prstGeom prst="bentConnector4">
            <a:avLst>
              <a:gd name="adj1" fmla="val 29527"/>
              <a:gd name="adj2" fmla="val 18389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>
            <a:stCxn id="14" idx="0"/>
          </p:cNvCxnSpPr>
          <p:nvPr/>
        </p:nvCxnSpPr>
        <p:spPr>
          <a:xfrm rot="5400000" flipH="1" flipV="1">
            <a:off x="3638217" y="1879798"/>
            <a:ext cx="288925" cy="54022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křivená spojnice 20"/>
          <p:cNvCxnSpPr>
            <a:endCxn id="12" idx="0"/>
          </p:cNvCxnSpPr>
          <p:nvPr/>
        </p:nvCxnSpPr>
        <p:spPr>
          <a:xfrm rot="16200000" flipV="1">
            <a:off x="5150311" y="2742604"/>
            <a:ext cx="12700" cy="266700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32656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cs-CZ" dirty="0" smtClean="0">
                <a:latin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</a:rPr>
              <a:t>aximal</a:t>
            </a:r>
            <a:r>
              <a:rPr lang="en-US" dirty="0" smtClean="0">
                <a:latin typeface="Times New Roman" pitchFamily="18" charset="0"/>
              </a:rPr>
              <a:t> “scope” of the units: whole subtree </a:t>
            </a:r>
          </a:p>
          <a:p>
            <a:pPr>
              <a:buFont typeface="Times New Roman" pitchFamily="18" charset="0"/>
              <a:buChar char="•"/>
            </a:pPr>
            <a:r>
              <a:rPr lang="en-US" dirty="0" smtClean="0">
                <a:latin typeface="Times New Roman" pitchFamily="18" charset="0"/>
              </a:rPr>
              <a:t>“cooperation” with the TGTS’s: no special annotation of apposition, predicates etc. </a:t>
            </a:r>
          </a:p>
          <a:p>
            <a:pPr>
              <a:buFont typeface="Times New Roman" pitchFamily="18" charset="0"/>
              <a:buChar char="•"/>
            </a:pPr>
            <a:r>
              <a:rPr lang="en-US" dirty="0" smtClean="0">
                <a:latin typeface="Times New Roman" pitchFamily="18" charset="0"/>
              </a:rPr>
              <a:t>contribution to the coherence of the text </a:t>
            </a:r>
          </a:p>
          <a:p>
            <a:pPr>
              <a:buFont typeface="Times New Roman" pitchFamily="18" charset="0"/>
              <a:buChar char="•"/>
            </a:pPr>
            <a:r>
              <a:rPr lang="en-US" dirty="0" smtClean="0">
                <a:latin typeface="Times New Roman" pitchFamily="18" charset="0"/>
              </a:rPr>
              <a:t>preference of coreference over bridging anaphora: in case of multiple choice, we prefer textual coreference to bridging anaphora</a:t>
            </a:r>
          </a:p>
          <a:p>
            <a:pPr marL="393700" lvl="1" indent="0">
              <a:buFont typeface="Wingdings 2" pitchFamily="18" charset="2"/>
              <a:buNone/>
            </a:pPr>
            <a:r>
              <a:rPr lang="en-US" i="1" dirty="0" smtClean="0">
                <a:latin typeface="Times New Roman" pitchFamily="18" charset="0"/>
              </a:rPr>
              <a:t>Mary – John – children in the class – Mary and John</a:t>
            </a:r>
          </a:p>
          <a:p>
            <a:pPr>
              <a:buFont typeface="Times New Roman" pitchFamily="18" charset="0"/>
              <a:buChar char="•"/>
            </a:pPr>
            <a:r>
              <a:rPr lang="en-US" dirty="0" smtClean="0">
                <a:latin typeface="Times New Roman" pitchFamily="18" charset="0"/>
              </a:rPr>
              <a:t>principle of preferring coreference to anaphora: coreference, not anaphora, is subject to annotation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32656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79388" y="476672"/>
            <a:ext cx="8713787" cy="795337"/>
          </a:xfrm>
        </p:spPr>
        <p:txBody>
          <a:bodyPr/>
          <a:lstStyle/>
          <a:p>
            <a:pPr algn="ctr"/>
            <a:r>
              <a:rPr lang="en-US" sz="4400" dirty="0">
                <a:effectLst/>
              </a:rPr>
              <a:t>Principles of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Coreference Annotation-2</a:t>
            </a:r>
            <a:endParaRPr lang="cs-CZ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9856"/>
            <a:ext cx="8928992" cy="1143000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Benefits of dependency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6921217" cy="44177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smtClean="0"/>
              <a:t>extraction of </a:t>
            </a:r>
            <a:r>
              <a:rPr lang="en-US" sz="1800" dirty="0" err="1" smtClean="0"/>
              <a:t>markables</a:t>
            </a:r>
            <a:r>
              <a:rPr lang="en-US" sz="1800" dirty="0" smtClean="0"/>
              <a:t> (MIN-IDs and maximal scope)</a:t>
            </a:r>
          </a:p>
          <a:p>
            <a:r>
              <a:rPr lang="en-US" sz="1800" dirty="0" err="1" smtClean="0"/>
              <a:t>reconstructi</a:t>
            </a:r>
            <a:r>
              <a:rPr lang="cs-CZ" sz="1800" dirty="0" smtClean="0"/>
              <a:t>o</a:t>
            </a:r>
            <a:r>
              <a:rPr lang="en-US" sz="1800" dirty="0" smtClean="0"/>
              <a:t>n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syntactic</a:t>
            </a:r>
            <a:r>
              <a:rPr lang="cs-CZ" sz="1800" dirty="0" smtClean="0"/>
              <a:t> </a:t>
            </a:r>
            <a:r>
              <a:rPr lang="cs-CZ" sz="1800" dirty="0" err="1" smtClean="0"/>
              <a:t>zeros</a:t>
            </a:r>
            <a:endParaRPr lang="en-US" sz="1800" dirty="0" smtClean="0"/>
          </a:p>
          <a:p>
            <a:pPr lvl="1"/>
            <a:r>
              <a:rPr lang="en-US" sz="1400" dirty="0" smtClean="0"/>
              <a:t>#</a:t>
            </a:r>
            <a:r>
              <a:rPr lang="en-US" sz="1400" dirty="0" err="1" smtClean="0"/>
              <a:t>Perspron</a:t>
            </a:r>
            <a:r>
              <a:rPr lang="en-US" sz="1400" dirty="0" smtClean="0"/>
              <a:t>: personal or possessive pronouns</a:t>
            </a:r>
          </a:p>
          <a:p>
            <a:pPr lvl="1"/>
            <a:r>
              <a:rPr lang="en-US" sz="1400" dirty="0" smtClean="0"/>
              <a:t>#</a:t>
            </a:r>
            <a:r>
              <a:rPr lang="en-US" sz="1400" dirty="0" err="1" smtClean="0"/>
              <a:t>Cor</a:t>
            </a:r>
            <a:r>
              <a:rPr lang="en-US" sz="1400" dirty="0" smtClean="0"/>
              <a:t>: </a:t>
            </a:r>
            <a:r>
              <a:rPr lang="en-US" sz="1400" dirty="0" err="1" smtClean="0"/>
              <a:t>controllee</a:t>
            </a:r>
            <a:r>
              <a:rPr lang="en-US" sz="1400" dirty="0" smtClean="0"/>
              <a:t> in control constructions</a:t>
            </a:r>
          </a:p>
          <a:p>
            <a:pPr lvl="1"/>
            <a:r>
              <a:rPr lang="en-US" sz="1400" dirty="0" smtClean="0"/>
              <a:t>#</a:t>
            </a:r>
            <a:r>
              <a:rPr lang="en-US" sz="1400" dirty="0" err="1" smtClean="0"/>
              <a:t>Qcor</a:t>
            </a:r>
            <a:r>
              <a:rPr lang="en-US" sz="1400" dirty="0" smtClean="0"/>
              <a:t>: </a:t>
            </a:r>
            <a:r>
              <a:rPr lang="en-US" sz="1400" dirty="0" err="1" smtClean="0"/>
              <a:t>valency</a:t>
            </a:r>
            <a:r>
              <a:rPr lang="en-US" sz="1400" dirty="0" smtClean="0"/>
              <a:t> modification in constructions with quasi-control, e.g. </a:t>
            </a:r>
            <a:r>
              <a:rPr lang="en-US" sz="1400" i="1" dirty="0" smtClean="0"/>
              <a:t>He offered Jan {#</a:t>
            </a:r>
            <a:r>
              <a:rPr lang="en-US" sz="1400" i="1" dirty="0" err="1" smtClean="0"/>
              <a:t>QCor</a:t>
            </a:r>
            <a:r>
              <a:rPr lang="en-US" sz="1400" i="1" dirty="0" smtClean="0"/>
              <a:t>} protection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#</a:t>
            </a:r>
            <a:r>
              <a:rPr lang="en-US" sz="1400" dirty="0" err="1" smtClean="0"/>
              <a:t>Rcp</a:t>
            </a:r>
            <a:r>
              <a:rPr lang="en-US" sz="1400" dirty="0" smtClean="0"/>
              <a:t>: participants that are left out as a result of reciprocation, e.g. </a:t>
            </a:r>
            <a:r>
              <a:rPr lang="en-US" sz="1400" i="1" dirty="0" smtClean="0"/>
              <a:t>The lovers kissed {#</a:t>
            </a:r>
            <a:r>
              <a:rPr lang="en-US" sz="1400" i="1" dirty="0" err="1" smtClean="0"/>
              <a:t>Rcp.PAT</a:t>
            </a:r>
            <a:r>
              <a:rPr lang="en-US" sz="1400" i="1" dirty="0" smtClean="0"/>
              <a:t>}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a copy of the node representing the same lexical unit as the omitted element</a:t>
            </a:r>
          </a:p>
          <a:p>
            <a:r>
              <a:rPr lang="en-US" sz="1800" dirty="0" smtClean="0"/>
              <a:t>non-referring expressions:</a:t>
            </a:r>
          </a:p>
          <a:p>
            <a:pPr lvl="1"/>
            <a:r>
              <a:rPr lang="en-US" sz="1400" dirty="0" smtClean="0"/>
              <a:t>appositions</a:t>
            </a:r>
          </a:p>
          <a:p>
            <a:pPr lvl="1"/>
            <a:r>
              <a:rPr lang="en-US" sz="1400" dirty="0" smtClean="0"/>
              <a:t>coordinative constructions</a:t>
            </a:r>
          </a:p>
          <a:p>
            <a:pPr lvl="1"/>
            <a:r>
              <a:rPr lang="en-US" sz="1400" dirty="0" smtClean="0"/>
              <a:t>verbal complements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5559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2276872"/>
            <a:ext cx="7239000" cy="41788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convention: annotate </a:t>
            </a:r>
            <a:r>
              <a:rPr lang="en-US" dirty="0"/>
              <a:t>larger antecedent </a:t>
            </a:r>
            <a:r>
              <a:rPr lang="en-US" dirty="0" smtClean="0"/>
              <a:t>positioned </a:t>
            </a:r>
            <a:r>
              <a:rPr lang="en-US" dirty="0"/>
              <a:t>“higher” in </a:t>
            </a:r>
            <a:r>
              <a:rPr lang="en-US" dirty="0" smtClean="0"/>
              <a:t>TGS.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3917955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{_A </a:t>
            </a:r>
            <a:r>
              <a:rPr lang="en-US" b="1" i="1" dirty="0" err="1">
                <a:solidFill>
                  <a:srgbClr val="FF0000"/>
                </a:solidFill>
              </a:rPr>
              <a:t>A</a:t>
            </a:r>
            <a:r>
              <a:rPr lang="en-US" b="1" i="1" dirty="0">
                <a:solidFill>
                  <a:srgbClr val="FF0000"/>
                </a:solidFill>
              </a:rPr>
              <a:t> whole morning of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{_B </a:t>
            </a:r>
            <a:r>
              <a:rPr lang="en-US" b="1" i="1" dirty="0">
                <a:solidFill>
                  <a:srgbClr val="FF0000"/>
                </a:solidFill>
              </a:rPr>
              <a:t>ballooning</a:t>
            </a:r>
            <a:r>
              <a:rPr lang="en-US" i="1" dirty="0"/>
              <a:t>}} and I had been off the ground barely 30 minutes.  Still, I figured </a:t>
            </a:r>
            <a:r>
              <a:rPr lang="en-US" b="1" i="1" dirty="0">
                <a:solidFill>
                  <a:srgbClr val="FF0000"/>
                </a:solidFill>
              </a:rPr>
              <a:t>the event's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envy-quotient back in the U.S.A. was near peerless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8" y="701824"/>
            <a:ext cx="705678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effectLst/>
              </a:rPr>
              <a:t>Benefits of t-trees - </a:t>
            </a:r>
            <a:r>
              <a:rPr lang="en-US" sz="4400" dirty="0" err="1">
                <a:effectLst/>
              </a:rPr>
              <a:t>markable</a:t>
            </a:r>
            <a:r>
              <a:rPr lang="en-US" sz="4400" dirty="0">
                <a:effectLst/>
              </a:rPr>
              <a:t> identification</a:t>
            </a:r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1768"/>
            <a:ext cx="5748536" cy="46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1520" y="483199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Computer </a:t>
            </a:r>
            <a:r>
              <a:rPr lang="en-US" b="1" i="1" dirty="0">
                <a:solidFill>
                  <a:srgbClr val="FF0000"/>
                </a:solidFill>
              </a:rPr>
              <a:t>Associates International, the most active Big Board issue</a:t>
            </a:r>
            <a:r>
              <a:rPr lang="en-US" i="1" dirty="0"/>
              <a:t>, was another victim of an earnings-related sell-off</a:t>
            </a:r>
            <a:r>
              <a:rPr lang="en-US" i="1" dirty="0" smtClean="0"/>
              <a:t>. The </a:t>
            </a:r>
            <a:r>
              <a:rPr lang="en-US" i="1" dirty="0"/>
              <a:t>stock fell </a:t>
            </a:r>
            <a:r>
              <a:rPr lang="en-US" i="1" dirty="0" smtClean="0"/>
              <a:t>3/4 </a:t>
            </a:r>
            <a:r>
              <a:rPr lang="en-US" i="1" dirty="0"/>
              <a:t>to 12 </a:t>
            </a:r>
            <a:r>
              <a:rPr lang="en-US" i="1" dirty="0" smtClean="0"/>
              <a:t>7/8 </a:t>
            </a:r>
            <a:r>
              <a:rPr lang="en-US" i="1" dirty="0"/>
              <a:t>as 3.6 million shares were traded </a:t>
            </a:r>
            <a:r>
              <a:rPr lang="en-US" i="1" dirty="0" smtClean="0"/>
              <a:t>in </a:t>
            </a:r>
            <a:r>
              <a:rPr lang="en-US" i="1" dirty="0"/>
              <a:t>the wake of </a:t>
            </a:r>
            <a:r>
              <a:rPr lang="en-US" b="1" i="1" dirty="0">
                <a:solidFill>
                  <a:srgbClr val="FF0000"/>
                </a:solidFill>
              </a:rPr>
              <a:t>its</a:t>
            </a:r>
            <a:r>
              <a:rPr lang="en-US" i="1" dirty="0"/>
              <a:t> report that fiscal second-quarter net income fell 66% from a year ago. </a:t>
            </a:r>
            <a:endParaRPr lang="cs-CZ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836712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effectLst/>
              </a:rPr>
              <a:t>Benefits of t-trees - Apposition</a:t>
            </a:r>
            <a:endParaRPr lang="en-US" sz="4400" dirty="0">
              <a:effectLst/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022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6240" y="4365104"/>
            <a:ext cx="4102224" cy="108012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Anna </a:t>
            </a:r>
            <a:r>
              <a:rPr lang="en-US" sz="2400" b="0" dirty="0" err="1" smtClean="0"/>
              <a:t>Nedoluzhko</a:t>
            </a:r>
            <a:r>
              <a:rPr lang="en-US" sz="2400" b="0" dirty="0" smtClean="0"/>
              <a:t>,</a:t>
            </a:r>
          </a:p>
          <a:p>
            <a:r>
              <a:rPr lang="en-US" sz="2400" b="0" dirty="0" smtClean="0"/>
              <a:t>Warszawa, 30.4.2015</a:t>
            </a:r>
            <a:endParaRPr lang="cs-CZ" sz="2400" b="0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29358"/>
            <a:ext cx="7772400" cy="2763738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4800" dirty="0" err="1">
                <a:effectLst/>
              </a:rPr>
              <a:t>Coreference</a:t>
            </a:r>
            <a:r>
              <a:rPr lang="en-US" sz="4800" dirty="0">
                <a:effectLst/>
              </a:rPr>
              <a:t> in Czech and cross-</a:t>
            </a:r>
            <a:r>
              <a:rPr lang="en-US" sz="4800" dirty="0" err="1">
                <a:effectLst/>
              </a:rPr>
              <a:t>lingually</a:t>
            </a:r>
            <a:r>
              <a:rPr lang="en-US" sz="4800" dirty="0">
                <a:effectLst/>
              </a:rPr>
              <a:t> – ideas and </a:t>
            </a:r>
            <a:r>
              <a:rPr lang="en-US" sz="4800" dirty="0" smtClean="0">
                <a:effectLst/>
              </a:rPr>
              <a:t>perspectives</a:t>
            </a:r>
            <a:endParaRPr lang="cs-CZ" sz="4800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4068" y="5733255"/>
            <a:ext cx="742097" cy="597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5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83" y="3391445"/>
            <a:ext cx="6206965" cy="33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2156663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Česká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republika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Slovensko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/>
              <a:t>tuto</a:t>
            </a:r>
            <a:r>
              <a:rPr lang="en-US" sz="1600" i="1" dirty="0"/>
              <a:t> </a:t>
            </a:r>
            <a:r>
              <a:rPr lang="en-US" sz="1600" i="1" dirty="0" err="1"/>
              <a:t>dohodu</a:t>
            </a:r>
            <a:r>
              <a:rPr lang="en-US" sz="1600" i="1" dirty="0"/>
              <a:t> </a:t>
            </a:r>
            <a:r>
              <a:rPr lang="en-US" sz="1600" i="1" dirty="0" err="1"/>
              <a:t>po</a:t>
            </a:r>
            <a:r>
              <a:rPr lang="en-US" sz="1600" i="1" dirty="0"/>
              <a:t> </a:t>
            </a:r>
            <a:r>
              <a:rPr lang="en-US" sz="1600" i="1" dirty="0" err="1"/>
              <a:t>rozdělení</a:t>
            </a:r>
            <a:r>
              <a:rPr lang="en-US" sz="1600" i="1" dirty="0"/>
              <a:t> </a:t>
            </a:r>
            <a:r>
              <a:rPr lang="en-US" sz="1600" i="1" dirty="0" err="1"/>
              <a:t>Československa</a:t>
            </a:r>
            <a:r>
              <a:rPr lang="en-US" sz="1600" i="1" dirty="0"/>
              <a:t> </a:t>
            </a:r>
            <a:r>
              <a:rPr lang="en-US" sz="1600" i="1" dirty="0" err="1"/>
              <a:t>převzaly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Zenkl</a:t>
            </a:r>
            <a:r>
              <a:rPr lang="en-US" sz="1600" i="1" dirty="0" smtClean="0"/>
              <a:t> </a:t>
            </a:r>
            <a:r>
              <a:rPr lang="en-US" sz="1600" i="1" dirty="0" err="1"/>
              <a:t>ocenil</a:t>
            </a:r>
            <a:r>
              <a:rPr lang="en-US" sz="1600" i="1" dirty="0"/>
              <a:t>, </a:t>
            </a:r>
            <a:r>
              <a:rPr lang="en-US" sz="1600" i="1" dirty="0" err="1"/>
              <a:t>že</a:t>
            </a:r>
            <a:r>
              <a:rPr lang="en-US" sz="1600" i="1" dirty="0"/>
              <a:t> </a:t>
            </a:r>
            <a:r>
              <a:rPr lang="en-US" sz="1600" i="1" dirty="0" err="1"/>
              <a:t>ji</a:t>
            </a:r>
            <a:r>
              <a:rPr lang="en-US" sz="1600" i="1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oba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nástupnické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státy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/>
              <a:t>plní</a:t>
            </a:r>
            <a:r>
              <a:rPr lang="en-US" sz="1600" i="1" dirty="0"/>
              <a:t> </a:t>
            </a:r>
            <a:r>
              <a:rPr lang="en-US" sz="1600" i="1" dirty="0" err="1"/>
              <a:t>bez</a:t>
            </a:r>
            <a:r>
              <a:rPr lang="en-US" sz="1600" i="1" dirty="0"/>
              <a:t> </a:t>
            </a:r>
            <a:r>
              <a:rPr lang="en-US" sz="1600" i="1" dirty="0" err="1"/>
              <a:t>nejmenších</a:t>
            </a:r>
            <a:r>
              <a:rPr lang="en-US" sz="1600" i="1" dirty="0"/>
              <a:t> </a:t>
            </a:r>
            <a:r>
              <a:rPr lang="en-US" sz="1600" i="1" dirty="0" err="1"/>
              <a:t>problémů</a:t>
            </a:r>
            <a:r>
              <a:rPr lang="en-US" sz="1600" i="1" dirty="0"/>
              <a:t>.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Czech Republic and Slovakia took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this agreement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the split of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Czechoslovakia.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Zenkl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appreciated that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successor states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 it without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problems.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3454" y="701824"/>
            <a:ext cx="57468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effectLst/>
              </a:rPr>
              <a:t>Benefits of t-trees - </a:t>
            </a:r>
            <a:r>
              <a:rPr lang="en-US" sz="4400" dirty="0">
                <a:effectLst/>
              </a:rPr>
              <a:t>Coordination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264910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The King and Queen of Hearts </a:t>
            </a:r>
            <a:r>
              <a:rPr lang="en-US" sz="2000" i="1" dirty="0"/>
              <a:t>were sitting on </a:t>
            </a:r>
            <a:r>
              <a:rPr lang="en-US" sz="2000" b="1" i="1" dirty="0">
                <a:solidFill>
                  <a:srgbClr val="FF0000"/>
                </a:solidFill>
              </a:rPr>
              <a:t>their</a:t>
            </a:r>
            <a:r>
              <a:rPr lang="en-US" sz="2000" i="1" dirty="0"/>
              <a:t> throne when Alice appeared. </a:t>
            </a:r>
            <a:r>
              <a:rPr lang="en-US" sz="2000" b="1" i="1" dirty="0">
                <a:solidFill>
                  <a:srgbClr val="FF0000"/>
                </a:solidFill>
              </a:rPr>
              <a:t>The Queen </a:t>
            </a:r>
            <a:r>
              <a:rPr lang="en-US" sz="2000" i="1" dirty="0"/>
              <a:t>said severely “Who is she?” </a:t>
            </a:r>
            <a:endParaRPr lang="cs-CZ" sz="20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93454" y="701824"/>
            <a:ext cx="57468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effectLst/>
              </a:rPr>
              <a:t>Benefits of t-trees - </a:t>
            </a:r>
            <a:r>
              <a:rPr lang="en-US" sz="4400" dirty="0">
                <a:effectLst/>
              </a:rPr>
              <a:t>Coordination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70" y="3531071"/>
            <a:ext cx="5048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87813" y="2063750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ellipsis of dependent element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6978" y="4005064"/>
            <a:ext cx="169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embedded dependent element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2433082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Alice had no idea what </a:t>
            </a:r>
            <a:r>
              <a:rPr lang="en-US" sz="2000" b="1" i="1" dirty="0">
                <a:solidFill>
                  <a:srgbClr val="FF0000"/>
                </a:solidFill>
              </a:rPr>
              <a:t>[Latitude]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2000" i="1" dirty="0"/>
              <a:t>, or </a:t>
            </a:r>
            <a:r>
              <a:rPr lang="en-US" sz="2000" b="1" i="1" dirty="0">
                <a:solidFill>
                  <a:srgbClr val="FF0000"/>
                </a:solidFill>
              </a:rPr>
              <a:t>[Longitude] either</a:t>
            </a:r>
            <a:r>
              <a:rPr lang="en-US" sz="2000" i="1" dirty="0"/>
              <a:t>, but thought </a:t>
            </a:r>
            <a:r>
              <a:rPr lang="en-US" sz="2000" b="1" i="1" dirty="0">
                <a:solidFill>
                  <a:srgbClr val="FF0000"/>
                </a:solidFill>
              </a:rPr>
              <a:t>they</a:t>
            </a:r>
            <a:r>
              <a:rPr lang="en-US" sz="2000" i="1" dirty="0"/>
              <a:t> were nice grand words to say.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32656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8" y="1556792"/>
            <a:ext cx="4830488" cy="52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1005" y="836712"/>
            <a:ext cx="57468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 smtClean="0">
                <a:effectLst/>
              </a:rPr>
              <a:t>Benefits of t-trees - </a:t>
            </a:r>
            <a:r>
              <a:rPr lang="en-US" sz="4400" dirty="0">
                <a:effectLst/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8719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890914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 err="1">
                <a:effectLst/>
              </a:rPr>
              <a:t>Problematic</a:t>
            </a:r>
            <a:r>
              <a:rPr lang="fr-FR" sz="4000" dirty="0">
                <a:effectLst/>
              </a:rPr>
              <a:t> issues: </a:t>
            </a:r>
            <a:br>
              <a:rPr lang="fr-FR" sz="4000" dirty="0">
                <a:effectLst/>
              </a:rPr>
            </a:br>
            <a:r>
              <a:rPr lang="fr-FR" sz="4000" dirty="0" err="1">
                <a:effectLst/>
              </a:rPr>
              <a:t>prepositional</a:t>
            </a:r>
            <a:r>
              <a:rPr lang="fr-FR" sz="4000" dirty="0">
                <a:effectLst/>
              </a:rPr>
              <a:t> phrases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51037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71450" indent="-171450"/>
            <a:r>
              <a:rPr lang="en-US" dirty="0" smtClean="0"/>
              <a:t>in </a:t>
            </a:r>
            <a:r>
              <a:rPr lang="en-US" dirty="0" err="1" smtClean="0"/>
              <a:t>tectogrammatical</a:t>
            </a:r>
            <a:r>
              <a:rPr lang="en-US" dirty="0" smtClean="0"/>
              <a:t> structure, prepositions are embedded in </a:t>
            </a:r>
            <a:r>
              <a:rPr lang="en-US" dirty="0" err="1" smtClean="0"/>
              <a:t>tectogrammatical</a:t>
            </a:r>
            <a:r>
              <a:rPr lang="en-US" dirty="0" smtClean="0"/>
              <a:t> nodes </a:t>
            </a:r>
          </a:p>
          <a:p>
            <a:pPr marL="171450" indent="-171450"/>
            <a:r>
              <a:rPr lang="en-US" dirty="0" smtClean="0"/>
              <a:t>PPs are annotated as NPs (</a:t>
            </a:r>
            <a:r>
              <a:rPr lang="en-US" i="1" dirty="0" smtClean="0"/>
              <a:t>near Prague = Prague, before the war – during the war – after the war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not good but technically reasonable decision? (otherwise very low agreement for </a:t>
            </a:r>
            <a:r>
              <a:rPr lang="en-US" i="1" dirty="0" smtClean="0"/>
              <a:t>in Prague – about Prague – for Prague </a:t>
            </a:r>
            <a:r>
              <a:rPr lang="en-US" dirty="0" smtClean="0"/>
              <a:t>vs.  </a:t>
            </a:r>
            <a:r>
              <a:rPr lang="en-US" i="1" dirty="0" smtClean="0"/>
              <a:t>in Prague – around Prague – above Prague</a:t>
            </a:r>
            <a:r>
              <a:rPr lang="en-US" dirty="0" smtClean="0"/>
              <a:t>)  --- not always clear, see example: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Zatím</a:t>
            </a:r>
            <a:r>
              <a:rPr lang="en-US" i="1" dirty="0" smtClean="0"/>
              <a:t>  se  </a:t>
            </a:r>
            <a:r>
              <a:rPr lang="en-US" i="1" dirty="0" err="1" smtClean="0"/>
              <a:t>posunuje</a:t>
            </a:r>
            <a:r>
              <a:rPr lang="en-US" i="1" dirty="0" smtClean="0"/>
              <a:t>  </a:t>
            </a:r>
            <a:r>
              <a:rPr lang="en-US" i="1" dirty="0" err="1" smtClean="0"/>
              <a:t>stále</a:t>
            </a:r>
            <a:r>
              <a:rPr lang="en-US" i="1" dirty="0" smtClean="0"/>
              <a:t>  </a:t>
            </a:r>
            <a:r>
              <a:rPr lang="en-US" i="1" dirty="0" err="1" smtClean="0"/>
              <a:t>více</a:t>
            </a:r>
            <a:r>
              <a:rPr lang="en-US" i="1" dirty="0" smtClean="0"/>
              <a:t>  </a:t>
            </a:r>
            <a:r>
              <a:rPr lang="en-US" i="1" u="sng" dirty="0" err="1" smtClean="0"/>
              <a:t>za</a:t>
            </a:r>
            <a:r>
              <a:rPr lang="en-US" i="1" u="sng" dirty="0" smtClean="0"/>
              <a:t>  </a:t>
            </a:r>
            <a:r>
              <a:rPr lang="en-US" i="1" u="sng" dirty="0" err="1" smtClean="0"/>
              <a:t>Prahu</a:t>
            </a:r>
            <a:r>
              <a:rPr lang="en-US" i="1" dirty="0" smtClean="0"/>
              <a:t>,  </a:t>
            </a:r>
            <a:r>
              <a:rPr lang="en-US" i="1" dirty="0" err="1" smtClean="0"/>
              <a:t>čímž</a:t>
            </a:r>
            <a:r>
              <a:rPr lang="en-US" i="1" dirty="0" smtClean="0"/>
              <a:t>  </a:t>
            </a:r>
            <a:r>
              <a:rPr lang="en-US" i="1" dirty="0" err="1" smtClean="0"/>
              <a:t>ztrácí</a:t>
            </a:r>
            <a:r>
              <a:rPr lang="en-US" i="1" dirty="0" smtClean="0"/>
              <a:t>  </a:t>
            </a:r>
            <a:r>
              <a:rPr lang="en-US" i="1" dirty="0" err="1" smtClean="0"/>
              <a:t>na</a:t>
            </a:r>
            <a:r>
              <a:rPr lang="en-US" i="1" dirty="0" smtClean="0"/>
              <a:t>  </a:t>
            </a:r>
            <a:r>
              <a:rPr lang="en-US" i="1" dirty="0" err="1" smtClean="0"/>
              <a:t>své</a:t>
            </a:r>
            <a:r>
              <a:rPr lang="en-US" i="1" dirty="0" smtClean="0"/>
              <a:t>  </a:t>
            </a:r>
            <a:r>
              <a:rPr lang="en-US" i="1" dirty="0" err="1" smtClean="0"/>
              <a:t>účelnosti</a:t>
            </a:r>
            <a:r>
              <a:rPr lang="en-US" i="1" dirty="0" smtClean="0"/>
              <a:t>  z  </a:t>
            </a:r>
            <a:r>
              <a:rPr lang="en-US" i="1" dirty="0" err="1" smtClean="0"/>
              <a:t>hlediska</a:t>
            </a:r>
            <a:r>
              <a:rPr lang="en-US" i="1" dirty="0" smtClean="0"/>
              <a:t> </a:t>
            </a:r>
            <a:r>
              <a:rPr lang="en-US" i="1" dirty="0" err="1" smtClean="0"/>
              <a:t>dopravních</a:t>
            </a:r>
            <a:r>
              <a:rPr lang="en-US" i="1" dirty="0" smtClean="0"/>
              <a:t> </a:t>
            </a:r>
            <a:r>
              <a:rPr lang="en-US" i="1" dirty="0" err="1" smtClean="0"/>
              <a:t>spojení</a:t>
            </a:r>
            <a:r>
              <a:rPr lang="en-US" i="1" dirty="0" smtClean="0"/>
              <a:t> do </a:t>
            </a:r>
            <a:r>
              <a:rPr lang="en-US" i="1" dirty="0" err="1" smtClean="0"/>
              <a:t>jednotlivých</a:t>
            </a:r>
            <a:r>
              <a:rPr lang="en-US" i="1" dirty="0" smtClean="0"/>
              <a:t> </a:t>
            </a:r>
            <a:r>
              <a:rPr lang="en-US" i="1" dirty="0" err="1" smtClean="0"/>
              <a:t>částí</a:t>
            </a:r>
            <a:r>
              <a:rPr lang="en-US" i="1" dirty="0" smtClean="0"/>
              <a:t> </a:t>
            </a:r>
            <a:r>
              <a:rPr lang="en-US" i="1" dirty="0" err="1" smtClean="0"/>
              <a:t>města</a:t>
            </a:r>
            <a:r>
              <a:rPr lang="en-US" i="1" dirty="0" smtClean="0"/>
              <a:t> Na </a:t>
            </a:r>
            <a:r>
              <a:rPr lang="en-US" i="1" dirty="0" err="1" smtClean="0"/>
              <a:t>druhé</a:t>
            </a:r>
            <a:r>
              <a:rPr lang="en-US" i="1" dirty="0" smtClean="0"/>
              <a:t> </a:t>
            </a:r>
            <a:r>
              <a:rPr lang="en-US" i="1" dirty="0" err="1" smtClean="0"/>
              <a:t>straně</a:t>
            </a:r>
            <a:r>
              <a:rPr lang="en-US" i="1" dirty="0" smtClean="0"/>
              <a:t> by  </a:t>
            </a:r>
            <a:r>
              <a:rPr lang="en-US" i="1" dirty="0" err="1" smtClean="0"/>
              <a:t>tu</a:t>
            </a:r>
            <a:r>
              <a:rPr lang="en-US" i="1" dirty="0" smtClean="0"/>
              <a:t>  </a:t>
            </a:r>
            <a:r>
              <a:rPr lang="en-US" i="1" dirty="0" err="1" smtClean="0"/>
              <a:t>asi</a:t>
            </a:r>
            <a:r>
              <a:rPr lang="en-US" i="1" dirty="0" smtClean="0"/>
              <a:t> </a:t>
            </a:r>
            <a:r>
              <a:rPr lang="en-US" i="1" dirty="0" err="1" smtClean="0"/>
              <a:t>mohlo</a:t>
            </a:r>
            <a:r>
              <a:rPr lang="en-US" i="1" dirty="0" smtClean="0"/>
              <a:t> </a:t>
            </a:r>
            <a:r>
              <a:rPr lang="en-US" i="1" dirty="0" err="1" smtClean="0"/>
              <a:t>být</a:t>
            </a:r>
            <a:r>
              <a:rPr lang="en-US" i="1" dirty="0" smtClean="0"/>
              <a:t> </a:t>
            </a:r>
            <a:r>
              <a:rPr lang="en-US" i="1" dirty="0" err="1" smtClean="0"/>
              <a:t>víc</a:t>
            </a:r>
            <a:r>
              <a:rPr lang="en-US" i="1" dirty="0" smtClean="0"/>
              <a:t> </a:t>
            </a:r>
            <a:r>
              <a:rPr lang="en-US" i="1" dirty="0" err="1" smtClean="0"/>
              <a:t>pozemků</a:t>
            </a:r>
            <a:r>
              <a:rPr lang="en-US" i="1" dirty="0" smtClean="0"/>
              <a:t> </a:t>
            </a:r>
            <a:r>
              <a:rPr lang="en-US" i="1" dirty="0" err="1" smtClean="0"/>
              <a:t>vhodných</a:t>
            </a:r>
            <a:r>
              <a:rPr lang="en-US" i="1" dirty="0" smtClean="0"/>
              <a:t> k </a:t>
            </a:r>
            <a:r>
              <a:rPr lang="en-US" i="1" dirty="0" err="1" smtClean="0"/>
              <a:t>podnikání</a:t>
            </a:r>
            <a:r>
              <a:rPr lang="en-US" i="1" dirty="0" smtClean="0"/>
              <a:t>.  Po </a:t>
            </a:r>
            <a:r>
              <a:rPr lang="en-US" i="1" dirty="0" err="1" smtClean="0"/>
              <a:t>dálnici</a:t>
            </a:r>
            <a:r>
              <a:rPr lang="en-US" i="1" dirty="0" smtClean="0"/>
              <a:t> </a:t>
            </a:r>
            <a:r>
              <a:rPr lang="en-US" i="1" dirty="0" err="1" smtClean="0"/>
              <a:t>bychom</a:t>
            </a:r>
            <a:r>
              <a:rPr lang="en-US" i="1" dirty="0" smtClean="0"/>
              <a:t> se </a:t>
            </a:r>
            <a:r>
              <a:rPr lang="en-US" i="1" dirty="0" err="1" smtClean="0"/>
              <a:t>měli</a:t>
            </a:r>
            <a:r>
              <a:rPr lang="en-US" i="1" dirty="0" smtClean="0"/>
              <a:t> </a:t>
            </a:r>
            <a:r>
              <a:rPr lang="en-US" i="1" dirty="0" err="1" smtClean="0"/>
              <a:t>svézt</a:t>
            </a:r>
            <a:r>
              <a:rPr lang="en-US" i="1" dirty="0" smtClean="0"/>
              <a:t> </a:t>
            </a:r>
            <a:r>
              <a:rPr lang="en-US" i="1" u="sng" dirty="0" smtClean="0"/>
              <a:t>z </a:t>
            </a:r>
            <a:r>
              <a:rPr lang="en-US" i="1" u="sng" dirty="0" err="1" smtClean="0"/>
              <a:t>Prahy</a:t>
            </a:r>
            <a:r>
              <a:rPr lang="en-US" i="1" dirty="0" smtClean="0"/>
              <a:t>  </a:t>
            </a:r>
            <a:r>
              <a:rPr lang="en-US" i="1" dirty="0" err="1" smtClean="0"/>
              <a:t>až</a:t>
            </a:r>
            <a:r>
              <a:rPr lang="en-US" i="1" dirty="0" smtClean="0"/>
              <a:t>  do  </a:t>
            </a:r>
            <a:r>
              <a:rPr lang="en-US" i="1" dirty="0" err="1" smtClean="0"/>
              <a:t>Českých</a:t>
            </a:r>
            <a:r>
              <a:rPr lang="en-US" i="1" dirty="0" smtClean="0"/>
              <a:t>  </a:t>
            </a:r>
            <a:r>
              <a:rPr lang="en-US" i="1" dirty="0" err="1" smtClean="0"/>
              <a:t>Budějovic</a:t>
            </a:r>
            <a:r>
              <a:rPr lang="en-US" i="1" dirty="0" smtClean="0"/>
              <a:t>,  v </a:t>
            </a:r>
            <a:r>
              <a:rPr lang="en-US" i="1" dirty="0" err="1" smtClean="0"/>
              <a:t>roce</a:t>
            </a:r>
            <a:r>
              <a:rPr lang="en-US" i="1" dirty="0" smtClean="0"/>
              <a:t>  1997  </a:t>
            </a:r>
            <a:r>
              <a:rPr lang="en-US" i="1" dirty="0" err="1" smtClean="0"/>
              <a:t>pravděpodobně</a:t>
            </a:r>
            <a:r>
              <a:rPr lang="en-US" i="1" dirty="0" smtClean="0"/>
              <a:t> </a:t>
            </a:r>
            <a:r>
              <a:rPr lang="en-US" i="1" dirty="0" err="1" smtClean="0"/>
              <a:t>projedou</a:t>
            </a:r>
            <a:r>
              <a:rPr lang="en-US" i="1" dirty="0" smtClean="0"/>
              <a:t> </a:t>
            </a:r>
            <a:r>
              <a:rPr lang="en-US" i="1" dirty="0" err="1" smtClean="0"/>
              <a:t>první</a:t>
            </a:r>
            <a:r>
              <a:rPr lang="en-US" i="1" dirty="0" smtClean="0"/>
              <a:t> </a:t>
            </a:r>
            <a:r>
              <a:rPr lang="en-US" i="1" dirty="0" err="1" smtClean="0"/>
              <a:t>vozidla</a:t>
            </a:r>
            <a:r>
              <a:rPr lang="en-US" i="1" dirty="0" smtClean="0"/>
              <a:t> </a:t>
            </a:r>
            <a:r>
              <a:rPr lang="en-US" i="1" dirty="0" err="1" smtClean="0"/>
              <a:t>po</a:t>
            </a:r>
            <a:r>
              <a:rPr lang="en-US" i="1" dirty="0" smtClean="0"/>
              <a:t> </a:t>
            </a:r>
            <a:r>
              <a:rPr lang="en-US" i="1" dirty="0" err="1" smtClean="0"/>
              <a:t>dálnici</a:t>
            </a:r>
            <a:r>
              <a:rPr lang="en-US" i="1" dirty="0" smtClean="0"/>
              <a:t> Praha  –</a:t>
            </a:r>
            <a:r>
              <a:rPr lang="en-US" i="1" dirty="0" err="1" smtClean="0"/>
              <a:t>Plzeň</a:t>
            </a:r>
            <a:r>
              <a:rPr lang="en-US" i="1" dirty="0" smtClean="0"/>
              <a:t>, </a:t>
            </a:r>
            <a:r>
              <a:rPr lang="en-US" i="1" dirty="0" err="1" smtClean="0"/>
              <a:t>dokončena</a:t>
            </a:r>
            <a:r>
              <a:rPr lang="en-US" i="1" dirty="0" smtClean="0"/>
              <a:t> by </a:t>
            </a:r>
            <a:r>
              <a:rPr lang="en-US" i="1" dirty="0" err="1" smtClean="0"/>
              <a:t>měla</a:t>
            </a:r>
            <a:r>
              <a:rPr lang="en-US" i="1" dirty="0" smtClean="0"/>
              <a:t> </a:t>
            </a:r>
            <a:r>
              <a:rPr lang="en-US" i="1" dirty="0" err="1" smtClean="0"/>
              <a:t>být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dálnice</a:t>
            </a:r>
            <a:r>
              <a:rPr lang="en-US" i="1" dirty="0" smtClean="0"/>
              <a:t> D8 z </a:t>
            </a:r>
            <a:r>
              <a:rPr lang="en-US" i="1" dirty="0" err="1" smtClean="0"/>
              <a:t>Prahy</a:t>
            </a:r>
            <a:r>
              <a:rPr lang="en-US" i="1" dirty="0" smtClean="0"/>
              <a:t> do </a:t>
            </a:r>
            <a:r>
              <a:rPr lang="en-US" i="1" dirty="0" err="1" smtClean="0"/>
              <a:t>Ústí</a:t>
            </a:r>
            <a:r>
              <a:rPr lang="en-US" i="1" dirty="0" smtClean="0"/>
              <a:t> </a:t>
            </a:r>
            <a:r>
              <a:rPr lang="en-US" i="1" dirty="0" err="1" smtClean="0"/>
              <a:t>nad</a:t>
            </a:r>
            <a:r>
              <a:rPr lang="en-US" i="1" dirty="0" smtClean="0"/>
              <a:t> Labem.   </a:t>
            </a:r>
          </a:p>
          <a:p>
            <a:pPr marL="0" indent="0">
              <a:buNone/>
            </a:pPr>
            <a:r>
              <a:rPr lang="en-US" i="1" dirty="0" smtClean="0"/>
              <a:t>(= So far, people begin to move away </a:t>
            </a:r>
            <a:r>
              <a:rPr lang="en-US" i="1" u="sng" dirty="0" smtClean="0"/>
              <a:t>from Prague</a:t>
            </a:r>
            <a:r>
              <a:rPr lang="en-US" i="1" dirty="0" smtClean="0"/>
              <a:t>, ...  various parts of </a:t>
            </a:r>
            <a:r>
              <a:rPr lang="en-US" i="1" u="sng" dirty="0" smtClean="0"/>
              <a:t>the city</a:t>
            </a:r>
            <a:r>
              <a:rPr lang="en-US" i="1" dirty="0" smtClean="0"/>
              <a:t>. On the other hand, there could be more lands suitable for business there. Highways could take us </a:t>
            </a:r>
            <a:r>
              <a:rPr lang="en-US" i="1" u="sng" dirty="0" smtClean="0"/>
              <a:t>from Prague </a:t>
            </a:r>
            <a:r>
              <a:rPr lang="en-US" i="1" dirty="0" smtClean="0"/>
              <a:t>up to </a:t>
            </a:r>
            <a:r>
              <a:rPr lang="en-US" i="1" dirty="0" err="1" smtClean="0"/>
              <a:t>CeskéBudejovice</a:t>
            </a:r>
            <a:r>
              <a:rPr lang="en-US" i="1" dirty="0" smtClean="0"/>
              <a:t> … .)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32656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1470" y="544232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Pouze </a:t>
            </a:r>
            <a:r>
              <a:rPr lang="cs-CZ" sz="1600" i="1" dirty="0"/>
              <a:t>se zjistilo, že ne všechny krabice jsou zapečetěny tak, </a:t>
            </a:r>
            <a:r>
              <a:rPr lang="cs-CZ" sz="1600" i="1" dirty="0" smtClean="0"/>
              <a:t>jak</a:t>
            </a:r>
            <a:r>
              <a:rPr lang="en-US" sz="1600" i="1" dirty="0" smtClean="0"/>
              <a:t> </a:t>
            </a:r>
            <a:r>
              <a:rPr lang="cs-CZ" sz="1600" i="1" dirty="0" smtClean="0"/>
              <a:t>by </a:t>
            </a:r>
            <a:r>
              <a:rPr lang="cs-CZ" sz="1600" i="1" dirty="0"/>
              <a:t>měly být</a:t>
            </a:r>
            <a:r>
              <a:rPr lang="cs-CZ" sz="1600" i="1" dirty="0" smtClean="0"/>
              <a:t>.</a:t>
            </a:r>
            <a:r>
              <a:rPr lang="en-US" sz="1600" i="1" dirty="0" smtClean="0"/>
              <a:t> </a:t>
            </a:r>
            <a:r>
              <a:rPr lang="cs-CZ" sz="1600" i="1" dirty="0" smtClean="0"/>
              <a:t>Nějaké </a:t>
            </a:r>
            <a:r>
              <a:rPr lang="cs-CZ" sz="1600" i="1" dirty="0"/>
              <a:t>krabice byly </a:t>
            </a:r>
            <a:r>
              <a:rPr lang="cs-CZ" sz="1600" i="1" dirty="0" err="1"/>
              <a:t>přepečetěné</a:t>
            </a:r>
            <a:r>
              <a:rPr lang="cs-CZ" sz="1600" i="1" dirty="0"/>
              <a:t>, nebylo to prostě úplně jasné</a:t>
            </a:r>
            <a:r>
              <a:rPr lang="cs-CZ" sz="1600" i="1" dirty="0" smtClean="0"/>
              <a:t>.</a:t>
            </a:r>
            <a:r>
              <a:rPr lang="en-US" sz="1600" i="1" dirty="0" smtClean="0"/>
              <a:t> </a:t>
            </a:r>
            <a:r>
              <a:rPr lang="en-US" sz="1600" i="1" dirty="0"/>
              <a:t>- </a:t>
            </a:r>
            <a:r>
              <a:rPr lang="en-US" sz="1600" i="1" dirty="0" smtClean="0"/>
              <a:t>However, there was </a:t>
            </a:r>
            <a:r>
              <a:rPr lang="en-US" sz="1600" i="1" dirty="0"/>
              <a:t>found that not all </a:t>
            </a:r>
            <a:r>
              <a:rPr lang="en-US" sz="1600" i="1" dirty="0" smtClean="0"/>
              <a:t>the boxes </a:t>
            </a:r>
            <a:r>
              <a:rPr lang="en-US" sz="1600" i="1" dirty="0"/>
              <a:t>are sealed as they should be. </a:t>
            </a:r>
            <a:r>
              <a:rPr lang="en-US" sz="1600" i="1" dirty="0" smtClean="0"/>
              <a:t>Some </a:t>
            </a:r>
            <a:r>
              <a:rPr lang="en-US" sz="1600" i="1" dirty="0"/>
              <a:t>boxes </a:t>
            </a:r>
            <a:r>
              <a:rPr lang="en-US" sz="1600" i="1" dirty="0" smtClean="0"/>
              <a:t>were sealed too much, </a:t>
            </a:r>
            <a:r>
              <a:rPr lang="en-US" sz="1600" i="1" dirty="0"/>
              <a:t>it </a:t>
            </a:r>
            <a:r>
              <a:rPr lang="en-US" sz="1600" i="1" dirty="0" smtClean="0"/>
              <a:t>wasn’t </a:t>
            </a:r>
            <a:r>
              <a:rPr lang="en-US" sz="1600" i="1" dirty="0"/>
              <a:t>just </a:t>
            </a:r>
            <a:r>
              <a:rPr lang="en-US" sz="1600" i="1" dirty="0" smtClean="0"/>
              <a:t>clear enough.</a:t>
            </a:r>
            <a:endParaRPr lang="cs-CZ" sz="16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404" y="601858"/>
            <a:ext cx="8723100" cy="9549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P</a:t>
            </a:r>
            <a:r>
              <a:rPr lang="en-US" sz="3600" dirty="0" smtClean="0">
                <a:effectLst/>
              </a:rPr>
              <a:t>ossibility </a:t>
            </a:r>
            <a:r>
              <a:rPr lang="en-US" sz="3600" dirty="0">
                <a:effectLst/>
              </a:rPr>
              <a:t>to refer to bigger segments</a:t>
            </a:r>
            <a:endParaRPr lang="cs-CZ" sz="36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" y="1366055"/>
            <a:ext cx="9105156" cy="393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55240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64963"/>
              </p:ext>
            </p:extLst>
          </p:nvPr>
        </p:nvGraphicFramePr>
        <p:xfrm>
          <a:off x="539552" y="1772816"/>
          <a:ext cx="8064896" cy="46805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13268"/>
                <a:gridCol w="4951628"/>
              </a:tblGrid>
              <a:tr h="3712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type of relation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absolute</a:t>
                      </a:r>
                      <a:r>
                        <a:rPr lang="en-US" sz="1400" baseline="0" dirty="0" smtClean="0"/>
                        <a:t> numbers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 textual</a:t>
                      </a:r>
                      <a:r>
                        <a:rPr lang="en-US" sz="1400" baseline="0" dirty="0" smtClean="0"/>
                        <a:t> coreference links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86,349</a:t>
                      </a:r>
                      <a:endParaRPr lang="cs-CZ" sz="1400" b="1" dirty="0" smtClean="0"/>
                    </a:p>
                  </a:txBody>
                  <a:tcPr marL="91455" marR="91455" marT="45726" marB="45726"/>
                </a:tc>
              </a:tr>
              <a:tr h="3595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</a:t>
                      </a:r>
                      <a:r>
                        <a:rPr lang="en-US" sz="1400" baseline="0" dirty="0" smtClean="0"/>
                        <a:t> (specific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20,243 (pronouns)+</a:t>
                      </a:r>
                      <a:r>
                        <a:rPr kumimoji="0" lang="cs-CZ" sz="1400" kern="1200" dirty="0" smtClean="0">
                          <a:effectLst/>
                        </a:rPr>
                        <a:t>50,593</a:t>
                      </a:r>
                      <a:r>
                        <a:rPr kumimoji="0" lang="en-US" sz="1400" kern="1200" dirty="0" smtClean="0">
                          <a:effectLst/>
                        </a:rPr>
                        <a:t> (nouns) = 70,836</a:t>
                      </a:r>
                      <a:endParaRPr lang="cs-CZ" sz="1400" b="0" dirty="0"/>
                    </a:p>
                  </a:txBody>
                  <a:tcPr marL="91455" marR="91455" marT="45726" marB="45726"/>
                </a:tc>
              </a:tr>
              <a:tr h="365384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 (generic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3,095</a:t>
                      </a:r>
                      <a:r>
                        <a:rPr lang="en-US" sz="1400" baseline="0" dirty="0" smtClean="0"/>
                        <a:t>(pronouns)+12,418(nouns) = 15,513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bridging links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32,171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SUBSET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5,820(SUB_SET)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+12,580(SET_SUB)</a:t>
                      </a:r>
                      <a:r>
                        <a:rPr lang="en-US" sz="1400" baseline="0" dirty="0" smtClean="0"/>
                        <a:t> = 18,400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1429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PART 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1,982(PART_WHOLE)+4,372(WHOLE_PART) =</a:t>
                      </a:r>
                      <a:r>
                        <a:rPr lang="en-US" sz="1400" baseline="0" dirty="0" smtClean="0"/>
                        <a:t> 6,354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FUNCT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1,719(P_FUNCT)+418(FUNCT_P) =</a:t>
                      </a:r>
                      <a:r>
                        <a:rPr lang="en-US" sz="1400" baseline="0" dirty="0" smtClean="0"/>
                        <a:t> 2,137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</a:t>
                      </a:r>
                      <a:r>
                        <a:rPr lang="en-US" sz="1400" baseline="0" dirty="0" smtClean="0"/>
                        <a:t>ng CONTRAST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2,238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313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ANAF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REST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2,212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95891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percentage of nodes where a link starts, counting all text-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coref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bridgin</a:t>
                      </a:r>
                      <a:r>
                        <a:rPr kumimoji="0" lang="cs-CZ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17.6%</a:t>
                      </a:r>
                    </a:p>
                    <a:p>
                      <a:endParaRPr lang="cs-CZ" sz="1400" dirty="0"/>
                    </a:p>
                  </a:txBody>
                  <a:tcPr marL="91455" marR="91455" marT="45726" marB="45726"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99288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Coreference and </a:t>
            </a:r>
            <a:r>
              <a:rPr lang="cs-CZ" sz="3600" dirty="0" err="1"/>
              <a:t>Bridging</a:t>
            </a:r>
            <a:r>
              <a:rPr lang="cs-CZ" sz="3600" dirty="0"/>
              <a:t> </a:t>
            </a:r>
            <a:r>
              <a:rPr lang="cs-CZ" sz="3600" dirty="0" smtClean="0"/>
              <a:t>s</a:t>
            </a:r>
            <a:r>
              <a:rPr lang="en-US" sz="3600" dirty="0" smtClean="0"/>
              <a:t>t</a:t>
            </a:r>
            <a:r>
              <a:rPr lang="cs-CZ" sz="3600" dirty="0" err="1" smtClean="0"/>
              <a:t>atistics</a:t>
            </a:r>
            <a:endParaRPr lang="cs-CZ" sz="36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7895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The Project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co-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financed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by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Union from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Fund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2375398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type of the task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reflexive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relative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bridging relations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rule-based,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exploiting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English side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effectLst/>
              </a:rPr>
              <a:t>P</a:t>
            </a:r>
            <a:r>
              <a:rPr lang="en-US" sz="3600" dirty="0" err="1" smtClean="0">
                <a:effectLst/>
              </a:rPr>
              <a:t>erformance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of tools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for coreference and bridging</a:t>
            </a:r>
            <a:endParaRPr lang="cs-CZ" sz="36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1330813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type of the task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reflexive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relative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NPs)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(bridging relations)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 features!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rule-based,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exploiting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English side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effectLst/>
              </a:rPr>
              <a:t>P</a:t>
            </a:r>
            <a:r>
              <a:rPr lang="en-US" sz="3600" dirty="0" err="1" smtClean="0">
                <a:effectLst/>
              </a:rPr>
              <a:t>erformance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of tools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for coreference and bridging</a:t>
            </a:r>
            <a:endParaRPr lang="cs-CZ" sz="36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8716832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type of the task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reflexive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relative pronouns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bridging relations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an anaphoric unexpressed subject, rule-based, 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exploiting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English side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effectLst/>
              </a:rPr>
              <a:t>P</a:t>
            </a:r>
            <a:r>
              <a:rPr lang="en-US" sz="3600" dirty="0" err="1" smtClean="0">
                <a:effectLst/>
              </a:rPr>
              <a:t>erformance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of tools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for coreference and bridging</a:t>
            </a:r>
            <a:endParaRPr lang="cs-CZ" sz="36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5112" y="3140968"/>
            <a:ext cx="8699376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8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Coreference and </a:t>
            </a:r>
            <a:r>
              <a:rPr lang="cs-CZ" dirty="0" err="1"/>
              <a:t>Bridging</a:t>
            </a:r>
            <a:r>
              <a:rPr lang="cs-CZ" dirty="0"/>
              <a:t> relations</a:t>
            </a:r>
            <a:br>
              <a:rPr lang="cs-CZ" dirty="0"/>
            </a:br>
            <a:r>
              <a:rPr lang="cs-CZ" dirty="0" smtClean="0"/>
              <a:t>S</a:t>
            </a:r>
            <a:r>
              <a:rPr lang="en-US" dirty="0" smtClean="0"/>
              <a:t>t</a:t>
            </a:r>
            <a:r>
              <a:rPr lang="cs-CZ" dirty="0" err="1" smtClean="0"/>
              <a:t>atistics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95235"/>
              </p:ext>
            </p:extLst>
          </p:nvPr>
        </p:nvGraphicFramePr>
        <p:xfrm>
          <a:off x="395536" y="1556793"/>
          <a:ext cx="8064896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268"/>
                <a:gridCol w="4951628"/>
              </a:tblGrid>
              <a:tr h="38837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type of relation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absolute</a:t>
                      </a:r>
                      <a:r>
                        <a:rPr lang="en-US" sz="1400" baseline="0" dirty="0" smtClean="0"/>
                        <a:t> numbers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88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all textual</a:t>
                      </a:r>
                      <a:r>
                        <a:rPr lang="en-US" sz="1400" b="1" baseline="0" dirty="0" smtClean="0"/>
                        <a:t> coreference links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86,349</a:t>
                      </a:r>
                      <a:endParaRPr lang="cs-CZ" sz="1400" b="1" dirty="0" smtClean="0"/>
                    </a:p>
                  </a:txBody>
                  <a:tcPr marL="91455" marR="91455" marT="45726" marB="45726"/>
                </a:tc>
              </a:tr>
              <a:tr h="37612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</a:t>
                      </a:r>
                      <a:r>
                        <a:rPr lang="en-US" sz="1400" baseline="0" dirty="0" smtClean="0"/>
                        <a:t> (specific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20,243 (pronouns)+</a:t>
                      </a:r>
                      <a:r>
                        <a:rPr kumimoji="0" lang="cs-CZ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50,593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(nouns) = 70,836</a:t>
                      </a:r>
                      <a:endParaRPr lang="cs-CZ" sz="1400" b="0" dirty="0"/>
                    </a:p>
                  </a:txBody>
                  <a:tcPr marL="91455" marR="91455" marT="45726" marB="45726"/>
                </a:tc>
              </a:tr>
              <a:tr h="38224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 (generic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3,095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pronons</a:t>
                      </a:r>
                      <a:r>
                        <a:rPr lang="en-US" sz="1400" baseline="0" dirty="0" smtClean="0"/>
                        <a:t>)+12,418(nouns) = 15,513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2361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all</a:t>
                      </a:r>
                      <a:r>
                        <a:rPr lang="en-US" sz="1400" b="1" baseline="0" dirty="0" smtClean="0"/>
                        <a:t> bridging links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32,171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</a:tr>
              <a:tr h="323614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SUBSET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5,820(SUB_SET)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+12,580(SET_SUB)</a:t>
                      </a:r>
                      <a:r>
                        <a:rPr lang="en-US" sz="1400" baseline="0" dirty="0" smtClean="0"/>
                        <a:t> = 18,400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28803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PART 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1,982(PART_WHOLE)+4,372(WHOLE_PART) =</a:t>
                      </a:r>
                      <a:r>
                        <a:rPr lang="en-US" sz="1400" baseline="0" dirty="0" smtClean="0"/>
                        <a:t> 6,354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23614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FUNCT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1,719(P_FUNCT)+418(FUNCT_P) =</a:t>
                      </a:r>
                      <a:r>
                        <a:rPr lang="en-US" sz="1400" baseline="0" dirty="0" smtClean="0"/>
                        <a:t> 2,137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23614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</a:t>
                      </a:r>
                      <a:r>
                        <a:rPr lang="en-US" sz="1400" baseline="0" dirty="0" smtClean="0"/>
                        <a:t>ng CONTRAST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2,238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4661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ANAF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88375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REST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2,212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10031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percentage of nodes where a link starts, counting all text-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coref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and bridging</a:t>
                      </a:r>
                    </a:p>
                    <a:p>
                      <a:pPr algn="r"/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17.6%</a:t>
                      </a:r>
                    </a:p>
                    <a:p>
                      <a:endParaRPr lang="cs-CZ" sz="1400" dirty="0"/>
                    </a:p>
                  </a:txBody>
                  <a:tcPr marL="91455" marR="91455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4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 of the talk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016" y="1340768"/>
            <a:ext cx="8964488" cy="5400600"/>
          </a:xfrm>
        </p:spPr>
        <p:txBody>
          <a:bodyPr/>
          <a:lstStyle/>
          <a:p>
            <a:r>
              <a:rPr lang="ru-RU" dirty="0" smtClean="0"/>
              <a:t>Основная мысль – показать результаты резолверов на кореф</a:t>
            </a:r>
            <a:r>
              <a:rPr lang="en-US" dirty="0" smtClean="0"/>
              <a:t>. </a:t>
            </a:r>
            <a:r>
              <a:rPr lang="ru-RU" dirty="0" smtClean="0"/>
              <a:t>Результаты разные, часто плохие. Посмотрим на разные случаи и попробуем объяснить, почему они плохие, и что из этого можно взять хорошего</a:t>
            </a:r>
          </a:p>
          <a:p>
            <a:r>
              <a:rPr lang="en-US" dirty="0" err="1" smtClean="0"/>
              <a:t>Resolevers</a:t>
            </a:r>
            <a:r>
              <a:rPr lang="en-US" dirty="0" smtClean="0"/>
              <a:t> for </a:t>
            </a:r>
            <a:r>
              <a:rPr lang="en-US" dirty="0" err="1" smtClean="0"/>
              <a:t>coreference</a:t>
            </a:r>
            <a:r>
              <a:rPr lang="en-US" dirty="0" smtClean="0"/>
              <a:t> in Czech</a:t>
            </a:r>
          </a:p>
          <a:p>
            <a:r>
              <a:rPr lang="en-US" dirty="0" smtClean="0"/>
              <a:t>Annotation of </a:t>
            </a:r>
            <a:r>
              <a:rPr lang="en-US" dirty="0" err="1" smtClean="0"/>
              <a:t>coreference</a:t>
            </a:r>
            <a:r>
              <a:rPr lang="en-US" dirty="0" smtClean="0"/>
              <a:t> and bridging in PDT and PCEDT</a:t>
            </a:r>
          </a:p>
          <a:p>
            <a:r>
              <a:rPr lang="en-US" dirty="0" smtClean="0"/>
              <a:t>Inter-annotator agreement – numbers and analysis of </a:t>
            </a:r>
            <a:r>
              <a:rPr lang="en-US" dirty="0" err="1" smtClean="0"/>
              <a:t>disargeements</a:t>
            </a:r>
            <a:endParaRPr lang="en-US" dirty="0" smtClean="0"/>
          </a:p>
          <a:p>
            <a:r>
              <a:rPr lang="en-US" dirty="0" smtClean="0"/>
              <a:t>“objectivity” of disagreements (experiment with awareness)</a:t>
            </a:r>
          </a:p>
          <a:p>
            <a:r>
              <a:rPr lang="en-US" dirty="0" smtClean="0"/>
              <a:t>Difficult cases with </a:t>
            </a:r>
            <a:r>
              <a:rPr lang="en-US" dirty="0" err="1" smtClean="0"/>
              <a:t>coreference</a:t>
            </a:r>
            <a:r>
              <a:rPr lang="en-US" dirty="0" smtClean="0"/>
              <a:t> and bridging</a:t>
            </a:r>
          </a:p>
          <a:p>
            <a:r>
              <a:rPr lang="en-US" dirty="0" err="1" smtClean="0"/>
              <a:t>Coreference</a:t>
            </a:r>
            <a:r>
              <a:rPr lang="en-US" dirty="0" smtClean="0"/>
              <a:t> chains in Czech and cross-</a:t>
            </a:r>
            <a:r>
              <a:rPr lang="en-US" dirty="0" err="1" smtClean="0"/>
              <a:t>lingually</a:t>
            </a:r>
            <a:r>
              <a:rPr lang="en-US" dirty="0" smtClean="0"/>
              <a:t> (</a:t>
            </a:r>
            <a:r>
              <a:rPr lang="en-US" dirty="0" err="1" smtClean="0"/>
              <a:t>Kibrik</a:t>
            </a:r>
            <a:r>
              <a:rPr lang="en-US" dirty="0" smtClean="0"/>
              <a:t>, pro-drop)</a:t>
            </a:r>
            <a:endParaRPr lang="ru-RU" dirty="0" smtClean="0"/>
          </a:p>
          <a:p>
            <a:endParaRPr lang="ru-RU" dirty="0"/>
          </a:p>
          <a:p>
            <a:r>
              <a:rPr lang="en-US" dirty="0" err="1" smtClean="0"/>
              <a:t>Gacr</a:t>
            </a:r>
            <a:r>
              <a:rPr lang="en-US" dirty="0" smtClean="0"/>
              <a:t> plans – projection</a:t>
            </a:r>
          </a:p>
          <a:p>
            <a:r>
              <a:rPr lang="ru-RU" dirty="0" smtClean="0"/>
              <a:t>Планы ч-нем наши и </a:t>
            </a:r>
            <a:r>
              <a:rPr lang="ru-RU" dirty="0" err="1" smtClean="0"/>
              <a:t>Люцки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912768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/>
              </a:rPr>
              <a:t>Inter-annotator Agreement for coreference and bridging in PDT</a:t>
            </a:r>
            <a:endParaRPr lang="cs-CZ" sz="3200" dirty="0">
              <a:effectLst/>
            </a:endParaRPr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0094279"/>
              </p:ext>
            </p:extLst>
          </p:nvPr>
        </p:nvGraphicFramePr>
        <p:xfrm>
          <a:off x="323528" y="1981942"/>
          <a:ext cx="8353052" cy="41224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92864"/>
                <a:gridCol w="2160188"/>
              </a:tblGrid>
              <a:tr h="37081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effectLst/>
                        </a:rPr>
                        <a:t>number of  controlled documents</a:t>
                      </a:r>
                      <a:endParaRPr lang="cs-CZ" sz="20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effectLst/>
                        </a:rPr>
                        <a:t>39</a:t>
                      </a:r>
                      <a:endParaRPr lang="cs-CZ" sz="20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controlled sentences</a:t>
                      </a:r>
                      <a:endParaRPr lang="cs-CZ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1606 (3% PDT)</a:t>
                      </a:r>
                      <a:endParaRPr lang="cs-CZ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controlled tokens</a:t>
                      </a:r>
                      <a:endParaRPr lang="cs-CZ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26,520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pronominal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(including zeros)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0,86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for specific 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0,705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for generic 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0,492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bridging relations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0,455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textual </a:t>
                      </a:r>
                      <a:r>
                        <a:rPr lang="cs-CZ" sz="2000" dirty="0" err="1" smtClean="0">
                          <a:effectLst/>
                        </a:rPr>
                        <a:t>NP_coref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kappa </a:t>
                      </a:r>
                      <a:r>
                        <a:rPr lang="en-GB" sz="2000" dirty="0">
                          <a:effectLst/>
                        </a:rPr>
                        <a:t>of agreement on type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0,759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bridging kappa of agreement on type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0,889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</a:tbl>
          </a:graphicData>
        </a:graphic>
      </p:graphicFrame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5337"/>
          </a:xfrm>
        </p:spPr>
        <p:txBody>
          <a:bodyPr/>
          <a:lstStyle/>
          <a:p>
            <a:pPr algn="ctr"/>
            <a:r>
              <a:rPr lang="en-US" sz="4400" dirty="0">
                <a:effectLst/>
              </a:rPr>
              <a:t>Inter-annotator Agreement</a:t>
            </a:r>
            <a:endParaRPr lang="cs-CZ" sz="4400" dirty="0">
              <a:effectLst/>
            </a:endParaRPr>
          </a:p>
        </p:txBody>
      </p:sp>
      <p:graphicFrame>
        <p:nvGraphicFramePr>
          <p:cNvPr id="31747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406400" y="1506538"/>
          <a:ext cx="83312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r:id="rId4" imgW="8327858" imgH="5285690" progId="Excel.Chart.8">
                  <p:embed/>
                </p:oleObj>
              </mc:Choice>
              <mc:Fallback>
                <p:oleObj r:id="rId4" imgW="8327858" imgH="528569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06538"/>
                        <a:ext cx="83312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Zástupný symbol pro obsah 4"/>
          <p:cNvGraphicFramePr>
            <a:graphicFrameLocks noGrp="1"/>
          </p:cNvGraphicFramePr>
          <p:nvPr>
            <p:ph idx="4294967295"/>
          </p:nvPr>
        </p:nvGraphicFramePr>
        <p:xfrm>
          <a:off x="406400" y="1884363"/>
          <a:ext cx="83312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84363"/>
                        <a:ext cx="8331200" cy="449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Nadpis 1"/>
          <p:cNvSpPr>
            <a:spLocks noGrp="1"/>
          </p:cNvSpPr>
          <p:nvPr>
            <p:ph type="title"/>
          </p:nvPr>
        </p:nvSpPr>
        <p:spPr>
          <a:xfrm>
            <a:off x="457200" y="688975"/>
            <a:ext cx="8229600" cy="1444625"/>
          </a:xfrm>
        </p:spPr>
        <p:txBody>
          <a:bodyPr/>
          <a:lstStyle/>
          <a:p>
            <a:pPr algn="ctr"/>
            <a:r>
              <a:rPr lang="en-US" sz="4400" dirty="0">
                <a:effectLst/>
              </a:rPr>
              <a:t>Inter-annotator Agreement:</a:t>
            </a:r>
            <a:br>
              <a:rPr lang="en-US" sz="4400" dirty="0">
                <a:effectLst/>
              </a:rPr>
            </a:br>
            <a:r>
              <a:rPr lang="en-US" sz="4400" i="1" dirty="0">
                <a:effectLst/>
              </a:rPr>
              <a:t>kappa</a:t>
            </a:r>
            <a:r>
              <a:rPr lang="en-US" sz="4400" dirty="0">
                <a:effectLst/>
              </a:rPr>
              <a:t> for Types</a:t>
            </a:r>
            <a:endParaRPr lang="cs-CZ" sz="4400" dirty="0">
              <a:effectLst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61864"/>
            <a:ext cx="6768752" cy="1143000"/>
          </a:xfrm>
        </p:spPr>
        <p:txBody>
          <a:bodyPr>
            <a:noAutofit/>
          </a:bodyPr>
          <a:lstStyle/>
          <a:p>
            <a:r>
              <a:rPr lang="en-GB" sz="4400" dirty="0" smtClean="0">
                <a:effectLst/>
              </a:rPr>
              <a:t>Types of disagreement</a:t>
            </a: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060848"/>
            <a:ext cx="7467600" cy="321756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relation </a:t>
            </a:r>
            <a:r>
              <a:rPr lang="en-GB" dirty="0" smtClean="0"/>
              <a:t>should or should not be </a:t>
            </a:r>
            <a:r>
              <a:rPr lang="en-GB" dirty="0"/>
              <a:t>annotated for </a:t>
            </a:r>
            <a:r>
              <a:rPr lang="en-GB" dirty="0" err="1" smtClean="0"/>
              <a:t>coreference</a:t>
            </a:r>
            <a:r>
              <a:rPr lang="en-GB" dirty="0" smtClean="0"/>
              <a:t>/bridging</a:t>
            </a:r>
          </a:p>
          <a:p>
            <a:r>
              <a:rPr lang="en-GB" dirty="0" smtClean="0"/>
              <a:t>what </a:t>
            </a:r>
            <a:r>
              <a:rPr lang="en-GB" dirty="0"/>
              <a:t>is the correct antecedent of a given noun </a:t>
            </a:r>
            <a:r>
              <a:rPr lang="en-GB" dirty="0" smtClean="0"/>
              <a:t>phrase</a:t>
            </a:r>
          </a:p>
          <a:p>
            <a:r>
              <a:rPr lang="en-GB" dirty="0" smtClean="0"/>
              <a:t>distinguishing </a:t>
            </a:r>
            <a:r>
              <a:rPr lang="en-GB" dirty="0"/>
              <a:t>between the bridging anaphora and the textual </a:t>
            </a:r>
            <a:r>
              <a:rPr lang="en-GB" dirty="0" err="1" smtClean="0"/>
              <a:t>coreference</a:t>
            </a:r>
            <a:endParaRPr lang="en-GB" dirty="0" smtClean="0"/>
          </a:p>
          <a:p>
            <a:r>
              <a:rPr lang="en-GB" dirty="0" smtClean="0"/>
              <a:t>selecting the </a:t>
            </a:r>
            <a:r>
              <a:rPr lang="en-GB" dirty="0"/>
              <a:t>type of the bridging anaphora or the textual </a:t>
            </a:r>
            <a:r>
              <a:rPr lang="en-GB" dirty="0" err="1" smtClean="0"/>
              <a:t>coreference</a:t>
            </a:r>
            <a:endParaRPr lang="en-GB" dirty="0"/>
          </a:p>
          <a:p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4911"/>
            <a:ext cx="7236296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effectLst/>
              </a:rPr>
              <a:t>Annotating / not </a:t>
            </a:r>
            <a:r>
              <a:rPr lang="en-GB" sz="4000" dirty="0">
                <a:effectLst/>
              </a:rPr>
              <a:t>annotating a relation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2420888"/>
            <a:ext cx="8627368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A </a:t>
            </a:r>
            <a:r>
              <a:rPr lang="en-GB" i="1" dirty="0" err="1"/>
              <a:t>když</a:t>
            </a:r>
            <a:r>
              <a:rPr lang="en-GB" i="1" dirty="0"/>
              <a:t> </a:t>
            </a:r>
            <a:r>
              <a:rPr lang="en-GB" i="1" dirty="0" err="1"/>
              <a:t>už</a:t>
            </a:r>
            <a:r>
              <a:rPr lang="en-GB" i="1" dirty="0"/>
              <a:t> </a:t>
            </a:r>
            <a:r>
              <a:rPr lang="en-GB" i="1" dirty="0" err="1"/>
              <a:t>byla</a:t>
            </a:r>
            <a:r>
              <a:rPr lang="en-GB" i="1" dirty="0"/>
              <a:t> </a:t>
            </a:r>
            <a:r>
              <a:rPr lang="en-GB" i="1" dirty="0" err="1"/>
              <a:t>knížka</a:t>
            </a:r>
            <a:r>
              <a:rPr lang="en-GB" i="1" dirty="0"/>
              <a:t> </a:t>
            </a:r>
            <a:r>
              <a:rPr lang="en-GB" i="1" dirty="0" err="1"/>
              <a:t>hotova</a:t>
            </a:r>
            <a:r>
              <a:rPr lang="en-GB" i="1" dirty="0"/>
              <a:t>, </a:t>
            </a:r>
            <a:r>
              <a:rPr lang="en-GB" i="1" dirty="0" err="1"/>
              <a:t>tak</a:t>
            </a:r>
            <a:r>
              <a:rPr lang="en-GB" i="1" dirty="0"/>
              <a:t> se </a:t>
            </a:r>
            <a:r>
              <a:rPr lang="en-GB" i="1" dirty="0" err="1"/>
              <a:t>zjistilo</a:t>
            </a:r>
            <a:r>
              <a:rPr lang="en-GB" i="1" dirty="0"/>
              <a:t>, </a:t>
            </a:r>
            <a:r>
              <a:rPr lang="en-GB" i="1" dirty="0" err="1"/>
              <a:t>že</a:t>
            </a:r>
            <a:r>
              <a:rPr lang="en-GB" i="1" dirty="0"/>
              <a:t> je </a:t>
            </a:r>
            <a:r>
              <a:rPr lang="en-GB" i="1" dirty="0" err="1"/>
              <a:t>praktic</a:t>
            </a:r>
            <a:r>
              <a:rPr lang="cs-CZ" i="1" dirty="0" err="1"/>
              <a:t>ká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pro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rodiče</a:t>
            </a:r>
            <a:r>
              <a:rPr lang="en-GB" i="1" dirty="0"/>
              <a:t>. V </a:t>
            </a:r>
            <a:r>
              <a:rPr lang="en-GB" i="1" dirty="0" err="1"/>
              <a:t>této</a:t>
            </a:r>
            <a:r>
              <a:rPr lang="en-GB" i="1" dirty="0"/>
              <a:t> </a:t>
            </a:r>
            <a:r>
              <a:rPr lang="en-GB" i="1" dirty="0" err="1"/>
              <a:t>knize</a:t>
            </a:r>
            <a:r>
              <a:rPr lang="en-GB" i="1" dirty="0"/>
              <a:t> je </a:t>
            </a:r>
            <a:r>
              <a:rPr lang="en-GB" i="1" dirty="0" err="1"/>
              <a:t>poučení</a:t>
            </a:r>
            <a:r>
              <a:rPr lang="en-GB" i="1" dirty="0"/>
              <a:t>, </a:t>
            </a:r>
            <a:r>
              <a:rPr lang="en-GB" i="1" dirty="0" err="1"/>
              <a:t>jak</a:t>
            </a:r>
            <a:r>
              <a:rPr lang="en-GB" i="1" dirty="0"/>
              <a:t> </a:t>
            </a:r>
            <a:r>
              <a:rPr lang="en-GB" i="1" dirty="0" err="1"/>
              <a:t>snášejí</a:t>
            </a:r>
            <a:r>
              <a:rPr lang="en-GB" i="1" dirty="0"/>
              <a:t> </a:t>
            </a:r>
            <a:r>
              <a:rPr lang="en-GB" i="1" dirty="0" err="1"/>
              <a:t>děti</a:t>
            </a:r>
            <a:r>
              <a:rPr lang="en-GB" i="1" dirty="0"/>
              <a:t> </a:t>
            </a:r>
            <a:r>
              <a:rPr lang="en-GB" i="1" dirty="0" err="1"/>
              <a:t>rozvod</a:t>
            </a:r>
            <a:r>
              <a:rPr lang="en-GB" i="1" dirty="0"/>
              <a:t> a </a:t>
            </a:r>
            <a:r>
              <a:rPr lang="en-GB" i="1" dirty="0" err="1"/>
              <a:t>jak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něj</a:t>
            </a:r>
            <a:r>
              <a:rPr lang="en-GB" i="1" dirty="0"/>
              <a:t> </a:t>
            </a:r>
            <a:r>
              <a:rPr lang="en-GB" i="1" dirty="0" err="1"/>
              <a:t>reagují</a:t>
            </a:r>
            <a:r>
              <a:rPr lang="en-GB" i="1" dirty="0"/>
              <a:t>, a </a:t>
            </a:r>
            <a:r>
              <a:rPr lang="en-GB" i="1" dirty="0" err="1"/>
              <a:t>návod</a:t>
            </a:r>
            <a:r>
              <a:rPr lang="en-GB" i="1" dirty="0"/>
              <a:t>, </a:t>
            </a:r>
            <a:r>
              <a:rPr lang="en-GB" i="1" dirty="0" err="1"/>
              <a:t>jak</a:t>
            </a:r>
            <a:r>
              <a:rPr lang="en-GB" i="1" dirty="0"/>
              <a:t> se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rodiče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/>
              <a:t>chovat</a:t>
            </a:r>
            <a:r>
              <a:rPr lang="en-GB" i="1" dirty="0"/>
              <a:t>, </a:t>
            </a:r>
            <a:r>
              <a:rPr lang="en-GB" i="1" dirty="0" err="1"/>
              <a:t>aby</a:t>
            </a:r>
            <a:r>
              <a:rPr lang="en-GB" i="1" dirty="0"/>
              <a:t> se </a:t>
            </a:r>
            <a:r>
              <a:rPr lang="en-GB" i="1" dirty="0" err="1"/>
              <a:t>utrpení</a:t>
            </a:r>
            <a:r>
              <a:rPr lang="en-GB" i="1" dirty="0"/>
              <a:t> </a:t>
            </a:r>
            <a:r>
              <a:rPr lang="en-GB" i="1" dirty="0" err="1"/>
              <a:t>dětí</a:t>
            </a:r>
            <a:r>
              <a:rPr lang="en-GB" i="1" dirty="0"/>
              <a:t> </a:t>
            </a:r>
            <a:r>
              <a:rPr lang="en-GB" i="1" dirty="0" err="1"/>
              <a:t>snížilo</a:t>
            </a:r>
            <a:r>
              <a:rPr lang="en-GB" i="1" dirty="0"/>
              <a:t>. </a:t>
            </a: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US" i="1" dirty="0" smtClean="0"/>
              <a:t>(=</a:t>
            </a:r>
            <a:r>
              <a:rPr lang="en-GB" i="1" dirty="0"/>
              <a:t>After the book had been already written, it was clear, that it is quite useful for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parents</a:t>
            </a:r>
            <a:r>
              <a:rPr lang="en-GB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/>
              <a:t>too. The book contains explanations, how children go through divorce, how they react to it, and the instructions how 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parents</a:t>
            </a:r>
            <a:r>
              <a:rPr lang="en-GB" i="1" dirty="0"/>
              <a:t> should behave to minimize the suffering of their children.</a:t>
            </a:r>
            <a:r>
              <a:rPr lang="en-GB" dirty="0"/>
              <a:t>.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2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07950" y="1844824"/>
            <a:ext cx="88566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indent="-285750" algn="ctr" eaLnBrk="1" hangingPunct="1"/>
            <a:r>
              <a:rPr lang="en-US" sz="2000" b="1" dirty="0" smtClean="0"/>
              <a:t>borderline </a:t>
            </a:r>
            <a:r>
              <a:rPr lang="en-US" sz="2000" b="1" dirty="0"/>
              <a:t>cases between “generic” coreference and non-coreference</a:t>
            </a:r>
            <a:endParaRPr lang="cs-CZ" sz="2000" b="1" dirty="0"/>
          </a:p>
          <a:p>
            <a:pPr eaLnBrk="1" hangingPunct="1"/>
            <a:endParaRPr lang="en-US" sz="1400" dirty="0" smtClean="0">
              <a:solidFill>
                <a:srgbClr val="0B5395"/>
              </a:solidFill>
            </a:endParaRPr>
          </a:p>
          <a:p>
            <a:pPr eaLnBrk="1" hangingPunct="1"/>
            <a:r>
              <a:rPr lang="cs-CZ" sz="1400" dirty="0" smtClean="0">
                <a:solidFill>
                  <a:srgbClr val="0B5395"/>
                </a:solidFill>
              </a:rPr>
              <a:t>Kdy </a:t>
            </a:r>
            <a:r>
              <a:rPr lang="cs-CZ" sz="1400" dirty="0">
                <a:solidFill>
                  <a:srgbClr val="0B5395"/>
                </a:solidFill>
              </a:rPr>
              <a:t>děti nejvíce </a:t>
            </a:r>
            <a:r>
              <a:rPr lang="cs-CZ" sz="1400" u="sng" dirty="0">
                <a:solidFill>
                  <a:srgbClr val="FF0000"/>
                </a:solidFill>
              </a:rPr>
              <a:t>volají</a:t>
            </a:r>
            <a:r>
              <a:rPr lang="cs-CZ" sz="1400" dirty="0">
                <a:solidFill>
                  <a:srgbClr val="0B5395"/>
                </a:solidFill>
              </a:rPr>
              <a:t> [... 8 vět ...] Pražské děti budou mít </a:t>
            </a:r>
            <a:r>
              <a:rPr lang="cs-CZ" sz="1400" u="sng" dirty="0">
                <a:solidFill>
                  <a:srgbClr val="FF0000"/>
                </a:solidFill>
              </a:rPr>
              <a:t>hovor</a:t>
            </a:r>
            <a:r>
              <a:rPr lang="cs-CZ" sz="1400" dirty="0">
                <a:solidFill>
                  <a:srgbClr val="0B5395"/>
                </a:solidFill>
              </a:rPr>
              <a:t> {žádný </a:t>
            </a:r>
            <a:r>
              <a:rPr lang="cs-CZ" sz="1400" dirty="0" err="1">
                <a:solidFill>
                  <a:srgbClr val="0B5395"/>
                </a:solidFill>
              </a:rPr>
              <a:t>koreferenční</a:t>
            </a:r>
            <a:r>
              <a:rPr lang="cs-CZ" sz="1400" dirty="0">
                <a:solidFill>
                  <a:srgbClr val="0B5395"/>
                </a:solidFill>
              </a:rPr>
              <a:t> vztah} zdarma. Podle zkušeností ze zahraničí se dá předpokládat, že největší frekvence </a:t>
            </a:r>
            <a:r>
              <a:rPr lang="cs-CZ" sz="1400" u="sng" dirty="0">
                <a:solidFill>
                  <a:srgbClr val="FF0000"/>
                </a:solidFill>
              </a:rPr>
              <a:t>telefonátů</a:t>
            </a:r>
            <a:r>
              <a:rPr lang="cs-CZ" sz="1400" dirty="0">
                <a:solidFill>
                  <a:srgbClr val="0B5395"/>
                </a:solidFill>
              </a:rPr>
              <a:t> {</a:t>
            </a:r>
            <a:r>
              <a:rPr lang="cs-CZ" sz="1400" dirty="0" err="1">
                <a:solidFill>
                  <a:srgbClr val="0B5395"/>
                </a:solidFill>
              </a:rPr>
              <a:t>coref_text</a:t>
            </a:r>
            <a:r>
              <a:rPr lang="cs-CZ" sz="1400" dirty="0">
                <a:solidFill>
                  <a:srgbClr val="0B5395"/>
                </a:solidFill>
              </a:rPr>
              <a:t>, typ=NR na „volat“} nastane vždy mezi 16. až 18. hodinou</a:t>
            </a:r>
            <a:r>
              <a:rPr lang="cs-CZ" sz="1400" dirty="0" smtClean="0">
                <a:solidFill>
                  <a:srgbClr val="0B5395"/>
                </a:solidFill>
              </a:rPr>
              <a:t>.</a:t>
            </a:r>
            <a:endParaRPr lang="en-US" sz="1400" dirty="0" smtClean="0">
              <a:solidFill>
                <a:srgbClr val="0B5395"/>
              </a:solidFill>
            </a:endParaRPr>
          </a:p>
          <a:p>
            <a:pPr eaLnBrk="1" hangingPunct="1"/>
            <a:r>
              <a:rPr lang="en-US" sz="1400" i="1" dirty="0" err="1" smtClean="0"/>
              <a:t>lit.engl</a:t>
            </a:r>
            <a:r>
              <a:rPr lang="en-US" sz="1400" i="1" dirty="0" smtClean="0"/>
              <a:t>.  </a:t>
            </a:r>
            <a:r>
              <a:rPr lang="en-US" sz="1400" dirty="0" smtClean="0"/>
              <a:t>When children </a:t>
            </a:r>
            <a:r>
              <a:rPr lang="en-US" sz="1400" u="sng" dirty="0" smtClean="0">
                <a:solidFill>
                  <a:srgbClr val="FF0000"/>
                </a:solidFill>
              </a:rPr>
              <a:t>call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/>
              <a:t>[... 8 </a:t>
            </a:r>
            <a:r>
              <a:rPr lang="en-US" sz="1400" dirty="0" smtClean="0"/>
              <a:t>sentences</a:t>
            </a:r>
            <a:r>
              <a:rPr lang="cs-CZ" sz="1400" dirty="0" smtClean="0"/>
              <a:t>...] </a:t>
            </a:r>
            <a:r>
              <a:rPr lang="en-US" sz="1400" dirty="0" smtClean="0"/>
              <a:t>Prague children will have the </a:t>
            </a:r>
            <a:r>
              <a:rPr lang="en-US" sz="1400" u="sng" dirty="0">
                <a:solidFill>
                  <a:srgbClr val="FF0000"/>
                </a:solidFill>
              </a:rPr>
              <a:t>call</a:t>
            </a:r>
            <a:r>
              <a:rPr lang="en-US" sz="1400" dirty="0" smtClean="0"/>
              <a:t> {no coreference} for free. … we can assume that most </a:t>
            </a:r>
            <a:r>
              <a:rPr lang="en-US" sz="1400" u="sng" dirty="0">
                <a:solidFill>
                  <a:srgbClr val="FF0000"/>
                </a:solidFill>
              </a:rPr>
              <a:t>calls</a:t>
            </a:r>
            <a:r>
              <a:rPr lang="en-US" sz="1400" dirty="0" smtClean="0"/>
              <a:t> are between 16. and 18. a.m.</a:t>
            </a:r>
            <a:endParaRPr lang="cs-CZ" sz="1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1142756"/>
              </p:ext>
            </p:extLst>
          </p:nvPr>
        </p:nvGraphicFramePr>
        <p:xfrm>
          <a:off x="143730" y="3537595"/>
          <a:ext cx="8785101" cy="1616427"/>
        </p:xfrm>
        <a:graphic>
          <a:graphicData uri="http://schemas.openxmlformats.org/drawingml/2006/table">
            <a:tbl>
              <a:tblPr/>
              <a:tblGrid>
                <a:gridCol w="8785101"/>
              </a:tblGrid>
              <a:tr h="16164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We do NOT annotate generics in the following cases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have different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extention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e. they refer to different sets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women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–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women in 19. century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Both is true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we are not sure that NPs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corefer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AND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the relation between these NPs has no influence on the text cohesion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In other cases we annotate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text_coref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type NR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38100" marR="38100" marT="38106" marB="381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686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1" y="5139769"/>
            <a:ext cx="87851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B5395"/>
                </a:solidFill>
              </a:rPr>
              <a:t>a. </a:t>
            </a:r>
            <a:r>
              <a:rPr lang="en-US" sz="1400" dirty="0" err="1" smtClean="0">
                <a:solidFill>
                  <a:srgbClr val="0B5395"/>
                </a:solidFill>
              </a:rPr>
              <a:t>Mnozí</a:t>
            </a:r>
            <a:r>
              <a:rPr lang="en-US" sz="1400" dirty="0" smtClean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čeští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u="sng" dirty="0" err="1">
                <a:solidFill>
                  <a:srgbClr val="FF0000"/>
                </a:solidFill>
              </a:rPr>
              <a:t>podnikatelé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si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ke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své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škodě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stále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ještě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neuvědomují</a:t>
            </a:r>
            <a:r>
              <a:rPr lang="en-US" sz="1400" dirty="0">
                <a:solidFill>
                  <a:srgbClr val="0B5395"/>
                </a:solidFill>
              </a:rPr>
              <a:t>, </a:t>
            </a:r>
            <a:r>
              <a:rPr lang="en-US" sz="1400" dirty="0" err="1">
                <a:solidFill>
                  <a:srgbClr val="0B5395"/>
                </a:solidFill>
              </a:rPr>
              <a:t>že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peníze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věnované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na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získání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důležitých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údajů</a:t>
            </a:r>
            <a:r>
              <a:rPr lang="en-US" sz="1400" dirty="0">
                <a:solidFill>
                  <a:srgbClr val="0B5395"/>
                </a:solidFill>
              </a:rPr>
              <a:t> se </a:t>
            </a:r>
            <a:r>
              <a:rPr lang="en-US" sz="1400" dirty="0" err="1">
                <a:solidFill>
                  <a:srgbClr val="0B5395"/>
                </a:solidFill>
              </a:rPr>
              <a:t>jim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mnohonásobně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vrátí</a:t>
            </a:r>
            <a:r>
              <a:rPr lang="en-US" sz="1400" dirty="0">
                <a:solidFill>
                  <a:srgbClr val="0B5395"/>
                </a:solidFill>
              </a:rPr>
              <a:t>. [... </a:t>
            </a:r>
            <a:r>
              <a:rPr lang="en-US" sz="1400" dirty="0" err="1">
                <a:solidFill>
                  <a:srgbClr val="0B5395"/>
                </a:solidFill>
              </a:rPr>
              <a:t>několik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vět</a:t>
            </a:r>
            <a:r>
              <a:rPr lang="en-US" sz="1400" dirty="0">
                <a:solidFill>
                  <a:srgbClr val="0B5395"/>
                </a:solidFill>
              </a:rPr>
              <a:t> ...] b. </a:t>
            </a:r>
            <a:r>
              <a:rPr lang="en-US" sz="1400" dirty="0" err="1">
                <a:solidFill>
                  <a:srgbClr val="0B5395"/>
                </a:solidFill>
              </a:rPr>
              <a:t>Naším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cílem</a:t>
            </a:r>
            <a:r>
              <a:rPr lang="en-US" sz="1400" dirty="0">
                <a:solidFill>
                  <a:srgbClr val="0B5395"/>
                </a:solidFill>
              </a:rPr>
              <a:t> je, </a:t>
            </a:r>
            <a:r>
              <a:rPr lang="en-US" sz="1400" dirty="0" err="1">
                <a:solidFill>
                  <a:srgbClr val="0B5395"/>
                </a:solidFill>
              </a:rPr>
              <a:t>aby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u="sng" dirty="0" err="1">
                <a:solidFill>
                  <a:srgbClr val="FF0000"/>
                </a:solidFill>
              </a:rPr>
              <a:t>podnikatelé</a:t>
            </a:r>
            <a:r>
              <a:rPr lang="en-US" sz="1400" dirty="0">
                <a:solidFill>
                  <a:srgbClr val="0B5395"/>
                </a:solidFill>
              </a:rPr>
              <a:t> {</a:t>
            </a:r>
            <a:r>
              <a:rPr lang="en-US" sz="1400" dirty="0" err="1">
                <a:solidFill>
                  <a:srgbClr val="0B5395"/>
                </a:solidFill>
              </a:rPr>
              <a:t>žádný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koreferenční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vztah</a:t>
            </a:r>
            <a:r>
              <a:rPr lang="en-US" sz="1400" dirty="0">
                <a:solidFill>
                  <a:srgbClr val="0B5395"/>
                </a:solidFill>
              </a:rPr>
              <a:t>} </a:t>
            </a:r>
            <a:r>
              <a:rPr lang="en-US" sz="1400" dirty="0" err="1">
                <a:solidFill>
                  <a:srgbClr val="0B5395"/>
                </a:solidFill>
              </a:rPr>
              <a:t>věděli</a:t>
            </a:r>
            <a:r>
              <a:rPr lang="en-US" sz="1400" dirty="0">
                <a:solidFill>
                  <a:srgbClr val="0B5395"/>
                </a:solidFill>
              </a:rPr>
              <a:t> o </a:t>
            </a:r>
            <a:r>
              <a:rPr lang="en-US" sz="1400" dirty="0" err="1">
                <a:solidFill>
                  <a:srgbClr val="0B5395"/>
                </a:solidFill>
              </a:rPr>
              <a:t>sobě</a:t>
            </a:r>
            <a:r>
              <a:rPr lang="en-US" sz="1400" dirty="0">
                <a:solidFill>
                  <a:srgbClr val="0B5395"/>
                </a:solidFill>
              </a:rPr>
              <a:t> </a:t>
            </a:r>
            <a:r>
              <a:rPr lang="en-US" sz="1400" dirty="0" err="1">
                <a:solidFill>
                  <a:srgbClr val="0B5395"/>
                </a:solidFill>
              </a:rPr>
              <a:t>navzájem</a:t>
            </a:r>
            <a:r>
              <a:rPr lang="en-US" sz="1400" dirty="0" smtClean="0"/>
              <a:t>.</a:t>
            </a:r>
          </a:p>
          <a:p>
            <a:r>
              <a:rPr lang="en-US" sz="1400" i="1" dirty="0" smtClean="0"/>
              <a:t>lit. </a:t>
            </a:r>
            <a:r>
              <a:rPr lang="en-US" sz="1400" i="1" dirty="0" err="1" smtClean="0"/>
              <a:t>engl.</a:t>
            </a:r>
            <a:r>
              <a:rPr lang="en-US" sz="1400" i="1" dirty="0" smtClean="0"/>
              <a:t> </a:t>
            </a:r>
            <a:r>
              <a:rPr lang="en-US" sz="1400" dirty="0" smtClean="0"/>
              <a:t>a.</a:t>
            </a:r>
            <a:r>
              <a:rPr lang="en-US" sz="1400" i="1" dirty="0" smtClean="0"/>
              <a:t> </a:t>
            </a:r>
            <a:r>
              <a:rPr lang="en-US" sz="1400" dirty="0" smtClean="0"/>
              <a:t>Many </a:t>
            </a:r>
            <a:r>
              <a:rPr lang="en-US" sz="1400" u="sng" dirty="0">
                <a:solidFill>
                  <a:srgbClr val="FF0000"/>
                </a:solidFill>
              </a:rPr>
              <a:t>businessmen</a:t>
            </a:r>
            <a:r>
              <a:rPr lang="en-US" sz="1400" dirty="0" smtClean="0"/>
              <a:t> … don’t </a:t>
            </a:r>
            <a:r>
              <a:rPr lang="en-US" sz="1400" dirty="0" err="1" smtClean="0"/>
              <a:t>realise</a:t>
            </a:r>
            <a:r>
              <a:rPr lang="en-US" sz="1400" dirty="0" smtClean="0"/>
              <a:t> that …. {several sentences} b. Our aim is to make </a:t>
            </a:r>
            <a:r>
              <a:rPr lang="en-US" sz="1400" u="sng" dirty="0">
                <a:solidFill>
                  <a:srgbClr val="FF0000"/>
                </a:solidFill>
              </a:rPr>
              <a:t>businessmen</a:t>
            </a:r>
            <a:r>
              <a:rPr lang="en-US" sz="1400" dirty="0" smtClean="0"/>
              <a:t> know about each other.</a:t>
            </a:r>
            <a:endParaRPr lang="en-US" sz="14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540568" y="557808"/>
            <a:ext cx="7236296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effectLst/>
              </a:rPr>
              <a:t>Annotating / </a:t>
            </a:r>
            <a:br>
              <a:rPr lang="en-GB" sz="3600" dirty="0" smtClean="0">
                <a:effectLst/>
              </a:rPr>
            </a:br>
            <a:r>
              <a:rPr lang="en-GB" sz="3600" dirty="0" smtClean="0">
                <a:effectLst/>
              </a:rPr>
              <a:t>not annotating </a:t>
            </a:r>
            <a:r>
              <a:rPr lang="en-GB" sz="3600" dirty="0">
                <a:effectLst/>
              </a:rPr>
              <a:t>a relation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2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45840"/>
            <a:ext cx="7344816" cy="114300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</a:rPr>
              <a:t>Different selecting the antecedent/anaphoric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2792" y="2060848"/>
            <a:ext cx="7467600" cy="39604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 err="1"/>
              <a:t>Tiskárny</a:t>
            </a:r>
            <a:r>
              <a:rPr lang="en-GB" i="1" dirty="0"/>
              <a:t> </a:t>
            </a:r>
            <a:r>
              <a:rPr lang="en-GB" i="1" dirty="0" err="1"/>
              <a:t>bankovek</a:t>
            </a:r>
            <a:r>
              <a:rPr lang="en-GB" i="1" dirty="0"/>
              <a:t>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nové</a:t>
            </a:r>
            <a:r>
              <a:rPr lang="en-GB" i="1" dirty="0"/>
              <a:t> </a:t>
            </a:r>
            <a:r>
              <a:rPr lang="en-GB" i="1" dirty="0" err="1"/>
              <a:t>zákazníky</a:t>
            </a:r>
            <a:r>
              <a:rPr lang="en-GB" i="1" dirty="0"/>
              <a:t>, </a:t>
            </a:r>
            <a:r>
              <a:rPr lang="en-GB" i="1" dirty="0" err="1"/>
              <a:t>především</a:t>
            </a:r>
            <a:r>
              <a:rPr lang="en-GB" i="1" dirty="0"/>
              <a:t> v </a:t>
            </a:r>
            <a:r>
              <a:rPr lang="en-GB" i="1" dirty="0" err="1"/>
              <a:t>postkomunistických</a:t>
            </a:r>
            <a:r>
              <a:rPr lang="en-GB" i="1" dirty="0"/>
              <a:t> </a:t>
            </a:r>
            <a:r>
              <a:rPr lang="en-GB" i="1" dirty="0" err="1"/>
              <a:t>zemích</a:t>
            </a:r>
            <a:r>
              <a:rPr lang="en-GB" i="1" dirty="0"/>
              <a:t> </a:t>
            </a:r>
            <a:r>
              <a:rPr lang="en-GB" i="1" dirty="0" err="1"/>
              <a:t>východní</a:t>
            </a:r>
            <a:r>
              <a:rPr lang="en-GB" i="1" dirty="0"/>
              <a:t> </a:t>
            </a:r>
            <a:r>
              <a:rPr lang="en-GB" i="1" dirty="0" err="1"/>
              <a:t>Evropy</a:t>
            </a:r>
            <a:r>
              <a:rPr lang="en-GB" i="1" dirty="0"/>
              <a:t> a </a:t>
            </a:r>
            <a:r>
              <a:rPr lang="en-GB" i="1" dirty="0" err="1"/>
              <a:t>republikách</a:t>
            </a:r>
            <a:r>
              <a:rPr lang="en-GB" i="1" dirty="0"/>
              <a:t> </a:t>
            </a:r>
            <a:r>
              <a:rPr lang="en-GB" i="1" dirty="0" err="1"/>
              <a:t>bývalého</a:t>
            </a:r>
            <a:r>
              <a:rPr lang="en-GB" i="1" dirty="0"/>
              <a:t> SSSR. </a:t>
            </a:r>
            <a:r>
              <a:rPr lang="en-GB" i="1" dirty="0" err="1"/>
              <a:t>Bankovky</a:t>
            </a:r>
            <a:r>
              <a:rPr lang="en-GB" i="1" dirty="0"/>
              <a:t> v </a:t>
            </a:r>
            <a:r>
              <a:rPr lang="en-GB" i="1" dirty="0" err="1"/>
              <a:t>těchto</a:t>
            </a:r>
            <a:r>
              <a:rPr lang="en-GB" i="1" dirty="0"/>
              <a:t> </a:t>
            </a:r>
            <a:r>
              <a:rPr lang="en-GB" i="1" dirty="0" err="1"/>
              <a:t>zemích</a:t>
            </a:r>
            <a:r>
              <a:rPr lang="en-GB" i="1" dirty="0"/>
              <a:t> </a:t>
            </a:r>
            <a:r>
              <a:rPr lang="en-GB" i="1" dirty="0" err="1"/>
              <a:t>jsou</a:t>
            </a:r>
            <a:r>
              <a:rPr lang="en-GB" i="1" dirty="0"/>
              <a:t> </a:t>
            </a:r>
            <a:r>
              <a:rPr lang="en-GB" i="1" dirty="0" err="1"/>
              <a:t>náchylné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padělání</a:t>
            </a:r>
            <a:r>
              <a:rPr lang="en-GB" i="1" dirty="0"/>
              <a:t> a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zastaralý</a:t>
            </a:r>
            <a:r>
              <a:rPr lang="en-GB" i="1" dirty="0"/>
              <a:t> design. </a:t>
            </a:r>
            <a:r>
              <a:rPr lang="en-GB" i="1" dirty="0" err="1"/>
              <a:t>Kanadská</a:t>
            </a:r>
            <a:r>
              <a:rPr lang="en-GB" i="1" dirty="0"/>
              <a:t> firma CBNC </a:t>
            </a:r>
            <a:r>
              <a:rPr lang="en-GB" i="1" dirty="0" err="1"/>
              <a:t>bude</a:t>
            </a:r>
            <a:r>
              <a:rPr lang="en-GB" i="1" dirty="0"/>
              <a:t> </a:t>
            </a:r>
            <a:r>
              <a:rPr lang="en-GB" i="1" dirty="0" err="1"/>
              <a:t>tisknout</a:t>
            </a:r>
            <a:r>
              <a:rPr lang="en-GB" i="1" dirty="0"/>
              <a:t> </a:t>
            </a:r>
            <a:r>
              <a:rPr lang="en-GB" i="1" dirty="0" err="1"/>
              <a:t>nové</a:t>
            </a:r>
            <a:r>
              <a:rPr lang="en-GB" i="1" dirty="0"/>
              <a:t> </a:t>
            </a:r>
            <a:r>
              <a:rPr lang="en-GB" i="1" dirty="0" err="1"/>
              <a:t>bankovky</a:t>
            </a:r>
            <a:r>
              <a:rPr lang="en-GB" i="1" dirty="0"/>
              <a:t> pro </a:t>
            </a:r>
            <a:r>
              <a:rPr lang="en-GB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Tádžikistán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(= </a:t>
            </a:r>
            <a:r>
              <a:rPr lang="en-GB" i="1" dirty="0"/>
              <a:t>They have new clients, first of all in the post-soviet countries of East Europe and in the republics of the former USSR. Banknotes in these countries can be easily falsified. The CBNC Company will print banknotes for 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Tajikistan</a:t>
            </a:r>
            <a:r>
              <a:rPr lang="en-GB" i="1" dirty="0"/>
              <a:t>.</a:t>
            </a:r>
            <a:r>
              <a:rPr lang="en-GB" dirty="0"/>
              <a:t>)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0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5486400"/>
            <a:ext cx="8534400" cy="134858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 err="1"/>
              <a:t>Tiskárny</a:t>
            </a:r>
            <a:r>
              <a:rPr lang="en-GB" i="1" dirty="0"/>
              <a:t> </a:t>
            </a:r>
            <a:r>
              <a:rPr lang="en-GB" i="1" dirty="0" err="1"/>
              <a:t>bankovek</a:t>
            </a:r>
            <a:r>
              <a:rPr lang="en-GB" i="1" dirty="0"/>
              <a:t>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nové</a:t>
            </a:r>
            <a:r>
              <a:rPr lang="en-GB" i="1" dirty="0"/>
              <a:t> </a:t>
            </a:r>
            <a:r>
              <a:rPr lang="en-GB" i="1" dirty="0" err="1"/>
              <a:t>zákazníky</a:t>
            </a:r>
            <a:r>
              <a:rPr lang="en-GB" i="1" dirty="0"/>
              <a:t>, </a:t>
            </a:r>
            <a:r>
              <a:rPr lang="en-GB" i="1" dirty="0" err="1"/>
              <a:t>především</a:t>
            </a:r>
            <a:r>
              <a:rPr lang="en-GB" i="1" dirty="0"/>
              <a:t>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postkomunistických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zemích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východní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Evropy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republikách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bývalého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SSSR</a:t>
            </a:r>
            <a:r>
              <a:rPr lang="en-GB" i="1" dirty="0"/>
              <a:t>. </a:t>
            </a:r>
            <a:r>
              <a:rPr lang="en-GB" i="1" dirty="0" err="1"/>
              <a:t>Bankovky</a:t>
            </a:r>
            <a:r>
              <a:rPr lang="en-GB" i="1" dirty="0"/>
              <a:t>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těchto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zemích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/>
              <a:t>jsou</a:t>
            </a:r>
            <a:r>
              <a:rPr lang="en-GB" i="1" dirty="0"/>
              <a:t> </a:t>
            </a:r>
            <a:r>
              <a:rPr lang="en-GB" i="1" dirty="0" err="1"/>
              <a:t>náchylné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padělání</a:t>
            </a:r>
            <a:r>
              <a:rPr lang="en-GB" i="1" dirty="0"/>
              <a:t> a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zastaralý</a:t>
            </a:r>
            <a:r>
              <a:rPr lang="en-GB" i="1" dirty="0"/>
              <a:t> design. </a:t>
            </a:r>
            <a:r>
              <a:rPr lang="en-GB" i="1" dirty="0" err="1"/>
              <a:t>Kanadská</a:t>
            </a:r>
            <a:r>
              <a:rPr lang="en-GB" i="1" dirty="0"/>
              <a:t> firma CBNC </a:t>
            </a:r>
            <a:r>
              <a:rPr lang="en-GB" i="1" dirty="0" err="1"/>
              <a:t>bude</a:t>
            </a:r>
            <a:r>
              <a:rPr lang="en-GB" i="1" dirty="0"/>
              <a:t> </a:t>
            </a:r>
            <a:r>
              <a:rPr lang="en-GB" i="1" dirty="0" err="1"/>
              <a:t>tisknout</a:t>
            </a:r>
            <a:r>
              <a:rPr lang="en-GB" i="1" dirty="0"/>
              <a:t> </a:t>
            </a:r>
            <a:r>
              <a:rPr lang="en-GB" i="1" dirty="0" err="1"/>
              <a:t>nové</a:t>
            </a:r>
            <a:r>
              <a:rPr lang="en-GB" i="1" dirty="0"/>
              <a:t> </a:t>
            </a:r>
            <a:r>
              <a:rPr lang="en-GB" i="1" dirty="0" err="1"/>
              <a:t>bankovky</a:t>
            </a:r>
            <a:r>
              <a:rPr lang="en-GB" i="1" dirty="0"/>
              <a:t> pro </a:t>
            </a:r>
            <a:r>
              <a:rPr lang="en-GB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Tádžikistán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GB" i="1" dirty="0"/>
          </a:p>
          <a:p>
            <a:pPr marL="0" indent="0">
              <a:buNone/>
            </a:pPr>
            <a:r>
              <a:rPr lang="en-GB" dirty="0" smtClean="0"/>
              <a:t>(= </a:t>
            </a:r>
            <a:r>
              <a:rPr lang="en-GB" i="1" dirty="0"/>
              <a:t>They have new clients, first of all in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post-soviet countries of East Europe and in the republics of the former USSR</a:t>
            </a:r>
            <a:r>
              <a:rPr lang="en-GB" i="1" dirty="0"/>
              <a:t>. Banknotes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 these countries </a:t>
            </a:r>
            <a:r>
              <a:rPr lang="en-GB" i="1" dirty="0"/>
              <a:t>can be easily falsified. The CBNC Company will print banknotes for 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Tajikistan</a:t>
            </a:r>
            <a:r>
              <a:rPr lang="en-GB" i="1" dirty="0"/>
              <a:t>.</a:t>
            </a:r>
            <a:r>
              <a:rPr lang="en-GB" dirty="0"/>
              <a:t>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638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olný tvar 6"/>
          <p:cNvSpPr/>
          <p:nvPr/>
        </p:nvSpPr>
        <p:spPr>
          <a:xfrm>
            <a:off x="1579418" y="2184958"/>
            <a:ext cx="2018805" cy="3265816"/>
          </a:xfrm>
          <a:custGeom>
            <a:avLst/>
            <a:gdLst>
              <a:gd name="connsiteX0" fmla="*/ 688769 w 2018805"/>
              <a:gd name="connsiteY0" fmla="*/ 106980 h 3265816"/>
              <a:gd name="connsiteX1" fmla="*/ 688769 w 2018805"/>
              <a:gd name="connsiteY1" fmla="*/ 106980 h 3265816"/>
              <a:gd name="connsiteX2" fmla="*/ 617517 w 2018805"/>
              <a:gd name="connsiteY2" fmla="*/ 190107 h 3265816"/>
              <a:gd name="connsiteX3" fmla="*/ 605642 w 2018805"/>
              <a:gd name="connsiteY3" fmla="*/ 225733 h 3265816"/>
              <a:gd name="connsiteX4" fmla="*/ 581891 w 2018805"/>
              <a:gd name="connsiteY4" fmla="*/ 261359 h 3265816"/>
              <a:gd name="connsiteX5" fmla="*/ 534390 w 2018805"/>
              <a:gd name="connsiteY5" fmla="*/ 332611 h 3265816"/>
              <a:gd name="connsiteX6" fmla="*/ 510639 w 2018805"/>
              <a:gd name="connsiteY6" fmla="*/ 368237 h 3265816"/>
              <a:gd name="connsiteX7" fmla="*/ 439387 w 2018805"/>
              <a:gd name="connsiteY7" fmla="*/ 415738 h 3265816"/>
              <a:gd name="connsiteX8" fmla="*/ 403761 w 2018805"/>
              <a:gd name="connsiteY8" fmla="*/ 439489 h 3265816"/>
              <a:gd name="connsiteX9" fmla="*/ 368135 w 2018805"/>
              <a:gd name="connsiteY9" fmla="*/ 475115 h 3265816"/>
              <a:gd name="connsiteX10" fmla="*/ 332509 w 2018805"/>
              <a:gd name="connsiteY10" fmla="*/ 498865 h 3265816"/>
              <a:gd name="connsiteX11" fmla="*/ 296883 w 2018805"/>
              <a:gd name="connsiteY11" fmla="*/ 581993 h 3265816"/>
              <a:gd name="connsiteX12" fmla="*/ 249382 w 2018805"/>
              <a:gd name="connsiteY12" fmla="*/ 653245 h 3265816"/>
              <a:gd name="connsiteX13" fmla="*/ 225631 w 2018805"/>
              <a:gd name="connsiteY13" fmla="*/ 700746 h 3265816"/>
              <a:gd name="connsiteX14" fmla="*/ 213756 w 2018805"/>
              <a:gd name="connsiteY14" fmla="*/ 736372 h 3265816"/>
              <a:gd name="connsiteX15" fmla="*/ 178130 w 2018805"/>
              <a:gd name="connsiteY15" fmla="*/ 748247 h 3265816"/>
              <a:gd name="connsiteX16" fmla="*/ 106878 w 2018805"/>
              <a:gd name="connsiteY16" fmla="*/ 795748 h 3265816"/>
              <a:gd name="connsiteX17" fmla="*/ 95003 w 2018805"/>
              <a:gd name="connsiteY17" fmla="*/ 831374 h 3265816"/>
              <a:gd name="connsiteX18" fmla="*/ 71252 w 2018805"/>
              <a:gd name="connsiteY18" fmla="*/ 867000 h 3265816"/>
              <a:gd name="connsiteX19" fmla="*/ 35626 w 2018805"/>
              <a:gd name="connsiteY19" fmla="*/ 938252 h 3265816"/>
              <a:gd name="connsiteX20" fmla="*/ 23751 w 2018805"/>
              <a:gd name="connsiteY20" fmla="*/ 985754 h 3265816"/>
              <a:gd name="connsiteX21" fmla="*/ 0 w 2018805"/>
              <a:gd name="connsiteY21" fmla="*/ 1140133 h 3265816"/>
              <a:gd name="connsiteX22" fmla="*/ 11876 w 2018805"/>
              <a:gd name="connsiteY22" fmla="*/ 2018907 h 3265816"/>
              <a:gd name="connsiteX23" fmla="*/ 0 w 2018805"/>
              <a:gd name="connsiteY23" fmla="*/ 2458294 h 3265816"/>
              <a:gd name="connsiteX24" fmla="*/ 11876 w 2018805"/>
              <a:gd name="connsiteY24" fmla="*/ 2731426 h 3265816"/>
              <a:gd name="connsiteX25" fmla="*/ 23751 w 2018805"/>
              <a:gd name="connsiteY25" fmla="*/ 2862055 h 3265816"/>
              <a:gd name="connsiteX26" fmla="*/ 59377 w 2018805"/>
              <a:gd name="connsiteY26" fmla="*/ 2873930 h 3265816"/>
              <a:gd name="connsiteX27" fmla="*/ 71252 w 2018805"/>
              <a:gd name="connsiteY27" fmla="*/ 2909556 h 3265816"/>
              <a:gd name="connsiteX28" fmla="*/ 106878 w 2018805"/>
              <a:gd name="connsiteY28" fmla="*/ 2933307 h 3265816"/>
              <a:gd name="connsiteX29" fmla="*/ 142504 w 2018805"/>
              <a:gd name="connsiteY29" fmla="*/ 2968933 h 3265816"/>
              <a:gd name="connsiteX30" fmla="*/ 166255 w 2018805"/>
              <a:gd name="connsiteY30" fmla="*/ 3040185 h 3265816"/>
              <a:gd name="connsiteX31" fmla="*/ 237507 w 2018805"/>
              <a:gd name="connsiteY31" fmla="*/ 3063936 h 3265816"/>
              <a:gd name="connsiteX32" fmla="*/ 273133 w 2018805"/>
              <a:gd name="connsiteY32" fmla="*/ 3099561 h 3265816"/>
              <a:gd name="connsiteX33" fmla="*/ 308759 w 2018805"/>
              <a:gd name="connsiteY33" fmla="*/ 3123312 h 3265816"/>
              <a:gd name="connsiteX34" fmla="*/ 332509 w 2018805"/>
              <a:gd name="connsiteY34" fmla="*/ 3158938 h 3265816"/>
              <a:gd name="connsiteX35" fmla="*/ 439387 w 2018805"/>
              <a:gd name="connsiteY35" fmla="*/ 3170813 h 3265816"/>
              <a:gd name="connsiteX36" fmla="*/ 510639 w 2018805"/>
              <a:gd name="connsiteY36" fmla="*/ 3194564 h 3265816"/>
              <a:gd name="connsiteX37" fmla="*/ 546265 w 2018805"/>
              <a:gd name="connsiteY37" fmla="*/ 3218315 h 3265816"/>
              <a:gd name="connsiteX38" fmla="*/ 593766 w 2018805"/>
              <a:gd name="connsiteY38" fmla="*/ 3230190 h 3265816"/>
              <a:gd name="connsiteX39" fmla="*/ 688769 w 2018805"/>
              <a:gd name="connsiteY39" fmla="*/ 3218315 h 3265816"/>
              <a:gd name="connsiteX40" fmla="*/ 771896 w 2018805"/>
              <a:gd name="connsiteY40" fmla="*/ 3206439 h 3265816"/>
              <a:gd name="connsiteX41" fmla="*/ 843148 w 2018805"/>
              <a:gd name="connsiteY41" fmla="*/ 3218315 h 3265816"/>
              <a:gd name="connsiteX42" fmla="*/ 950026 w 2018805"/>
              <a:gd name="connsiteY42" fmla="*/ 3253941 h 3265816"/>
              <a:gd name="connsiteX43" fmla="*/ 985652 w 2018805"/>
              <a:gd name="connsiteY43" fmla="*/ 3265816 h 3265816"/>
              <a:gd name="connsiteX44" fmla="*/ 1092530 w 2018805"/>
              <a:gd name="connsiteY44" fmla="*/ 3253941 h 3265816"/>
              <a:gd name="connsiteX45" fmla="*/ 1163782 w 2018805"/>
              <a:gd name="connsiteY45" fmla="*/ 3242065 h 3265816"/>
              <a:gd name="connsiteX46" fmla="*/ 1520042 w 2018805"/>
              <a:gd name="connsiteY46" fmla="*/ 3230190 h 3265816"/>
              <a:gd name="connsiteX47" fmla="*/ 1603169 w 2018805"/>
              <a:gd name="connsiteY47" fmla="*/ 3206439 h 3265816"/>
              <a:gd name="connsiteX48" fmla="*/ 1674421 w 2018805"/>
              <a:gd name="connsiteY48" fmla="*/ 3194564 h 3265816"/>
              <a:gd name="connsiteX49" fmla="*/ 1769424 w 2018805"/>
              <a:gd name="connsiteY49" fmla="*/ 3170813 h 3265816"/>
              <a:gd name="connsiteX50" fmla="*/ 1816925 w 2018805"/>
              <a:gd name="connsiteY50" fmla="*/ 3158938 h 3265816"/>
              <a:gd name="connsiteX51" fmla="*/ 1911927 w 2018805"/>
              <a:gd name="connsiteY51" fmla="*/ 3135187 h 3265816"/>
              <a:gd name="connsiteX52" fmla="*/ 1983179 w 2018805"/>
              <a:gd name="connsiteY52" fmla="*/ 3075811 h 3265816"/>
              <a:gd name="connsiteX53" fmla="*/ 2018805 w 2018805"/>
              <a:gd name="connsiteY53" fmla="*/ 3063936 h 3265816"/>
              <a:gd name="connsiteX54" fmla="*/ 1983179 w 2018805"/>
              <a:gd name="connsiteY54" fmla="*/ 2743302 h 3265816"/>
              <a:gd name="connsiteX55" fmla="*/ 1971304 w 2018805"/>
              <a:gd name="connsiteY55" fmla="*/ 2707676 h 3265816"/>
              <a:gd name="connsiteX56" fmla="*/ 1900052 w 2018805"/>
              <a:gd name="connsiteY56" fmla="*/ 2683925 h 3265816"/>
              <a:gd name="connsiteX57" fmla="*/ 1852551 w 2018805"/>
              <a:gd name="connsiteY57" fmla="*/ 2612673 h 3265816"/>
              <a:gd name="connsiteX58" fmla="*/ 1816925 w 2018805"/>
              <a:gd name="connsiteY58" fmla="*/ 2493920 h 3265816"/>
              <a:gd name="connsiteX59" fmla="*/ 1781299 w 2018805"/>
              <a:gd name="connsiteY59" fmla="*/ 2422668 h 3265816"/>
              <a:gd name="connsiteX60" fmla="*/ 1769424 w 2018805"/>
              <a:gd name="connsiteY60" fmla="*/ 2387042 h 3265816"/>
              <a:gd name="connsiteX61" fmla="*/ 1733798 w 2018805"/>
              <a:gd name="connsiteY61" fmla="*/ 2315790 h 3265816"/>
              <a:gd name="connsiteX62" fmla="*/ 1721922 w 2018805"/>
              <a:gd name="connsiteY62" fmla="*/ 1971406 h 3265816"/>
              <a:gd name="connsiteX63" fmla="*/ 1710047 w 2018805"/>
              <a:gd name="connsiteY63" fmla="*/ 1935780 h 3265816"/>
              <a:gd name="connsiteX64" fmla="*/ 1698172 w 2018805"/>
              <a:gd name="connsiteY64" fmla="*/ 1876403 h 3265816"/>
              <a:gd name="connsiteX65" fmla="*/ 1674421 w 2018805"/>
              <a:gd name="connsiteY65" fmla="*/ 1781400 h 3265816"/>
              <a:gd name="connsiteX66" fmla="*/ 1650670 w 2018805"/>
              <a:gd name="connsiteY66" fmla="*/ 1710148 h 3265816"/>
              <a:gd name="connsiteX67" fmla="*/ 1638795 w 2018805"/>
              <a:gd name="connsiteY67" fmla="*/ 1674523 h 3265816"/>
              <a:gd name="connsiteX68" fmla="*/ 1615044 w 2018805"/>
              <a:gd name="connsiteY68" fmla="*/ 1638897 h 3265816"/>
              <a:gd name="connsiteX69" fmla="*/ 1591294 w 2018805"/>
              <a:gd name="connsiteY69" fmla="*/ 1567645 h 3265816"/>
              <a:gd name="connsiteX70" fmla="*/ 1579418 w 2018805"/>
              <a:gd name="connsiteY70" fmla="*/ 1496393 h 3265816"/>
              <a:gd name="connsiteX71" fmla="*/ 1567543 w 2018805"/>
              <a:gd name="connsiteY71" fmla="*/ 1389515 h 3265816"/>
              <a:gd name="connsiteX72" fmla="*/ 1555668 w 2018805"/>
              <a:gd name="connsiteY72" fmla="*/ 1353889 h 3265816"/>
              <a:gd name="connsiteX73" fmla="*/ 1531917 w 2018805"/>
              <a:gd name="connsiteY73" fmla="*/ 1270761 h 3265816"/>
              <a:gd name="connsiteX74" fmla="*/ 1508166 w 2018805"/>
              <a:gd name="connsiteY74" fmla="*/ 1235136 h 3265816"/>
              <a:gd name="connsiteX75" fmla="*/ 1472540 w 2018805"/>
              <a:gd name="connsiteY75" fmla="*/ 1128258 h 3265816"/>
              <a:gd name="connsiteX76" fmla="*/ 1460665 w 2018805"/>
              <a:gd name="connsiteY76" fmla="*/ 1092632 h 3265816"/>
              <a:gd name="connsiteX77" fmla="*/ 1436914 w 2018805"/>
              <a:gd name="connsiteY77" fmla="*/ 1057006 h 3265816"/>
              <a:gd name="connsiteX78" fmla="*/ 1413164 w 2018805"/>
              <a:gd name="connsiteY78" fmla="*/ 938252 h 3265816"/>
              <a:gd name="connsiteX79" fmla="*/ 1401288 w 2018805"/>
              <a:gd name="connsiteY79" fmla="*/ 902626 h 3265816"/>
              <a:gd name="connsiteX80" fmla="*/ 1389413 w 2018805"/>
              <a:gd name="connsiteY80" fmla="*/ 783873 h 3265816"/>
              <a:gd name="connsiteX81" fmla="*/ 1353787 w 2018805"/>
              <a:gd name="connsiteY81" fmla="*/ 712621 h 3265816"/>
              <a:gd name="connsiteX82" fmla="*/ 1306286 w 2018805"/>
              <a:gd name="connsiteY82" fmla="*/ 593868 h 3265816"/>
              <a:gd name="connsiteX83" fmla="*/ 1270660 w 2018805"/>
              <a:gd name="connsiteY83" fmla="*/ 486990 h 3265816"/>
              <a:gd name="connsiteX84" fmla="*/ 1258785 w 2018805"/>
              <a:gd name="connsiteY84" fmla="*/ 451364 h 3265816"/>
              <a:gd name="connsiteX85" fmla="*/ 1246909 w 2018805"/>
              <a:gd name="connsiteY85" fmla="*/ 368237 h 3265816"/>
              <a:gd name="connsiteX86" fmla="*/ 1223159 w 2018805"/>
              <a:gd name="connsiteY86" fmla="*/ 296985 h 3265816"/>
              <a:gd name="connsiteX87" fmla="*/ 1211283 w 2018805"/>
              <a:gd name="connsiteY87" fmla="*/ 261359 h 3265816"/>
              <a:gd name="connsiteX88" fmla="*/ 1187533 w 2018805"/>
              <a:gd name="connsiteY88" fmla="*/ 166356 h 3265816"/>
              <a:gd name="connsiteX89" fmla="*/ 1140031 w 2018805"/>
              <a:gd name="connsiteY89" fmla="*/ 95104 h 3265816"/>
              <a:gd name="connsiteX90" fmla="*/ 1104405 w 2018805"/>
              <a:gd name="connsiteY90" fmla="*/ 71354 h 3265816"/>
              <a:gd name="connsiteX91" fmla="*/ 985652 w 2018805"/>
              <a:gd name="connsiteY91" fmla="*/ 47603 h 3265816"/>
              <a:gd name="connsiteX92" fmla="*/ 950026 w 2018805"/>
              <a:gd name="connsiteY92" fmla="*/ 11977 h 3265816"/>
              <a:gd name="connsiteX93" fmla="*/ 843148 w 2018805"/>
              <a:gd name="connsiteY93" fmla="*/ 11977 h 3265816"/>
              <a:gd name="connsiteX94" fmla="*/ 783772 w 2018805"/>
              <a:gd name="connsiteY94" fmla="*/ 59478 h 3265816"/>
              <a:gd name="connsiteX95" fmla="*/ 760021 w 2018805"/>
              <a:gd name="connsiteY95" fmla="*/ 95104 h 3265816"/>
              <a:gd name="connsiteX96" fmla="*/ 688769 w 2018805"/>
              <a:gd name="connsiteY96" fmla="*/ 106980 h 32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018805" h="3265816">
                <a:moveTo>
                  <a:pt x="688769" y="106980"/>
                </a:moveTo>
                <a:lnTo>
                  <a:pt x="688769" y="106980"/>
                </a:lnTo>
                <a:cubicBezTo>
                  <a:pt x="665018" y="134689"/>
                  <a:pt x="638445" y="160209"/>
                  <a:pt x="617517" y="190107"/>
                </a:cubicBezTo>
                <a:cubicBezTo>
                  <a:pt x="610339" y="200362"/>
                  <a:pt x="611240" y="214537"/>
                  <a:pt x="605642" y="225733"/>
                </a:cubicBezTo>
                <a:cubicBezTo>
                  <a:pt x="599259" y="238499"/>
                  <a:pt x="589808" y="249484"/>
                  <a:pt x="581891" y="261359"/>
                </a:cubicBezTo>
                <a:cubicBezTo>
                  <a:pt x="561022" y="323967"/>
                  <a:pt x="583809" y="273309"/>
                  <a:pt x="534390" y="332611"/>
                </a:cubicBezTo>
                <a:cubicBezTo>
                  <a:pt x="525253" y="343575"/>
                  <a:pt x="521380" y="358839"/>
                  <a:pt x="510639" y="368237"/>
                </a:cubicBezTo>
                <a:cubicBezTo>
                  <a:pt x="489157" y="387034"/>
                  <a:pt x="463138" y="399904"/>
                  <a:pt x="439387" y="415738"/>
                </a:cubicBezTo>
                <a:lnTo>
                  <a:pt x="403761" y="439489"/>
                </a:lnTo>
                <a:cubicBezTo>
                  <a:pt x="389787" y="448805"/>
                  <a:pt x="381037" y="464364"/>
                  <a:pt x="368135" y="475115"/>
                </a:cubicBezTo>
                <a:cubicBezTo>
                  <a:pt x="357171" y="484252"/>
                  <a:pt x="344384" y="490948"/>
                  <a:pt x="332509" y="498865"/>
                </a:cubicBezTo>
                <a:cubicBezTo>
                  <a:pt x="246057" y="628546"/>
                  <a:pt x="373571" y="428616"/>
                  <a:pt x="296883" y="581993"/>
                </a:cubicBezTo>
                <a:cubicBezTo>
                  <a:pt x="284117" y="607524"/>
                  <a:pt x="262148" y="627714"/>
                  <a:pt x="249382" y="653245"/>
                </a:cubicBezTo>
                <a:cubicBezTo>
                  <a:pt x="241465" y="669079"/>
                  <a:pt x="232604" y="684475"/>
                  <a:pt x="225631" y="700746"/>
                </a:cubicBezTo>
                <a:cubicBezTo>
                  <a:pt x="220700" y="712252"/>
                  <a:pt x="222607" y="727521"/>
                  <a:pt x="213756" y="736372"/>
                </a:cubicBezTo>
                <a:cubicBezTo>
                  <a:pt x="204905" y="745223"/>
                  <a:pt x="190005" y="744289"/>
                  <a:pt x="178130" y="748247"/>
                </a:cubicBezTo>
                <a:lnTo>
                  <a:pt x="106878" y="795748"/>
                </a:lnTo>
                <a:cubicBezTo>
                  <a:pt x="96463" y="802692"/>
                  <a:pt x="100601" y="820178"/>
                  <a:pt x="95003" y="831374"/>
                </a:cubicBezTo>
                <a:cubicBezTo>
                  <a:pt x="88620" y="844140"/>
                  <a:pt x="79169" y="855125"/>
                  <a:pt x="71252" y="867000"/>
                </a:cubicBezTo>
                <a:cubicBezTo>
                  <a:pt x="21215" y="1017117"/>
                  <a:pt x="104687" y="777108"/>
                  <a:pt x="35626" y="938252"/>
                </a:cubicBezTo>
                <a:cubicBezTo>
                  <a:pt x="29197" y="953254"/>
                  <a:pt x="26952" y="969750"/>
                  <a:pt x="23751" y="985754"/>
                </a:cubicBezTo>
                <a:cubicBezTo>
                  <a:pt x="15515" y="1026934"/>
                  <a:pt x="5702" y="1100223"/>
                  <a:pt x="0" y="1140133"/>
                </a:cubicBezTo>
                <a:cubicBezTo>
                  <a:pt x="3959" y="1433058"/>
                  <a:pt x="11876" y="1725956"/>
                  <a:pt x="11876" y="2018907"/>
                </a:cubicBezTo>
                <a:cubicBezTo>
                  <a:pt x="11876" y="2165423"/>
                  <a:pt x="0" y="2311778"/>
                  <a:pt x="0" y="2458294"/>
                </a:cubicBezTo>
                <a:cubicBezTo>
                  <a:pt x="0" y="2549424"/>
                  <a:pt x="6525" y="2640453"/>
                  <a:pt x="11876" y="2731426"/>
                </a:cubicBezTo>
                <a:cubicBezTo>
                  <a:pt x="14444" y="2775073"/>
                  <a:pt x="9925" y="2820576"/>
                  <a:pt x="23751" y="2862055"/>
                </a:cubicBezTo>
                <a:cubicBezTo>
                  <a:pt x="27709" y="2873930"/>
                  <a:pt x="47502" y="2869972"/>
                  <a:pt x="59377" y="2873930"/>
                </a:cubicBezTo>
                <a:cubicBezTo>
                  <a:pt x="63335" y="2885805"/>
                  <a:pt x="63432" y="2899781"/>
                  <a:pt x="71252" y="2909556"/>
                </a:cubicBezTo>
                <a:cubicBezTo>
                  <a:pt x="80168" y="2920701"/>
                  <a:pt x="95914" y="2924170"/>
                  <a:pt x="106878" y="2933307"/>
                </a:cubicBezTo>
                <a:cubicBezTo>
                  <a:pt x="119780" y="2944058"/>
                  <a:pt x="130629" y="2957058"/>
                  <a:pt x="142504" y="2968933"/>
                </a:cubicBezTo>
                <a:cubicBezTo>
                  <a:pt x="150421" y="2992684"/>
                  <a:pt x="142504" y="3032268"/>
                  <a:pt x="166255" y="3040185"/>
                </a:cubicBezTo>
                <a:lnTo>
                  <a:pt x="237507" y="3063936"/>
                </a:lnTo>
                <a:cubicBezTo>
                  <a:pt x="249382" y="3075811"/>
                  <a:pt x="260231" y="3088810"/>
                  <a:pt x="273133" y="3099561"/>
                </a:cubicBezTo>
                <a:cubicBezTo>
                  <a:pt x="284097" y="3108698"/>
                  <a:pt x="298667" y="3113220"/>
                  <a:pt x="308759" y="3123312"/>
                </a:cubicBezTo>
                <a:cubicBezTo>
                  <a:pt x="318851" y="3133404"/>
                  <a:pt x="319096" y="3154061"/>
                  <a:pt x="332509" y="3158938"/>
                </a:cubicBezTo>
                <a:cubicBezTo>
                  <a:pt x="366196" y="3171188"/>
                  <a:pt x="403761" y="3166855"/>
                  <a:pt x="439387" y="3170813"/>
                </a:cubicBezTo>
                <a:lnTo>
                  <a:pt x="510639" y="3194564"/>
                </a:lnTo>
                <a:cubicBezTo>
                  <a:pt x="524179" y="3199077"/>
                  <a:pt x="533147" y="3212693"/>
                  <a:pt x="546265" y="3218315"/>
                </a:cubicBezTo>
                <a:cubicBezTo>
                  <a:pt x="561266" y="3224744"/>
                  <a:pt x="577932" y="3226232"/>
                  <a:pt x="593766" y="3230190"/>
                </a:cubicBezTo>
                <a:lnTo>
                  <a:pt x="688769" y="3218315"/>
                </a:lnTo>
                <a:cubicBezTo>
                  <a:pt x="716514" y="3214616"/>
                  <a:pt x="743906" y="3206439"/>
                  <a:pt x="771896" y="3206439"/>
                </a:cubicBezTo>
                <a:cubicBezTo>
                  <a:pt x="795974" y="3206439"/>
                  <a:pt x="819789" y="3212475"/>
                  <a:pt x="843148" y="3218315"/>
                </a:cubicBezTo>
                <a:cubicBezTo>
                  <a:pt x="843182" y="3218323"/>
                  <a:pt x="932197" y="3247998"/>
                  <a:pt x="950026" y="3253941"/>
                </a:cubicBezTo>
                <a:lnTo>
                  <a:pt x="985652" y="3265816"/>
                </a:lnTo>
                <a:cubicBezTo>
                  <a:pt x="1021278" y="3261858"/>
                  <a:pt x="1056999" y="3258679"/>
                  <a:pt x="1092530" y="3253941"/>
                </a:cubicBezTo>
                <a:cubicBezTo>
                  <a:pt x="1116397" y="3250759"/>
                  <a:pt x="1139741" y="3243401"/>
                  <a:pt x="1163782" y="3242065"/>
                </a:cubicBezTo>
                <a:cubicBezTo>
                  <a:pt x="1282418" y="3235474"/>
                  <a:pt x="1401289" y="3234148"/>
                  <a:pt x="1520042" y="3230190"/>
                </a:cubicBezTo>
                <a:cubicBezTo>
                  <a:pt x="1553991" y="3218874"/>
                  <a:pt x="1565899" y="3213893"/>
                  <a:pt x="1603169" y="3206439"/>
                </a:cubicBezTo>
                <a:cubicBezTo>
                  <a:pt x="1626780" y="3201717"/>
                  <a:pt x="1650877" y="3199609"/>
                  <a:pt x="1674421" y="3194564"/>
                </a:cubicBezTo>
                <a:cubicBezTo>
                  <a:pt x="1706339" y="3187725"/>
                  <a:pt x="1737756" y="3178730"/>
                  <a:pt x="1769424" y="3170813"/>
                </a:cubicBezTo>
                <a:cubicBezTo>
                  <a:pt x="1785258" y="3166855"/>
                  <a:pt x="1800921" y="3162139"/>
                  <a:pt x="1816925" y="3158938"/>
                </a:cubicBezTo>
                <a:cubicBezTo>
                  <a:pt x="1839516" y="3154420"/>
                  <a:pt x="1887579" y="3147361"/>
                  <a:pt x="1911927" y="3135187"/>
                </a:cubicBezTo>
                <a:cubicBezTo>
                  <a:pt x="1989639" y="3096331"/>
                  <a:pt x="1904381" y="3128343"/>
                  <a:pt x="1983179" y="3075811"/>
                </a:cubicBezTo>
                <a:cubicBezTo>
                  <a:pt x="1993594" y="3068867"/>
                  <a:pt x="2006930" y="3067894"/>
                  <a:pt x="2018805" y="3063936"/>
                </a:cubicBezTo>
                <a:cubicBezTo>
                  <a:pt x="2005739" y="2789539"/>
                  <a:pt x="2033247" y="2893507"/>
                  <a:pt x="1983179" y="2743302"/>
                </a:cubicBezTo>
                <a:cubicBezTo>
                  <a:pt x="1979221" y="2731427"/>
                  <a:pt x="1983179" y="2711634"/>
                  <a:pt x="1971304" y="2707676"/>
                </a:cubicBezTo>
                <a:lnTo>
                  <a:pt x="1900052" y="2683925"/>
                </a:lnTo>
                <a:lnTo>
                  <a:pt x="1852551" y="2612673"/>
                </a:lnTo>
                <a:cubicBezTo>
                  <a:pt x="1838439" y="2591505"/>
                  <a:pt x="1825223" y="2522965"/>
                  <a:pt x="1816925" y="2493920"/>
                </a:cubicBezTo>
                <a:cubicBezTo>
                  <a:pt x="1804634" y="2450899"/>
                  <a:pt x="1807322" y="2461703"/>
                  <a:pt x="1781299" y="2422668"/>
                </a:cubicBezTo>
                <a:cubicBezTo>
                  <a:pt x="1777341" y="2410793"/>
                  <a:pt x="1775022" y="2398238"/>
                  <a:pt x="1769424" y="2387042"/>
                </a:cubicBezTo>
                <a:cubicBezTo>
                  <a:pt x="1723383" y="2294959"/>
                  <a:pt x="1763646" y="2405337"/>
                  <a:pt x="1733798" y="2315790"/>
                </a:cubicBezTo>
                <a:cubicBezTo>
                  <a:pt x="1729839" y="2200995"/>
                  <a:pt x="1729087" y="2086045"/>
                  <a:pt x="1721922" y="1971406"/>
                </a:cubicBezTo>
                <a:cubicBezTo>
                  <a:pt x="1721141" y="1958913"/>
                  <a:pt x="1713083" y="1947924"/>
                  <a:pt x="1710047" y="1935780"/>
                </a:cubicBezTo>
                <a:cubicBezTo>
                  <a:pt x="1705152" y="1916198"/>
                  <a:pt x="1702711" y="1896070"/>
                  <a:pt x="1698172" y="1876403"/>
                </a:cubicBezTo>
                <a:cubicBezTo>
                  <a:pt x="1690832" y="1844597"/>
                  <a:pt x="1682338" y="1813068"/>
                  <a:pt x="1674421" y="1781400"/>
                </a:cubicBezTo>
                <a:cubicBezTo>
                  <a:pt x="1668349" y="1757112"/>
                  <a:pt x="1658587" y="1733899"/>
                  <a:pt x="1650670" y="1710148"/>
                </a:cubicBezTo>
                <a:cubicBezTo>
                  <a:pt x="1646712" y="1698273"/>
                  <a:pt x="1645738" y="1684938"/>
                  <a:pt x="1638795" y="1674523"/>
                </a:cubicBezTo>
                <a:lnTo>
                  <a:pt x="1615044" y="1638897"/>
                </a:lnTo>
                <a:cubicBezTo>
                  <a:pt x="1607127" y="1615146"/>
                  <a:pt x="1595410" y="1592340"/>
                  <a:pt x="1591294" y="1567645"/>
                </a:cubicBezTo>
                <a:cubicBezTo>
                  <a:pt x="1587335" y="1543894"/>
                  <a:pt x="1582600" y="1520260"/>
                  <a:pt x="1579418" y="1496393"/>
                </a:cubicBezTo>
                <a:cubicBezTo>
                  <a:pt x="1574680" y="1460862"/>
                  <a:pt x="1573436" y="1424873"/>
                  <a:pt x="1567543" y="1389515"/>
                </a:cubicBezTo>
                <a:cubicBezTo>
                  <a:pt x="1565485" y="1377168"/>
                  <a:pt x="1559107" y="1365925"/>
                  <a:pt x="1555668" y="1353889"/>
                </a:cubicBezTo>
                <a:cubicBezTo>
                  <a:pt x="1550597" y="1336140"/>
                  <a:pt x="1541406" y="1289738"/>
                  <a:pt x="1531917" y="1270761"/>
                </a:cubicBezTo>
                <a:cubicBezTo>
                  <a:pt x="1525534" y="1257996"/>
                  <a:pt x="1516083" y="1247011"/>
                  <a:pt x="1508166" y="1235136"/>
                </a:cubicBezTo>
                <a:lnTo>
                  <a:pt x="1472540" y="1128258"/>
                </a:lnTo>
                <a:cubicBezTo>
                  <a:pt x="1468582" y="1116383"/>
                  <a:pt x="1467609" y="1103047"/>
                  <a:pt x="1460665" y="1092632"/>
                </a:cubicBezTo>
                <a:lnTo>
                  <a:pt x="1436914" y="1057006"/>
                </a:lnTo>
                <a:cubicBezTo>
                  <a:pt x="1410084" y="976515"/>
                  <a:pt x="1440457" y="1074717"/>
                  <a:pt x="1413164" y="938252"/>
                </a:cubicBezTo>
                <a:cubicBezTo>
                  <a:pt x="1410709" y="925977"/>
                  <a:pt x="1405247" y="914501"/>
                  <a:pt x="1401288" y="902626"/>
                </a:cubicBezTo>
                <a:cubicBezTo>
                  <a:pt x="1397330" y="863042"/>
                  <a:pt x="1395462" y="823192"/>
                  <a:pt x="1389413" y="783873"/>
                </a:cubicBezTo>
                <a:cubicBezTo>
                  <a:pt x="1383683" y="746628"/>
                  <a:pt x="1372329" y="745070"/>
                  <a:pt x="1353787" y="712621"/>
                </a:cubicBezTo>
                <a:cubicBezTo>
                  <a:pt x="1325832" y="663700"/>
                  <a:pt x="1325748" y="652255"/>
                  <a:pt x="1306286" y="593868"/>
                </a:cubicBezTo>
                <a:lnTo>
                  <a:pt x="1270660" y="486990"/>
                </a:lnTo>
                <a:lnTo>
                  <a:pt x="1258785" y="451364"/>
                </a:lnTo>
                <a:cubicBezTo>
                  <a:pt x="1254826" y="423655"/>
                  <a:pt x="1253203" y="395511"/>
                  <a:pt x="1246909" y="368237"/>
                </a:cubicBezTo>
                <a:cubicBezTo>
                  <a:pt x="1241280" y="343843"/>
                  <a:pt x="1231076" y="320736"/>
                  <a:pt x="1223159" y="296985"/>
                </a:cubicBezTo>
                <a:cubicBezTo>
                  <a:pt x="1219201" y="285110"/>
                  <a:pt x="1213738" y="273634"/>
                  <a:pt x="1211283" y="261359"/>
                </a:cubicBezTo>
                <a:cubicBezTo>
                  <a:pt x="1207993" y="244910"/>
                  <a:pt x="1198944" y="186895"/>
                  <a:pt x="1187533" y="166356"/>
                </a:cubicBezTo>
                <a:cubicBezTo>
                  <a:pt x="1173670" y="141403"/>
                  <a:pt x="1163782" y="110938"/>
                  <a:pt x="1140031" y="95104"/>
                </a:cubicBezTo>
                <a:cubicBezTo>
                  <a:pt x="1128156" y="87187"/>
                  <a:pt x="1117170" y="77737"/>
                  <a:pt x="1104405" y="71354"/>
                </a:cubicBezTo>
                <a:cubicBezTo>
                  <a:pt x="1071239" y="54771"/>
                  <a:pt x="1016295" y="51980"/>
                  <a:pt x="985652" y="47603"/>
                </a:cubicBezTo>
                <a:cubicBezTo>
                  <a:pt x="973777" y="35728"/>
                  <a:pt x="964000" y="21293"/>
                  <a:pt x="950026" y="11977"/>
                </a:cubicBezTo>
                <a:cubicBezTo>
                  <a:pt x="914945" y="-11410"/>
                  <a:pt x="881759" y="5542"/>
                  <a:pt x="843148" y="11977"/>
                </a:cubicBezTo>
                <a:cubicBezTo>
                  <a:pt x="775086" y="114073"/>
                  <a:pt x="865713" y="-6074"/>
                  <a:pt x="783772" y="59478"/>
                </a:cubicBezTo>
                <a:cubicBezTo>
                  <a:pt x="772627" y="68394"/>
                  <a:pt x="771166" y="86188"/>
                  <a:pt x="760021" y="95104"/>
                </a:cubicBezTo>
                <a:cubicBezTo>
                  <a:pt x="740482" y="110735"/>
                  <a:pt x="700644" y="105001"/>
                  <a:pt x="688769" y="106980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3111335" y="3028208"/>
            <a:ext cx="926275" cy="1626919"/>
          </a:xfrm>
          <a:custGeom>
            <a:avLst/>
            <a:gdLst>
              <a:gd name="connsiteX0" fmla="*/ 35626 w 926275"/>
              <a:gd name="connsiteY0" fmla="*/ 368135 h 1626919"/>
              <a:gd name="connsiteX1" fmla="*/ 35626 w 926275"/>
              <a:gd name="connsiteY1" fmla="*/ 368135 h 1626919"/>
              <a:gd name="connsiteX2" fmla="*/ 59377 w 926275"/>
              <a:gd name="connsiteY2" fmla="*/ 225631 h 1626919"/>
              <a:gd name="connsiteX3" fmla="*/ 83127 w 926275"/>
              <a:gd name="connsiteY3" fmla="*/ 190005 h 1626919"/>
              <a:gd name="connsiteX4" fmla="*/ 95003 w 926275"/>
              <a:gd name="connsiteY4" fmla="*/ 130628 h 1626919"/>
              <a:gd name="connsiteX5" fmla="*/ 118753 w 926275"/>
              <a:gd name="connsiteY5" fmla="*/ 95002 h 1626919"/>
              <a:gd name="connsiteX6" fmla="*/ 190005 w 926275"/>
              <a:gd name="connsiteY6" fmla="*/ 35626 h 1626919"/>
              <a:gd name="connsiteX7" fmla="*/ 225631 w 926275"/>
              <a:gd name="connsiteY7" fmla="*/ 23750 h 1626919"/>
              <a:gd name="connsiteX8" fmla="*/ 344384 w 926275"/>
              <a:gd name="connsiteY8" fmla="*/ 0 h 1626919"/>
              <a:gd name="connsiteX9" fmla="*/ 546265 w 926275"/>
              <a:gd name="connsiteY9" fmla="*/ 11875 h 1626919"/>
              <a:gd name="connsiteX10" fmla="*/ 605642 w 926275"/>
              <a:gd name="connsiteY10" fmla="*/ 71252 h 1626919"/>
              <a:gd name="connsiteX11" fmla="*/ 676894 w 926275"/>
              <a:gd name="connsiteY11" fmla="*/ 142504 h 1626919"/>
              <a:gd name="connsiteX12" fmla="*/ 748146 w 926275"/>
              <a:gd name="connsiteY12" fmla="*/ 201880 h 1626919"/>
              <a:gd name="connsiteX13" fmla="*/ 771896 w 926275"/>
              <a:gd name="connsiteY13" fmla="*/ 249382 h 1626919"/>
              <a:gd name="connsiteX14" fmla="*/ 795647 w 926275"/>
              <a:gd name="connsiteY14" fmla="*/ 285008 h 1626919"/>
              <a:gd name="connsiteX15" fmla="*/ 807522 w 926275"/>
              <a:gd name="connsiteY15" fmla="*/ 320634 h 1626919"/>
              <a:gd name="connsiteX16" fmla="*/ 855023 w 926275"/>
              <a:gd name="connsiteY16" fmla="*/ 391886 h 1626919"/>
              <a:gd name="connsiteX17" fmla="*/ 866899 w 926275"/>
              <a:gd name="connsiteY17" fmla="*/ 451262 h 1626919"/>
              <a:gd name="connsiteX18" fmla="*/ 878774 w 926275"/>
              <a:gd name="connsiteY18" fmla="*/ 498763 h 1626919"/>
              <a:gd name="connsiteX19" fmla="*/ 902525 w 926275"/>
              <a:gd name="connsiteY19" fmla="*/ 641267 h 1626919"/>
              <a:gd name="connsiteX20" fmla="*/ 926275 w 926275"/>
              <a:gd name="connsiteY20" fmla="*/ 771896 h 1626919"/>
              <a:gd name="connsiteX21" fmla="*/ 914400 w 926275"/>
              <a:gd name="connsiteY21" fmla="*/ 938150 h 1626919"/>
              <a:gd name="connsiteX22" fmla="*/ 831273 w 926275"/>
              <a:gd name="connsiteY22" fmla="*/ 1056904 h 1626919"/>
              <a:gd name="connsiteX23" fmla="*/ 807522 w 926275"/>
              <a:gd name="connsiteY23" fmla="*/ 1306286 h 1626919"/>
              <a:gd name="connsiteX24" fmla="*/ 771896 w 926275"/>
              <a:gd name="connsiteY24" fmla="*/ 1460665 h 1626919"/>
              <a:gd name="connsiteX25" fmla="*/ 748146 w 926275"/>
              <a:gd name="connsiteY25" fmla="*/ 1531917 h 1626919"/>
              <a:gd name="connsiteX26" fmla="*/ 736270 w 926275"/>
              <a:gd name="connsiteY26" fmla="*/ 1579418 h 1626919"/>
              <a:gd name="connsiteX27" fmla="*/ 700644 w 926275"/>
              <a:gd name="connsiteY27" fmla="*/ 1603169 h 1626919"/>
              <a:gd name="connsiteX28" fmla="*/ 629392 w 926275"/>
              <a:gd name="connsiteY28" fmla="*/ 1626919 h 1626919"/>
              <a:gd name="connsiteX29" fmla="*/ 522514 w 926275"/>
              <a:gd name="connsiteY29" fmla="*/ 1615044 h 1626919"/>
              <a:gd name="connsiteX30" fmla="*/ 475013 w 926275"/>
              <a:gd name="connsiteY30" fmla="*/ 1603169 h 1626919"/>
              <a:gd name="connsiteX31" fmla="*/ 403761 w 926275"/>
              <a:gd name="connsiteY31" fmla="*/ 1531917 h 1626919"/>
              <a:gd name="connsiteX32" fmla="*/ 368135 w 926275"/>
              <a:gd name="connsiteY32" fmla="*/ 1508166 h 1626919"/>
              <a:gd name="connsiteX33" fmla="*/ 308759 w 926275"/>
              <a:gd name="connsiteY33" fmla="*/ 1460665 h 1626919"/>
              <a:gd name="connsiteX34" fmla="*/ 237507 w 926275"/>
              <a:gd name="connsiteY34" fmla="*/ 1413163 h 1626919"/>
              <a:gd name="connsiteX35" fmla="*/ 190005 w 926275"/>
              <a:gd name="connsiteY35" fmla="*/ 1306286 h 1626919"/>
              <a:gd name="connsiteX36" fmla="*/ 154379 w 926275"/>
              <a:gd name="connsiteY36" fmla="*/ 1282535 h 1626919"/>
              <a:gd name="connsiteX37" fmla="*/ 142504 w 926275"/>
              <a:gd name="connsiteY37" fmla="*/ 1128156 h 1626919"/>
              <a:gd name="connsiteX38" fmla="*/ 130629 w 926275"/>
              <a:gd name="connsiteY38" fmla="*/ 1021278 h 1626919"/>
              <a:gd name="connsiteX39" fmla="*/ 95003 w 926275"/>
              <a:gd name="connsiteY39" fmla="*/ 973776 h 1626919"/>
              <a:gd name="connsiteX40" fmla="*/ 71252 w 926275"/>
              <a:gd name="connsiteY40" fmla="*/ 926275 h 1626919"/>
              <a:gd name="connsiteX41" fmla="*/ 47501 w 926275"/>
              <a:gd name="connsiteY41" fmla="*/ 890649 h 1626919"/>
              <a:gd name="connsiteX42" fmla="*/ 23751 w 926275"/>
              <a:gd name="connsiteY42" fmla="*/ 819397 h 1626919"/>
              <a:gd name="connsiteX43" fmla="*/ 0 w 926275"/>
              <a:gd name="connsiteY43" fmla="*/ 676893 h 1626919"/>
              <a:gd name="connsiteX44" fmla="*/ 11875 w 926275"/>
              <a:gd name="connsiteY44" fmla="*/ 285008 h 1626919"/>
              <a:gd name="connsiteX45" fmla="*/ 35626 w 926275"/>
              <a:gd name="connsiteY45" fmla="*/ 249382 h 1626919"/>
              <a:gd name="connsiteX46" fmla="*/ 95003 w 926275"/>
              <a:gd name="connsiteY46" fmla="*/ 166254 h 16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26275" h="1626919">
                <a:moveTo>
                  <a:pt x="35626" y="368135"/>
                </a:moveTo>
                <a:lnTo>
                  <a:pt x="35626" y="368135"/>
                </a:lnTo>
                <a:cubicBezTo>
                  <a:pt x="39390" y="334260"/>
                  <a:pt x="39480" y="265424"/>
                  <a:pt x="59377" y="225631"/>
                </a:cubicBezTo>
                <a:cubicBezTo>
                  <a:pt x="65760" y="212866"/>
                  <a:pt x="75210" y="201880"/>
                  <a:pt x="83127" y="190005"/>
                </a:cubicBezTo>
                <a:cubicBezTo>
                  <a:pt x="87086" y="170213"/>
                  <a:pt x="87916" y="149527"/>
                  <a:pt x="95003" y="130628"/>
                </a:cubicBezTo>
                <a:cubicBezTo>
                  <a:pt x="100014" y="117264"/>
                  <a:pt x="109616" y="105966"/>
                  <a:pt x="118753" y="95002"/>
                </a:cubicBezTo>
                <a:cubicBezTo>
                  <a:pt x="137514" y="72489"/>
                  <a:pt x="163314" y="48971"/>
                  <a:pt x="190005" y="35626"/>
                </a:cubicBezTo>
                <a:cubicBezTo>
                  <a:pt x="201201" y="30028"/>
                  <a:pt x="213434" y="26565"/>
                  <a:pt x="225631" y="23750"/>
                </a:cubicBezTo>
                <a:cubicBezTo>
                  <a:pt x="264965" y="14673"/>
                  <a:pt x="344384" y="0"/>
                  <a:pt x="344384" y="0"/>
                </a:cubicBezTo>
                <a:cubicBezTo>
                  <a:pt x="411678" y="3958"/>
                  <a:pt x="479601" y="1875"/>
                  <a:pt x="546265" y="11875"/>
                </a:cubicBezTo>
                <a:cubicBezTo>
                  <a:pt x="580774" y="17051"/>
                  <a:pt x="586967" y="50242"/>
                  <a:pt x="605642" y="71252"/>
                </a:cubicBezTo>
                <a:cubicBezTo>
                  <a:pt x="627957" y="96356"/>
                  <a:pt x="648946" y="123873"/>
                  <a:pt x="676894" y="142504"/>
                </a:cubicBezTo>
                <a:cubicBezTo>
                  <a:pt x="726494" y="175570"/>
                  <a:pt x="702428" y="156162"/>
                  <a:pt x="748146" y="201880"/>
                </a:cubicBezTo>
                <a:cubicBezTo>
                  <a:pt x="756063" y="217714"/>
                  <a:pt x="763113" y="234012"/>
                  <a:pt x="771896" y="249382"/>
                </a:cubicBezTo>
                <a:cubicBezTo>
                  <a:pt x="778977" y="261774"/>
                  <a:pt x="789264" y="272242"/>
                  <a:pt x="795647" y="285008"/>
                </a:cubicBezTo>
                <a:cubicBezTo>
                  <a:pt x="801245" y="296204"/>
                  <a:pt x="801443" y="309692"/>
                  <a:pt x="807522" y="320634"/>
                </a:cubicBezTo>
                <a:cubicBezTo>
                  <a:pt x="821384" y="345587"/>
                  <a:pt x="855023" y="391886"/>
                  <a:pt x="855023" y="391886"/>
                </a:cubicBezTo>
                <a:cubicBezTo>
                  <a:pt x="858982" y="411678"/>
                  <a:pt x="862520" y="431559"/>
                  <a:pt x="866899" y="451262"/>
                </a:cubicBezTo>
                <a:cubicBezTo>
                  <a:pt x="870440" y="467194"/>
                  <a:pt x="875766" y="482722"/>
                  <a:pt x="878774" y="498763"/>
                </a:cubicBezTo>
                <a:cubicBezTo>
                  <a:pt x="887649" y="546095"/>
                  <a:pt x="894608" y="593766"/>
                  <a:pt x="902525" y="641267"/>
                </a:cubicBezTo>
                <a:cubicBezTo>
                  <a:pt x="924906" y="775553"/>
                  <a:pt x="900796" y="695457"/>
                  <a:pt x="926275" y="771896"/>
                </a:cubicBezTo>
                <a:cubicBezTo>
                  <a:pt x="922317" y="827314"/>
                  <a:pt x="927875" y="884250"/>
                  <a:pt x="914400" y="938150"/>
                </a:cubicBezTo>
                <a:cubicBezTo>
                  <a:pt x="910745" y="952769"/>
                  <a:pt x="846011" y="1037253"/>
                  <a:pt x="831273" y="1056904"/>
                </a:cubicBezTo>
                <a:cubicBezTo>
                  <a:pt x="795553" y="1164059"/>
                  <a:pt x="827368" y="1058202"/>
                  <a:pt x="807522" y="1306286"/>
                </a:cubicBezTo>
                <a:cubicBezTo>
                  <a:pt x="801031" y="1387426"/>
                  <a:pt x="796516" y="1386804"/>
                  <a:pt x="771896" y="1460665"/>
                </a:cubicBezTo>
                <a:cubicBezTo>
                  <a:pt x="763979" y="1484416"/>
                  <a:pt x="754218" y="1507629"/>
                  <a:pt x="748146" y="1531917"/>
                </a:cubicBezTo>
                <a:cubicBezTo>
                  <a:pt x="744187" y="1547751"/>
                  <a:pt x="745323" y="1565838"/>
                  <a:pt x="736270" y="1579418"/>
                </a:cubicBezTo>
                <a:cubicBezTo>
                  <a:pt x="728353" y="1591293"/>
                  <a:pt x="713686" y="1597372"/>
                  <a:pt x="700644" y="1603169"/>
                </a:cubicBezTo>
                <a:cubicBezTo>
                  <a:pt x="677766" y="1613337"/>
                  <a:pt x="629392" y="1626919"/>
                  <a:pt x="629392" y="1626919"/>
                </a:cubicBezTo>
                <a:cubicBezTo>
                  <a:pt x="593766" y="1622961"/>
                  <a:pt x="557942" y="1620494"/>
                  <a:pt x="522514" y="1615044"/>
                </a:cubicBezTo>
                <a:cubicBezTo>
                  <a:pt x="506383" y="1612562"/>
                  <a:pt x="488384" y="1612528"/>
                  <a:pt x="475013" y="1603169"/>
                </a:cubicBezTo>
                <a:cubicBezTo>
                  <a:pt x="447496" y="1583907"/>
                  <a:pt x="431708" y="1550549"/>
                  <a:pt x="403761" y="1531917"/>
                </a:cubicBezTo>
                <a:lnTo>
                  <a:pt x="368135" y="1508166"/>
                </a:lnTo>
                <a:cubicBezTo>
                  <a:pt x="324249" y="1442339"/>
                  <a:pt x="369493" y="1494407"/>
                  <a:pt x="308759" y="1460665"/>
                </a:cubicBezTo>
                <a:cubicBezTo>
                  <a:pt x="283806" y="1446802"/>
                  <a:pt x="237507" y="1413163"/>
                  <a:pt x="237507" y="1413163"/>
                </a:cubicBezTo>
                <a:cubicBezTo>
                  <a:pt x="225747" y="1377884"/>
                  <a:pt x="218235" y="1334515"/>
                  <a:pt x="190005" y="1306286"/>
                </a:cubicBezTo>
                <a:cubicBezTo>
                  <a:pt x="179913" y="1296194"/>
                  <a:pt x="166254" y="1290452"/>
                  <a:pt x="154379" y="1282535"/>
                </a:cubicBezTo>
                <a:cubicBezTo>
                  <a:pt x="121778" y="1184729"/>
                  <a:pt x="127089" y="1236067"/>
                  <a:pt x="142504" y="1128156"/>
                </a:cubicBezTo>
                <a:cubicBezTo>
                  <a:pt x="138546" y="1092530"/>
                  <a:pt x="141170" y="1055538"/>
                  <a:pt x="130629" y="1021278"/>
                </a:cubicBezTo>
                <a:cubicBezTo>
                  <a:pt x="124808" y="1002361"/>
                  <a:pt x="105493" y="990560"/>
                  <a:pt x="95003" y="973776"/>
                </a:cubicBezTo>
                <a:cubicBezTo>
                  <a:pt x="85621" y="958764"/>
                  <a:pt x="80035" y="941645"/>
                  <a:pt x="71252" y="926275"/>
                </a:cubicBezTo>
                <a:cubicBezTo>
                  <a:pt x="64171" y="913883"/>
                  <a:pt x="55418" y="902524"/>
                  <a:pt x="47501" y="890649"/>
                </a:cubicBezTo>
                <a:cubicBezTo>
                  <a:pt x="39584" y="866898"/>
                  <a:pt x="26856" y="844239"/>
                  <a:pt x="23751" y="819397"/>
                </a:cubicBezTo>
                <a:cubicBezTo>
                  <a:pt x="9850" y="708200"/>
                  <a:pt x="19615" y="755356"/>
                  <a:pt x="0" y="676893"/>
                </a:cubicBezTo>
                <a:cubicBezTo>
                  <a:pt x="3958" y="546265"/>
                  <a:pt x="1022" y="415245"/>
                  <a:pt x="11875" y="285008"/>
                </a:cubicBezTo>
                <a:cubicBezTo>
                  <a:pt x="13060" y="270785"/>
                  <a:pt x="35626" y="249382"/>
                  <a:pt x="35626" y="249382"/>
                </a:cubicBezTo>
                <a:lnTo>
                  <a:pt x="95003" y="166254"/>
                </a:lnTo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se zářezem 7"/>
          <p:cNvSpPr/>
          <p:nvPr/>
        </p:nvSpPr>
        <p:spPr>
          <a:xfrm rot="7273883">
            <a:off x="2786023" y="1909620"/>
            <a:ext cx="973778" cy="425792"/>
          </a:xfrm>
          <a:prstGeom prst="notchedRightArrow">
            <a:avLst>
              <a:gd name="adj1" fmla="val 43765"/>
              <a:gd name="adj2" fmla="val 10597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5"/>
          <p:cNvSpPr/>
          <p:nvPr/>
        </p:nvSpPr>
        <p:spPr>
          <a:xfrm>
            <a:off x="6248400" y="2122516"/>
            <a:ext cx="1143000" cy="1167842"/>
          </a:xfrm>
          <a:prstGeom prst="ellipse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7344816" cy="11430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Different selecting the antecedent/anaphoric element</a:t>
            </a:r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58255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5373216"/>
            <a:ext cx="8686800" cy="14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i="1" dirty="0" err="1"/>
              <a:t>Tiskárny</a:t>
            </a:r>
            <a:r>
              <a:rPr lang="en-GB" sz="1400" i="1" dirty="0"/>
              <a:t> </a:t>
            </a:r>
            <a:r>
              <a:rPr lang="en-GB" sz="1400" i="1" dirty="0" err="1"/>
              <a:t>bankovek</a:t>
            </a:r>
            <a:r>
              <a:rPr lang="en-GB" sz="1400" i="1" dirty="0"/>
              <a:t> </a:t>
            </a:r>
            <a:r>
              <a:rPr lang="en-GB" sz="1400" i="1" dirty="0" err="1"/>
              <a:t>mají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nové</a:t>
            </a:r>
            <a:r>
              <a:rPr lang="en-GB" sz="1400" i="1" dirty="0"/>
              <a:t> </a:t>
            </a:r>
            <a:r>
              <a:rPr lang="en-GB" sz="1400" i="1" dirty="0" err="1"/>
              <a:t>zákazníky</a:t>
            </a:r>
            <a:r>
              <a:rPr lang="en-GB" sz="1400" i="1" dirty="0"/>
              <a:t>, </a:t>
            </a:r>
            <a:r>
              <a:rPr lang="en-GB" sz="1400" i="1" dirty="0" err="1"/>
              <a:t>především</a:t>
            </a:r>
            <a:r>
              <a:rPr lang="en-GB" sz="1400" i="1" dirty="0"/>
              <a:t> v </a:t>
            </a:r>
            <a:r>
              <a:rPr lang="en-GB" sz="1400" i="1" dirty="0" err="1"/>
              <a:t>postkomunistických</a:t>
            </a:r>
            <a:r>
              <a:rPr lang="en-GB" sz="1400" i="1" dirty="0"/>
              <a:t> </a:t>
            </a:r>
            <a:r>
              <a:rPr lang="en-GB" sz="1400" i="1" dirty="0" err="1"/>
              <a:t>zemích</a:t>
            </a:r>
            <a:r>
              <a:rPr lang="en-GB" sz="1400" i="1" dirty="0"/>
              <a:t> </a:t>
            </a:r>
            <a:r>
              <a:rPr lang="en-GB" sz="1400" i="1" dirty="0" err="1"/>
              <a:t>východní</a:t>
            </a:r>
            <a:r>
              <a:rPr lang="en-GB" sz="1400" i="1" dirty="0"/>
              <a:t> </a:t>
            </a:r>
            <a:r>
              <a:rPr lang="en-GB" sz="1400" i="1" dirty="0" err="1"/>
              <a:t>Evropy</a:t>
            </a:r>
            <a:r>
              <a:rPr lang="en-GB" sz="1400" i="1" dirty="0"/>
              <a:t> a </a:t>
            </a:r>
            <a:r>
              <a:rPr lang="en-GB" sz="14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republikách</a:t>
            </a:r>
            <a:r>
              <a:rPr lang="en-GB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14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bývalého</a:t>
            </a:r>
            <a:r>
              <a:rPr lang="en-GB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SSSR</a:t>
            </a:r>
            <a:r>
              <a:rPr lang="en-GB" sz="1400" i="1" dirty="0"/>
              <a:t>. </a:t>
            </a:r>
            <a:r>
              <a:rPr lang="en-GB" sz="1400" i="1" dirty="0" err="1"/>
              <a:t>Bankovky</a:t>
            </a:r>
            <a:r>
              <a:rPr lang="en-GB" sz="1400" i="1" dirty="0"/>
              <a:t> v </a:t>
            </a:r>
            <a:r>
              <a:rPr lang="en-GB" sz="1400" i="1" dirty="0" err="1"/>
              <a:t>těchto</a:t>
            </a:r>
            <a:r>
              <a:rPr lang="en-GB" sz="1400" i="1" dirty="0"/>
              <a:t> </a:t>
            </a:r>
            <a:r>
              <a:rPr lang="en-GB" sz="1400" i="1" dirty="0" err="1"/>
              <a:t>zemích</a:t>
            </a:r>
            <a:r>
              <a:rPr lang="en-GB" sz="1400" i="1" dirty="0"/>
              <a:t> </a:t>
            </a:r>
            <a:r>
              <a:rPr lang="en-GB" sz="1400" i="1" dirty="0" err="1"/>
              <a:t>jsou</a:t>
            </a:r>
            <a:r>
              <a:rPr lang="en-GB" sz="1400" i="1" dirty="0"/>
              <a:t> </a:t>
            </a:r>
            <a:r>
              <a:rPr lang="en-GB" sz="1400" i="1" dirty="0" err="1"/>
              <a:t>náchylné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padělání</a:t>
            </a:r>
            <a:r>
              <a:rPr lang="en-GB" sz="1400" i="1" dirty="0"/>
              <a:t> a </a:t>
            </a:r>
            <a:r>
              <a:rPr lang="en-GB" sz="1400" i="1" dirty="0" err="1"/>
              <a:t>mají</a:t>
            </a:r>
            <a:r>
              <a:rPr lang="en-GB" sz="1400" i="1" dirty="0"/>
              <a:t> </a:t>
            </a:r>
            <a:r>
              <a:rPr lang="en-GB" sz="1400" i="1" dirty="0" err="1"/>
              <a:t>zastaralý</a:t>
            </a:r>
            <a:r>
              <a:rPr lang="en-GB" sz="1400" i="1" dirty="0"/>
              <a:t> design. </a:t>
            </a:r>
            <a:r>
              <a:rPr lang="en-GB" sz="1400" i="1" dirty="0" err="1"/>
              <a:t>Kanadská</a:t>
            </a:r>
            <a:r>
              <a:rPr lang="en-GB" sz="1400" i="1" dirty="0"/>
              <a:t> firma CBNC </a:t>
            </a:r>
            <a:r>
              <a:rPr lang="en-GB" sz="1400" i="1" dirty="0" err="1"/>
              <a:t>bude</a:t>
            </a:r>
            <a:r>
              <a:rPr lang="en-GB" sz="1400" i="1" dirty="0"/>
              <a:t> </a:t>
            </a:r>
            <a:r>
              <a:rPr lang="en-GB" sz="1400" i="1" dirty="0" err="1"/>
              <a:t>tisknout</a:t>
            </a:r>
            <a:r>
              <a:rPr lang="en-GB" sz="1400" i="1" dirty="0"/>
              <a:t> </a:t>
            </a:r>
            <a:r>
              <a:rPr lang="en-GB" sz="1400" i="1" dirty="0" err="1"/>
              <a:t>nové</a:t>
            </a:r>
            <a:r>
              <a:rPr lang="en-GB" sz="1400" i="1" dirty="0"/>
              <a:t> </a:t>
            </a:r>
            <a:r>
              <a:rPr lang="en-GB" sz="1400" i="1" dirty="0" err="1"/>
              <a:t>bankovky</a:t>
            </a:r>
            <a:r>
              <a:rPr lang="en-GB" sz="1400" i="1" dirty="0"/>
              <a:t> pro </a:t>
            </a:r>
            <a:r>
              <a:rPr lang="en-GB" sz="1400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Tádžikistán</a:t>
            </a:r>
            <a:r>
              <a:rPr lang="en-GB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GB" sz="1400" i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sz="1400" dirty="0" smtClean="0"/>
              <a:t>(= </a:t>
            </a:r>
            <a:r>
              <a:rPr lang="en-GB" sz="1400" i="1" dirty="0"/>
              <a:t>They have new clients, first of all in the post-soviet countries of East Europe and in </a:t>
            </a:r>
            <a:r>
              <a:rPr lang="en-GB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republics of the former USSR</a:t>
            </a:r>
            <a:r>
              <a:rPr lang="en-GB" sz="1400" i="1" dirty="0"/>
              <a:t>. Banknotes in these countries can be easily falsified. The CBNC Company will print banknotes for </a:t>
            </a:r>
            <a:r>
              <a:rPr lang="en-GB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Tajikistan</a:t>
            </a:r>
            <a:r>
              <a:rPr lang="en-GB" sz="1400" i="1" dirty="0"/>
              <a:t>.</a:t>
            </a:r>
            <a:r>
              <a:rPr lang="en-GB" sz="1400" dirty="0"/>
              <a:t>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6" y="1340768"/>
            <a:ext cx="5638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6248400" y="2337358"/>
            <a:ext cx="1143000" cy="1167842"/>
          </a:xfrm>
          <a:prstGeom prst="ellipse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2232561" y="3163848"/>
            <a:ext cx="1377538" cy="2298801"/>
          </a:xfrm>
          <a:custGeom>
            <a:avLst/>
            <a:gdLst>
              <a:gd name="connsiteX0" fmla="*/ 0 w 1377538"/>
              <a:gd name="connsiteY0" fmla="*/ 89991 h 2298801"/>
              <a:gd name="connsiteX1" fmla="*/ 0 w 1377538"/>
              <a:gd name="connsiteY1" fmla="*/ 89991 h 2298801"/>
              <a:gd name="connsiteX2" fmla="*/ 35626 w 1377538"/>
              <a:gd name="connsiteY2" fmla="*/ 279996 h 2298801"/>
              <a:gd name="connsiteX3" fmla="*/ 71252 w 1377538"/>
              <a:gd name="connsiteY3" fmla="*/ 481877 h 2298801"/>
              <a:gd name="connsiteX4" fmla="*/ 106878 w 1377538"/>
              <a:gd name="connsiteY4" fmla="*/ 505627 h 2298801"/>
              <a:gd name="connsiteX5" fmla="*/ 178130 w 1377538"/>
              <a:gd name="connsiteY5" fmla="*/ 624381 h 2298801"/>
              <a:gd name="connsiteX6" fmla="*/ 201881 w 1377538"/>
              <a:gd name="connsiteY6" fmla="*/ 660007 h 2298801"/>
              <a:gd name="connsiteX7" fmla="*/ 237507 w 1377538"/>
              <a:gd name="connsiteY7" fmla="*/ 755009 h 2298801"/>
              <a:gd name="connsiteX8" fmla="*/ 249382 w 1377538"/>
              <a:gd name="connsiteY8" fmla="*/ 790635 h 2298801"/>
              <a:gd name="connsiteX9" fmla="*/ 320634 w 1377538"/>
              <a:gd name="connsiteY9" fmla="*/ 861887 h 2298801"/>
              <a:gd name="connsiteX10" fmla="*/ 332509 w 1377538"/>
              <a:gd name="connsiteY10" fmla="*/ 897513 h 2298801"/>
              <a:gd name="connsiteX11" fmla="*/ 356260 w 1377538"/>
              <a:gd name="connsiteY11" fmla="*/ 980640 h 2298801"/>
              <a:gd name="connsiteX12" fmla="*/ 380010 w 1377538"/>
              <a:gd name="connsiteY12" fmla="*/ 1028142 h 2298801"/>
              <a:gd name="connsiteX13" fmla="*/ 403761 w 1377538"/>
              <a:gd name="connsiteY13" fmla="*/ 1111269 h 2298801"/>
              <a:gd name="connsiteX14" fmla="*/ 415636 w 1377538"/>
              <a:gd name="connsiteY14" fmla="*/ 1241897 h 2298801"/>
              <a:gd name="connsiteX15" fmla="*/ 427512 w 1377538"/>
              <a:gd name="connsiteY15" fmla="*/ 1277523 h 2298801"/>
              <a:gd name="connsiteX16" fmla="*/ 439387 w 1377538"/>
              <a:gd name="connsiteY16" fmla="*/ 1431903 h 2298801"/>
              <a:gd name="connsiteX17" fmla="*/ 475013 w 1377538"/>
              <a:gd name="connsiteY17" fmla="*/ 1562531 h 2298801"/>
              <a:gd name="connsiteX18" fmla="*/ 486888 w 1377538"/>
              <a:gd name="connsiteY18" fmla="*/ 1610033 h 2298801"/>
              <a:gd name="connsiteX19" fmla="*/ 498764 w 1377538"/>
              <a:gd name="connsiteY19" fmla="*/ 1645658 h 2298801"/>
              <a:gd name="connsiteX20" fmla="*/ 510639 w 1377538"/>
              <a:gd name="connsiteY20" fmla="*/ 1705035 h 2298801"/>
              <a:gd name="connsiteX21" fmla="*/ 534390 w 1377538"/>
              <a:gd name="connsiteY21" fmla="*/ 1788162 h 2298801"/>
              <a:gd name="connsiteX22" fmla="*/ 558140 w 1377538"/>
              <a:gd name="connsiteY22" fmla="*/ 1918791 h 2298801"/>
              <a:gd name="connsiteX23" fmla="*/ 581891 w 1377538"/>
              <a:gd name="connsiteY23" fmla="*/ 1954417 h 2298801"/>
              <a:gd name="connsiteX24" fmla="*/ 617517 w 1377538"/>
              <a:gd name="connsiteY24" fmla="*/ 2025669 h 2298801"/>
              <a:gd name="connsiteX25" fmla="*/ 688769 w 1377538"/>
              <a:gd name="connsiteY25" fmla="*/ 2096921 h 2298801"/>
              <a:gd name="connsiteX26" fmla="*/ 712520 w 1377538"/>
              <a:gd name="connsiteY26" fmla="*/ 2132547 h 2298801"/>
              <a:gd name="connsiteX27" fmla="*/ 783771 w 1377538"/>
              <a:gd name="connsiteY27" fmla="*/ 2191923 h 2298801"/>
              <a:gd name="connsiteX28" fmla="*/ 866899 w 1377538"/>
              <a:gd name="connsiteY28" fmla="*/ 2215674 h 2298801"/>
              <a:gd name="connsiteX29" fmla="*/ 902525 w 1377538"/>
              <a:gd name="connsiteY29" fmla="*/ 2227549 h 2298801"/>
              <a:gd name="connsiteX30" fmla="*/ 1009403 w 1377538"/>
              <a:gd name="connsiteY30" fmla="*/ 2275051 h 2298801"/>
              <a:gd name="connsiteX31" fmla="*/ 1045029 w 1377538"/>
              <a:gd name="connsiteY31" fmla="*/ 2286926 h 2298801"/>
              <a:gd name="connsiteX32" fmla="*/ 1080655 w 1377538"/>
              <a:gd name="connsiteY32" fmla="*/ 2298801 h 2298801"/>
              <a:gd name="connsiteX33" fmla="*/ 1246909 w 1377538"/>
              <a:gd name="connsiteY33" fmla="*/ 2286926 h 2298801"/>
              <a:gd name="connsiteX34" fmla="*/ 1270660 w 1377538"/>
              <a:gd name="connsiteY34" fmla="*/ 2251300 h 2298801"/>
              <a:gd name="connsiteX35" fmla="*/ 1306286 w 1377538"/>
              <a:gd name="connsiteY35" fmla="*/ 2215674 h 2298801"/>
              <a:gd name="connsiteX36" fmla="*/ 1330036 w 1377538"/>
              <a:gd name="connsiteY36" fmla="*/ 2144422 h 2298801"/>
              <a:gd name="connsiteX37" fmla="*/ 1341912 w 1377538"/>
              <a:gd name="connsiteY37" fmla="*/ 2108796 h 2298801"/>
              <a:gd name="connsiteX38" fmla="*/ 1377538 w 1377538"/>
              <a:gd name="connsiteY38" fmla="*/ 2025669 h 2298801"/>
              <a:gd name="connsiteX39" fmla="*/ 1341912 w 1377538"/>
              <a:gd name="connsiteY39" fmla="*/ 1954417 h 2298801"/>
              <a:gd name="connsiteX40" fmla="*/ 1318161 w 1377538"/>
              <a:gd name="connsiteY40" fmla="*/ 1883165 h 2298801"/>
              <a:gd name="connsiteX41" fmla="*/ 1306286 w 1377538"/>
              <a:gd name="connsiteY41" fmla="*/ 1847539 h 2298801"/>
              <a:gd name="connsiteX42" fmla="*/ 1211283 w 1377538"/>
              <a:gd name="connsiteY42" fmla="*/ 1776287 h 2298801"/>
              <a:gd name="connsiteX43" fmla="*/ 1187533 w 1377538"/>
              <a:gd name="connsiteY43" fmla="*/ 1728786 h 2298801"/>
              <a:gd name="connsiteX44" fmla="*/ 1163782 w 1377538"/>
              <a:gd name="connsiteY44" fmla="*/ 1669409 h 2298801"/>
              <a:gd name="connsiteX45" fmla="*/ 1128156 w 1377538"/>
              <a:gd name="connsiteY45" fmla="*/ 1633783 h 2298801"/>
              <a:gd name="connsiteX46" fmla="*/ 1092530 w 1377538"/>
              <a:gd name="connsiteY46" fmla="*/ 1206271 h 2298801"/>
              <a:gd name="connsiteX47" fmla="*/ 1068779 w 1377538"/>
              <a:gd name="connsiteY47" fmla="*/ 1135020 h 2298801"/>
              <a:gd name="connsiteX48" fmla="*/ 1045029 w 1377538"/>
              <a:gd name="connsiteY48" fmla="*/ 1040017 h 2298801"/>
              <a:gd name="connsiteX49" fmla="*/ 997527 w 1377538"/>
              <a:gd name="connsiteY49" fmla="*/ 968765 h 2298801"/>
              <a:gd name="connsiteX50" fmla="*/ 950026 w 1377538"/>
              <a:gd name="connsiteY50" fmla="*/ 861887 h 2298801"/>
              <a:gd name="connsiteX51" fmla="*/ 938151 w 1377538"/>
              <a:gd name="connsiteY51" fmla="*/ 826261 h 2298801"/>
              <a:gd name="connsiteX52" fmla="*/ 890649 w 1377538"/>
              <a:gd name="connsiteY52" fmla="*/ 755009 h 2298801"/>
              <a:gd name="connsiteX53" fmla="*/ 855023 w 1377538"/>
              <a:gd name="connsiteY53" fmla="*/ 671882 h 2298801"/>
              <a:gd name="connsiteX54" fmla="*/ 831273 w 1377538"/>
              <a:gd name="connsiteY54" fmla="*/ 588755 h 2298801"/>
              <a:gd name="connsiteX55" fmla="*/ 795647 w 1377538"/>
              <a:gd name="connsiteY55" fmla="*/ 565004 h 2298801"/>
              <a:gd name="connsiteX56" fmla="*/ 783771 w 1377538"/>
              <a:gd name="connsiteY56" fmla="*/ 517503 h 2298801"/>
              <a:gd name="connsiteX57" fmla="*/ 712520 w 1377538"/>
              <a:gd name="connsiteY57" fmla="*/ 422500 h 2298801"/>
              <a:gd name="connsiteX58" fmla="*/ 700644 w 1377538"/>
              <a:gd name="connsiteY58" fmla="*/ 386874 h 2298801"/>
              <a:gd name="connsiteX59" fmla="*/ 653143 w 1377538"/>
              <a:gd name="connsiteY59" fmla="*/ 315622 h 2298801"/>
              <a:gd name="connsiteX60" fmla="*/ 629392 w 1377538"/>
              <a:gd name="connsiteY60" fmla="*/ 244370 h 2298801"/>
              <a:gd name="connsiteX61" fmla="*/ 593766 w 1377538"/>
              <a:gd name="connsiteY61" fmla="*/ 208744 h 2298801"/>
              <a:gd name="connsiteX62" fmla="*/ 546265 w 1377538"/>
              <a:gd name="connsiteY62" fmla="*/ 137492 h 2298801"/>
              <a:gd name="connsiteX63" fmla="*/ 439387 w 1377538"/>
              <a:gd name="connsiteY63" fmla="*/ 54365 h 2298801"/>
              <a:gd name="connsiteX64" fmla="*/ 356260 w 1377538"/>
              <a:gd name="connsiteY64" fmla="*/ 6864 h 2298801"/>
              <a:gd name="connsiteX65" fmla="*/ 71252 w 1377538"/>
              <a:gd name="connsiteY65" fmla="*/ 42490 h 2298801"/>
              <a:gd name="connsiteX66" fmla="*/ 47501 w 1377538"/>
              <a:gd name="connsiteY66" fmla="*/ 78116 h 2298801"/>
              <a:gd name="connsiteX67" fmla="*/ 0 w 1377538"/>
              <a:gd name="connsiteY67" fmla="*/ 89991 h 22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77538" h="2298801">
                <a:moveTo>
                  <a:pt x="0" y="89991"/>
                </a:moveTo>
                <a:lnTo>
                  <a:pt x="0" y="89991"/>
                </a:lnTo>
                <a:cubicBezTo>
                  <a:pt x="19951" y="179770"/>
                  <a:pt x="26161" y="194811"/>
                  <a:pt x="35626" y="279996"/>
                </a:cubicBezTo>
                <a:cubicBezTo>
                  <a:pt x="54481" y="449699"/>
                  <a:pt x="30975" y="361049"/>
                  <a:pt x="71252" y="481877"/>
                </a:cubicBezTo>
                <a:cubicBezTo>
                  <a:pt x="75765" y="495417"/>
                  <a:pt x="95003" y="497710"/>
                  <a:pt x="106878" y="505627"/>
                </a:cubicBezTo>
                <a:cubicBezTo>
                  <a:pt x="143394" y="578659"/>
                  <a:pt x="120810" y="538402"/>
                  <a:pt x="178130" y="624381"/>
                </a:cubicBezTo>
                <a:lnTo>
                  <a:pt x="201881" y="660007"/>
                </a:lnTo>
                <a:cubicBezTo>
                  <a:pt x="228835" y="740871"/>
                  <a:pt x="194908" y="641411"/>
                  <a:pt x="237507" y="755009"/>
                </a:cubicBezTo>
                <a:cubicBezTo>
                  <a:pt x="241902" y="766730"/>
                  <a:pt x="241697" y="780754"/>
                  <a:pt x="249382" y="790635"/>
                </a:cubicBezTo>
                <a:cubicBezTo>
                  <a:pt x="270003" y="817148"/>
                  <a:pt x="320634" y="861887"/>
                  <a:pt x="320634" y="861887"/>
                </a:cubicBezTo>
                <a:cubicBezTo>
                  <a:pt x="324592" y="873762"/>
                  <a:pt x="329070" y="885477"/>
                  <a:pt x="332509" y="897513"/>
                </a:cubicBezTo>
                <a:cubicBezTo>
                  <a:pt x="341121" y="927655"/>
                  <a:pt x="344054" y="952159"/>
                  <a:pt x="356260" y="980640"/>
                </a:cubicBezTo>
                <a:cubicBezTo>
                  <a:pt x="363233" y="996911"/>
                  <a:pt x="373037" y="1011871"/>
                  <a:pt x="380010" y="1028142"/>
                </a:cubicBezTo>
                <a:cubicBezTo>
                  <a:pt x="390235" y="1052000"/>
                  <a:pt x="397733" y="1087155"/>
                  <a:pt x="403761" y="1111269"/>
                </a:cubicBezTo>
                <a:cubicBezTo>
                  <a:pt x="407719" y="1154812"/>
                  <a:pt x="409453" y="1198614"/>
                  <a:pt x="415636" y="1241897"/>
                </a:cubicBezTo>
                <a:cubicBezTo>
                  <a:pt x="417406" y="1254289"/>
                  <a:pt x="425959" y="1265102"/>
                  <a:pt x="427512" y="1277523"/>
                </a:cubicBezTo>
                <a:cubicBezTo>
                  <a:pt x="433914" y="1328736"/>
                  <a:pt x="432088" y="1380810"/>
                  <a:pt x="439387" y="1431903"/>
                </a:cubicBezTo>
                <a:cubicBezTo>
                  <a:pt x="451482" y="1516569"/>
                  <a:pt x="458450" y="1504559"/>
                  <a:pt x="475013" y="1562531"/>
                </a:cubicBezTo>
                <a:cubicBezTo>
                  <a:pt x="479497" y="1578224"/>
                  <a:pt x="482404" y="1594340"/>
                  <a:pt x="486888" y="1610033"/>
                </a:cubicBezTo>
                <a:cubicBezTo>
                  <a:pt x="490327" y="1622069"/>
                  <a:pt x="495728" y="1633514"/>
                  <a:pt x="498764" y="1645658"/>
                </a:cubicBezTo>
                <a:cubicBezTo>
                  <a:pt x="503660" y="1665240"/>
                  <a:pt x="506261" y="1685331"/>
                  <a:pt x="510639" y="1705035"/>
                </a:cubicBezTo>
                <a:cubicBezTo>
                  <a:pt x="520580" y="1749772"/>
                  <a:pt x="521164" y="1748487"/>
                  <a:pt x="534390" y="1788162"/>
                </a:cubicBezTo>
                <a:cubicBezTo>
                  <a:pt x="538483" y="1820907"/>
                  <a:pt x="539834" y="1882180"/>
                  <a:pt x="558140" y="1918791"/>
                </a:cubicBezTo>
                <a:cubicBezTo>
                  <a:pt x="564523" y="1931557"/>
                  <a:pt x="573974" y="1942542"/>
                  <a:pt x="581891" y="1954417"/>
                </a:cubicBezTo>
                <a:cubicBezTo>
                  <a:pt x="592896" y="1987432"/>
                  <a:pt x="592961" y="1998043"/>
                  <a:pt x="617517" y="2025669"/>
                </a:cubicBezTo>
                <a:cubicBezTo>
                  <a:pt x="639832" y="2050773"/>
                  <a:pt x="670137" y="2068974"/>
                  <a:pt x="688769" y="2096921"/>
                </a:cubicBezTo>
                <a:cubicBezTo>
                  <a:pt x="696686" y="2108796"/>
                  <a:pt x="703383" y="2121583"/>
                  <a:pt x="712520" y="2132547"/>
                </a:cubicBezTo>
                <a:cubicBezTo>
                  <a:pt x="731282" y="2155062"/>
                  <a:pt x="757079" y="2178577"/>
                  <a:pt x="783771" y="2191923"/>
                </a:cubicBezTo>
                <a:cubicBezTo>
                  <a:pt x="802759" y="2201417"/>
                  <a:pt x="849135" y="2210599"/>
                  <a:pt x="866899" y="2215674"/>
                </a:cubicBezTo>
                <a:cubicBezTo>
                  <a:pt x="878935" y="2219113"/>
                  <a:pt x="890650" y="2223591"/>
                  <a:pt x="902525" y="2227549"/>
                </a:cubicBezTo>
                <a:cubicBezTo>
                  <a:pt x="958981" y="2265187"/>
                  <a:pt x="924612" y="2246787"/>
                  <a:pt x="1009403" y="2275051"/>
                </a:cubicBezTo>
                <a:lnTo>
                  <a:pt x="1045029" y="2286926"/>
                </a:lnTo>
                <a:lnTo>
                  <a:pt x="1080655" y="2298801"/>
                </a:lnTo>
                <a:cubicBezTo>
                  <a:pt x="1136073" y="2294843"/>
                  <a:pt x="1193009" y="2300401"/>
                  <a:pt x="1246909" y="2286926"/>
                </a:cubicBezTo>
                <a:cubicBezTo>
                  <a:pt x="1260755" y="2283464"/>
                  <a:pt x="1261523" y="2262264"/>
                  <a:pt x="1270660" y="2251300"/>
                </a:cubicBezTo>
                <a:cubicBezTo>
                  <a:pt x="1281411" y="2238398"/>
                  <a:pt x="1294411" y="2227549"/>
                  <a:pt x="1306286" y="2215674"/>
                </a:cubicBezTo>
                <a:lnTo>
                  <a:pt x="1330036" y="2144422"/>
                </a:lnTo>
                <a:cubicBezTo>
                  <a:pt x="1333994" y="2132547"/>
                  <a:pt x="1336314" y="2119992"/>
                  <a:pt x="1341912" y="2108796"/>
                </a:cubicBezTo>
                <a:cubicBezTo>
                  <a:pt x="1371260" y="2050099"/>
                  <a:pt x="1360064" y="2078089"/>
                  <a:pt x="1377538" y="2025669"/>
                </a:cubicBezTo>
                <a:cubicBezTo>
                  <a:pt x="1334222" y="1895730"/>
                  <a:pt x="1403305" y="2092553"/>
                  <a:pt x="1341912" y="1954417"/>
                </a:cubicBezTo>
                <a:cubicBezTo>
                  <a:pt x="1331744" y="1931539"/>
                  <a:pt x="1326078" y="1906916"/>
                  <a:pt x="1318161" y="1883165"/>
                </a:cubicBezTo>
                <a:cubicBezTo>
                  <a:pt x="1314203" y="1871290"/>
                  <a:pt x="1317020" y="1853979"/>
                  <a:pt x="1306286" y="1847539"/>
                </a:cubicBezTo>
                <a:cubicBezTo>
                  <a:pt x="1232508" y="1803272"/>
                  <a:pt x="1263230" y="1828234"/>
                  <a:pt x="1211283" y="1776287"/>
                </a:cubicBezTo>
                <a:cubicBezTo>
                  <a:pt x="1203366" y="1760453"/>
                  <a:pt x="1194723" y="1744963"/>
                  <a:pt x="1187533" y="1728786"/>
                </a:cubicBezTo>
                <a:cubicBezTo>
                  <a:pt x="1178875" y="1709306"/>
                  <a:pt x="1175080" y="1687486"/>
                  <a:pt x="1163782" y="1669409"/>
                </a:cubicBezTo>
                <a:cubicBezTo>
                  <a:pt x="1154881" y="1655168"/>
                  <a:pt x="1140031" y="1645658"/>
                  <a:pt x="1128156" y="1633783"/>
                </a:cubicBezTo>
                <a:cubicBezTo>
                  <a:pt x="1061475" y="1433742"/>
                  <a:pt x="1130658" y="1663809"/>
                  <a:pt x="1092530" y="1206271"/>
                </a:cubicBezTo>
                <a:cubicBezTo>
                  <a:pt x="1090451" y="1181322"/>
                  <a:pt x="1074851" y="1159308"/>
                  <a:pt x="1068779" y="1135020"/>
                </a:cubicBezTo>
                <a:lnTo>
                  <a:pt x="1045029" y="1040017"/>
                </a:lnTo>
                <a:cubicBezTo>
                  <a:pt x="1038106" y="1012324"/>
                  <a:pt x="997527" y="968765"/>
                  <a:pt x="997527" y="968765"/>
                </a:cubicBezTo>
                <a:cubicBezTo>
                  <a:pt x="969264" y="883973"/>
                  <a:pt x="987664" y="918344"/>
                  <a:pt x="950026" y="861887"/>
                </a:cubicBezTo>
                <a:cubicBezTo>
                  <a:pt x="946068" y="850012"/>
                  <a:pt x="944230" y="837203"/>
                  <a:pt x="938151" y="826261"/>
                </a:cubicBezTo>
                <a:cubicBezTo>
                  <a:pt x="924288" y="801308"/>
                  <a:pt x="890649" y="755009"/>
                  <a:pt x="890649" y="755009"/>
                </a:cubicBezTo>
                <a:cubicBezTo>
                  <a:pt x="856557" y="618638"/>
                  <a:pt x="904229" y="786695"/>
                  <a:pt x="855023" y="671882"/>
                </a:cubicBezTo>
                <a:cubicBezTo>
                  <a:pt x="853054" y="667287"/>
                  <a:pt x="838383" y="597643"/>
                  <a:pt x="831273" y="588755"/>
                </a:cubicBezTo>
                <a:cubicBezTo>
                  <a:pt x="822357" y="577610"/>
                  <a:pt x="807522" y="572921"/>
                  <a:pt x="795647" y="565004"/>
                </a:cubicBezTo>
                <a:cubicBezTo>
                  <a:pt x="791688" y="549170"/>
                  <a:pt x="791995" y="531601"/>
                  <a:pt x="783771" y="517503"/>
                </a:cubicBezTo>
                <a:cubicBezTo>
                  <a:pt x="763826" y="483311"/>
                  <a:pt x="712520" y="422500"/>
                  <a:pt x="712520" y="422500"/>
                </a:cubicBezTo>
                <a:cubicBezTo>
                  <a:pt x="708561" y="410625"/>
                  <a:pt x="706723" y="397816"/>
                  <a:pt x="700644" y="386874"/>
                </a:cubicBezTo>
                <a:cubicBezTo>
                  <a:pt x="686781" y="361921"/>
                  <a:pt x="653143" y="315622"/>
                  <a:pt x="653143" y="315622"/>
                </a:cubicBezTo>
                <a:cubicBezTo>
                  <a:pt x="645226" y="291871"/>
                  <a:pt x="647095" y="262073"/>
                  <a:pt x="629392" y="244370"/>
                </a:cubicBezTo>
                <a:cubicBezTo>
                  <a:pt x="617517" y="232495"/>
                  <a:pt x="604077" y="222001"/>
                  <a:pt x="593766" y="208744"/>
                </a:cubicBezTo>
                <a:cubicBezTo>
                  <a:pt x="576241" y="186212"/>
                  <a:pt x="566449" y="157676"/>
                  <a:pt x="546265" y="137492"/>
                </a:cubicBezTo>
                <a:cubicBezTo>
                  <a:pt x="490455" y="81682"/>
                  <a:pt x="524613" y="111182"/>
                  <a:pt x="439387" y="54365"/>
                </a:cubicBezTo>
                <a:cubicBezTo>
                  <a:pt x="354487" y="-2235"/>
                  <a:pt x="456724" y="31980"/>
                  <a:pt x="356260" y="6864"/>
                </a:cubicBezTo>
                <a:cubicBezTo>
                  <a:pt x="306637" y="9227"/>
                  <a:pt x="139419" y="-25677"/>
                  <a:pt x="71252" y="42490"/>
                </a:cubicBezTo>
                <a:cubicBezTo>
                  <a:pt x="61160" y="52582"/>
                  <a:pt x="56417" y="66971"/>
                  <a:pt x="47501" y="78116"/>
                </a:cubicBezTo>
                <a:cubicBezTo>
                  <a:pt x="40507" y="86858"/>
                  <a:pt x="7917" y="88012"/>
                  <a:pt x="0" y="89991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24544" y="197768"/>
            <a:ext cx="7344816" cy="11430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Different selecting the antecedent/anaphoric element</a:t>
            </a: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65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69863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76808" y="2032248"/>
            <a:ext cx="7467600" cy="3845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I </a:t>
            </a:r>
            <a:r>
              <a:rPr lang="en-GB" i="1" dirty="0" err="1"/>
              <a:t>přes</a:t>
            </a:r>
            <a:r>
              <a:rPr lang="en-GB" i="1" dirty="0"/>
              <a:t> </a:t>
            </a:r>
            <a:r>
              <a:rPr lang="en-GB" i="1" dirty="0" err="1"/>
              <a:t>klesající</a:t>
            </a:r>
            <a:r>
              <a:rPr lang="en-GB" i="1" dirty="0"/>
              <a:t> </a:t>
            </a:r>
            <a:r>
              <a:rPr lang="en-GB" i="1" dirty="0" err="1"/>
              <a:t>inflaci</a:t>
            </a:r>
            <a:r>
              <a:rPr lang="en-GB" i="1" dirty="0"/>
              <a:t> </a:t>
            </a:r>
            <a:r>
              <a:rPr lang="en-GB" i="1" dirty="0" err="1"/>
              <a:t>ve</a:t>
            </a:r>
            <a:r>
              <a:rPr lang="en-GB" i="1" dirty="0"/>
              <a:t> </a:t>
            </a:r>
            <a:r>
              <a:rPr lang="en-GB" i="1" dirty="0" err="1"/>
              <a:t>světě</a:t>
            </a:r>
            <a:r>
              <a:rPr lang="en-GB" i="1" dirty="0"/>
              <a:t> … je </a:t>
            </a:r>
            <a:r>
              <a:rPr lang="en-GB" i="1" dirty="0" err="1"/>
              <a:t>tisk</a:t>
            </a:r>
            <a:r>
              <a:rPr lang="en-GB" i="1" dirty="0"/>
              <a:t> </a:t>
            </a:r>
            <a:r>
              <a:rPr lang="en-GB" i="1" u="sng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/>
              <a:t>a </a:t>
            </a:r>
            <a:r>
              <a:rPr lang="en-GB" i="1" dirty="0" err="1"/>
              <a:t>výroba</a:t>
            </a:r>
            <a:r>
              <a:rPr lang="en-GB" i="1" dirty="0"/>
              <a:t> </a:t>
            </a:r>
            <a:r>
              <a:rPr lang="en-GB" i="1" dirty="0" err="1"/>
              <a:t>bankovkového</a:t>
            </a:r>
            <a:r>
              <a:rPr lang="en-GB" i="1" dirty="0"/>
              <a:t> </a:t>
            </a:r>
            <a:r>
              <a:rPr lang="en-GB" i="1" dirty="0" err="1"/>
              <a:t>papíru</a:t>
            </a:r>
            <a:r>
              <a:rPr lang="en-GB" i="1" dirty="0"/>
              <a:t> </a:t>
            </a:r>
            <a:r>
              <a:rPr lang="en-GB" i="1" dirty="0" err="1"/>
              <a:t>jedním</a:t>
            </a:r>
            <a:r>
              <a:rPr lang="en-GB" i="1" dirty="0"/>
              <a:t> z </a:t>
            </a:r>
            <a:r>
              <a:rPr lang="en-GB" i="1" dirty="0" err="1"/>
              <a:t>nejlukrativnějších</a:t>
            </a:r>
            <a:r>
              <a:rPr lang="en-GB" i="1" dirty="0"/>
              <a:t> </a:t>
            </a:r>
            <a:r>
              <a:rPr lang="en-GB" i="1" dirty="0" err="1"/>
              <a:t>odvětví</a:t>
            </a:r>
            <a:r>
              <a:rPr lang="en-GB" i="1" dirty="0"/>
              <a:t>. </a:t>
            </a:r>
            <a:r>
              <a:rPr lang="en-GB" dirty="0"/>
              <a:t>[…]</a:t>
            </a:r>
            <a:r>
              <a:rPr lang="en-GB" i="1" dirty="0"/>
              <a:t> … </a:t>
            </a:r>
            <a:r>
              <a:rPr lang="en-GB" i="1" dirty="0" err="1"/>
              <a:t>Rozšíření</a:t>
            </a:r>
            <a:r>
              <a:rPr lang="en-GB" i="1" dirty="0"/>
              <a:t> </a:t>
            </a:r>
            <a:r>
              <a:rPr lang="en-GB" i="1" dirty="0" err="1"/>
              <a:t>bankovních</a:t>
            </a:r>
            <a:r>
              <a:rPr lang="en-GB" i="1" dirty="0"/>
              <a:t> </a:t>
            </a:r>
            <a:r>
              <a:rPr lang="en-GB" i="1" dirty="0" err="1"/>
              <a:t>automatů</a:t>
            </a:r>
            <a:r>
              <a:rPr lang="en-GB" i="1" dirty="0"/>
              <a:t> </a:t>
            </a:r>
            <a:r>
              <a:rPr lang="en-GB" i="1" dirty="0" err="1"/>
              <a:t>vyžaduje</a:t>
            </a:r>
            <a:r>
              <a:rPr lang="en-GB" i="1" dirty="0"/>
              <a:t> </a:t>
            </a:r>
            <a:r>
              <a:rPr lang="en-GB" i="1" dirty="0" err="1"/>
              <a:t>neustálý</a:t>
            </a:r>
            <a:r>
              <a:rPr lang="en-GB" i="1" dirty="0"/>
              <a:t> </a:t>
            </a:r>
            <a:r>
              <a:rPr lang="en-GB" i="1" dirty="0" err="1"/>
              <a:t>přísun</a:t>
            </a:r>
            <a:r>
              <a:rPr lang="en-GB" i="1" dirty="0"/>
              <a:t> </a:t>
            </a:r>
            <a:r>
              <a:rPr lang="en-GB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nepoškozených</a:t>
            </a:r>
            <a:r>
              <a:rPr lang="en-GB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(=</a:t>
            </a:r>
            <a:r>
              <a:rPr lang="en-GB" i="1" dirty="0" smtClean="0"/>
              <a:t> </a:t>
            </a:r>
            <a:r>
              <a:rPr lang="en-GB" i="1" dirty="0"/>
              <a:t>Although inflation in the world rather decreases, </a:t>
            </a:r>
            <a:r>
              <a:rPr lang="en-GB" dirty="0"/>
              <a:t>… </a:t>
            </a:r>
            <a:r>
              <a:rPr lang="en-GB" i="1" dirty="0"/>
              <a:t>printing </a:t>
            </a:r>
            <a:r>
              <a:rPr lang="en-GB" i="1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banknotes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/>
              <a:t>and production of banknote paper is still one of the most profitable areas. Mass expansion of ATMs calls for permanent increase of </a:t>
            </a:r>
            <a:r>
              <a:rPr lang="en-GB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undamaged banknotes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701824"/>
            <a:ext cx="83529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>
                <a:effectLst/>
              </a:rPr>
              <a:t>Distinguishing between the </a:t>
            </a:r>
            <a:r>
              <a:rPr lang="en-US" sz="3200" dirty="0" smtClean="0">
                <a:effectLst/>
              </a:rPr>
              <a:t>bridging relations </a:t>
            </a:r>
            <a:r>
              <a:rPr lang="en-US" sz="3200" dirty="0">
                <a:effectLst/>
              </a:rPr>
              <a:t>and the textual coreference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58255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3275856" y="3505200"/>
            <a:ext cx="5472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coreference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(GEN) vs. bridging SUBSET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1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917848"/>
            <a:ext cx="5144359" cy="1143000"/>
          </a:xfrm>
        </p:spPr>
        <p:txBody>
          <a:bodyPr/>
          <a:lstStyle/>
          <a:p>
            <a:r>
              <a:rPr lang="en-US" dirty="0">
                <a:effectLst/>
              </a:rPr>
              <a:t>Plan of the talk</a:t>
            </a:r>
            <a:endParaRPr lang="ru-RU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8964488" cy="3888432"/>
          </a:xfrm>
        </p:spPr>
        <p:txBody>
          <a:bodyPr/>
          <a:lstStyle/>
          <a:p>
            <a:r>
              <a:rPr lang="en-US" dirty="0" smtClean="0"/>
              <a:t>Corpora and coreference annotation</a:t>
            </a:r>
          </a:p>
          <a:p>
            <a:r>
              <a:rPr lang="en-US" dirty="0" smtClean="0"/>
              <a:t>Principles of coreference and bridging annotation</a:t>
            </a:r>
          </a:p>
          <a:p>
            <a:r>
              <a:rPr lang="en-US" dirty="0" smtClean="0"/>
              <a:t>Benefits and problems of annotation on t-trees</a:t>
            </a:r>
          </a:p>
          <a:p>
            <a:r>
              <a:rPr lang="en-US" dirty="0" smtClean="0"/>
              <a:t>Resolvers for coreference in Czech</a:t>
            </a:r>
          </a:p>
          <a:p>
            <a:r>
              <a:rPr lang="en-US" dirty="0" smtClean="0"/>
              <a:t>Inter-annotator agreement</a:t>
            </a:r>
            <a:endParaRPr lang="en-US" dirty="0"/>
          </a:p>
          <a:p>
            <a:r>
              <a:rPr lang="en-US" dirty="0" smtClean="0"/>
              <a:t>Analysis of agreement and disagreement</a:t>
            </a:r>
          </a:p>
          <a:p>
            <a:endParaRPr lang="en-US" dirty="0" smtClean="0"/>
          </a:p>
          <a:p>
            <a:r>
              <a:rPr lang="en-US" dirty="0" smtClean="0"/>
              <a:t>Future plans </a:t>
            </a:r>
            <a:endParaRPr lang="ru-RU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5303837"/>
            <a:ext cx="8458200" cy="14017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i="1" dirty="0"/>
              <a:t>I </a:t>
            </a:r>
            <a:r>
              <a:rPr lang="en-GB" i="1" dirty="0" err="1"/>
              <a:t>přes</a:t>
            </a:r>
            <a:r>
              <a:rPr lang="en-GB" i="1" dirty="0"/>
              <a:t> </a:t>
            </a:r>
            <a:r>
              <a:rPr lang="en-GB" i="1" dirty="0" err="1"/>
              <a:t>klesající</a:t>
            </a:r>
            <a:r>
              <a:rPr lang="en-GB" i="1" dirty="0"/>
              <a:t> </a:t>
            </a:r>
            <a:r>
              <a:rPr lang="en-GB" i="1" dirty="0" err="1"/>
              <a:t>inflaci</a:t>
            </a:r>
            <a:r>
              <a:rPr lang="en-GB" i="1" dirty="0"/>
              <a:t> </a:t>
            </a:r>
            <a:r>
              <a:rPr lang="en-GB" i="1" dirty="0" err="1"/>
              <a:t>ve</a:t>
            </a:r>
            <a:r>
              <a:rPr lang="en-GB" i="1" dirty="0"/>
              <a:t> </a:t>
            </a:r>
            <a:r>
              <a:rPr lang="en-GB" i="1" dirty="0" err="1"/>
              <a:t>světě</a:t>
            </a:r>
            <a:r>
              <a:rPr lang="en-GB" i="1" dirty="0"/>
              <a:t> … je </a:t>
            </a:r>
            <a:r>
              <a:rPr lang="en-GB" i="1" dirty="0" err="1"/>
              <a:t>tisk</a:t>
            </a:r>
            <a:r>
              <a:rPr lang="en-GB" i="1" dirty="0"/>
              <a:t> </a:t>
            </a:r>
            <a:r>
              <a:rPr lang="en-GB" i="1" u="sng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/>
              <a:t>a </a:t>
            </a:r>
            <a:r>
              <a:rPr lang="en-GB" i="1" dirty="0" err="1"/>
              <a:t>výroba</a:t>
            </a:r>
            <a:r>
              <a:rPr lang="en-GB" i="1" dirty="0"/>
              <a:t> </a:t>
            </a:r>
            <a:r>
              <a:rPr lang="en-GB" i="1" dirty="0" err="1"/>
              <a:t>bankovkového</a:t>
            </a:r>
            <a:r>
              <a:rPr lang="en-GB" i="1" dirty="0"/>
              <a:t> </a:t>
            </a:r>
            <a:r>
              <a:rPr lang="en-GB" i="1" dirty="0" err="1"/>
              <a:t>papíru</a:t>
            </a:r>
            <a:r>
              <a:rPr lang="en-GB" i="1" dirty="0"/>
              <a:t> </a:t>
            </a:r>
            <a:r>
              <a:rPr lang="en-GB" i="1" dirty="0" err="1"/>
              <a:t>jedním</a:t>
            </a:r>
            <a:r>
              <a:rPr lang="en-GB" i="1" dirty="0"/>
              <a:t> z </a:t>
            </a:r>
            <a:r>
              <a:rPr lang="en-GB" i="1" dirty="0" err="1"/>
              <a:t>nejlukrativnějších</a:t>
            </a:r>
            <a:r>
              <a:rPr lang="en-GB" i="1" dirty="0"/>
              <a:t> </a:t>
            </a:r>
            <a:r>
              <a:rPr lang="en-GB" i="1" dirty="0" err="1"/>
              <a:t>odvětví</a:t>
            </a:r>
            <a:r>
              <a:rPr lang="en-GB" i="1" dirty="0"/>
              <a:t>. </a:t>
            </a:r>
            <a:r>
              <a:rPr lang="en-GB" dirty="0"/>
              <a:t>[…]</a:t>
            </a:r>
            <a:r>
              <a:rPr lang="en-GB" i="1" dirty="0"/>
              <a:t> … </a:t>
            </a:r>
            <a:r>
              <a:rPr lang="en-GB" i="1" dirty="0" err="1"/>
              <a:t>Rozšíření</a:t>
            </a:r>
            <a:r>
              <a:rPr lang="en-GB" i="1" dirty="0"/>
              <a:t> </a:t>
            </a:r>
            <a:r>
              <a:rPr lang="en-GB" i="1" dirty="0" err="1"/>
              <a:t>bankovních</a:t>
            </a:r>
            <a:r>
              <a:rPr lang="en-GB" i="1" dirty="0"/>
              <a:t> </a:t>
            </a:r>
            <a:r>
              <a:rPr lang="en-GB" i="1" dirty="0" err="1"/>
              <a:t>automatů</a:t>
            </a:r>
            <a:r>
              <a:rPr lang="en-GB" i="1" dirty="0"/>
              <a:t> </a:t>
            </a:r>
            <a:r>
              <a:rPr lang="en-GB" i="1" dirty="0" err="1"/>
              <a:t>vyžaduje</a:t>
            </a:r>
            <a:r>
              <a:rPr lang="en-GB" i="1" dirty="0"/>
              <a:t> </a:t>
            </a:r>
            <a:r>
              <a:rPr lang="en-GB" i="1" dirty="0" err="1"/>
              <a:t>neustálý</a:t>
            </a:r>
            <a:r>
              <a:rPr lang="en-GB" i="1" dirty="0"/>
              <a:t> </a:t>
            </a:r>
            <a:r>
              <a:rPr lang="en-GB" i="1" dirty="0" err="1"/>
              <a:t>přísun</a:t>
            </a:r>
            <a:r>
              <a:rPr lang="en-GB" i="1" dirty="0"/>
              <a:t> </a:t>
            </a:r>
            <a:r>
              <a:rPr lang="en-GB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nepoškozených</a:t>
            </a:r>
            <a:r>
              <a:rPr lang="en-GB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(=</a:t>
            </a:r>
            <a:r>
              <a:rPr lang="en-GB" i="1" dirty="0" smtClean="0"/>
              <a:t> </a:t>
            </a:r>
            <a:r>
              <a:rPr lang="en-GB" i="1" dirty="0"/>
              <a:t>Although inflation in the world rather decreases, </a:t>
            </a:r>
            <a:r>
              <a:rPr lang="en-GB" dirty="0"/>
              <a:t>… </a:t>
            </a:r>
            <a:r>
              <a:rPr lang="en-GB" i="1" dirty="0"/>
              <a:t>printing </a:t>
            </a:r>
            <a:r>
              <a:rPr lang="en-GB" i="1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banknotes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/>
              <a:t>and production of banknote paper is still one of the most profitable areas. Mass expansion of ATMs calls for permanent increase of </a:t>
            </a:r>
            <a:r>
              <a:rPr lang="en-GB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undamaged banknotes</a:t>
            </a:r>
            <a:r>
              <a:rPr lang="en-GB" dirty="0" smtClean="0"/>
              <a:t>.)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388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58255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476672"/>
            <a:ext cx="83529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>
                <a:effectLst/>
              </a:rPr>
              <a:t>Distinguishing between the </a:t>
            </a:r>
            <a:r>
              <a:rPr lang="en-US" sz="3200" dirty="0" smtClean="0">
                <a:effectLst/>
              </a:rPr>
              <a:t>bridging relations </a:t>
            </a:r>
            <a:r>
              <a:rPr lang="en-US" sz="3200" dirty="0">
                <a:effectLst/>
              </a:rPr>
              <a:t>and the textual coreference</a:t>
            </a:r>
          </a:p>
        </p:txBody>
      </p:sp>
    </p:spTree>
    <p:extLst>
      <p:ext uri="{BB962C8B-B14F-4D97-AF65-F5344CB8AC3E}">
        <p14:creationId xmlns:p14="http://schemas.microsoft.com/office/powerpoint/2010/main" val="24690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7950" y="692696"/>
            <a:ext cx="8928100" cy="1224136"/>
          </a:xfrm>
        </p:spPr>
        <p:txBody>
          <a:bodyPr/>
          <a:lstStyle/>
          <a:p>
            <a:pPr algn="ctr"/>
            <a:r>
              <a:rPr lang="en-US" sz="3600" dirty="0">
                <a:effectLst/>
              </a:rPr>
              <a:t>borderline cases between “specific” and “generic” coreference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07504" y="2105561"/>
            <a:ext cx="8856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n-US" sz="1600" dirty="0" smtClean="0">
                <a:solidFill>
                  <a:srgbClr val="0B5395"/>
                </a:solidFill>
              </a:rPr>
              <a:t>U </a:t>
            </a:r>
            <a:r>
              <a:rPr lang="en-US" sz="1600" u="sng" dirty="0" err="1">
                <a:solidFill>
                  <a:srgbClr val="FF0000"/>
                </a:solidFill>
              </a:rPr>
              <a:t>detergentu</a:t>
            </a:r>
            <a:r>
              <a:rPr lang="en-US" sz="1600" u="sng" dirty="0">
                <a:solidFill>
                  <a:srgbClr val="FF0000"/>
                </a:solidFill>
              </a:rPr>
              <a:t> Toto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jsme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například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řešili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problém</a:t>
            </a:r>
            <a:r>
              <a:rPr lang="en-US" sz="1600" dirty="0">
                <a:solidFill>
                  <a:srgbClr val="0B5395"/>
                </a:solidFill>
              </a:rPr>
              <a:t> s </a:t>
            </a:r>
            <a:r>
              <a:rPr lang="en-US" sz="1600" dirty="0" err="1">
                <a:solidFill>
                  <a:srgbClr val="0B5395"/>
                </a:solidFill>
              </a:rPr>
              <a:t>udržením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stálé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kvality</a:t>
            </a:r>
            <a:r>
              <a:rPr lang="en-US" sz="1600" dirty="0">
                <a:solidFill>
                  <a:srgbClr val="0B5395"/>
                </a:solidFill>
              </a:rPr>
              <a:t>, </a:t>
            </a:r>
            <a:r>
              <a:rPr lang="en-US" sz="1600" dirty="0" err="1">
                <a:solidFill>
                  <a:srgbClr val="0B5395"/>
                </a:solidFill>
              </a:rPr>
              <a:t>protože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jednotlivé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partie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byly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nevyvážené</a:t>
            </a:r>
            <a:r>
              <a:rPr lang="en-US" sz="1600" dirty="0">
                <a:solidFill>
                  <a:srgbClr val="0B5395"/>
                </a:solidFill>
              </a:rPr>
              <a:t>.</a:t>
            </a:r>
            <a:r>
              <a:rPr lang="cs-CZ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Investovali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jsme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dva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miliony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korun</a:t>
            </a:r>
            <a:r>
              <a:rPr lang="en-US" sz="1600" dirty="0">
                <a:solidFill>
                  <a:srgbClr val="0B5395"/>
                </a:solidFill>
              </a:rPr>
              <a:t> do </a:t>
            </a:r>
            <a:r>
              <a:rPr lang="en-US" sz="1600" dirty="0" err="1">
                <a:solidFill>
                  <a:srgbClr val="0B5395"/>
                </a:solidFill>
              </a:rPr>
              <a:t>nákupu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pásových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vah</a:t>
            </a:r>
            <a:r>
              <a:rPr lang="en-US" sz="1600" dirty="0">
                <a:solidFill>
                  <a:srgbClr val="0B5395"/>
                </a:solidFill>
              </a:rPr>
              <a:t>, </a:t>
            </a:r>
            <a:r>
              <a:rPr lang="en-US" sz="1600" dirty="0" err="1">
                <a:solidFill>
                  <a:srgbClr val="0B5395"/>
                </a:solidFill>
              </a:rPr>
              <a:t>zpřesnili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dávkování</a:t>
            </a:r>
            <a:r>
              <a:rPr lang="en-US" sz="1600" dirty="0">
                <a:solidFill>
                  <a:srgbClr val="0B5395"/>
                </a:solidFill>
              </a:rPr>
              <a:t> a </a:t>
            </a:r>
            <a:r>
              <a:rPr lang="en-US" sz="1600" dirty="0" err="1">
                <a:solidFill>
                  <a:srgbClr val="0B5395"/>
                </a:solidFill>
              </a:rPr>
              <a:t>jakost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pracího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prášku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stabilizovali</a:t>
            </a:r>
            <a:r>
              <a:rPr lang="en-US" sz="1600" dirty="0"/>
              <a:t>.</a:t>
            </a:r>
          </a:p>
          <a:p>
            <a:pPr lvl="1" eaLnBrk="1" hangingPunct="1"/>
            <a:r>
              <a:rPr lang="en-US" sz="1600" i="1" dirty="0" err="1" smtClean="0"/>
              <a:t>engl.</a:t>
            </a:r>
            <a:r>
              <a:rPr lang="en-US" sz="1600" i="1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example, for </a:t>
            </a:r>
            <a:r>
              <a:rPr lang="en-US" sz="1600" u="sng" dirty="0">
                <a:solidFill>
                  <a:srgbClr val="FF0000"/>
                </a:solidFill>
              </a:rPr>
              <a:t>detergent Toto </a:t>
            </a:r>
            <a:r>
              <a:rPr lang="en-US" sz="1600" dirty="0"/>
              <a:t>we thought about the problem of supporting the same quality …. We … made the dosage more exact and so we set the quality of </a:t>
            </a:r>
            <a:r>
              <a:rPr lang="en-US" sz="1600" u="sng" dirty="0">
                <a:solidFill>
                  <a:srgbClr val="FF0000"/>
                </a:solidFill>
              </a:rPr>
              <a:t>washing powder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10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5957841"/>
              </p:ext>
            </p:extLst>
          </p:nvPr>
        </p:nvGraphicFramePr>
        <p:xfrm>
          <a:off x="323528" y="3751300"/>
          <a:ext cx="8352928" cy="685812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In ambiguous cases between specific and generic co-reference, we choose specific co-reference.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38100" marR="38100" marT="38106" marB="381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686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4697849"/>
            <a:ext cx="849694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41600" indent="-284400" eaLnBrk="0" hangingPunct="0"/>
            <a:r>
              <a:rPr lang="en-US" sz="1600" dirty="0" err="1">
                <a:solidFill>
                  <a:srgbClr val="0B5395"/>
                </a:solidFill>
              </a:rPr>
              <a:t>Začal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jsem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provozováním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hospody</a:t>
            </a:r>
            <a:r>
              <a:rPr lang="en-US" sz="1600" dirty="0">
                <a:solidFill>
                  <a:srgbClr val="0B5395"/>
                </a:solidFill>
              </a:rPr>
              <a:t>, </a:t>
            </a:r>
            <a:r>
              <a:rPr lang="en-US" sz="1600" dirty="0" err="1">
                <a:solidFill>
                  <a:srgbClr val="0B5395"/>
                </a:solidFill>
              </a:rPr>
              <a:t>která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byla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mnohokrát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vykradena</a:t>
            </a:r>
            <a:r>
              <a:rPr lang="en-US" sz="1600" dirty="0">
                <a:solidFill>
                  <a:srgbClr val="0B5395"/>
                </a:solidFill>
              </a:rPr>
              <a:t>. [… 2 </a:t>
            </a:r>
            <a:r>
              <a:rPr lang="en-US" sz="1600" dirty="0" err="1">
                <a:solidFill>
                  <a:srgbClr val="0B5395"/>
                </a:solidFill>
              </a:rPr>
              <a:t>věty</a:t>
            </a:r>
            <a:r>
              <a:rPr lang="en-US" sz="1600" dirty="0">
                <a:solidFill>
                  <a:srgbClr val="0B5395"/>
                </a:solidFill>
              </a:rPr>
              <a:t> …] </a:t>
            </a:r>
            <a:r>
              <a:rPr lang="en-US" sz="1600" u="sng" dirty="0" err="1">
                <a:solidFill>
                  <a:srgbClr val="FF0000"/>
                </a:solidFill>
              </a:rPr>
              <a:t>Hospoda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 smtClean="0">
                <a:solidFill>
                  <a:srgbClr val="0B5395"/>
                </a:solidFill>
              </a:rPr>
              <a:t>byla</a:t>
            </a:r>
            <a:r>
              <a:rPr lang="en-US" sz="1600" dirty="0" smtClean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jen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startem</a:t>
            </a:r>
            <a:r>
              <a:rPr lang="en-US" sz="1600" dirty="0">
                <a:solidFill>
                  <a:srgbClr val="0B5395"/>
                </a:solidFill>
              </a:rPr>
              <a:t>, </a:t>
            </a:r>
            <a:r>
              <a:rPr lang="en-US" sz="1600" dirty="0" err="1">
                <a:solidFill>
                  <a:srgbClr val="0B5395"/>
                </a:solidFill>
              </a:rPr>
              <a:t>polem</a:t>
            </a:r>
            <a:r>
              <a:rPr lang="en-US" sz="1600" dirty="0">
                <a:solidFill>
                  <a:srgbClr val="0B5395"/>
                </a:solidFill>
              </a:rPr>
              <a:t> k </a:t>
            </a:r>
            <a:r>
              <a:rPr lang="en-US" sz="1600" dirty="0" err="1">
                <a:solidFill>
                  <a:srgbClr val="0B5395"/>
                </a:solidFill>
              </a:rPr>
              <a:t>podnikání</a:t>
            </a:r>
            <a:r>
              <a:rPr lang="en-US" sz="1600" dirty="0">
                <a:solidFill>
                  <a:srgbClr val="0B5395"/>
                </a:solidFill>
              </a:rPr>
              <a:t> s </a:t>
            </a:r>
            <a:r>
              <a:rPr lang="en-US" sz="1600" dirty="0" err="1">
                <a:solidFill>
                  <a:srgbClr val="0B5395"/>
                </a:solidFill>
              </a:rPr>
              <a:t>masem</a:t>
            </a:r>
            <a:r>
              <a:rPr lang="en-US" sz="1600" dirty="0">
                <a:solidFill>
                  <a:srgbClr val="0B5395"/>
                </a:solidFill>
              </a:rPr>
              <a:t> a </a:t>
            </a:r>
            <a:r>
              <a:rPr lang="en-US" sz="1600" dirty="0" err="1">
                <a:solidFill>
                  <a:srgbClr val="0B5395"/>
                </a:solidFill>
              </a:rPr>
              <a:t>masnými</a:t>
            </a:r>
            <a:r>
              <a:rPr lang="en-US" sz="1600" dirty="0">
                <a:solidFill>
                  <a:srgbClr val="0B5395"/>
                </a:solidFill>
              </a:rPr>
              <a:t> </a:t>
            </a:r>
            <a:r>
              <a:rPr lang="en-US" sz="1600" dirty="0" err="1">
                <a:solidFill>
                  <a:srgbClr val="0B5395"/>
                </a:solidFill>
              </a:rPr>
              <a:t>výrobky</a:t>
            </a:r>
            <a:r>
              <a:rPr lang="en-US" sz="1600" dirty="0">
                <a:solidFill>
                  <a:srgbClr val="0B5395"/>
                </a:solidFill>
              </a:rPr>
              <a:t>.</a:t>
            </a:r>
          </a:p>
          <a:p>
            <a:pPr marL="741600" indent="-284400" eaLnBrk="0" hangingPunct="0"/>
            <a:r>
              <a:rPr lang="en-US" sz="1600" i="1" dirty="0" smtClean="0"/>
              <a:t>lit. </a:t>
            </a:r>
            <a:r>
              <a:rPr lang="en-US" sz="1600" i="1" dirty="0" err="1" smtClean="0"/>
              <a:t>engl.</a:t>
            </a:r>
            <a:r>
              <a:rPr lang="en-US" sz="1600" i="1" dirty="0" smtClean="0"/>
              <a:t> </a:t>
            </a:r>
            <a:r>
              <a:rPr lang="en-US" sz="1600" dirty="0" smtClean="0"/>
              <a:t>I began by carrying out a </a:t>
            </a:r>
            <a:r>
              <a:rPr lang="en-US" sz="1600" u="sng" dirty="0">
                <a:solidFill>
                  <a:srgbClr val="FF0000"/>
                </a:solidFill>
              </a:rPr>
              <a:t>restaurant</a:t>
            </a:r>
            <a:r>
              <a:rPr lang="en-US" sz="1600" dirty="0" smtClean="0"/>
              <a:t>… […] A/the </a:t>
            </a:r>
            <a:r>
              <a:rPr lang="en-US" sz="1600" u="sng" dirty="0">
                <a:solidFill>
                  <a:srgbClr val="FF0000"/>
                </a:solidFill>
              </a:rPr>
              <a:t>restaurant</a:t>
            </a:r>
            <a:r>
              <a:rPr lang="en-US" sz="1600" dirty="0" smtClean="0"/>
              <a:t> was just the beginning […]</a:t>
            </a:r>
            <a:endParaRPr lang="ru-RU" sz="16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 rot="16200000">
            <a:off x="4355816" y="1700968"/>
            <a:ext cx="360040" cy="8856663"/>
          </a:xfrm>
          <a:prstGeom prst="downArrow">
            <a:avLst>
              <a:gd name="adj1" fmla="val 50000"/>
              <a:gd name="adj2" fmla="val 197188"/>
            </a:avLst>
          </a:prstGeom>
          <a:solidFill>
            <a:schemeClr val="accent1">
              <a:alpha val="52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8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2392288"/>
            <a:ext cx="8640960" cy="4205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K </a:t>
            </a:r>
            <a:r>
              <a:rPr lang="en-US" i="1" dirty="0" err="1">
                <a:solidFill>
                  <a:schemeClr val="tx1"/>
                </a:solidFill>
              </a:rPr>
              <a:t>tématu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pořadu</a:t>
            </a:r>
            <a:r>
              <a:rPr lang="en-US" b="1" i="1" u="sng" dirty="0">
                <a:solidFill>
                  <a:schemeClr val="accent6"/>
                </a:solidFill>
              </a:rPr>
              <a:t> TV NOVA TABU “</a:t>
            </a:r>
            <a:r>
              <a:rPr lang="en-US" b="1" i="1" u="sng" dirty="0" err="1">
                <a:solidFill>
                  <a:schemeClr val="accent6"/>
                </a:solidFill>
              </a:rPr>
              <a:t>Zrak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za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bílou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hůl</a:t>
            </a:r>
            <a:r>
              <a:rPr lang="en-US" b="1" i="1" u="sng" dirty="0">
                <a:solidFill>
                  <a:schemeClr val="accent6"/>
                </a:solidFill>
              </a:rPr>
              <a:t>” </a:t>
            </a:r>
            <a:r>
              <a:rPr lang="en-US" i="1" dirty="0" err="1">
                <a:solidFill>
                  <a:schemeClr val="tx1"/>
                </a:solidFill>
              </a:rPr>
              <a:t>byl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přizván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konzultaci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Oldřich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Čálek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r>
              <a:rPr lang="en-US" i="1" dirty="0" err="1">
                <a:solidFill>
                  <a:schemeClr val="tx1"/>
                </a:solidFill>
              </a:rPr>
              <a:t>Kateřina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Hamrová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dramaturgyně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pořadu</a:t>
            </a:r>
            <a:r>
              <a:rPr lang="en-US" i="1" dirty="0">
                <a:solidFill>
                  <a:schemeClr val="tx1"/>
                </a:solidFill>
              </a:rPr>
              <a:t>, TV NOVA.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(=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consult t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topic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TV NOVA show TABU 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"Vision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",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Old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ř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ich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Čálek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invited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Catherine Hamrová,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dramatist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TV NOVA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Nic z toho se však nevyrovná míře neštěstí, které </a:t>
            </a:r>
            <a:r>
              <a:rPr lang="cs-CZ" b="1" i="1" u="sng" dirty="0">
                <a:solidFill>
                  <a:schemeClr val="accent6"/>
                </a:solidFill>
              </a:rPr>
              <a:t>Romy</a:t>
            </a:r>
            <a:r>
              <a:rPr lang="cs-CZ" i="1" dirty="0">
                <a:solidFill>
                  <a:schemeClr val="tx1"/>
                </a:solidFill>
              </a:rPr>
              <a:t> postihlo v letech druhé světové války. Spolu se Židy byli označeni za méněcennou rasu a stali se objektem patologických fašistických opatření, jejichž cílem byla úplná genocida </a:t>
            </a:r>
            <a:r>
              <a:rPr lang="cs-CZ" b="1" i="1" u="sng" dirty="0">
                <a:solidFill>
                  <a:schemeClr val="accent6"/>
                </a:solidFill>
              </a:rPr>
              <a:t>tohoto národa</a:t>
            </a:r>
            <a:r>
              <a:rPr lang="cs-CZ" dirty="0"/>
              <a:t>. </a:t>
            </a:r>
            <a:r>
              <a:rPr lang="cs-CZ" dirty="0" smtClean="0"/>
              <a:t>(= </a:t>
            </a:r>
            <a:r>
              <a:rPr lang="cs-CZ" i="1" dirty="0" err="1"/>
              <a:t>Nothing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, </a:t>
            </a:r>
            <a:r>
              <a:rPr lang="cs-CZ" i="1" dirty="0" err="1"/>
              <a:t>however</a:t>
            </a:r>
            <a:r>
              <a:rPr lang="cs-CZ" i="1" dirty="0"/>
              <a:t>, </a:t>
            </a:r>
            <a:r>
              <a:rPr lang="cs-CZ" i="1" dirty="0" err="1"/>
              <a:t>compares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misfortune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befell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Gipsies</a:t>
            </a:r>
            <a:r>
              <a:rPr lang="cs-CZ" i="1" dirty="0"/>
              <a:t> </a:t>
            </a:r>
            <a:r>
              <a:rPr lang="cs-CZ" i="1" dirty="0" err="1"/>
              <a:t>during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Second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. </a:t>
            </a:r>
            <a:r>
              <a:rPr lang="cs-CZ" i="1" dirty="0" err="1"/>
              <a:t>Together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Jews</a:t>
            </a:r>
            <a:r>
              <a:rPr lang="cs-CZ" i="1" dirty="0"/>
              <a:t>,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</a:t>
            </a:r>
            <a:r>
              <a:rPr lang="cs-CZ" i="1" dirty="0" err="1"/>
              <a:t>called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inferior</a:t>
            </a:r>
            <a:r>
              <a:rPr lang="cs-CZ" i="1" dirty="0"/>
              <a:t> </a:t>
            </a:r>
            <a:r>
              <a:rPr lang="cs-CZ" i="1" dirty="0" err="1"/>
              <a:t>race</a:t>
            </a:r>
            <a:r>
              <a:rPr lang="cs-CZ" i="1" dirty="0"/>
              <a:t> and </a:t>
            </a:r>
            <a:r>
              <a:rPr lang="cs-CZ" i="1" dirty="0" err="1"/>
              <a:t>became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object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pathological</a:t>
            </a:r>
            <a:r>
              <a:rPr lang="cs-CZ" i="1" dirty="0"/>
              <a:t> </a:t>
            </a:r>
            <a:r>
              <a:rPr lang="cs-CZ" i="1" dirty="0" err="1"/>
              <a:t>fascist</a:t>
            </a:r>
            <a:r>
              <a:rPr lang="cs-CZ" i="1" dirty="0"/>
              <a:t> </a:t>
            </a:r>
            <a:r>
              <a:rPr lang="cs-CZ" i="1" dirty="0" err="1"/>
              <a:t>measures</a:t>
            </a:r>
            <a:r>
              <a:rPr lang="cs-CZ" i="1" dirty="0"/>
              <a:t>,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purpose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complete</a:t>
            </a:r>
            <a:r>
              <a:rPr lang="cs-CZ" i="1" dirty="0"/>
              <a:t> </a:t>
            </a:r>
            <a:r>
              <a:rPr lang="cs-CZ" i="1" dirty="0" err="1"/>
              <a:t>genocide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nation</a:t>
            </a:r>
            <a:r>
              <a:rPr lang="cs-CZ" dirty="0" smtClean="0"/>
              <a:t>.)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950" y="692696"/>
            <a:ext cx="8928100" cy="1224136"/>
          </a:xfrm>
        </p:spPr>
        <p:txBody>
          <a:bodyPr/>
          <a:lstStyle/>
          <a:p>
            <a:pPr algn="ctr"/>
            <a:r>
              <a:rPr lang="en-US" sz="3600" dirty="0">
                <a:effectLst/>
              </a:rPr>
              <a:t>borderline cases between “specific” and “generic” coreference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950" y="692696"/>
            <a:ext cx="8928100" cy="650875"/>
          </a:xfrm>
        </p:spPr>
        <p:txBody>
          <a:bodyPr/>
          <a:lstStyle/>
          <a:p>
            <a:pPr algn="ctr"/>
            <a:r>
              <a:rPr lang="en-US" sz="4400" dirty="0" smtClean="0"/>
              <a:t>Problem Cases - Reasons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703" y="3861048"/>
            <a:ext cx="8601761" cy="9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3000"/>
              </a:lnSpc>
              <a:buFont typeface="Wingdings 2" pitchFamily="18" charset="2"/>
              <a:buNone/>
            </a:pPr>
            <a:r>
              <a:rPr lang="en-US" sz="1600" i="1" dirty="0" err="1">
                <a:solidFill>
                  <a:srgbClr val="0B5395"/>
                </a:solidFill>
              </a:rPr>
              <a:t>Tak</a:t>
            </a:r>
            <a:r>
              <a:rPr lang="en-US" sz="1600" i="1" dirty="0">
                <a:solidFill>
                  <a:srgbClr val="0B5395"/>
                </a:solidFill>
              </a:rPr>
              <a:t> je </a:t>
            </a:r>
            <a:r>
              <a:rPr lang="en-US" sz="1600" i="1" u="sng" dirty="0" err="1">
                <a:solidFill>
                  <a:srgbClr val="FF0000"/>
                </a:solidFill>
              </a:rPr>
              <a:t>kn</a:t>
            </a:r>
            <a:r>
              <a:rPr lang="cs-CZ" sz="1600" i="1" u="sng" dirty="0" err="1">
                <a:solidFill>
                  <a:srgbClr val="FF0000"/>
                </a:solidFill>
              </a:rPr>
              <a:t>íž</a:t>
            </a:r>
            <a:r>
              <a:rPr lang="en-US" sz="1600" i="1" u="sng" dirty="0" err="1">
                <a:solidFill>
                  <a:srgbClr val="FF0000"/>
                </a:solidFill>
              </a:rPr>
              <a:t>ka</a:t>
            </a:r>
            <a:r>
              <a:rPr lang="en-US" sz="1600" i="1" u="sng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koncipov</a:t>
            </a:r>
            <a:r>
              <a:rPr lang="cs-CZ" sz="1600" i="1" dirty="0">
                <a:solidFill>
                  <a:srgbClr val="0B5395"/>
                </a:solidFill>
              </a:rPr>
              <a:t>á</a:t>
            </a:r>
            <a:r>
              <a:rPr lang="en-US" sz="1600" i="1" dirty="0" err="1">
                <a:solidFill>
                  <a:srgbClr val="0B5395"/>
                </a:solidFill>
              </a:rPr>
              <a:t>na.</a:t>
            </a:r>
            <a:r>
              <a:rPr lang="cs-CZ" sz="1600" i="1" dirty="0">
                <a:solidFill>
                  <a:srgbClr val="0B5395"/>
                </a:solidFill>
              </a:rPr>
              <a:t> </a:t>
            </a:r>
            <a:r>
              <a:rPr lang="en-US" sz="1600" i="1" u="sng" dirty="0">
                <a:solidFill>
                  <a:srgbClr val="FF0000"/>
                </a:solidFill>
              </a:rPr>
              <a:t>V </a:t>
            </a:r>
            <a:r>
              <a:rPr lang="en-US" sz="1600" i="1" u="sng" dirty="0" err="1">
                <a:solidFill>
                  <a:srgbClr val="FF0000"/>
                </a:solidFill>
              </a:rPr>
              <a:t>ka</a:t>
            </a:r>
            <a:r>
              <a:rPr lang="cs-CZ" sz="1600" i="1" u="sng" dirty="0">
                <a:solidFill>
                  <a:srgbClr val="FF0000"/>
                </a:solidFill>
              </a:rPr>
              <a:t>ž</a:t>
            </a:r>
            <a:r>
              <a:rPr lang="en-US" sz="1600" i="1" u="sng" dirty="0" err="1">
                <a:solidFill>
                  <a:srgbClr val="FF0000"/>
                </a:solidFill>
              </a:rPr>
              <a:t>dé</a:t>
            </a:r>
            <a:r>
              <a:rPr lang="en-US" sz="1600" i="1" u="sng" dirty="0">
                <a:solidFill>
                  <a:srgbClr val="FF0000"/>
                </a:solidFill>
              </a:rPr>
              <a:t> </a:t>
            </a:r>
            <a:r>
              <a:rPr lang="en-US" sz="1600" i="1" u="sng" dirty="0" err="1">
                <a:solidFill>
                  <a:srgbClr val="FF0000"/>
                </a:solidFill>
              </a:rPr>
              <a:t>kapitole</a:t>
            </a:r>
            <a:r>
              <a:rPr lang="en-US" sz="1600" i="1" dirty="0">
                <a:solidFill>
                  <a:srgbClr val="0B5395"/>
                </a:solidFill>
              </a:rPr>
              <a:t> se </a:t>
            </a:r>
            <a:r>
              <a:rPr lang="en-US" sz="1600" i="1" dirty="0" err="1">
                <a:solidFill>
                  <a:srgbClr val="0B5395"/>
                </a:solidFill>
              </a:rPr>
              <a:t>mluví</a:t>
            </a:r>
            <a:r>
              <a:rPr lang="en-US" sz="1600" i="1" dirty="0">
                <a:solidFill>
                  <a:srgbClr val="0B5395"/>
                </a:solidFill>
              </a:rPr>
              <a:t> o </a:t>
            </a:r>
            <a:r>
              <a:rPr lang="en-US" sz="1600" i="1" dirty="0" err="1">
                <a:solidFill>
                  <a:srgbClr val="0B5395"/>
                </a:solidFill>
              </a:rPr>
              <a:t>ur</a:t>
            </a:r>
            <a:r>
              <a:rPr lang="cs-CZ" sz="1600" i="1" dirty="0">
                <a:solidFill>
                  <a:srgbClr val="0B5395"/>
                </a:solidFill>
              </a:rPr>
              <a:t>č</a:t>
            </a:r>
            <a:r>
              <a:rPr lang="en-US" sz="1600" i="1" dirty="0" err="1">
                <a:solidFill>
                  <a:srgbClr val="0B5395"/>
                </a:solidFill>
              </a:rPr>
              <a:t>itém</a:t>
            </a:r>
            <a:r>
              <a:rPr lang="en-US" sz="1600" i="1" dirty="0">
                <a:solidFill>
                  <a:srgbClr val="0B5395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problému</a:t>
            </a:r>
            <a:r>
              <a:rPr lang="en-US" sz="1600" i="1" dirty="0">
                <a:solidFill>
                  <a:srgbClr val="0B5395"/>
                </a:solidFill>
              </a:rPr>
              <a:t>, </a:t>
            </a:r>
            <a:r>
              <a:rPr lang="en-US" sz="1600" i="1" dirty="0" err="1">
                <a:solidFill>
                  <a:srgbClr val="0B5395"/>
                </a:solidFill>
              </a:rPr>
              <a:t>uvádíme</a:t>
            </a:r>
            <a:r>
              <a:rPr lang="en-US" sz="1600" i="1" dirty="0">
                <a:solidFill>
                  <a:srgbClr val="0B5395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jak</a:t>
            </a:r>
            <a:r>
              <a:rPr lang="en-US" sz="1600" i="1" dirty="0">
                <a:solidFill>
                  <a:srgbClr val="0B5395"/>
                </a:solidFill>
              </a:rPr>
              <a:t> je </a:t>
            </a:r>
            <a:r>
              <a:rPr lang="en-US" sz="1600" i="1" dirty="0" err="1">
                <a:solidFill>
                  <a:srgbClr val="0B5395"/>
                </a:solidFill>
              </a:rPr>
              <a:t>rozsáhlý</a:t>
            </a:r>
            <a:r>
              <a:rPr lang="en-US" sz="1600" i="1" dirty="0">
                <a:solidFill>
                  <a:srgbClr val="0B5395"/>
                </a:solidFill>
              </a:rPr>
              <a:t>, </a:t>
            </a:r>
            <a:r>
              <a:rPr lang="en-US" sz="1600" i="1" dirty="0" err="1">
                <a:solidFill>
                  <a:srgbClr val="0B5395"/>
                </a:solidFill>
              </a:rPr>
              <a:t>kolik</a:t>
            </a:r>
            <a:r>
              <a:rPr lang="en-US" sz="1600" i="1" dirty="0">
                <a:solidFill>
                  <a:srgbClr val="0B5395"/>
                </a:solidFill>
              </a:rPr>
              <a:t> d</a:t>
            </a:r>
            <a:r>
              <a:rPr lang="cs-CZ" sz="1600" i="1" dirty="0">
                <a:solidFill>
                  <a:srgbClr val="0B5395"/>
                </a:solidFill>
              </a:rPr>
              <a:t>ě</a:t>
            </a:r>
            <a:r>
              <a:rPr lang="en-US" sz="1600" i="1" dirty="0" err="1">
                <a:solidFill>
                  <a:srgbClr val="0B5395"/>
                </a:solidFill>
              </a:rPr>
              <a:t>tí</a:t>
            </a:r>
            <a:r>
              <a:rPr lang="en-US" sz="1600" i="1" dirty="0">
                <a:solidFill>
                  <a:srgbClr val="0B5395"/>
                </a:solidFill>
              </a:rPr>
              <a:t> je </a:t>
            </a:r>
            <a:r>
              <a:rPr lang="en-US" sz="1600" i="1" dirty="0" err="1">
                <a:solidFill>
                  <a:srgbClr val="0B5395"/>
                </a:solidFill>
              </a:rPr>
              <a:t>jím</a:t>
            </a:r>
            <a:r>
              <a:rPr lang="en-US" sz="1600" i="1" dirty="0">
                <a:solidFill>
                  <a:srgbClr val="0B5395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posti</a:t>
            </a:r>
            <a:r>
              <a:rPr lang="cs-CZ" sz="1600" i="1" dirty="0">
                <a:solidFill>
                  <a:srgbClr val="0B5395"/>
                </a:solidFill>
              </a:rPr>
              <a:t>ž</a:t>
            </a:r>
            <a:r>
              <a:rPr lang="en-US" sz="1600" i="1" dirty="0" err="1">
                <a:solidFill>
                  <a:srgbClr val="0B5395"/>
                </a:solidFill>
              </a:rPr>
              <a:t>eno</a:t>
            </a:r>
            <a:r>
              <a:rPr lang="en-US" sz="1600" i="1" dirty="0">
                <a:solidFill>
                  <a:srgbClr val="0B5395"/>
                </a:solidFill>
              </a:rPr>
              <a:t> a co d</a:t>
            </a:r>
            <a:r>
              <a:rPr lang="cs-CZ" sz="1600" i="1" dirty="0">
                <a:solidFill>
                  <a:srgbClr val="0B5395"/>
                </a:solidFill>
              </a:rPr>
              <a:t>ě</a:t>
            </a:r>
            <a:r>
              <a:rPr lang="en-US" sz="1600" i="1" dirty="0">
                <a:solidFill>
                  <a:srgbClr val="0B5395"/>
                </a:solidFill>
              </a:rPr>
              <a:t>lat. Je </a:t>
            </a:r>
            <a:r>
              <a:rPr lang="en-US" sz="1600" i="1" u="sng" dirty="0">
                <a:solidFill>
                  <a:srgbClr val="FF0000"/>
                </a:solidFill>
              </a:rPr>
              <a:t>tam</a:t>
            </a:r>
            <a:r>
              <a:rPr lang="en-US" sz="1600" i="1" dirty="0">
                <a:solidFill>
                  <a:srgbClr val="0B5395"/>
                </a:solidFill>
              </a:rPr>
              <a:t> v </a:t>
            </a:r>
            <a:r>
              <a:rPr lang="en-US" sz="1600" i="1" dirty="0" err="1">
                <a:solidFill>
                  <a:srgbClr val="0B5395"/>
                </a:solidFill>
              </a:rPr>
              <a:t>podstat</a:t>
            </a:r>
            <a:r>
              <a:rPr lang="cs-CZ" sz="1600" i="1" dirty="0">
                <a:solidFill>
                  <a:srgbClr val="0B5395"/>
                </a:solidFill>
              </a:rPr>
              <a:t>ě</a:t>
            </a:r>
            <a:r>
              <a:rPr lang="en-US" sz="1600" i="1" dirty="0">
                <a:solidFill>
                  <a:srgbClr val="0B5395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konkrétní</a:t>
            </a:r>
            <a:r>
              <a:rPr lang="en-US" sz="1600" i="1" dirty="0">
                <a:solidFill>
                  <a:srgbClr val="0B5395"/>
                </a:solidFill>
              </a:rPr>
              <a:t> </a:t>
            </a:r>
            <a:r>
              <a:rPr lang="en-US" sz="1600" i="1" dirty="0" err="1">
                <a:solidFill>
                  <a:srgbClr val="0B5395"/>
                </a:solidFill>
              </a:rPr>
              <a:t>návod</a:t>
            </a:r>
            <a:r>
              <a:rPr lang="en-US" sz="1600" i="1" dirty="0">
                <a:solidFill>
                  <a:srgbClr val="0B5395"/>
                </a:solidFill>
              </a:rPr>
              <a:t>. </a:t>
            </a:r>
          </a:p>
          <a:p>
            <a:pPr indent="-247650">
              <a:lnSpc>
                <a:spcPct val="83000"/>
              </a:lnSpc>
              <a:buFont typeface="Wingdings 2" pitchFamily="18" charset="2"/>
              <a:buNone/>
            </a:pPr>
            <a:r>
              <a:rPr lang="cs-CZ" sz="1600" i="1" dirty="0" err="1">
                <a:latin typeface="Times New Roman" pitchFamily="18" charset="0"/>
              </a:rPr>
              <a:t>This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is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the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way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b="1" i="1" dirty="0" err="1">
                <a:solidFill>
                  <a:srgbClr val="FF3300"/>
                </a:solidFill>
                <a:latin typeface="Times New Roman" pitchFamily="18" charset="0"/>
              </a:rPr>
              <a:t>this</a:t>
            </a:r>
            <a:r>
              <a:rPr lang="cs-CZ" sz="16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cs-CZ" sz="1600" b="1" i="1" dirty="0" err="1">
                <a:solidFill>
                  <a:srgbClr val="FF3300"/>
                </a:solidFill>
                <a:latin typeface="Times New Roman" pitchFamily="18" charset="0"/>
              </a:rPr>
              <a:t>book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is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organised</a:t>
            </a:r>
            <a:r>
              <a:rPr lang="cs-CZ" sz="1600" i="1" dirty="0">
                <a:latin typeface="Times New Roman" pitchFamily="18" charset="0"/>
              </a:rPr>
              <a:t>. </a:t>
            </a:r>
            <a:r>
              <a:rPr lang="cs-CZ" sz="1600" b="1" i="1" dirty="0" err="1">
                <a:solidFill>
                  <a:srgbClr val="FF3300"/>
                </a:solidFill>
                <a:latin typeface="Times New Roman" pitchFamily="18" charset="0"/>
              </a:rPr>
              <a:t>Every</a:t>
            </a:r>
            <a:r>
              <a:rPr lang="cs-CZ" sz="16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cs-CZ" sz="1600" b="1" i="1" dirty="0" err="1">
                <a:solidFill>
                  <a:srgbClr val="FF3300"/>
                </a:solidFill>
                <a:latin typeface="Times New Roman" pitchFamily="18" charset="0"/>
              </a:rPr>
              <a:t>chapter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concerns</a:t>
            </a:r>
            <a:r>
              <a:rPr lang="cs-CZ" sz="1600" i="1" dirty="0">
                <a:latin typeface="Times New Roman" pitchFamily="18" charset="0"/>
              </a:rPr>
              <a:t> a </a:t>
            </a:r>
            <a:r>
              <a:rPr lang="cs-CZ" sz="1600" i="1" dirty="0" err="1">
                <a:latin typeface="Times New Roman" pitchFamily="18" charset="0"/>
              </a:rPr>
              <a:t>certain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</a:rPr>
              <a:t>problem</a:t>
            </a:r>
            <a:r>
              <a:rPr lang="cs-CZ" sz="1600" i="1" dirty="0" smtClean="0">
                <a:latin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</a:rPr>
              <a:t>... . </a:t>
            </a:r>
            <a:r>
              <a:rPr lang="cs-CZ" sz="1600" i="1" dirty="0" err="1">
                <a:latin typeface="Times New Roman" pitchFamily="18" charset="0"/>
              </a:rPr>
              <a:t>There</a:t>
            </a:r>
            <a:r>
              <a:rPr lang="cs-CZ" sz="1600" i="1" dirty="0">
                <a:latin typeface="Times New Roman" pitchFamily="18" charset="0"/>
              </a:rPr>
              <a:t> are </a:t>
            </a:r>
            <a:r>
              <a:rPr lang="cs-CZ" sz="1600" i="1" dirty="0" err="1">
                <a:latin typeface="Times New Roman" pitchFamily="18" charset="0"/>
              </a:rPr>
              <a:t>actually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specific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</a:rPr>
              <a:t>instructions</a:t>
            </a:r>
            <a:r>
              <a:rPr lang="cs-CZ" sz="1600" i="1" dirty="0">
                <a:latin typeface="Times New Roman" pitchFamily="18" charset="0"/>
              </a:rPr>
              <a:t> </a:t>
            </a:r>
            <a:r>
              <a:rPr lang="cs-CZ" sz="1600" b="1" i="1" dirty="0" err="1">
                <a:solidFill>
                  <a:srgbClr val="FF3300"/>
                </a:solidFill>
                <a:latin typeface="Times New Roman" pitchFamily="18" charset="0"/>
              </a:rPr>
              <a:t>there</a:t>
            </a:r>
            <a:r>
              <a:rPr lang="cs-CZ" sz="1600" i="1" dirty="0">
                <a:latin typeface="Times New Roman" pitchFamily="18" charset="0"/>
              </a:rPr>
              <a:t>.</a:t>
            </a:r>
            <a:endParaRPr lang="en-US" sz="1600" i="1" dirty="0">
              <a:latin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59093533"/>
              </p:ext>
            </p:extLst>
          </p:nvPr>
        </p:nvGraphicFramePr>
        <p:xfrm>
          <a:off x="467544" y="1772816"/>
          <a:ext cx="82809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3104" y="4941168"/>
            <a:ext cx="8627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B5395"/>
                </a:solidFill>
              </a:rPr>
              <a:t>I </a:t>
            </a:r>
            <a:r>
              <a:rPr lang="en-GB" sz="1600" i="1" dirty="0" err="1">
                <a:solidFill>
                  <a:srgbClr val="0B5395"/>
                </a:solidFill>
              </a:rPr>
              <a:t>přes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klesající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inflaci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ve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světě</a:t>
            </a:r>
            <a:r>
              <a:rPr lang="en-GB" sz="1600" i="1" dirty="0">
                <a:solidFill>
                  <a:srgbClr val="0B5395"/>
                </a:solidFill>
              </a:rPr>
              <a:t> … je </a:t>
            </a:r>
            <a:r>
              <a:rPr lang="en-GB" sz="1600" i="1" dirty="0" err="1">
                <a:solidFill>
                  <a:srgbClr val="0B5395"/>
                </a:solidFill>
              </a:rPr>
              <a:t>tisk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u="sng" dirty="0" err="1">
                <a:solidFill>
                  <a:srgbClr val="FF0000"/>
                </a:solidFill>
              </a:rPr>
              <a:t>bankovek</a:t>
            </a:r>
            <a:r>
              <a:rPr lang="en-GB" sz="1600" i="1" dirty="0">
                <a:solidFill>
                  <a:srgbClr val="0B5395"/>
                </a:solidFill>
              </a:rPr>
              <a:t> a </a:t>
            </a:r>
            <a:r>
              <a:rPr lang="en-GB" sz="1600" i="1" dirty="0" err="1">
                <a:solidFill>
                  <a:srgbClr val="0B5395"/>
                </a:solidFill>
              </a:rPr>
              <a:t>výroba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bankovkového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papíru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jedním</a:t>
            </a:r>
            <a:r>
              <a:rPr lang="en-GB" sz="1600" i="1" dirty="0">
                <a:solidFill>
                  <a:srgbClr val="0B5395"/>
                </a:solidFill>
              </a:rPr>
              <a:t> z </a:t>
            </a:r>
            <a:r>
              <a:rPr lang="en-GB" sz="1600" i="1" dirty="0" err="1">
                <a:solidFill>
                  <a:srgbClr val="0B5395"/>
                </a:solidFill>
              </a:rPr>
              <a:t>nejlukrativnějších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odvětví</a:t>
            </a:r>
            <a:r>
              <a:rPr lang="en-GB" sz="1600" i="1" dirty="0">
                <a:solidFill>
                  <a:srgbClr val="0B5395"/>
                </a:solidFill>
              </a:rPr>
              <a:t>. […] … </a:t>
            </a:r>
            <a:r>
              <a:rPr lang="en-GB" sz="1600" i="1" dirty="0" err="1">
                <a:solidFill>
                  <a:srgbClr val="0B5395"/>
                </a:solidFill>
              </a:rPr>
              <a:t>Rozšíření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bankovních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automatů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vyžaduje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neustálý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dirty="0" err="1">
                <a:solidFill>
                  <a:srgbClr val="0B5395"/>
                </a:solidFill>
              </a:rPr>
              <a:t>přísun</a:t>
            </a:r>
            <a:r>
              <a:rPr lang="en-GB" sz="1600" i="1" dirty="0">
                <a:solidFill>
                  <a:srgbClr val="0B5395"/>
                </a:solidFill>
              </a:rPr>
              <a:t> </a:t>
            </a:r>
            <a:r>
              <a:rPr lang="en-GB" sz="1600" i="1" u="sng" dirty="0" err="1">
                <a:solidFill>
                  <a:srgbClr val="FF0000"/>
                </a:solidFill>
              </a:rPr>
              <a:t>nepoškozených</a:t>
            </a:r>
            <a:r>
              <a:rPr lang="en-GB" sz="1600" i="1" u="sng" dirty="0">
                <a:solidFill>
                  <a:srgbClr val="FF0000"/>
                </a:solidFill>
              </a:rPr>
              <a:t> </a:t>
            </a:r>
            <a:r>
              <a:rPr lang="en-GB" sz="1600" i="1" u="sng" dirty="0" err="1">
                <a:solidFill>
                  <a:srgbClr val="FF0000"/>
                </a:solidFill>
              </a:rPr>
              <a:t>bankovek</a:t>
            </a:r>
            <a:r>
              <a:rPr lang="en-GB" sz="1600" i="1" dirty="0">
                <a:solidFill>
                  <a:srgbClr val="0B5395"/>
                </a:solidFill>
              </a:rPr>
              <a:t>. </a:t>
            </a:r>
            <a:r>
              <a:rPr lang="en-GB" sz="1600" i="1" dirty="0" smtClean="0">
                <a:latin typeface="Times New Roman" pitchFamily="18" charset="0"/>
              </a:rPr>
              <a:t>(= </a:t>
            </a:r>
            <a:r>
              <a:rPr lang="en-GB" sz="1600" i="1" dirty="0">
                <a:latin typeface="Times New Roman" pitchFamily="18" charset="0"/>
              </a:rPr>
              <a:t>Although inflation in the world rather decreases, … printing </a:t>
            </a:r>
            <a:r>
              <a:rPr lang="en-GB" sz="1600" b="1" i="1" dirty="0">
                <a:solidFill>
                  <a:srgbClr val="FF3300"/>
                </a:solidFill>
                <a:latin typeface="Times New Roman" pitchFamily="18" charset="0"/>
              </a:rPr>
              <a:t>banknotes</a:t>
            </a:r>
            <a:r>
              <a:rPr lang="en-GB" sz="1600" i="1" dirty="0">
                <a:latin typeface="Times New Roman" pitchFamily="18" charset="0"/>
              </a:rPr>
              <a:t> and production of banknote paper is still one of the most profitable areas. Mass expansion of ATMs calls for permanent increase of </a:t>
            </a:r>
            <a:r>
              <a:rPr lang="en-GB" sz="1600" b="1" i="1" dirty="0">
                <a:solidFill>
                  <a:srgbClr val="FF3300"/>
                </a:solidFill>
                <a:latin typeface="Times New Roman" pitchFamily="18" charset="0"/>
              </a:rPr>
              <a:t>undamaged banknotes</a:t>
            </a:r>
            <a:r>
              <a:rPr lang="en-GB" sz="1600" i="1" dirty="0">
                <a:latin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512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769" y="629816"/>
            <a:ext cx="6512511" cy="1143000"/>
          </a:xfrm>
        </p:spPr>
        <p:txBody>
          <a:bodyPr/>
          <a:lstStyle/>
          <a:p>
            <a:r>
              <a:rPr lang="en-GB" sz="4000" dirty="0" smtClean="0">
                <a:effectLst/>
              </a:rPr>
              <a:t>Disagreement factors</a:t>
            </a:r>
            <a:endParaRPr lang="en-GB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the text size</a:t>
            </a:r>
          </a:p>
          <a:p>
            <a:r>
              <a:rPr lang="en-GB" dirty="0"/>
              <a:t>degree of </a:t>
            </a:r>
            <a:r>
              <a:rPr lang="en-GB" dirty="0" smtClean="0"/>
              <a:t>abstractedness of the text</a:t>
            </a:r>
            <a:endParaRPr lang="en-GB" dirty="0"/>
          </a:p>
          <a:p>
            <a:pPr marL="0" indent="0">
              <a:buNone/>
            </a:pPr>
            <a:r>
              <a:rPr lang="en-US" sz="2000" dirty="0" smtClean="0"/>
              <a:t>Especially </a:t>
            </a:r>
            <a:r>
              <a:rPr lang="en-US" sz="2000" dirty="0"/>
              <a:t>long texts with a large number of generic nouns, </a:t>
            </a:r>
            <a:r>
              <a:rPr lang="en-US" sz="2000" dirty="0" smtClean="0"/>
              <a:t>abstract </a:t>
            </a:r>
            <a:r>
              <a:rPr lang="en-US" sz="2000" dirty="0"/>
              <a:t>and </a:t>
            </a:r>
            <a:r>
              <a:rPr lang="en-US" sz="2000" dirty="0" smtClean="0"/>
              <a:t>verbal nouns have </a:t>
            </a:r>
            <a:r>
              <a:rPr lang="en-US" sz="2000" dirty="0"/>
              <a:t>the lowest inter-annotator </a:t>
            </a:r>
            <a:r>
              <a:rPr lang="en-US" sz="2000" dirty="0" smtClean="0"/>
              <a:t>agreement</a:t>
            </a:r>
          </a:p>
          <a:p>
            <a:r>
              <a:rPr lang="en-GB" dirty="0" smtClean="0"/>
              <a:t>problematic are also</a:t>
            </a:r>
          </a:p>
          <a:p>
            <a:pPr lvl="1"/>
            <a:r>
              <a:rPr lang="en-GB" dirty="0" smtClean="0"/>
              <a:t>constructions </a:t>
            </a:r>
            <a:r>
              <a:rPr lang="en-GB" dirty="0"/>
              <a:t>with nouns of measure and time </a:t>
            </a:r>
            <a:r>
              <a:rPr lang="en-GB" dirty="0" smtClean="0"/>
              <a:t>periods</a:t>
            </a:r>
          </a:p>
          <a:p>
            <a:pPr lvl="1"/>
            <a:r>
              <a:rPr lang="en-GB" dirty="0" smtClean="0"/>
              <a:t>generic </a:t>
            </a:r>
            <a:r>
              <a:rPr lang="en-GB" dirty="0"/>
              <a:t>noun phrases, abstract nouns and </a:t>
            </a:r>
            <a:r>
              <a:rPr lang="en-GB" dirty="0" err="1" smtClean="0"/>
              <a:t>deverbatives</a:t>
            </a:r>
            <a:endParaRPr lang="en-GB" dirty="0" smtClean="0"/>
          </a:p>
          <a:p>
            <a:pPr lvl="1"/>
            <a:r>
              <a:rPr lang="en-GB" dirty="0" smtClean="0"/>
              <a:t>coreference </a:t>
            </a:r>
            <a:r>
              <a:rPr lang="en-GB" dirty="0"/>
              <a:t>between indefinite noun phrases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8719839" cy="826368"/>
          </a:xfrm>
        </p:spPr>
        <p:txBody>
          <a:bodyPr/>
          <a:lstStyle/>
          <a:p>
            <a:pPr algn="ctr"/>
            <a:r>
              <a:rPr lang="en-GB" sz="4000" dirty="0" smtClean="0">
                <a:effectLst/>
              </a:rPr>
              <a:t>Short text with 100% agreement</a:t>
            </a:r>
            <a:endParaRPr lang="en-GB" sz="40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52400" y="1600200"/>
            <a:ext cx="8726488" cy="51054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(1) </a:t>
            </a:r>
            <a:r>
              <a:rPr lang="en-US" altLang="cs-CZ" sz="2800" i="1" u="sng" dirty="0" smtClean="0">
                <a:solidFill>
                  <a:srgbClr val="0070C0"/>
                </a:solidFill>
                <a:latin typeface="Times New Roman" charset="0"/>
              </a:rPr>
              <a:t>ZLODĚJ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SE VRÁTIL.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(2) </a:t>
            </a:r>
            <a:r>
              <a:rPr lang="en-US" altLang="cs-CZ" sz="2800" i="1" dirty="0" err="1" smtClean="0">
                <a:solidFill>
                  <a:srgbClr val="FF0000"/>
                </a:solidFill>
                <a:latin typeface="Times New Roman" charset="0"/>
              </a:rPr>
              <a:t>Policejní</a:t>
            </a:r>
            <a:r>
              <a:rPr lang="en-US" altLang="cs-CZ" sz="2800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rgbClr val="FF0000"/>
                </a:solidFill>
                <a:latin typeface="Times New Roman" charset="0"/>
              </a:rPr>
              <a:t>hlídka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vyrušila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v n</a:t>
            </a:r>
            <a:r>
              <a:rPr lang="cs-CZ" altLang="cs-CZ" sz="2800" i="1" dirty="0" err="1" smtClean="0">
                <a:solidFill>
                  <a:schemeClr val="tx1"/>
                </a:solidFill>
                <a:latin typeface="Times New Roman" charset="0"/>
              </a:rPr>
              <a:t>eděli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muže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,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který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se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vloupal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do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restaurace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Kukačka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v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obci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Horní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Životice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(3)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Podařilo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mu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zmizet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přestože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rgbClr val="FF0000"/>
                </a:solidFill>
                <a:latin typeface="Times New Roman" charset="0"/>
              </a:rPr>
              <a:t>policisté</a:t>
            </a:r>
            <a:r>
              <a:rPr lang="en-US" altLang="cs-CZ" sz="2800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použili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varovného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výstřelu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vypustili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služebního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psa.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(4)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Ještě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téže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noci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2800" i="1" u="sng" dirty="0" err="1">
                <a:solidFill>
                  <a:srgbClr val="0070C0"/>
                </a:solidFill>
                <a:latin typeface="Times New Roman" charset="0"/>
              </a:rPr>
              <a:t>zloděj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místo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činu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vrátil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(5) S </a:t>
            </a:r>
            <a:r>
              <a:rPr lang="en-US" altLang="cs-CZ" sz="2800" i="1" dirty="0" err="1" smtClean="0">
                <a:solidFill>
                  <a:srgbClr val="FF0000"/>
                </a:solidFill>
                <a:latin typeface="Times New Roman" charset="0"/>
              </a:rPr>
              <a:t>policisty</a:t>
            </a:r>
            <a:r>
              <a:rPr lang="en-US" altLang="cs-CZ" sz="2800" i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se tam 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Ø</a:t>
            </a:r>
            <a:r>
              <a:rPr lang="cs-CZ" altLang="cs-CZ" sz="2800" i="1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setkal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podruhé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(6)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Tentokrát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u="sng" dirty="0">
                <a:solidFill>
                  <a:srgbClr val="0070C0"/>
                </a:solidFill>
                <a:latin typeface="Times New Roman" charset="0"/>
              </a:rPr>
              <a:t>ho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cs-CZ" altLang="cs-CZ" sz="2800" i="1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altLang="cs-CZ" sz="28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Ø</a:t>
            </a:r>
            <a:r>
              <a:rPr lang="cs-CZ" altLang="cs-CZ" sz="2800" i="1" dirty="0" smtClean="0">
                <a:solidFill>
                  <a:schemeClr val="tx1"/>
                </a:solidFill>
                <a:latin typeface="Times New Roman" charset="0"/>
              </a:rPr>
              <a:t>  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zadrželi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(7)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Jedná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 se o </a:t>
            </a:r>
            <a:r>
              <a:rPr lang="en-US" altLang="cs-CZ" sz="2800" i="1" u="sng" dirty="0" err="1" smtClean="0">
                <a:solidFill>
                  <a:schemeClr val="tx1"/>
                </a:solidFill>
                <a:latin typeface="Times New Roman" charset="0"/>
              </a:rPr>
              <a:t>několikrát</a:t>
            </a:r>
            <a:r>
              <a:rPr lang="en-US" altLang="cs-CZ" sz="2800" i="1" u="sng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2800" i="1" u="sng" dirty="0" err="1" smtClean="0">
                <a:solidFill>
                  <a:schemeClr val="tx1"/>
                </a:solidFill>
                <a:latin typeface="Times New Roman" charset="0"/>
              </a:rPr>
              <a:t>trestaného</a:t>
            </a:r>
            <a:r>
              <a:rPr lang="en-US" altLang="cs-CZ" sz="2800" i="1" u="sng" dirty="0" smtClean="0">
                <a:solidFill>
                  <a:schemeClr val="tx1"/>
                </a:solidFill>
                <a:latin typeface="Times New Roman" charset="0"/>
              </a:rPr>
              <a:t> M. K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z </a:t>
            </a:r>
            <a:r>
              <a:rPr lang="en-US" altLang="cs-CZ" sz="2800" i="1" dirty="0" err="1" smtClean="0">
                <a:solidFill>
                  <a:schemeClr val="tx1"/>
                </a:solidFill>
                <a:latin typeface="Times New Roman" charset="0"/>
              </a:rPr>
              <a:t>Ostravy</a:t>
            </a:r>
            <a:r>
              <a:rPr lang="en-US" altLang="cs-CZ" sz="28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73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03423" y="548680"/>
            <a:ext cx="8719839" cy="826368"/>
          </a:xfrm>
        </p:spPr>
        <p:txBody>
          <a:bodyPr/>
          <a:lstStyle/>
          <a:p>
            <a:pPr algn="ctr"/>
            <a:r>
              <a:rPr lang="en-GB" sz="3600" dirty="0" smtClean="0">
                <a:effectLst/>
              </a:rPr>
              <a:t>Long text with low agreement</a:t>
            </a:r>
            <a:endParaRPr lang="en-GB" sz="36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418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228600" y="1140296"/>
            <a:ext cx="8686800" cy="560107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(11)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Va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kniha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obsahuje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třiadvaceti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kapitol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ch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různ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probl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od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těžkých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kozen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těte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až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lehč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disfunkci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či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vliv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rozvodu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(12)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ov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em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jednu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konkr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rodinu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může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zaj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maxim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lně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pět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přinejhor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deset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kapitol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(13)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Zdeněk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Matějček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: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Původně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tato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žka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byla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určena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pro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zdravotnick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pracovn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a to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předev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pro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kaře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kteř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jsou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styku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rodinou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(14) Na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druh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straně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uk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zalo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toto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stejně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důležit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pro pedagogy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vychovatele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(15)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přece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setk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vaj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postiženými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nebo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týranými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dětmi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(16)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když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už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byla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žka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hotova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zjistilo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praktick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pro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(17)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Samozřejmě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ne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každ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kapitola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ne pro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každ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ho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(18)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Zdeněk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Dytrych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: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Kdyby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dotýkalo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někter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rodiny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deset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kapitol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by to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byla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opravdu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ťastn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(19) Ale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stač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jedna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vět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inou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jich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bude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(20)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Vezměte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kolik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rozvodů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-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třicet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tis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ročně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v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republice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to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znamen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měř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třicet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tis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dět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rozvodem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nějakým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způsobem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postiženo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(21) V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knize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poučen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ej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děti</a:t>
            </a:r>
            <a:r>
              <a:rPr lang="en-US" altLang="cs-CZ" sz="1200" i="1" u="sng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rozvod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něj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reaguj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vod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chovat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aby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utrpen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dět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žilo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(22) Nebo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např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klad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existuje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lehk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mozkov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disfunkce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kterou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trp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podle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eho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rozs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hl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ho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výzkumu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pět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procent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dět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(23) Toto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postižen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velice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patně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rozpozn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(24)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nemotorn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neklidn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schopn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soustředit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ale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přitom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vět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inou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chytr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(25)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ho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považuj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lajd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býv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trest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třeba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patný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výkon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kole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zhor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uje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vztah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k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učen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atd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(26)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tohle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mus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vědět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(27)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Samozřejmě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pedagogov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v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žce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je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vod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co s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(28)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Zdeněk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Matějček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: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Předkl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probl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kter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zapom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(29)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např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klad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ú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mrt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těte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nebo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narozen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postižen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ho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těte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alt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(30)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Tady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nejde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jenom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o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rodiče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ale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okol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kter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é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mus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vědět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,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jak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se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á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chovat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(31) Nebo 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ú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mrt</a:t>
            </a:r>
            <a:r>
              <a:rPr lang="en-US" altLang="cs-CZ" sz="1200" i="1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v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rodině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jeho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vliv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na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d</a:t>
            </a:r>
            <a:r>
              <a:rPr lang="en-US" altLang="cs-CZ" sz="1200" i="1" u="sng" dirty="0" err="1" smtClean="0">
                <a:solidFill>
                  <a:schemeClr val="tx1"/>
                </a:solidFill>
              </a:rPr>
              <a:t>í</a:t>
            </a:r>
            <a:r>
              <a:rPr lang="en-US" altLang="cs-CZ" sz="1200" i="1" u="sng" dirty="0" err="1" smtClean="0">
                <a:solidFill>
                  <a:schemeClr val="tx1"/>
                </a:solidFill>
                <a:latin typeface="Times New Roman" charset="0"/>
              </a:rPr>
              <a:t>tě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a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může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to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být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třeba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altLang="cs-CZ" sz="1200" i="1" dirty="0" err="1" smtClean="0">
                <a:solidFill>
                  <a:schemeClr val="tx1"/>
                </a:solidFill>
                <a:latin typeface="Times New Roman" charset="0"/>
              </a:rPr>
              <a:t>babička</a:t>
            </a:r>
            <a:r>
              <a:rPr lang="en-US" altLang="cs-CZ" sz="1200" i="1" dirty="0" smtClean="0">
                <a:solidFill>
                  <a:schemeClr val="tx1"/>
                </a:solidFill>
                <a:latin typeface="Times New Roman" charset="0"/>
              </a:rPr>
              <a:t>.</a:t>
            </a:r>
            <a:r>
              <a:rPr lang="en-US" altLang="cs-CZ" sz="2000" i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endParaRPr lang="en-US" altLang="cs-CZ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7160583" cy="11430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</a:rPr>
              <a:t>Reasons for Disagreement – </a:t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</a:rPr>
              <a:t>Abstract Nouns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3717032"/>
            <a:ext cx="869937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 dirty="0" err="1">
                <a:solidFill>
                  <a:schemeClr val="tx1"/>
                </a:solidFill>
              </a:rPr>
              <a:t>Preferuji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širší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předvedení</a:t>
            </a:r>
            <a:r>
              <a:rPr lang="en-GB" sz="1600" i="1" dirty="0">
                <a:solidFill>
                  <a:schemeClr val="tx1"/>
                </a:solidFill>
              </a:rPr>
              <a:t> s </a:t>
            </a:r>
            <a:r>
              <a:rPr lang="en-GB" sz="1600" i="1" dirty="0" err="1">
                <a:solidFill>
                  <a:schemeClr val="tx1"/>
                </a:solidFill>
              </a:rPr>
              <a:t>mnoha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vnitřními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souvislostmi</a:t>
            </a:r>
            <a:r>
              <a:rPr lang="en-GB" sz="1600" i="1" dirty="0">
                <a:solidFill>
                  <a:schemeClr val="tx1"/>
                </a:solidFill>
              </a:rPr>
              <a:t>, </a:t>
            </a:r>
            <a:r>
              <a:rPr lang="en-GB" sz="1600" i="1" dirty="0" err="1">
                <a:solidFill>
                  <a:schemeClr val="tx1"/>
                </a:solidFill>
              </a:rPr>
              <a:t>protože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nám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chybějí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kritéria</a:t>
            </a:r>
            <a:r>
              <a:rPr lang="en-GB" sz="1600" i="1" dirty="0">
                <a:solidFill>
                  <a:schemeClr val="tx1"/>
                </a:solidFill>
              </a:rPr>
              <a:t> pro </a:t>
            </a:r>
            <a:r>
              <a:rPr lang="en-GB" sz="1600" i="1" dirty="0" err="1">
                <a:solidFill>
                  <a:schemeClr val="tx1"/>
                </a:solidFill>
              </a:rPr>
              <a:t>hodnocení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současné</a:t>
            </a:r>
            <a:r>
              <a:rPr lang="en-GB" sz="1600" b="1" i="1" u="sng" dirty="0">
                <a:solidFill>
                  <a:srgbClr val="FF0000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české</a:t>
            </a:r>
            <a:r>
              <a:rPr lang="en-GB" sz="1600" b="1" i="1" u="sng" dirty="0">
                <a:solidFill>
                  <a:srgbClr val="FF0000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výtvarné</a:t>
            </a:r>
            <a:r>
              <a:rPr lang="en-GB" sz="1600" b="1" i="1" u="sng" dirty="0">
                <a:solidFill>
                  <a:srgbClr val="FF0000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kultury</a:t>
            </a:r>
            <a:r>
              <a:rPr lang="en-GB" sz="1600" i="1" dirty="0">
                <a:solidFill>
                  <a:schemeClr val="tx1"/>
                </a:solidFill>
              </a:rPr>
              <a:t>. </a:t>
            </a:r>
            <a:r>
              <a:rPr lang="en-GB" sz="1600" dirty="0" smtClean="0"/>
              <a:t>{… 11 </a:t>
            </a:r>
            <a:r>
              <a:rPr lang="en-GB" sz="1600" dirty="0"/>
              <a:t>sentences </a:t>
            </a:r>
            <a:r>
              <a:rPr lang="en-GB" sz="1600" dirty="0" err="1" smtClean="0"/>
              <a:t>inbetween</a:t>
            </a:r>
            <a:r>
              <a:rPr lang="en-GB" sz="1600" dirty="0" smtClean="0"/>
              <a:t>…}</a:t>
            </a:r>
            <a:r>
              <a:rPr lang="en-GB" sz="1600" i="1" dirty="0" smtClean="0"/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Měli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bychom</a:t>
            </a:r>
            <a:r>
              <a:rPr lang="en-GB" sz="1600" i="1" dirty="0">
                <a:solidFill>
                  <a:schemeClr val="tx1"/>
                </a:solidFill>
              </a:rPr>
              <a:t> se </a:t>
            </a:r>
            <a:r>
              <a:rPr lang="en-GB" sz="1600" i="1" dirty="0" err="1">
                <a:solidFill>
                  <a:schemeClr val="tx1"/>
                </a:solidFill>
              </a:rPr>
              <a:t>znovu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pokusit</a:t>
            </a:r>
            <a:r>
              <a:rPr lang="en-GB" sz="1600" i="1" dirty="0">
                <a:solidFill>
                  <a:schemeClr val="tx1"/>
                </a:solidFill>
              </a:rPr>
              <a:t> … </a:t>
            </a:r>
            <a:r>
              <a:rPr lang="en-GB" sz="1600" i="1" dirty="0" err="1">
                <a:solidFill>
                  <a:schemeClr val="tx1"/>
                </a:solidFill>
              </a:rPr>
              <a:t>získávat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současné</a:t>
            </a:r>
            <a:r>
              <a:rPr lang="en-GB" sz="1600" b="1" i="1" u="sng" dirty="0">
                <a:solidFill>
                  <a:srgbClr val="FF0000"/>
                </a:solidFill>
              </a:rPr>
              <a:t> </a:t>
            </a:r>
            <a:r>
              <a:rPr lang="en-GB" sz="1600" b="1" i="1" u="sng" dirty="0" err="1">
                <a:solidFill>
                  <a:srgbClr val="FF0000"/>
                </a:solidFill>
              </a:rPr>
              <a:t>umění</a:t>
            </a:r>
            <a:r>
              <a:rPr lang="en-GB" sz="1600" i="1" dirty="0">
                <a:solidFill>
                  <a:schemeClr val="tx1"/>
                </a:solidFill>
              </a:rPr>
              <a:t>, </a:t>
            </a:r>
            <a:r>
              <a:rPr lang="en-GB" sz="1600" i="1" dirty="0" err="1">
                <a:solidFill>
                  <a:schemeClr val="tx1"/>
                </a:solidFill>
              </a:rPr>
              <a:t>abychom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jednou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měli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autentický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soubor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naší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doby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/>
              <a:t>(= </a:t>
            </a:r>
            <a:r>
              <a:rPr lang="en-GB" sz="1600" i="1" dirty="0"/>
              <a:t>I p</a:t>
            </a:r>
            <a:r>
              <a:rPr lang="en-US" sz="1600" i="1" dirty="0"/>
              <a:t>refer wider demonstration with many internal</a:t>
            </a:r>
            <a:r>
              <a:rPr lang="en-US" sz="1600" dirty="0"/>
              <a:t> </a:t>
            </a:r>
            <a:r>
              <a:rPr lang="en-US" sz="1600" i="1" dirty="0"/>
              <a:t>connections because we lack criteria for evaluation of </a:t>
            </a:r>
            <a:r>
              <a:rPr lang="en-US" sz="1600" i="1" u="sng" dirty="0"/>
              <a:t>contemporary Czech art</a:t>
            </a:r>
            <a:r>
              <a:rPr lang="en-US" sz="1600" i="1" dirty="0"/>
              <a:t>. </a:t>
            </a:r>
            <a:r>
              <a:rPr lang="en-GB" sz="1600" dirty="0" smtClean="0"/>
              <a:t>{… 11 </a:t>
            </a:r>
            <a:r>
              <a:rPr lang="en-GB" sz="1600" dirty="0"/>
              <a:t>sentences </a:t>
            </a:r>
            <a:r>
              <a:rPr lang="en-GB" sz="1600" dirty="0" err="1" smtClean="0"/>
              <a:t>inbetween</a:t>
            </a:r>
            <a:r>
              <a:rPr lang="en-GB" sz="1600" dirty="0" smtClean="0"/>
              <a:t> …}</a:t>
            </a:r>
            <a:r>
              <a:rPr lang="en-GB" sz="1600" i="1" dirty="0" smtClean="0"/>
              <a:t> </a:t>
            </a:r>
            <a:r>
              <a:rPr lang="en-US" sz="1600" i="1" dirty="0" smtClean="0"/>
              <a:t>We </a:t>
            </a:r>
            <a:r>
              <a:rPr lang="en-US" sz="1600" i="1" dirty="0"/>
              <a:t>should try ... to acquire the contemporary art again, in order to get an authentic set of our time.</a:t>
            </a:r>
            <a:r>
              <a:rPr lang="en-GB" sz="1600" dirty="0" smtClean="0"/>
              <a:t>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antecedent </a:t>
            </a:r>
            <a:r>
              <a:rPr lang="en-GB" sz="1600" dirty="0">
                <a:solidFill>
                  <a:schemeClr val="tx1"/>
                </a:solidFill>
              </a:rPr>
              <a:t>is relatively far from </a:t>
            </a:r>
            <a:r>
              <a:rPr lang="en-GB" sz="1600" dirty="0" smtClean="0">
                <a:solidFill>
                  <a:schemeClr val="tx1"/>
                </a:solidFill>
              </a:rPr>
              <a:t>the anaphoric NP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1520" y="19888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of very weak points in the PDT coreference </a:t>
            </a:r>
            <a:r>
              <a:rPr lang="en-US" dirty="0" err="1"/>
              <a:t>annotaion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attempted in PDT, also classified for specific and generic abstracts (e.g. according to the reference of </a:t>
            </a:r>
            <a:r>
              <a:rPr lang="en-US" dirty="0" err="1"/>
              <a:t>valencies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actually my problem was that I couldn’t reliably separate abstract nouns from concrete ones  </a:t>
            </a:r>
          </a:p>
        </p:txBody>
      </p:sp>
    </p:spTree>
    <p:extLst>
      <p:ext uri="{BB962C8B-B14F-4D97-AF65-F5344CB8AC3E}">
        <p14:creationId xmlns:p14="http://schemas.microsoft.com/office/powerpoint/2010/main" val="33746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7160583" cy="11430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</a:rPr>
              <a:t>Reasons for Disagreement – </a:t>
            </a:r>
            <a:br>
              <a:rPr lang="en-GB" sz="4000" dirty="0">
                <a:effectLst/>
              </a:rPr>
            </a:br>
            <a:r>
              <a:rPr lang="en-GB" sz="4000" dirty="0">
                <a:effectLst/>
              </a:rPr>
              <a:t>Abstract Nouns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99664"/>
            <a:ext cx="8003232" cy="3505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chemeClr val="tx1"/>
                </a:solidFill>
              </a:rPr>
              <a:t>Tímto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faktorem</a:t>
            </a:r>
            <a:r>
              <a:rPr lang="en-US" sz="1800" i="1" dirty="0">
                <a:solidFill>
                  <a:schemeClr val="tx1"/>
                </a:solidFill>
              </a:rPr>
              <a:t> je </a:t>
            </a:r>
            <a:r>
              <a:rPr lang="en-US" sz="1800" i="1" dirty="0" err="1">
                <a:solidFill>
                  <a:schemeClr val="tx1"/>
                </a:solidFill>
              </a:rPr>
              <a:t>podnikatel-inovátor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který</a:t>
            </a:r>
            <a:r>
              <a:rPr lang="en-US" sz="1800" i="1" dirty="0">
                <a:solidFill>
                  <a:schemeClr val="tx1"/>
                </a:solidFill>
              </a:rPr>
              <a:t> se </a:t>
            </a:r>
            <a:r>
              <a:rPr lang="en-US" sz="1800" i="1" dirty="0" err="1">
                <a:solidFill>
                  <a:schemeClr val="tx1"/>
                </a:solidFill>
              </a:rPr>
              <a:t>snaží</a:t>
            </a:r>
            <a:r>
              <a:rPr lang="en-US" sz="1800" i="1" dirty="0">
                <a:solidFill>
                  <a:schemeClr val="tx1"/>
                </a:solidFill>
              </a:rPr>
              <a:t> o </a:t>
            </a:r>
            <a:r>
              <a:rPr lang="en-US" sz="1800" b="1" i="1" u="sng" dirty="0" err="1">
                <a:solidFill>
                  <a:srgbClr val="FF0000"/>
                </a:solidFill>
              </a:rPr>
              <a:t>zisk</a:t>
            </a:r>
            <a:r>
              <a:rPr lang="en-US" sz="1800" i="1" dirty="0">
                <a:solidFill>
                  <a:schemeClr val="tx1"/>
                </a:solidFill>
              </a:rPr>
              <a:t>, a proto </a:t>
            </a:r>
            <a:r>
              <a:rPr lang="en-US" sz="1800" i="1" dirty="0" err="1">
                <a:solidFill>
                  <a:schemeClr val="tx1"/>
                </a:solidFill>
              </a:rPr>
              <a:t>logicky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nemůže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existovat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ve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stavu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statiky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která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nezná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ani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zisk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ani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ztrátu</a:t>
            </a:r>
            <a:r>
              <a:rPr lang="en-US" sz="1800" i="1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(= </a:t>
            </a:r>
            <a:r>
              <a:rPr lang="en-US" sz="1800" i="1" dirty="0"/>
              <a:t>This factor is the </a:t>
            </a:r>
            <a:r>
              <a:rPr lang="en-US" sz="1800" i="1" dirty="0" err="1"/>
              <a:t>enterpreneur</a:t>
            </a:r>
            <a:r>
              <a:rPr lang="en-US" sz="1800" i="1" dirty="0"/>
              <a:t>-innovator, who is trying to gain </a:t>
            </a:r>
            <a:r>
              <a:rPr lang="en-US" sz="1800" i="1" u="sng" dirty="0"/>
              <a:t>profit</a:t>
            </a:r>
            <a:r>
              <a:rPr lang="en-US" sz="1800" i="1" dirty="0"/>
              <a:t>, and hence, logically, cannot exist in a static state, where there is no </a:t>
            </a:r>
            <a:r>
              <a:rPr lang="en-US" sz="1800" i="1" u="sng" dirty="0"/>
              <a:t>profit</a:t>
            </a:r>
            <a:r>
              <a:rPr lang="en-US" sz="1800" i="1" dirty="0"/>
              <a:t> or loss.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 err="1">
                <a:solidFill>
                  <a:schemeClr val="tx1"/>
                </a:solidFill>
              </a:rPr>
              <a:t>Ve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specifických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podmínkách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české</a:t>
            </a:r>
            <a:r>
              <a:rPr lang="en-US" sz="1800" b="1" i="1" u="sng" dirty="0">
                <a:solidFill>
                  <a:srgbClr val="FF0000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ekonomiky</a:t>
            </a:r>
            <a:r>
              <a:rPr lang="en-US" sz="1800" b="1" i="1" u="sng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růst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nezaměstnanosti</a:t>
            </a:r>
            <a:r>
              <a:rPr lang="en-US" sz="1800" i="1" dirty="0">
                <a:solidFill>
                  <a:schemeClr val="tx1"/>
                </a:solidFill>
              </a:rPr>
              <a:t> v </a:t>
            </a:r>
            <a:r>
              <a:rPr lang="en-US" sz="1800" i="1" dirty="0" err="1">
                <a:solidFill>
                  <a:schemeClr val="tx1"/>
                </a:solidFill>
              </a:rPr>
              <a:t>letech</a:t>
            </a:r>
            <a:r>
              <a:rPr lang="en-US" sz="1800" i="1" dirty="0">
                <a:solidFill>
                  <a:schemeClr val="tx1"/>
                </a:solidFill>
              </a:rPr>
              <a:t> 1991–1993 </a:t>
            </a:r>
            <a:r>
              <a:rPr lang="en-US" sz="1800" i="1" dirty="0" err="1">
                <a:solidFill>
                  <a:schemeClr val="tx1"/>
                </a:solidFill>
              </a:rPr>
              <a:t>značně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zaostal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za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poklesem</a:t>
            </a:r>
            <a:r>
              <a:rPr lang="en-US" sz="1800" i="1" dirty="0">
                <a:solidFill>
                  <a:schemeClr val="tx1"/>
                </a:solidFill>
              </a:rPr>
              <a:t> HDP. […] </a:t>
            </a:r>
            <a:r>
              <a:rPr lang="en-US" sz="1800" i="1" dirty="0" err="1">
                <a:solidFill>
                  <a:schemeClr val="tx1"/>
                </a:solidFill>
              </a:rPr>
              <a:t>Nejméně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dvouprocentní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růst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české</a:t>
            </a:r>
            <a:r>
              <a:rPr lang="en-US" sz="1800" b="1" i="1" u="sng" dirty="0">
                <a:solidFill>
                  <a:srgbClr val="FF0000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ekonomiky</a:t>
            </a:r>
            <a:r>
              <a:rPr lang="en-US" sz="1800" b="1" i="1" u="sng" dirty="0">
                <a:solidFill>
                  <a:srgbClr val="FF0000"/>
                </a:solidFill>
              </a:rPr>
              <a:t>  </a:t>
            </a:r>
            <a:r>
              <a:rPr lang="en-US" sz="1800" i="1" dirty="0" err="1">
                <a:solidFill>
                  <a:schemeClr val="tx1"/>
                </a:solidFill>
              </a:rPr>
              <a:t>již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letos</a:t>
            </a:r>
            <a:r>
              <a:rPr lang="en-US" sz="1800" i="1" dirty="0">
                <a:solidFill>
                  <a:schemeClr val="tx1"/>
                </a:solidFill>
              </a:rPr>
              <a:t>. </a:t>
            </a:r>
            <a:r>
              <a:rPr lang="en-US" sz="1800" dirty="0"/>
              <a:t>(=</a:t>
            </a:r>
            <a:r>
              <a:rPr lang="en-US" sz="1800" i="1" dirty="0"/>
              <a:t>In the specific conditions of </a:t>
            </a:r>
            <a:r>
              <a:rPr lang="en-US" sz="1800" i="1" u="sng" dirty="0"/>
              <a:t>the Czech economy</a:t>
            </a:r>
            <a:r>
              <a:rPr lang="en-US" sz="1800" i="1" dirty="0"/>
              <a:t> the growth of unemployment... This year at least a two percent growth of </a:t>
            </a:r>
            <a:r>
              <a:rPr lang="en-US" sz="1800" i="1" u="sng" dirty="0"/>
              <a:t>the Czech economy</a:t>
            </a:r>
            <a:r>
              <a:rPr lang="en-US" sz="1800" dirty="0" smtClean="0"/>
              <a:t>.)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</a:rPr>
              <a:t>In the Treasury market, investors paid scant attention to the day's economic reports, which for the most part provided a mixed view of </a:t>
            </a:r>
            <a:r>
              <a:rPr lang="en-US" sz="1800" b="1" i="1" u="sng" dirty="0">
                <a:solidFill>
                  <a:srgbClr val="FF0000"/>
                </a:solidFill>
              </a:rPr>
              <a:t>the economy</a:t>
            </a:r>
            <a:r>
              <a:rPr lang="en-US" sz="1800" i="1" dirty="0">
                <a:solidFill>
                  <a:schemeClr val="tx1"/>
                </a:solidFill>
              </a:rPr>
              <a:t>. ``Whether you thought </a:t>
            </a:r>
            <a:r>
              <a:rPr lang="en-US" sz="1800" b="1" i="1" u="sng" dirty="0">
                <a:solidFill>
                  <a:srgbClr val="FF0000"/>
                </a:solidFill>
              </a:rPr>
              <a:t>the economy </a:t>
            </a:r>
            <a:r>
              <a:rPr lang="en-US" sz="1800" i="1" dirty="0">
                <a:solidFill>
                  <a:schemeClr val="tx1"/>
                </a:solidFill>
              </a:rPr>
              <a:t>was growing weak or holding steady, yesterday's economic indicators didn't change your opinion,'' said Charles Lieberman, a managing director at Manufacturers Hanover Securities Corp.</a:t>
            </a:r>
            <a:endParaRPr lang="cs-CZ" sz="1800" i="1" dirty="0">
              <a:solidFill>
                <a:schemeClr val="tx1"/>
              </a:solidFill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7160583" cy="11430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</a:rPr>
              <a:t>Reasons for Disagreement – </a:t>
            </a:r>
            <a:br>
              <a:rPr lang="en-GB" sz="4000" dirty="0">
                <a:effectLst/>
              </a:rPr>
            </a:br>
            <a:r>
              <a:rPr lang="en-GB" sz="4000" dirty="0" smtClean="0">
                <a:effectLst/>
              </a:rPr>
              <a:t>Verbal Nouns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99664"/>
            <a:ext cx="8003232" cy="350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chemeClr val="tx1"/>
                </a:solidFill>
              </a:rPr>
              <a:t>Vedení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Pojišťovny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Investiční</a:t>
            </a:r>
            <a:r>
              <a:rPr lang="en-US" sz="1800" i="1" dirty="0">
                <a:solidFill>
                  <a:schemeClr val="tx1"/>
                </a:solidFill>
              </a:rPr>
              <a:t> a </a:t>
            </a:r>
            <a:r>
              <a:rPr lang="en-US" sz="1800" i="1" dirty="0" err="1">
                <a:solidFill>
                  <a:schemeClr val="tx1"/>
                </a:solidFill>
              </a:rPr>
              <a:t>Poštovní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banky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nás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upozornilo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že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jejich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pojišťovna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nebyla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zařazena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mezi</a:t>
            </a:r>
            <a:r>
              <a:rPr lang="en-US" sz="1800" i="1" dirty="0">
                <a:solidFill>
                  <a:schemeClr val="tx1"/>
                </a:solidFill>
              </a:rPr>
              <a:t> ty, </a:t>
            </a:r>
            <a:r>
              <a:rPr lang="en-US" sz="1800" i="1" dirty="0" err="1">
                <a:solidFill>
                  <a:schemeClr val="tx1"/>
                </a:solidFill>
              </a:rPr>
              <a:t>které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umožňují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úrazové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připojištění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ač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tuto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službu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poskytují</a:t>
            </a:r>
            <a:r>
              <a:rPr lang="en-US" sz="1800" i="1" dirty="0">
                <a:solidFill>
                  <a:schemeClr val="tx1"/>
                </a:solidFill>
              </a:rPr>
              <a:t>. </a:t>
            </a:r>
            <a:r>
              <a:rPr lang="en-US" sz="1800" i="1" dirty="0" err="1">
                <a:solidFill>
                  <a:schemeClr val="tx1"/>
                </a:solidFill>
              </a:rPr>
              <a:t>Omlouváme</a:t>
            </a:r>
            <a:r>
              <a:rPr lang="en-US" sz="1800" i="1" dirty="0">
                <a:solidFill>
                  <a:schemeClr val="tx1"/>
                </a:solidFill>
              </a:rPr>
              <a:t> se </a:t>
            </a:r>
            <a:r>
              <a:rPr lang="en-US" sz="1800" i="1" dirty="0" err="1">
                <a:solidFill>
                  <a:schemeClr val="tx1"/>
                </a:solidFill>
              </a:rPr>
              <a:t>za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toto</a:t>
            </a:r>
            <a:r>
              <a:rPr lang="en-US" sz="1800" b="1" i="1" u="sng" dirty="0">
                <a:solidFill>
                  <a:srgbClr val="FF0000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nedopatření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dotyčná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redaktorka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byla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pokutována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(=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Insurance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Post Bank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anagement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has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notified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insurance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included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among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those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allow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casualty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insurance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although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provides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apologize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cs-CZ" sz="18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oversight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editor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made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mistake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fined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 err="1">
                <a:solidFill>
                  <a:schemeClr val="tx1"/>
                </a:solidFill>
              </a:rPr>
              <a:t>Rychlé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avšak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i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bezpečné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vypořádání</a:t>
            </a:r>
            <a:r>
              <a:rPr lang="en-US" sz="1800" i="1" dirty="0">
                <a:solidFill>
                  <a:schemeClr val="tx1"/>
                </a:solidFill>
              </a:rPr>
              <a:t>. </a:t>
            </a:r>
            <a:r>
              <a:rPr lang="en-US" sz="1800" i="1" dirty="0" err="1">
                <a:solidFill>
                  <a:schemeClr val="tx1"/>
                </a:solidFill>
              </a:rPr>
              <a:t>Rychlost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</a:rPr>
              <a:t>vypořádání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burzovních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obchodů</a:t>
            </a:r>
            <a:r>
              <a:rPr lang="en-US" sz="1800" i="1" dirty="0">
                <a:solidFill>
                  <a:schemeClr val="tx1"/>
                </a:solidFill>
              </a:rPr>
              <a:t> v </a:t>
            </a:r>
            <a:r>
              <a:rPr lang="en-US" sz="1800" i="1" dirty="0" err="1">
                <a:solidFill>
                  <a:schemeClr val="tx1"/>
                </a:solidFill>
              </a:rPr>
              <a:t>čase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odpovídá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podle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Jiřího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Béra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potřebám</a:t>
            </a:r>
            <a:r>
              <a:rPr lang="en-US" sz="1800" dirty="0"/>
              <a:t>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(= Fast, yet safe transaction. According to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Jiřího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Bér’s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opinion, the speed of transaction corresponds to the needs.)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17848"/>
            <a:ext cx="698477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PDT 3.0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208912" cy="4608512"/>
          </a:xfrm>
        </p:spPr>
        <p:txBody>
          <a:bodyPr>
            <a:noAutofit/>
          </a:bodyPr>
          <a:lstStyle/>
          <a:p>
            <a:r>
              <a:rPr lang="en-US" sz="1800" dirty="0"/>
              <a:t>The Prague Dependency Treebank [</a:t>
            </a:r>
            <a:r>
              <a:rPr lang="en-US" sz="1800" dirty="0" err="1"/>
              <a:t>Bej</a:t>
            </a:r>
            <a:r>
              <a:rPr lang="cs-CZ" sz="1800" dirty="0" err="1"/>
              <a:t>ček</a:t>
            </a:r>
            <a:r>
              <a:rPr lang="cs-CZ" sz="1800" dirty="0"/>
              <a:t> et al. 2013</a:t>
            </a:r>
            <a:r>
              <a:rPr lang="en-US" sz="1800" dirty="0"/>
              <a:t>]</a:t>
            </a:r>
          </a:p>
          <a:p>
            <a:r>
              <a:rPr lang="en-US" sz="1800" dirty="0"/>
              <a:t>Czech newspaper texts, </a:t>
            </a:r>
          </a:p>
          <a:p>
            <a:r>
              <a:rPr lang="en-US" sz="1800" dirty="0"/>
              <a:t>ca. </a:t>
            </a:r>
            <a:r>
              <a:rPr lang="cs-CZ" sz="1800" dirty="0"/>
              <a:t>50000 </a:t>
            </a:r>
            <a:r>
              <a:rPr lang="cs-CZ" sz="1800" dirty="0" err="1"/>
              <a:t>sentences</a:t>
            </a:r>
            <a:r>
              <a:rPr lang="en-US" sz="1800" dirty="0"/>
              <a:t> (3165 documents, 833195 tokens)</a:t>
            </a:r>
          </a:p>
          <a:p>
            <a:r>
              <a:rPr lang="en-US" sz="1800" dirty="0"/>
              <a:t>The three PDT layers – capture grammatical </a:t>
            </a:r>
            <a:r>
              <a:rPr lang="en-US" sz="1800" dirty="0" err="1"/>
              <a:t>i</a:t>
            </a:r>
            <a:r>
              <a:rPr lang="cs-CZ" sz="1800" dirty="0" err="1"/>
              <a:t>nformation</a:t>
            </a:r>
            <a:r>
              <a:rPr lang="cs-CZ" sz="1800" dirty="0"/>
              <a:t>: </a:t>
            </a:r>
            <a:r>
              <a:rPr lang="cs-CZ" sz="1800" dirty="0" err="1"/>
              <a:t>morphological</a:t>
            </a:r>
            <a:r>
              <a:rPr lang="cs-CZ" sz="1800" dirty="0"/>
              <a:t>, </a:t>
            </a:r>
            <a:r>
              <a:rPr lang="cs-CZ" sz="1800" dirty="0" err="1"/>
              <a:t>surface</a:t>
            </a:r>
            <a:r>
              <a:rPr lang="cs-CZ" sz="1800" dirty="0"/>
              <a:t> </a:t>
            </a:r>
            <a:r>
              <a:rPr lang="cs-CZ" sz="1800" dirty="0" err="1"/>
              <a:t>shape</a:t>
            </a:r>
            <a:r>
              <a:rPr lang="cs-CZ" sz="1800" dirty="0"/>
              <a:t> (</a:t>
            </a:r>
            <a:r>
              <a:rPr lang="cs-CZ" sz="1800" dirty="0" err="1"/>
              <a:t>analytical</a:t>
            </a:r>
            <a:r>
              <a:rPr lang="cs-CZ" sz="1800" dirty="0"/>
              <a:t>) and</a:t>
            </a:r>
            <a:r>
              <a:rPr lang="en-US" sz="1800" dirty="0"/>
              <a:t> underlying syntactic (</a:t>
            </a:r>
            <a:r>
              <a:rPr lang="cs-CZ" sz="1800" dirty="0" err="1"/>
              <a:t>tectogrammatical</a:t>
            </a:r>
            <a:r>
              <a:rPr lang="en-US" sz="1800" dirty="0"/>
              <a:t>)</a:t>
            </a:r>
          </a:p>
          <a:p>
            <a:r>
              <a:rPr lang="cs-CZ" sz="1800" dirty="0"/>
              <a:t>t-</a:t>
            </a:r>
            <a:r>
              <a:rPr lang="cs-CZ" sz="1800" dirty="0" err="1"/>
              <a:t>layer</a:t>
            </a:r>
            <a:r>
              <a:rPr lang="cs-CZ" sz="1800" dirty="0"/>
              <a:t> </a:t>
            </a:r>
            <a:r>
              <a:rPr lang="cs-CZ" sz="1800" dirty="0" err="1"/>
              <a:t>includes</a:t>
            </a:r>
            <a:endParaRPr lang="ru-RU" sz="1800" dirty="0"/>
          </a:p>
          <a:p>
            <a:pPr lvl="1"/>
            <a:r>
              <a:rPr lang="en-US" sz="1800" dirty="0"/>
              <a:t>semantic labeling of content words and coordinating conjunctions</a:t>
            </a:r>
          </a:p>
          <a:p>
            <a:pPr lvl="1"/>
            <a:r>
              <a:rPr lang="cs-CZ" sz="1800" dirty="0"/>
              <a:t>argument </a:t>
            </a:r>
            <a:r>
              <a:rPr lang="cs-CZ" sz="1800" dirty="0" err="1"/>
              <a:t>structure</a:t>
            </a:r>
            <a:r>
              <a:rPr lang="cs-CZ" sz="1800" dirty="0"/>
              <a:t> </a:t>
            </a:r>
            <a:r>
              <a:rPr lang="cs-CZ" sz="1800" dirty="0" err="1"/>
              <a:t>description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on a </a:t>
            </a:r>
            <a:r>
              <a:rPr lang="cs-CZ" sz="1800" dirty="0" err="1"/>
              <a:t>valency</a:t>
            </a:r>
            <a:r>
              <a:rPr lang="cs-CZ" sz="1800" dirty="0"/>
              <a:t> </a:t>
            </a:r>
            <a:r>
              <a:rPr lang="cs-CZ" sz="1800" dirty="0" err="1" smtClean="0"/>
              <a:t>lexicon</a:t>
            </a:r>
            <a:endParaRPr lang="en-US" sz="1800" dirty="0" smtClean="0"/>
          </a:p>
          <a:p>
            <a:pPr lvl="1"/>
            <a:r>
              <a:rPr lang="cs-CZ" sz="1800" dirty="0" err="1"/>
              <a:t>ellipsis</a:t>
            </a:r>
            <a:r>
              <a:rPr lang="cs-CZ" sz="1800" dirty="0"/>
              <a:t> </a:t>
            </a:r>
            <a:r>
              <a:rPr lang="cs-CZ" sz="1800" dirty="0" err="1"/>
              <a:t>reconstruction</a:t>
            </a:r>
            <a:endParaRPr lang="cs-CZ" sz="1800" dirty="0"/>
          </a:p>
          <a:p>
            <a:pPr lvl="1"/>
            <a:r>
              <a:rPr lang="cs-CZ" sz="1800" dirty="0" smtClean="0"/>
              <a:t>coreference </a:t>
            </a:r>
            <a:r>
              <a:rPr lang="cs-CZ" sz="1800" dirty="0" err="1" smtClean="0"/>
              <a:t>annotation</a:t>
            </a:r>
            <a:r>
              <a:rPr lang="en-US" sz="1800" dirty="0" smtClean="0"/>
              <a:t> (pronominal, zero, NPs incl. differentiation to specific/generic)</a:t>
            </a:r>
          </a:p>
          <a:p>
            <a:pPr lvl="1"/>
            <a:r>
              <a:rPr lang="en-US" sz="1800" dirty="0" smtClean="0"/>
              <a:t>bridging relations annotation</a:t>
            </a:r>
          </a:p>
          <a:p>
            <a:pPr lvl="1"/>
            <a:r>
              <a:rPr lang="en-US" sz="1800" dirty="0" smtClean="0"/>
              <a:t>discourse structure annotation</a:t>
            </a:r>
            <a:endParaRPr lang="cs-CZ" sz="18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4208255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effectLst/>
              </a:rPr>
              <a:t>Ability to refer </a:t>
            </a:r>
            <a:endParaRPr lang="en-US" sz="4000" dirty="0">
              <a:effectLst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7754" y="1564050"/>
            <a:ext cx="123142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specific</a:t>
            </a:r>
          </a:p>
          <a:p>
            <a:r>
              <a:rPr lang="en-US" sz="1400" dirty="0" smtClean="0"/>
              <a:t>concrete NPs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51653" y="2348880"/>
            <a:ext cx="123142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non-specific</a:t>
            </a:r>
          </a:p>
          <a:p>
            <a:r>
              <a:rPr lang="en-US" sz="1400" dirty="0" smtClean="0"/>
              <a:t>concrete </a:t>
            </a:r>
            <a:r>
              <a:rPr lang="en-US" sz="1400" dirty="0"/>
              <a:t>NPs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59832" y="3068960"/>
            <a:ext cx="111761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generic </a:t>
            </a:r>
            <a:r>
              <a:rPr lang="en-US" sz="1400" dirty="0"/>
              <a:t>NPs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07051" y="3645024"/>
            <a:ext cx="125066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abstract, </a:t>
            </a:r>
            <a:r>
              <a:rPr lang="en-US" sz="1400" dirty="0"/>
              <a:t>NPs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68144" y="4663008"/>
            <a:ext cx="1027845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verbal </a:t>
            </a:r>
            <a:r>
              <a:rPr lang="en-US" sz="1400" dirty="0"/>
              <a:t>NPs</a:t>
            </a:r>
            <a:endParaRPr lang="en-US" sz="1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4933641" y="4171609"/>
            <a:ext cx="101021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adjectives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64288" y="5115190"/>
            <a:ext cx="61266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verbs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3484208" y="1537628"/>
            <a:ext cx="9437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adverbs, PPs</a:t>
            </a:r>
            <a:endParaRPr lang="cs-CZ" sz="1400" dirty="0"/>
          </a:p>
        </p:txBody>
      </p:sp>
      <p:sp>
        <p:nvSpPr>
          <p:cNvPr id="19" name="Šipka dolů 18"/>
          <p:cNvSpPr/>
          <p:nvPr/>
        </p:nvSpPr>
        <p:spPr>
          <a:xfrm rot="17966279">
            <a:off x="5006053" y="-378674"/>
            <a:ext cx="295322" cy="746505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9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Reasons for </a:t>
            </a:r>
            <a:r>
              <a:rPr lang="en-GB" b="1" dirty="0" smtClean="0"/>
              <a:t>Disagreement – Guidelines Restrictions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i="1" dirty="0"/>
              <a:t>In Richmond, Ind.,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type F railing </a:t>
            </a:r>
            <a:r>
              <a:rPr lang="en-GB" i="1" dirty="0"/>
              <a:t>is being used to replace arched openings on the </a:t>
            </a:r>
            <a:r>
              <a:rPr lang="en-GB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 Street Bridge</a:t>
            </a:r>
            <a:r>
              <a:rPr lang="en-GB" i="1" dirty="0"/>
              <a:t>. Garret Boone, who teaches art at Earlham College, calls </a:t>
            </a:r>
            <a:r>
              <a:rPr lang="en-GB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new structure</a:t>
            </a:r>
            <a:r>
              <a:rPr lang="en-GB" i="1" dirty="0"/>
              <a:t> ``just an ugly bridge'' and one that blocks the view of a new park below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0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420888"/>
            <a:ext cx="822960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/>
              <a:t>I </a:t>
            </a:r>
            <a:r>
              <a:rPr lang="en-GB" sz="2000" i="1" dirty="0" err="1"/>
              <a:t>přes</a:t>
            </a:r>
            <a:r>
              <a:rPr lang="en-GB" sz="2000" i="1" dirty="0"/>
              <a:t> </a:t>
            </a:r>
            <a:r>
              <a:rPr lang="en-GB" sz="2000" i="1" dirty="0" err="1"/>
              <a:t>klesající</a:t>
            </a:r>
            <a:r>
              <a:rPr lang="en-GB" sz="2000" i="1" dirty="0"/>
              <a:t> </a:t>
            </a:r>
            <a:r>
              <a:rPr lang="en-GB" sz="2000" i="1" dirty="0" err="1"/>
              <a:t>inflaci</a:t>
            </a:r>
            <a:r>
              <a:rPr lang="en-GB" sz="2000" i="1" dirty="0"/>
              <a:t> </a:t>
            </a:r>
            <a:r>
              <a:rPr lang="en-GB" sz="2000" i="1" dirty="0" err="1"/>
              <a:t>ve</a:t>
            </a:r>
            <a:r>
              <a:rPr lang="en-GB" sz="2000" i="1" dirty="0"/>
              <a:t> </a:t>
            </a:r>
            <a:r>
              <a:rPr lang="en-GB" sz="2000" i="1" dirty="0" err="1"/>
              <a:t>světě</a:t>
            </a:r>
            <a:r>
              <a:rPr lang="en-GB" sz="2000" i="1" dirty="0"/>
              <a:t> … je </a:t>
            </a:r>
            <a:r>
              <a:rPr lang="en-GB" sz="2000" i="1" dirty="0" err="1"/>
              <a:t>tisk</a:t>
            </a:r>
            <a:r>
              <a:rPr lang="en-GB" sz="2000" i="1" dirty="0"/>
              <a:t> </a:t>
            </a:r>
            <a:r>
              <a:rPr lang="en-GB" sz="2000" i="1" u="sng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sz="2000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000" i="1" dirty="0"/>
              <a:t>a </a:t>
            </a:r>
            <a:r>
              <a:rPr lang="en-GB" sz="2000" i="1" dirty="0" err="1"/>
              <a:t>výroba</a:t>
            </a:r>
            <a:r>
              <a:rPr lang="en-GB" sz="2000" i="1" dirty="0"/>
              <a:t> </a:t>
            </a:r>
            <a:r>
              <a:rPr lang="en-GB" sz="2000" i="1" dirty="0" err="1"/>
              <a:t>bankovkového</a:t>
            </a:r>
            <a:r>
              <a:rPr lang="en-GB" sz="2000" i="1" dirty="0"/>
              <a:t> </a:t>
            </a:r>
            <a:r>
              <a:rPr lang="en-GB" sz="2000" i="1" dirty="0" err="1"/>
              <a:t>papíru</a:t>
            </a:r>
            <a:r>
              <a:rPr lang="en-GB" sz="2000" i="1" dirty="0"/>
              <a:t> </a:t>
            </a:r>
            <a:r>
              <a:rPr lang="en-GB" sz="2000" i="1" dirty="0" err="1"/>
              <a:t>jedním</a:t>
            </a:r>
            <a:r>
              <a:rPr lang="en-GB" sz="2000" i="1" dirty="0"/>
              <a:t> z </a:t>
            </a:r>
            <a:r>
              <a:rPr lang="en-GB" sz="2000" i="1" dirty="0" err="1"/>
              <a:t>nejlukrativnějších</a:t>
            </a:r>
            <a:r>
              <a:rPr lang="en-GB" sz="2000" i="1" dirty="0"/>
              <a:t> </a:t>
            </a:r>
            <a:r>
              <a:rPr lang="en-GB" sz="2000" i="1" dirty="0" err="1"/>
              <a:t>odvětví</a:t>
            </a:r>
            <a:r>
              <a:rPr lang="en-GB" sz="2000" i="1" dirty="0"/>
              <a:t>. </a:t>
            </a:r>
            <a:r>
              <a:rPr lang="en-GB" sz="2000" dirty="0"/>
              <a:t>[…]</a:t>
            </a:r>
            <a:r>
              <a:rPr lang="en-GB" sz="2000" i="1" dirty="0"/>
              <a:t> … </a:t>
            </a:r>
            <a:r>
              <a:rPr lang="en-GB" sz="2000" i="1" dirty="0" err="1"/>
              <a:t>Rozšíření</a:t>
            </a:r>
            <a:r>
              <a:rPr lang="en-GB" sz="2000" i="1" dirty="0"/>
              <a:t> </a:t>
            </a:r>
            <a:r>
              <a:rPr lang="en-GB" sz="2000" i="1" dirty="0" err="1"/>
              <a:t>bankovních</a:t>
            </a:r>
            <a:r>
              <a:rPr lang="en-GB" sz="2000" i="1" dirty="0"/>
              <a:t> </a:t>
            </a:r>
            <a:r>
              <a:rPr lang="en-GB" sz="2000" i="1" dirty="0" err="1"/>
              <a:t>automatů</a:t>
            </a:r>
            <a:r>
              <a:rPr lang="en-GB" sz="2000" i="1" dirty="0"/>
              <a:t> </a:t>
            </a:r>
            <a:r>
              <a:rPr lang="en-GB" sz="2000" i="1" dirty="0" err="1"/>
              <a:t>vyžaduje</a:t>
            </a:r>
            <a:r>
              <a:rPr lang="en-GB" sz="2000" i="1" dirty="0"/>
              <a:t> </a:t>
            </a:r>
            <a:r>
              <a:rPr lang="en-GB" sz="2000" i="1" dirty="0" err="1"/>
              <a:t>neustálý</a:t>
            </a:r>
            <a:r>
              <a:rPr lang="en-GB" sz="2000" i="1" dirty="0"/>
              <a:t> </a:t>
            </a:r>
            <a:r>
              <a:rPr lang="en-GB" sz="2000" i="1" dirty="0" err="1"/>
              <a:t>přísun</a:t>
            </a:r>
            <a:r>
              <a:rPr lang="en-GB" sz="2000" i="1" dirty="0"/>
              <a:t> </a:t>
            </a:r>
            <a:r>
              <a:rPr lang="en-GB" sz="2000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nepoškozených</a:t>
            </a:r>
            <a:r>
              <a:rPr lang="en-GB" sz="2000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000" i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bankovek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(=</a:t>
            </a:r>
            <a:r>
              <a:rPr lang="en-GB" sz="2000" i="1" dirty="0"/>
              <a:t> Although inflation in the world rather decreases, </a:t>
            </a:r>
            <a:r>
              <a:rPr lang="en-GB" sz="2000" dirty="0"/>
              <a:t>… </a:t>
            </a:r>
            <a:r>
              <a:rPr lang="en-GB" sz="2000" i="1" dirty="0"/>
              <a:t>printing </a:t>
            </a:r>
            <a:r>
              <a:rPr lang="en-GB" sz="2000" i="1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banknotes</a:t>
            </a:r>
            <a:r>
              <a:rPr lang="en-GB" sz="20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000" i="1" dirty="0"/>
              <a:t>and production of banknote paper is still one of the most profitable areas. Mass expansion of ATMs calls for permanent increase of </a:t>
            </a:r>
            <a:r>
              <a:rPr lang="en-GB" sz="2000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undamaged banknotes</a:t>
            </a:r>
            <a:r>
              <a:rPr lang="en-GB" sz="2000" dirty="0" smtClean="0"/>
              <a:t>.)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376607" cy="11430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</a:rPr>
              <a:t>Reasons </a:t>
            </a:r>
            <a:r>
              <a:rPr lang="en-GB" sz="4000" dirty="0" smtClean="0">
                <a:effectLst/>
              </a:rPr>
              <a:t>for Disagreement </a:t>
            </a:r>
            <a:r>
              <a:rPr lang="en-GB" sz="4000" dirty="0">
                <a:effectLst/>
              </a:rPr>
              <a:t>– Empirical Ambiguity</a:t>
            </a:r>
            <a:endParaRPr lang="en-US" sz="4000" dirty="0">
              <a:effectLst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8346" y="2348880"/>
            <a:ext cx="8229600" cy="3321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skupina</a:t>
            </a:r>
            <a:r>
              <a:rPr lang="en-US" i="1" dirty="0"/>
              <a:t> </a:t>
            </a:r>
            <a:r>
              <a:rPr lang="en-US" i="1" dirty="0" err="1"/>
              <a:t>lidí</a:t>
            </a:r>
            <a:r>
              <a:rPr lang="en-US" i="1" dirty="0"/>
              <a:t> </a:t>
            </a:r>
            <a:r>
              <a:rPr lang="en-US" i="1" dirty="0" smtClean="0"/>
              <a:t>(= a group </a:t>
            </a:r>
            <a:r>
              <a:rPr lang="en-US" i="1" dirty="0"/>
              <a:t>of people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počet</a:t>
            </a:r>
            <a:r>
              <a:rPr lang="en-US" i="1" dirty="0" smtClean="0"/>
              <a:t> </a:t>
            </a:r>
            <a:r>
              <a:rPr lang="en-US" i="1" dirty="0" err="1" smtClean="0"/>
              <a:t>akcií</a:t>
            </a:r>
            <a:r>
              <a:rPr lang="cs-CZ" i="1" dirty="0"/>
              <a:t> </a:t>
            </a:r>
            <a:r>
              <a:rPr lang="en-US" i="1" dirty="0" smtClean="0"/>
              <a:t>(= a number </a:t>
            </a:r>
            <a:r>
              <a:rPr lang="en-US" i="1" dirty="0"/>
              <a:t>of stocks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stádo</a:t>
            </a:r>
            <a:r>
              <a:rPr lang="en-US" i="1" dirty="0" smtClean="0"/>
              <a:t> </a:t>
            </a:r>
            <a:r>
              <a:rPr lang="en-US" i="1" dirty="0" err="1"/>
              <a:t>krav</a:t>
            </a:r>
            <a:r>
              <a:rPr lang="en-US" i="1" dirty="0"/>
              <a:t> </a:t>
            </a:r>
            <a:r>
              <a:rPr lang="en-US" i="1" dirty="0" smtClean="0"/>
              <a:t>(= a herd </a:t>
            </a:r>
            <a:r>
              <a:rPr lang="en-US" i="1" dirty="0"/>
              <a:t>of cows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dostatek</a:t>
            </a:r>
            <a:r>
              <a:rPr lang="en-US" i="1" dirty="0" smtClean="0"/>
              <a:t> </a:t>
            </a:r>
            <a:r>
              <a:rPr lang="en-US" i="1" dirty="0" err="1"/>
              <a:t>financí</a:t>
            </a:r>
            <a:r>
              <a:rPr lang="en-US" i="1" dirty="0"/>
              <a:t> </a:t>
            </a:r>
            <a:r>
              <a:rPr lang="en-US" i="1" dirty="0" smtClean="0"/>
              <a:t>(= abundance </a:t>
            </a:r>
            <a:r>
              <a:rPr lang="en-US" i="1" dirty="0"/>
              <a:t>of </a:t>
            </a:r>
            <a:r>
              <a:rPr lang="en-US" i="1" dirty="0" smtClean="0"/>
              <a:t>finance</a:t>
            </a:r>
            <a:r>
              <a:rPr lang="cs-CZ" i="1" dirty="0" smtClean="0"/>
              <a:t>s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milióny</a:t>
            </a:r>
            <a:r>
              <a:rPr lang="en-US" i="1" dirty="0" smtClean="0"/>
              <a:t> </a:t>
            </a:r>
            <a:r>
              <a:rPr lang="cs-CZ" i="1" dirty="0" smtClean="0"/>
              <a:t>Ž</a:t>
            </a:r>
            <a:r>
              <a:rPr lang="en-US" i="1" dirty="0" err="1" smtClean="0"/>
              <a:t>idů</a:t>
            </a:r>
            <a:r>
              <a:rPr lang="en-US" i="1" dirty="0" smtClean="0"/>
              <a:t> (=</a:t>
            </a:r>
            <a:r>
              <a:rPr lang="cs-CZ" i="1" dirty="0" smtClean="0"/>
              <a:t> </a:t>
            </a:r>
            <a:r>
              <a:rPr lang="en-US" i="1" dirty="0" smtClean="0"/>
              <a:t>millions </a:t>
            </a:r>
            <a:r>
              <a:rPr lang="en-US" i="1" dirty="0"/>
              <a:t>of Jews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sklenice</a:t>
            </a:r>
            <a:r>
              <a:rPr lang="en-US" i="1" dirty="0" smtClean="0"/>
              <a:t> </a:t>
            </a:r>
            <a:r>
              <a:rPr lang="en-US" i="1" dirty="0" err="1"/>
              <a:t>piva</a:t>
            </a:r>
            <a:r>
              <a:rPr lang="en-US" i="1" dirty="0"/>
              <a:t> </a:t>
            </a:r>
            <a:r>
              <a:rPr lang="en-US" i="1" dirty="0" smtClean="0"/>
              <a:t>(=</a:t>
            </a:r>
            <a:r>
              <a:rPr lang="cs-CZ" i="1" dirty="0" smtClean="0"/>
              <a:t> a </a:t>
            </a:r>
            <a:r>
              <a:rPr lang="en-US" i="1" dirty="0" smtClean="0"/>
              <a:t>glass </a:t>
            </a:r>
            <a:r>
              <a:rPr lang="en-US" i="1" dirty="0"/>
              <a:t>of beer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0" indent="0">
              <a:buNone/>
            </a:pPr>
            <a:r>
              <a:rPr lang="en-US" i="1" dirty="0" err="1" smtClean="0"/>
              <a:t>deset</a:t>
            </a:r>
            <a:r>
              <a:rPr lang="en-US" i="1" dirty="0" smtClean="0"/>
              <a:t> </a:t>
            </a:r>
            <a:r>
              <a:rPr lang="en-US" i="1" dirty="0" err="1"/>
              <a:t>procent</a:t>
            </a:r>
            <a:r>
              <a:rPr lang="en-US" i="1" dirty="0"/>
              <a:t> </a:t>
            </a:r>
            <a:r>
              <a:rPr lang="en-US" i="1" dirty="0" err="1"/>
              <a:t>obyvatel</a:t>
            </a:r>
            <a:r>
              <a:rPr lang="en-US" i="1" dirty="0"/>
              <a:t> </a:t>
            </a:r>
            <a:r>
              <a:rPr lang="en-US" i="1" dirty="0" smtClean="0"/>
              <a:t>(=</a:t>
            </a:r>
            <a:r>
              <a:rPr lang="cs-CZ" i="1" dirty="0" smtClean="0"/>
              <a:t> </a:t>
            </a:r>
            <a:r>
              <a:rPr lang="en-US" i="1" dirty="0" smtClean="0"/>
              <a:t>ten </a:t>
            </a:r>
            <a:r>
              <a:rPr lang="en-US" i="1" dirty="0"/>
              <a:t>percent of population</a:t>
            </a:r>
            <a:r>
              <a:rPr lang="en-US" i="1" dirty="0" smtClean="0"/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 smtClean="0">
                <a:effectLst/>
              </a:rPr>
              <a:t>Reasons for Disagreement – </a:t>
            </a:r>
            <a:r>
              <a:rPr lang="en-US" sz="3200" dirty="0" smtClean="0">
                <a:effectLst/>
              </a:rPr>
              <a:t>measure NPs and </a:t>
            </a:r>
            <a:r>
              <a:rPr lang="en-US" sz="3200" dirty="0">
                <a:effectLst/>
              </a:rPr>
              <a:t>other NPs </a:t>
            </a:r>
            <a:r>
              <a:rPr lang="en-US" sz="3200" dirty="0" smtClean="0">
                <a:effectLst/>
              </a:rPr>
              <a:t>with </a:t>
            </a:r>
            <a:r>
              <a:rPr lang="en-US" sz="3200" dirty="0">
                <a:effectLst/>
              </a:rPr>
              <a:t>a ‘container’ meaning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8346" y="2276872"/>
            <a:ext cx="8229600" cy="4248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/>
              <a:t>Podle</a:t>
            </a:r>
            <a:r>
              <a:rPr lang="en-US" i="1" dirty="0"/>
              <a:t> </a:t>
            </a:r>
            <a:r>
              <a:rPr lang="en-US" i="1" dirty="0" err="1"/>
              <a:t>výzkumů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vyspělých</a:t>
            </a:r>
            <a:r>
              <a:rPr lang="en-US" i="1" dirty="0"/>
              <a:t> </a:t>
            </a:r>
            <a:r>
              <a:rPr lang="en-US" i="1" dirty="0" err="1"/>
              <a:t>zemích</a:t>
            </a:r>
            <a:r>
              <a:rPr lang="en-US" i="1" dirty="0"/>
              <a:t> se </a:t>
            </a:r>
            <a:r>
              <a:rPr lang="en-US" i="1" dirty="0" err="1"/>
              <a:t>ukazuje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lidí</a:t>
            </a:r>
            <a:r>
              <a:rPr lang="en-US" b="1" i="1" u="sng" dirty="0">
                <a:solidFill>
                  <a:schemeClr val="accent6"/>
                </a:solidFill>
              </a:rPr>
              <a:t>, </a:t>
            </a:r>
            <a:r>
              <a:rPr lang="en-US" b="1" i="1" u="sng" dirty="0" err="1">
                <a:solidFill>
                  <a:schemeClr val="accent6"/>
                </a:solidFill>
              </a:rPr>
              <a:t>kteří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potřebují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speciální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služby</a:t>
            </a:r>
            <a:r>
              <a:rPr lang="en-US" i="1" dirty="0"/>
              <a:t>, je </a:t>
            </a:r>
            <a:r>
              <a:rPr lang="en-US" i="1" dirty="0" err="1"/>
              <a:t>daleko</a:t>
            </a:r>
            <a:r>
              <a:rPr lang="en-US" i="1" dirty="0"/>
              <a:t> </a:t>
            </a:r>
            <a:r>
              <a:rPr lang="en-US" i="1" dirty="0" err="1"/>
              <a:t>víc</a:t>
            </a:r>
            <a:r>
              <a:rPr lang="en-US" i="1" dirty="0"/>
              <a:t>. U </a:t>
            </a:r>
            <a:r>
              <a:rPr lang="en-US" i="1" dirty="0" err="1"/>
              <a:t>nás</a:t>
            </a:r>
            <a:r>
              <a:rPr lang="en-US" i="1" dirty="0"/>
              <a:t> by </a:t>
            </a:r>
            <a:r>
              <a:rPr lang="en-US" b="1" i="1" u="sng" dirty="0" err="1">
                <a:solidFill>
                  <a:schemeClr val="accent6"/>
                </a:solidFill>
              </a:rPr>
              <a:t>tuto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b="1" i="1" u="sng" dirty="0" err="1">
                <a:solidFill>
                  <a:schemeClr val="accent6"/>
                </a:solidFill>
              </a:rPr>
              <a:t>skupinu</a:t>
            </a:r>
            <a:r>
              <a:rPr lang="en-US" b="1" i="1" u="sng" dirty="0">
                <a:solidFill>
                  <a:schemeClr val="accent6"/>
                </a:solidFill>
              </a:rPr>
              <a:t> </a:t>
            </a:r>
            <a:r>
              <a:rPr lang="en-US" i="1" dirty="0" err="1"/>
              <a:t>tvořilo</a:t>
            </a:r>
            <a:r>
              <a:rPr lang="en-US" i="1" dirty="0"/>
              <a:t> </a:t>
            </a:r>
            <a:r>
              <a:rPr lang="en-US" i="1" dirty="0" err="1"/>
              <a:t>asi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70000 </a:t>
            </a:r>
            <a:r>
              <a:rPr lang="en-US" i="1" dirty="0" err="1"/>
              <a:t>osob</a:t>
            </a:r>
            <a:r>
              <a:rPr lang="en-US" i="1" dirty="0"/>
              <a:t>.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b="1" i="1" u="sng" dirty="0">
                <a:solidFill>
                  <a:schemeClr val="accent6"/>
                </a:solidFill>
              </a:rPr>
              <a:t>to</a:t>
            </a:r>
            <a:r>
              <a:rPr lang="en-US" i="1" dirty="0"/>
              <a:t> </a:t>
            </a:r>
            <a:r>
              <a:rPr lang="en-US" i="1" dirty="0" err="1"/>
              <a:t>hlavně</a:t>
            </a:r>
            <a:r>
              <a:rPr lang="en-US" i="1" dirty="0"/>
              <a:t> </a:t>
            </a:r>
            <a:r>
              <a:rPr lang="en-US" i="1" dirty="0" err="1"/>
              <a:t>starší</a:t>
            </a:r>
            <a:r>
              <a:rPr lang="en-US" i="1" dirty="0"/>
              <a:t> </a:t>
            </a:r>
            <a:r>
              <a:rPr lang="en-US" i="1" dirty="0" err="1"/>
              <a:t>lidé</a:t>
            </a:r>
            <a:r>
              <a:rPr lang="en-US" i="1" dirty="0"/>
              <a:t> se </a:t>
            </a:r>
            <a:r>
              <a:rPr lang="en-US" i="1" dirty="0" err="1"/>
              <a:t>zbytky</a:t>
            </a:r>
            <a:r>
              <a:rPr lang="en-US" i="1" dirty="0"/>
              <a:t> </a:t>
            </a:r>
            <a:r>
              <a:rPr lang="en-US" i="1" dirty="0" err="1"/>
              <a:t>zraku</a:t>
            </a:r>
            <a:r>
              <a:rPr lang="en-US" i="1" dirty="0"/>
              <a:t> a </a:t>
            </a:r>
            <a:r>
              <a:rPr lang="en-US" i="1" dirty="0" err="1"/>
              <a:t>slabozrací</a:t>
            </a:r>
            <a:r>
              <a:rPr lang="en-US" i="1" dirty="0"/>
              <a:t>. </a:t>
            </a:r>
            <a:r>
              <a:rPr lang="en-US" b="1" i="1" u="sng" dirty="0">
                <a:solidFill>
                  <a:schemeClr val="accent6"/>
                </a:solidFill>
              </a:rPr>
              <a:t>Tato </a:t>
            </a:r>
            <a:r>
              <a:rPr lang="en-US" b="1" i="1" u="sng" dirty="0" err="1">
                <a:solidFill>
                  <a:schemeClr val="accent6"/>
                </a:solidFill>
              </a:rPr>
              <a:t>skupina</a:t>
            </a:r>
            <a:r>
              <a:rPr lang="en-US" i="1" dirty="0"/>
              <a:t> </a:t>
            </a:r>
            <a:r>
              <a:rPr lang="en-US" i="1" dirty="0" err="1"/>
              <a:t>stojí</a:t>
            </a:r>
            <a:r>
              <a:rPr lang="en-US" i="1" dirty="0"/>
              <a:t> </a:t>
            </a:r>
            <a:r>
              <a:rPr lang="en-US" i="1" dirty="0" err="1"/>
              <a:t>úplně</a:t>
            </a:r>
            <a:r>
              <a:rPr lang="en-US" i="1" dirty="0"/>
              <a:t> </a:t>
            </a:r>
            <a:r>
              <a:rPr lang="en-US" i="1" dirty="0" err="1"/>
              <a:t>mimo</a:t>
            </a:r>
            <a:r>
              <a:rPr lang="en-US" i="1" dirty="0"/>
              <a:t> a </a:t>
            </a:r>
            <a:r>
              <a:rPr lang="en-US" i="1" dirty="0" err="1"/>
              <a:t>má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život</a:t>
            </a:r>
            <a:r>
              <a:rPr lang="en-US" i="1" dirty="0"/>
              <a:t> </a:t>
            </a:r>
            <a:r>
              <a:rPr lang="en-US" i="1" dirty="0" err="1"/>
              <a:t>ještě</a:t>
            </a:r>
            <a:r>
              <a:rPr lang="en-US" i="1" dirty="0"/>
              <a:t> </a:t>
            </a:r>
            <a:r>
              <a:rPr lang="en-US" i="1" dirty="0" err="1"/>
              <a:t>více</a:t>
            </a:r>
            <a:r>
              <a:rPr lang="en-US" i="1" dirty="0"/>
              <a:t> </a:t>
            </a:r>
            <a:r>
              <a:rPr lang="en-US" i="1" dirty="0" err="1"/>
              <a:t>ztížený</a:t>
            </a:r>
            <a:r>
              <a:rPr lang="en-US" i="1" dirty="0"/>
              <a:t>, </a:t>
            </a:r>
            <a:r>
              <a:rPr lang="en-US" i="1" dirty="0" err="1"/>
              <a:t>protože</a:t>
            </a:r>
            <a:r>
              <a:rPr lang="en-US" i="1" dirty="0"/>
              <a:t> </a:t>
            </a:r>
            <a:r>
              <a:rPr lang="en-US" i="1" dirty="0" err="1"/>
              <a:t>mnozí</a:t>
            </a:r>
            <a:r>
              <a:rPr lang="en-US" i="1" dirty="0"/>
              <a:t> o </a:t>
            </a:r>
            <a:r>
              <a:rPr lang="en-US" i="1" dirty="0" err="1"/>
              <a:t>těchto</a:t>
            </a:r>
            <a:r>
              <a:rPr lang="en-US" i="1" dirty="0"/>
              <a:t> </a:t>
            </a:r>
            <a:r>
              <a:rPr lang="en-US" i="1" dirty="0" err="1"/>
              <a:t>službách</a:t>
            </a:r>
            <a:r>
              <a:rPr lang="en-US" i="1" dirty="0"/>
              <a:t> </a:t>
            </a:r>
            <a:r>
              <a:rPr lang="en-US" i="1" dirty="0" err="1"/>
              <a:t>ani</a:t>
            </a:r>
            <a:r>
              <a:rPr lang="en-US" i="1" dirty="0"/>
              <a:t> </a:t>
            </a:r>
            <a:r>
              <a:rPr lang="en-US" i="1" dirty="0" err="1"/>
              <a:t>nevědí</a:t>
            </a:r>
            <a:r>
              <a:rPr lang="en-US" dirty="0"/>
              <a:t>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(=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According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developed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there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 many more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who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need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special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our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country,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such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would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count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about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70,000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mainly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older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sighted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visually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impaired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completely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their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life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being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more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because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don’t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know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about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many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these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b="1" i="1" dirty="0" err="1">
                <a:solidFill>
                  <a:schemeClr val="accent6"/>
                </a:solidFill>
              </a:rPr>
              <a:t>Tří</a:t>
            </a:r>
            <a:r>
              <a:rPr lang="en-US" b="1" i="1" dirty="0">
                <a:solidFill>
                  <a:schemeClr val="accent6"/>
                </a:solidFill>
              </a:rPr>
              <a:t> a </a:t>
            </a:r>
            <a:r>
              <a:rPr lang="en-US" b="1" i="1" dirty="0" err="1">
                <a:solidFill>
                  <a:schemeClr val="accent6"/>
                </a:solidFill>
              </a:rPr>
              <a:t>půl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tisíce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dělníků</a:t>
            </a:r>
            <a:r>
              <a:rPr lang="en-US" i="1" dirty="0"/>
              <a:t> </a:t>
            </a:r>
            <a:r>
              <a:rPr lang="en-US" i="1" dirty="0" err="1"/>
              <a:t>vyhlásili</a:t>
            </a:r>
            <a:r>
              <a:rPr lang="en-US" i="1" dirty="0"/>
              <a:t> </a:t>
            </a:r>
            <a:r>
              <a:rPr lang="en-US" i="1" dirty="0" err="1"/>
              <a:t>stávku</a:t>
            </a:r>
            <a:r>
              <a:rPr lang="en-US" i="1" dirty="0"/>
              <a:t>. </a:t>
            </a:r>
            <a:r>
              <a:rPr lang="en-US" dirty="0"/>
              <a:t>b. </a:t>
            </a:r>
            <a:r>
              <a:rPr lang="en-US" b="1" i="1" dirty="0" err="1">
                <a:solidFill>
                  <a:schemeClr val="accent6"/>
                </a:solidFill>
              </a:rPr>
              <a:t>Stávkující</a:t>
            </a:r>
            <a:r>
              <a:rPr lang="en-US" i="1" dirty="0"/>
              <a:t> </a:t>
            </a:r>
            <a:r>
              <a:rPr lang="en-US" i="1" dirty="0" err="1"/>
              <a:t>žádají</a:t>
            </a:r>
            <a:r>
              <a:rPr lang="en-US" i="1" dirty="0"/>
              <a:t> </a:t>
            </a:r>
            <a:r>
              <a:rPr lang="en-US" i="1" dirty="0" err="1"/>
              <a:t>zvýšení</a:t>
            </a:r>
            <a:r>
              <a:rPr lang="en-US" i="1" dirty="0"/>
              <a:t> </a:t>
            </a:r>
            <a:r>
              <a:rPr lang="en-US" i="1" dirty="0" err="1"/>
              <a:t>platů</a:t>
            </a:r>
            <a:r>
              <a:rPr lang="en-US" i="1" dirty="0"/>
              <a:t> o </a:t>
            </a:r>
            <a:r>
              <a:rPr lang="en-US" i="1" dirty="0" err="1"/>
              <a:t>šest</a:t>
            </a:r>
            <a:r>
              <a:rPr lang="en-US" i="1" dirty="0"/>
              <a:t> </a:t>
            </a:r>
            <a:r>
              <a:rPr lang="en-US" i="1" dirty="0" err="1"/>
              <a:t>procent</a:t>
            </a:r>
            <a:r>
              <a:rPr lang="en-US" i="1" dirty="0"/>
              <a:t>. </a:t>
            </a:r>
            <a:r>
              <a:rPr lang="en-US" dirty="0"/>
              <a:t>c. </a:t>
            </a:r>
            <a:r>
              <a:rPr lang="en-US" i="1" dirty="0"/>
              <a:t>Do 8. </a:t>
            </a:r>
            <a:r>
              <a:rPr lang="en-US" i="1" dirty="0" err="1"/>
              <a:t>března</a:t>
            </a:r>
            <a:r>
              <a:rPr lang="en-US" i="1" dirty="0"/>
              <a:t> se </a:t>
            </a:r>
            <a:r>
              <a:rPr lang="en-US" b="1" i="1" dirty="0" err="1">
                <a:solidFill>
                  <a:schemeClr val="accent6"/>
                </a:solidFill>
              </a:rPr>
              <a:t>počet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stávkujících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 err="1"/>
              <a:t>může</a:t>
            </a:r>
            <a:r>
              <a:rPr lang="en-US" i="1" dirty="0"/>
              <a:t> </a:t>
            </a:r>
            <a:r>
              <a:rPr lang="en-US" i="1" dirty="0" err="1"/>
              <a:t>zdvojnásobit</a:t>
            </a:r>
            <a:r>
              <a:rPr lang="en-US" dirty="0"/>
              <a:t>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(a.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a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half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thousand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went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strike.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strikers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demand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six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percent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salary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8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March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number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strikers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may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double.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8072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 smtClean="0">
                <a:effectLst/>
              </a:rPr>
              <a:t>Reasons for Disagreement – </a:t>
            </a:r>
            <a:r>
              <a:rPr lang="en-US" sz="3200" dirty="0" smtClean="0">
                <a:effectLst/>
              </a:rPr>
              <a:t>measure NPs and </a:t>
            </a:r>
            <a:r>
              <a:rPr lang="en-US" sz="3200" dirty="0">
                <a:effectLst/>
              </a:rPr>
              <a:t>other NPs </a:t>
            </a:r>
            <a:r>
              <a:rPr lang="en-US" sz="3200" dirty="0" smtClean="0">
                <a:effectLst/>
              </a:rPr>
              <a:t>with </a:t>
            </a:r>
            <a:r>
              <a:rPr lang="en-US" sz="3200" dirty="0">
                <a:effectLst/>
              </a:rPr>
              <a:t>a ‘container’ meaning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496944" cy="1143000"/>
          </a:xfrm>
        </p:spPr>
        <p:txBody>
          <a:bodyPr>
            <a:noAutofit/>
          </a:bodyPr>
          <a:lstStyle/>
          <a:p>
            <a:r>
              <a:rPr lang="en-GB" sz="3200" dirty="0">
                <a:effectLst/>
              </a:rPr>
              <a:t>Reasons </a:t>
            </a:r>
            <a:r>
              <a:rPr lang="en-GB" sz="3200" dirty="0" smtClean="0">
                <a:effectLst/>
              </a:rPr>
              <a:t>for Disagreement </a:t>
            </a:r>
            <a:r>
              <a:rPr lang="en-GB" sz="3200" dirty="0">
                <a:effectLst/>
              </a:rPr>
              <a:t>– </a:t>
            </a:r>
            <a:r>
              <a:rPr lang="en-US" sz="3200" dirty="0">
                <a:effectLst/>
              </a:rPr>
              <a:t>Constructions with </a:t>
            </a:r>
            <a:r>
              <a:rPr lang="en-US" sz="3200" dirty="0" smtClean="0">
                <a:effectLst/>
              </a:rPr>
              <a:t>Time </a:t>
            </a:r>
            <a:r>
              <a:rPr lang="en-US" sz="3200" dirty="0">
                <a:effectLst/>
              </a:rPr>
              <a:t>Periods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2852936"/>
            <a:ext cx="8229600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/>
              <a:t>That compares with operating earnings of $132.9 million, or 49 cents a share, </a:t>
            </a:r>
            <a:r>
              <a:rPr lang="en-GB" sz="2800" b="1" i="1" u="sng" dirty="0">
                <a:solidFill>
                  <a:srgbClr val="FF0000"/>
                </a:solidFill>
              </a:rPr>
              <a:t>the year earlier</a:t>
            </a:r>
            <a:r>
              <a:rPr lang="en-GB" sz="2800" i="1" dirty="0"/>
              <a:t>. </a:t>
            </a:r>
            <a:r>
              <a:rPr lang="en-GB" sz="2800" b="1" i="1" u="sng" dirty="0">
                <a:solidFill>
                  <a:srgbClr val="FF0000"/>
                </a:solidFill>
              </a:rPr>
              <a:t>The prior-year period</a:t>
            </a:r>
            <a:r>
              <a:rPr lang="en-GB" sz="2800" b="1" i="1" dirty="0">
                <a:solidFill>
                  <a:srgbClr val="FF0000"/>
                </a:solidFill>
              </a:rPr>
              <a:t> </a:t>
            </a:r>
            <a:r>
              <a:rPr lang="en-GB" sz="2800" i="1" dirty="0"/>
              <a:t>includes</a:t>
            </a:r>
            <a:r>
              <a:rPr lang="en-GB" sz="2800" i="1" dirty="0" smtClean="0"/>
              <a:t>...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97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73832"/>
            <a:ext cx="6512511" cy="1143000"/>
          </a:xfrm>
        </p:spPr>
        <p:txBody>
          <a:bodyPr/>
          <a:lstStyle/>
          <a:p>
            <a:r>
              <a:rPr lang="en-GB" sz="3600" dirty="0">
                <a:effectLst/>
              </a:rPr>
              <a:t>Reasons for Disagreement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00201"/>
            <a:ext cx="8229600" cy="118072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/>
              <a:t>almost three fourth of the coders’ disagreements come from the text ambiguity </a:t>
            </a:r>
            <a:r>
              <a:rPr lang="en-GB" sz="2000" dirty="0"/>
              <a:t>(empirically ambiguous or near-identical in the </a:t>
            </a:r>
            <a:r>
              <a:rPr lang="en-GB" sz="2000" dirty="0" smtClean="0"/>
              <a:t>sense </a:t>
            </a:r>
            <a:r>
              <a:rPr lang="en-GB" sz="2000" dirty="0"/>
              <a:t>of </a:t>
            </a:r>
            <a:r>
              <a:rPr lang="en-GB" sz="2000" dirty="0" err="1"/>
              <a:t>Recasens</a:t>
            </a:r>
            <a:r>
              <a:rPr lang="en-GB" sz="2000" dirty="0"/>
              <a:t> (2010</a:t>
            </a:r>
            <a:r>
              <a:rPr lang="en-GB" sz="2000" dirty="0" smtClean="0"/>
              <a:t>))</a:t>
            </a:r>
            <a:endParaRPr lang="en-GB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096376305"/>
              </p:ext>
            </p:extLst>
          </p:nvPr>
        </p:nvGraphicFramePr>
        <p:xfrm>
          <a:off x="990600" y="3200400"/>
          <a:ext cx="60960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01824"/>
            <a:ext cx="6512511" cy="1143000"/>
          </a:xfrm>
        </p:spPr>
        <p:txBody>
          <a:bodyPr>
            <a:noAutofit/>
          </a:bodyPr>
          <a:lstStyle/>
          <a:p>
            <a:r>
              <a:rPr lang="en-GB" sz="3600" dirty="0">
                <a:effectLst/>
              </a:rPr>
              <a:t>Experiment - Certainty of the manual annotations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2011632"/>
            <a:ext cx="8291264" cy="41536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annotators marked the </a:t>
            </a:r>
            <a:r>
              <a:rPr lang="en-GB" sz="2000" dirty="0" smtClean="0"/>
              <a:t>certainty </a:t>
            </a:r>
            <a:r>
              <a:rPr lang="en-GB" sz="2000" dirty="0"/>
              <a:t>for their annotation decisions on the scale of 1 to </a:t>
            </a:r>
            <a:r>
              <a:rPr lang="en-GB" sz="2000" dirty="0" smtClean="0"/>
              <a:t>3</a:t>
            </a:r>
          </a:p>
          <a:p>
            <a:pPr lvl="1"/>
            <a:r>
              <a:rPr lang="en-GB" sz="1800" dirty="0" smtClean="0"/>
              <a:t>1  : </a:t>
            </a:r>
            <a:r>
              <a:rPr lang="en-US" sz="1800" dirty="0"/>
              <a:t>perfectly sure</a:t>
            </a:r>
            <a:r>
              <a:rPr lang="en-GB" sz="1800" dirty="0" smtClean="0"/>
              <a:t>, </a:t>
            </a:r>
          </a:p>
          <a:p>
            <a:pPr lvl="1"/>
            <a:r>
              <a:rPr lang="en-GB" sz="1800" dirty="0" smtClean="0"/>
              <a:t>2  : quite sure, </a:t>
            </a:r>
          </a:p>
          <a:p>
            <a:pPr lvl="1"/>
            <a:r>
              <a:rPr lang="en-GB" sz="1800" dirty="0" smtClean="0"/>
              <a:t>3  : not </a:t>
            </a:r>
            <a:r>
              <a:rPr lang="en-GB" sz="1800" dirty="0"/>
              <a:t>quite sure</a:t>
            </a:r>
            <a:endParaRPr lang="en-GB" sz="1800" dirty="0" smtClean="0"/>
          </a:p>
          <a:p>
            <a:r>
              <a:rPr lang="en-GB" sz="2000" dirty="0" smtClean="0"/>
              <a:t>certainty marked for </a:t>
            </a:r>
          </a:p>
          <a:p>
            <a:pPr lvl="1"/>
            <a:r>
              <a:rPr lang="en-GB" sz="1800" dirty="0" smtClean="0"/>
              <a:t>the </a:t>
            </a:r>
            <a:r>
              <a:rPr lang="en-GB" sz="1800" dirty="0"/>
              <a:t>presence of a relation, </a:t>
            </a:r>
            <a:endParaRPr lang="en-GB" sz="1800" dirty="0" smtClean="0"/>
          </a:p>
          <a:p>
            <a:pPr lvl="1"/>
            <a:r>
              <a:rPr lang="en-GB" sz="1800" dirty="0" smtClean="0"/>
              <a:t>selecting </a:t>
            </a:r>
            <a:r>
              <a:rPr lang="en-GB" sz="1800" dirty="0"/>
              <a:t>the antecedent, </a:t>
            </a:r>
            <a:endParaRPr lang="en-GB" sz="1800" dirty="0" smtClean="0"/>
          </a:p>
          <a:p>
            <a:pPr lvl="1"/>
            <a:r>
              <a:rPr lang="en-GB" sz="1800" dirty="0" smtClean="0"/>
              <a:t>distinguishing </a:t>
            </a:r>
            <a:r>
              <a:rPr lang="en-GB" sz="1800" dirty="0"/>
              <a:t>between the bridging relation and the textual </a:t>
            </a:r>
            <a:r>
              <a:rPr lang="en-GB" sz="1800" dirty="0" smtClean="0"/>
              <a:t>coreference and</a:t>
            </a:r>
          </a:p>
          <a:p>
            <a:pPr lvl="1"/>
            <a:r>
              <a:rPr lang="en-GB" sz="1800" dirty="0" smtClean="0"/>
              <a:t>selecting </a:t>
            </a:r>
            <a:r>
              <a:rPr lang="en-GB" sz="1800" dirty="0"/>
              <a:t>the type of the bridging relation or the textual </a:t>
            </a:r>
            <a:r>
              <a:rPr lang="en-GB" sz="1800" dirty="0" smtClean="0"/>
              <a:t>coreference</a:t>
            </a:r>
            <a:endParaRPr lang="en-GB" sz="1800" dirty="0"/>
          </a:p>
          <a:p>
            <a:endParaRPr lang="en-GB" sz="2000" dirty="0"/>
          </a:p>
          <a:p>
            <a:endParaRPr lang="cs-CZ" sz="2000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02271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745" y="116632"/>
            <a:ext cx="6512511" cy="114300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</a:rPr>
              <a:t>Certainty in the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Presence of a Relation</a:t>
            </a:r>
            <a:endParaRPr lang="cs-CZ" sz="3600" dirty="0">
              <a:effectLst/>
            </a:endParaRPr>
          </a:p>
        </p:txBody>
      </p:sp>
      <p:sp>
        <p:nvSpPr>
          <p:cNvPr id="7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685798" y="1270992"/>
            <a:ext cx="7772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sz="2400" dirty="0" smtClean="0"/>
              <a:t>     textual coreference     		         bridging				</a:t>
            </a:r>
            <a:endParaRPr lang="cs-CZ" sz="24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04800" y="548640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naturally, </a:t>
            </a:r>
            <a:r>
              <a:rPr lang="en-GB" dirty="0"/>
              <a:t>the lower the agreement is, the less are the annotators </a:t>
            </a:r>
            <a:r>
              <a:rPr lang="en-GB" dirty="0" smtClean="0"/>
              <a:t>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number of cases where the annotators didn’t mark uncertainty but still disagreed exceeds all other </a:t>
            </a:r>
            <a:r>
              <a:rPr lang="en-GB" dirty="0" smtClean="0"/>
              <a:t>cases (56 disagreements, only 26 were marked)</a:t>
            </a:r>
            <a:endParaRPr lang="en-GB" dirty="0"/>
          </a:p>
        </p:txBody>
      </p:sp>
      <p:sp>
        <p:nvSpPr>
          <p:cNvPr id="9" name="Šipka dolů 8"/>
          <p:cNvSpPr/>
          <p:nvPr/>
        </p:nvSpPr>
        <p:spPr>
          <a:xfrm rot="1388380">
            <a:off x="1558374" y="1646571"/>
            <a:ext cx="431800" cy="1866900"/>
          </a:xfrm>
          <a:prstGeom prst="downArrow">
            <a:avLst>
              <a:gd name="adj1" fmla="val 448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sp>
        <p:nvSpPr>
          <p:cNvPr id="10" name="Šipka dolů 9"/>
          <p:cNvSpPr/>
          <p:nvPr/>
        </p:nvSpPr>
        <p:spPr>
          <a:xfrm rot="1388380">
            <a:off x="5783918" y="1646883"/>
            <a:ext cx="433388" cy="1866900"/>
          </a:xfrm>
          <a:prstGeom prst="downArrow">
            <a:avLst>
              <a:gd name="adj1" fmla="val 448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sp>
        <p:nvSpPr>
          <p:cNvPr id="11" name="Šipka dolů 10"/>
          <p:cNvSpPr/>
          <p:nvPr/>
        </p:nvSpPr>
        <p:spPr>
          <a:xfrm rot="20393946">
            <a:off x="2490236" y="1638634"/>
            <a:ext cx="431800" cy="1866900"/>
          </a:xfrm>
          <a:prstGeom prst="downArrow">
            <a:avLst>
              <a:gd name="adj1" fmla="val 448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sp>
        <p:nvSpPr>
          <p:cNvPr id="12" name="Šipka dolů 11"/>
          <p:cNvSpPr/>
          <p:nvPr/>
        </p:nvSpPr>
        <p:spPr>
          <a:xfrm rot="20393946">
            <a:off x="6750706" y="1651646"/>
            <a:ext cx="431800" cy="1866900"/>
          </a:xfrm>
          <a:prstGeom prst="downArrow">
            <a:avLst>
              <a:gd name="adj1" fmla="val 448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sp>
        <p:nvSpPr>
          <p:cNvPr id="13" name="TextovéPole 9"/>
          <p:cNvSpPr txBox="1">
            <a:spLocks noChangeArrowheads="1"/>
          </p:cNvSpPr>
          <p:nvPr/>
        </p:nvSpPr>
        <p:spPr bwMode="auto">
          <a:xfrm>
            <a:off x="685800" y="3529013"/>
            <a:ext cx="1395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1600"/>
              <a:t>agreement</a:t>
            </a:r>
            <a:endParaRPr lang="cs-CZ" sz="1600"/>
          </a:p>
        </p:txBody>
      </p:sp>
      <p:sp>
        <p:nvSpPr>
          <p:cNvPr id="14" name="TextovéPole 10"/>
          <p:cNvSpPr txBox="1">
            <a:spLocks noChangeArrowheads="1"/>
          </p:cNvSpPr>
          <p:nvPr/>
        </p:nvSpPr>
        <p:spPr bwMode="auto">
          <a:xfrm>
            <a:off x="6967537" y="3505200"/>
            <a:ext cx="159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1600" dirty="0"/>
              <a:t>disagreement</a:t>
            </a:r>
            <a:endParaRPr lang="cs-CZ" sz="1200" dirty="0"/>
          </a:p>
        </p:txBody>
      </p:sp>
      <p:sp>
        <p:nvSpPr>
          <p:cNvPr id="15" name="TextovéPole 11"/>
          <p:cNvSpPr txBox="1">
            <a:spLocks noChangeArrowheads="1"/>
          </p:cNvSpPr>
          <p:nvPr/>
        </p:nvSpPr>
        <p:spPr bwMode="auto">
          <a:xfrm>
            <a:off x="2371725" y="3536950"/>
            <a:ext cx="1652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1600" dirty="0"/>
              <a:t>disagreement</a:t>
            </a:r>
            <a:endParaRPr lang="cs-CZ" sz="1200" dirty="0"/>
          </a:p>
        </p:txBody>
      </p:sp>
      <p:sp>
        <p:nvSpPr>
          <p:cNvPr id="16" name="TextovéPole 12"/>
          <p:cNvSpPr txBox="1">
            <a:spLocks noChangeArrowheads="1"/>
          </p:cNvSpPr>
          <p:nvPr/>
        </p:nvSpPr>
        <p:spPr bwMode="auto">
          <a:xfrm>
            <a:off x="5191125" y="3495675"/>
            <a:ext cx="1393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1600" dirty="0"/>
              <a:t>agreement</a:t>
            </a:r>
            <a:endParaRPr lang="cs-CZ" sz="1200" dirty="0"/>
          </a:p>
        </p:txBody>
      </p:sp>
      <p:sp>
        <p:nvSpPr>
          <p:cNvPr id="17" name="TextovéPole 13"/>
          <p:cNvSpPr txBox="1">
            <a:spLocks noChangeArrowheads="1"/>
          </p:cNvSpPr>
          <p:nvPr/>
        </p:nvSpPr>
        <p:spPr bwMode="auto">
          <a:xfrm>
            <a:off x="492125" y="4049713"/>
            <a:ext cx="1395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000" b="1"/>
              <a:t>1.17</a:t>
            </a:r>
            <a:endParaRPr lang="cs-CZ" sz="1600" b="1"/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5091113" y="4049713"/>
            <a:ext cx="139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000" b="1"/>
              <a:t>1.35</a:t>
            </a:r>
            <a:endParaRPr lang="cs-CZ" sz="1200" b="1"/>
          </a:p>
        </p:txBody>
      </p:sp>
      <p:sp>
        <p:nvSpPr>
          <p:cNvPr id="19" name="TextovéPole 15"/>
          <p:cNvSpPr txBox="1">
            <a:spLocks noChangeArrowheads="1"/>
          </p:cNvSpPr>
          <p:nvPr/>
        </p:nvSpPr>
        <p:spPr bwMode="auto">
          <a:xfrm>
            <a:off x="2187575" y="4062413"/>
            <a:ext cx="139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000" b="1"/>
              <a:t>1.44</a:t>
            </a:r>
            <a:endParaRPr lang="cs-CZ" b="1"/>
          </a:p>
        </p:txBody>
      </p:sp>
      <p:sp>
        <p:nvSpPr>
          <p:cNvPr id="20" name="TextovéPole 16"/>
          <p:cNvSpPr txBox="1">
            <a:spLocks noChangeArrowheads="1"/>
          </p:cNvSpPr>
          <p:nvPr/>
        </p:nvSpPr>
        <p:spPr bwMode="auto">
          <a:xfrm>
            <a:off x="6835775" y="4017963"/>
            <a:ext cx="139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000" b="1"/>
              <a:t>1.88</a:t>
            </a:r>
            <a:endParaRPr lang="cs-CZ" sz="2000" b="1"/>
          </a:p>
        </p:txBody>
      </p:sp>
      <p:sp>
        <p:nvSpPr>
          <p:cNvPr id="21" name="Tvar L 20"/>
          <p:cNvSpPr/>
          <p:nvPr/>
        </p:nvSpPr>
        <p:spPr>
          <a:xfrm rot="13476921">
            <a:off x="1641475" y="4113213"/>
            <a:ext cx="511175" cy="512762"/>
          </a:xfrm>
          <a:prstGeom prst="corner">
            <a:avLst>
              <a:gd name="adj1" fmla="val 9366"/>
              <a:gd name="adj2" fmla="val 8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>
              <a:solidFill>
                <a:srgbClr val="FF0000"/>
              </a:solidFill>
            </a:endParaRPr>
          </a:p>
        </p:txBody>
      </p:sp>
      <p:sp>
        <p:nvSpPr>
          <p:cNvPr id="22" name="Tvar L 21"/>
          <p:cNvSpPr/>
          <p:nvPr/>
        </p:nvSpPr>
        <p:spPr>
          <a:xfrm rot="13476921">
            <a:off x="6148388" y="4113213"/>
            <a:ext cx="512762" cy="512762"/>
          </a:xfrm>
          <a:prstGeom prst="corner">
            <a:avLst>
              <a:gd name="adj1" fmla="val 9366"/>
              <a:gd name="adj2" fmla="val 8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>
              <a:solidFill>
                <a:srgbClr val="FF0000"/>
              </a:solidFill>
            </a:endParaRPr>
          </a:p>
        </p:txBody>
      </p:sp>
      <p:sp>
        <p:nvSpPr>
          <p:cNvPr id="23" name="Tvar L 22"/>
          <p:cNvSpPr/>
          <p:nvPr/>
        </p:nvSpPr>
        <p:spPr>
          <a:xfrm rot="13476921">
            <a:off x="3819525" y="4089400"/>
            <a:ext cx="760412" cy="752475"/>
          </a:xfrm>
          <a:prstGeom prst="corner">
            <a:avLst>
              <a:gd name="adj1" fmla="val 9366"/>
              <a:gd name="adj2" fmla="val 8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>
              <a:solidFill>
                <a:srgbClr val="FF0000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654050" y="3865563"/>
            <a:ext cx="2927350" cy="12398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sp>
        <p:nvSpPr>
          <p:cNvPr id="25" name="Ovál 24"/>
          <p:cNvSpPr/>
          <p:nvPr/>
        </p:nvSpPr>
        <p:spPr>
          <a:xfrm>
            <a:off x="5143500" y="3813175"/>
            <a:ext cx="2928938" cy="12398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00"/>
          </a:p>
        </p:txBody>
      </p:sp>
      <p:pic>
        <p:nvPicPr>
          <p:cNvPr id="2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14005"/>
              </p:ext>
            </p:extLst>
          </p:nvPr>
        </p:nvGraphicFramePr>
        <p:xfrm>
          <a:off x="294903" y="990600"/>
          <a:ext cx="83312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03" y="990600"/>
                        <a:ext cx="8331200" cy="449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04799" y="5334000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numbers show </a:t>
            </a:r>
            <a:r>
              <a:rPr lang="en-GB" dirty="0"/>
              <a:t>a lower agreement in cases where the annotators were not sure about the </a:t>
            </a:r>
            <a:r>
              <a:rPr lang="en-GB" dirty="0" smtClean="0"/>
              <a:t>antecedent  </a:t>
            </a:r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from 27 disagreements in choosing the antecedent, only 16 were marked as uncertain by at least one annotator</a:t>
            </a:r>
            <a:endParaRPr lang="en-GB" dirty="0"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800" y="4888468"/>
            <a:ext cx="7889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Again:</a:t>
            </a:r>
            <a:endParaRPr lang="cs-CZ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6374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effectLst/>
              </a:rPr>
              <a:t>Certainty </a:t>
            </a:r>
            <a:r>
              <a:rPr lang="en-US" sz="3600" dirty="0">
                <a:effectLst/>
              </a:rPr>
              <a:t>in </a:t>
            </a:r>
            <a:endParaRPr lang="en-US" sz="3600" dirty="0" smtClean="0">
              <a:effectLst/>
            </a:endParaRPr>
          </a:p>
          <a:p>
            <a:pPr marL="0" indent="0">
              <a:buNone/>
            </a:pPr>
            <a:r>
              <a:rPr lang="en-US" sz="3600" dirty="0" smtClean="0">
                <a:effectLst/>
              </a:rPr>
              <a:t>selecting </a:t>
            </a:r>
            <a:r>
              <a:rPr lang="en-US" sz="3600" dirty="0">
                <a:effectLst/>
              </a:rPr>
              <a:t>the Antecedent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70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90763"/>
            <a:ext cx="7128792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>
                <a:effectLst/>
              </a:rPr>
              <a:t>PCEDT 2.0+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555360" cy="4176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Prague Czech-English Dependency </a:t>
            </a:r>
            <a:r>
              <a:rPr lang="en-US" dirty="0" smtClean="0"/>
              <a:t>Treebank </a:t>
            </a:r>
            <a:r>
              <a:rPr lang="cs-CZ" dirty="0" smtClean="0"/>
              <a:t>[</a:t>
            </a:r>
            <a:r>
              <a:rPr lang="cs-CZ" dirty="0" err="1"/>
              <a:t>Hajic</a:t>
            </a:r>
            <a:r>
              <a:rPr lang="cs-CZ" dirty="0"/>
              <a:t> et al., 2012</a:t>
            </a:r>
            <a:r>
              <a:rPr lang="cs-CZ" dirty="0" smtClean="0"/>
              <a:t>]</a:t>
            </a:r>
            <a:endParaRPr lang="en-US" dirty="0" smtClean="0"/>
          </a:p>
          <a:p>
            <a:r>
              <a:rPr lang="en-US" dirty="0" smtClean="0"/>
              <a:t>English Wall Street Journal texts translated to Czech sentence by sentence</a:t>
            </a:r>
          </a:p>
          <a:p>
            <a:r>
              <a:rPr lang="en-US" dirty="0"/>
              <a:t>1.2 million words in almost 50,000 sentences for each </a:t>
            </a:r>
            <a:r>
              <a:rPr lang="en-US" dirty="0" smtClean="0"/>
              <a:t>language</a:t>
            </a:r>
          </a:p>
          <a:p>
            <a:r>
              <a:rPr lang="en-US" dirty="0"/>
              <a:t>annotated on </a:t>
            </a:r>
            <a:r>
              <a:rPr lang="en-US" dirty="0" smtClean="0"/>
              <a:t>morphological (m-layer), analytical (shallow syntactic, a-layer) and </a:t>
            </a:r>
            <a:r>
              <a:rPr lang="en-US" dirty="0" err="1" smtClean="0"/>
              <a:t>tectogrammatical</a:t>
            </a:r>
            <a:r>
              <a:rPr lang="en-US" dirty="0" smtClean="0"/>
              <a:t> (deep syntactic, t-layer),</a:t>
            </a:r>
          </a:p>
          <a:p>
            <a:r>
              <a:rPr lang="en-US" dirty="0" smtClean="0"/>
              <a:t>sentence-aligned, word-aligned</a:t>
            </a:r>
            <a:endParaRPr lang="ru-RU" dirty="0" smtClean="0"/>
          </a:p>
          <a:p>
            <a:r>
              <a:rPr lang="cs-CZ" dirty="0"/>
              <a:t>t-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 smtClean="0"/>
              <a:t>includes</a:t>
            </a:r>
            <a:endParaRPr lang="ru-RU" dirty="0" smtClean="0"/>
          </a:p>
          <a:p>
            <a:pPr lvl="1"/>
            <a:r>
              <a:rPr lang="en-US" dirty="0"/>
              <a:t>semantic </a:t>
            </a:r>
            <a:r>
              <a:rPr lang="en-US" dirty="0" smtClean="0"/>
              <a:t>labeling </a:t>
            </a:r>
            <a:r>
              <a:rPr lang="en-US" dirty="0"/>
              <a:t>of content words and coordinating conjunctions</a:t>
            </a:r>
          </a:p>
          <a:p>
            <a:pPr lvl="1"/>
            <a:r>
              <a:rPr lang="cs-CZ" dirty="0"/>
              <a:t>argument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a </a:t>
            </a:r>
            <a:r>
              <a:rPr lang="cs-CZ" dirty="0" err="1"/>
              <a:t>valency</a:t>
            </a:r>
            <a:r>
              <a:rPr lang="cs-CZ" dirty="0"/>
              <a:t> </a:t>
            </a:r>
            <a:r>
              <a:rPr lang="cs-CZ" dirty="0" err="1"/>
              <a:t>lexicon</a:t>
            </a:r>
            <a:endParaRPr lang="cs-CZ" dirty="0"/>
          </a:p>
          <a:p>
            <a:pPr lvl="1"/>
            <a:r>
              <a:rPr lang="cs-CZ" dirty="0"/>
              <a:t>coreference </a:t>
            </a:r>
            <a:r>
              <a:rPr lang="cs-CZ" dirty="0" err="1" smtClean="0"/>
              <a:t>annotation</a:t>
            </a:r>
            <a:r>
              <a:rPr lang="en-US" dirty="0" smtClean="0"/>
              <a:t> (pronominal, zero, NPs – only specific)</a:t>
            </a:r>
            <a:endParaRPr lang="cs-CZ" dirty="0"/>
          </a:p>
          <a:p>
            <a:pPr lvl="1"/>
            <a:r>
              <a:rPr lang="cs-CZ" dirty="0" err="1"/>
              <a:t>ellipsis</a:t>
            </a:r>
            <a:r>
              <a:rPr lang="cs-CZ" dirty="0"/>
              <a:t> </a:t>
            </a:r>
            <a:r>
              <a:rPr lang="cs-CZ" dirty="0" err="1"/>
              <a:t>reconstruction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04799" y="5105400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difference in agreement between “certain” and “uncertain” relations in this case is not so relevant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In most cases (21 of 32), the annotators marked ambiguity but still made the same </a:t>
            </a:r>
            <a:r>
              <a:rPr lang="en-GB" dirty="0" smtClean="0"/>
              <a:t>decision</a:t>
            </a:r>
            <a:endParaRPr lang="en-GB" dirty="0"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800" y="4583668"/>
            <a:ext cx="16390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Numbers show:</a:t>
            </a:r>
            <a:endParaRPr lang="cs-CZ" i="1" dirty="0"/>
          </a:p>
        </p:txBody>
      </p:sp>
      <p:graphicFrame>
        <p:nvGraphicFramePr>
          <p:cNvPr id="12" name="Objek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29336"/>
              </p:ext>
            </p:extLst>
          </p:nvPr>
        </p:nvGraphicFramePr>
        <p:xfrm>
          <a:off x="1603557" y="1945562"/>
          <a:ext cx="5936881" cy="270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557" y="1945562"/>
                        <a:ext cx="5936881" cy="2707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6374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effectLst/>
              </a:rPr>
              <a:t>Certainty </a:t>
            </a:r>
            <a:r>
              <a:rPr lang="en-US" sz="3600" dirty="0">
                <a:effectLst/>
              </a:rPr>
              <a:t>in </a:t>
            </a:r>
            <a:endParaRPr lang="en-US" sz="3600" dirty="0" smtClean="0">
              <a:effectLst/>
            </a:endParaRPr>
          </a:p>
          <a:p>
            <a:pPr marL="0" indent="0">
              <a:buNone/>
            </a:pPr>
            <a:r>
              <a:rPr lang="en-US" sz="3600" dirty="0">
                <a:effectLst/>
              </a:rPr>
              <a:t>Distinguishing Between Coreference and Bridging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8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35001" y="5345668"/>
            <a:ext cx="7889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Again: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533400" y="5715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numbers show </a:t>
            </a:r>
            <a:r>
              <a:rPr lang="en-GB" dirty="0"/>
              <a:t>a lower agreement in cases where the annotators were not sure about the </a:t>
            </a:r>
            <a:r>
              <a:rPr lang="en-GB" dirty="0" smtClean="0"/>
              <a:t>type of the relation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71729"/>
              </p:ext>
            </p:extLst>
          </p:nvPr>
        </p:nvGraphicFramePr>
        <p:xfrm>
          <a:off x="381000" y="1600200"/>
          <a:ext cx="690245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690245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6374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effectLst/>
              </a:rPr>
              <a:t>Certainty </a:t>
            </a:r>
            <a:r>
              <a:rPr lang="en-US" sz="3600" dirty="0">
                <a:effectLst/>
              </a:rPr>
              <a:t>in </a:t>
            </a:r>
            <a:endParaRPr lang="en-US" sz="3600" dirty="0" smtClean="0">
              <a:effectLst/>
            </a:endParaRPr>
          </a:p>
          <a:p>
            <a:pPr marL="0" indent="0">
              <a:buNone/>
            </a:pPr>
            <a:r>
              <a:rPr lang="en-US" sz="3600" dirty="0">
                <a:effectLst/>
              </a:rPr>
              <a:t>selecting </a:t>
            </a:r>
            <a:r>
              <a:rPr lang="en-US" sz="3600" dirty="0" smtClean="0">
                <a:effectLst/>
              </a:rPr>
              <a:t>the type </a:t>
            </a:r>
            <a:r>
              <a:rPr lang="en-US" sz="3600" dirty="0">
                <a:effectLst/>
              </a:rPr>
              <a:t>of </a:t>
            </a:r>
            <a:r>
              <a:rPr lang="en-US" sz="3600" dirty="0" smtClean="0">
                <a:effectLst/>
              </a:rPr>
              <a:t>bridging </a:t>
            </a:r>
            <a:r>
              <a:rPr lang="en-US" sz="3600" dirty="0">
                <a:effectLst/>
              </a:rPr>
              <a:t>or c</a:t>
            </a:r>
            <a:r>
              <a:rPr lang="en-US" sz="3600" dirty="0" smtClean="0">
                <a:effectLst/>
              </a:rPr>
              <a:t>oreference relation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2132856"/>
            <a:ext cx="8147248" cy="4053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inter-annotator </a:t>
            </a:r>
            <a:r>
              <a:rPr lang="en-GB" dirty="0"/>
              <a:t>agreement </a:t>
            </a:r>
            <a:r>
              <a:rPr lang="en-GB" dirty="0" smtClean="0"/>
              <a:t>+ </a:t>
            </a:r>
            <a:r>
              <a:rPr lang="en-GB" dirty="0"/>
              <a:t>annotators’ certainty </a:t>
            </a:r>
            <a:r>
              <a:rPr lang="en-GB" dirty="0" smtClean="0"/>
              <a:t>reveal:</a:t>
            </a:r>
          </a:p>
          <a:p>
            <a:r>
              <a:rPr lang="en-GB" dirty="0" smtClean="0"/>
              <a:t>empirical </a:t>
            </a:r>
            <a:r>
              <a:rPr lang="en-GB" dirty="0"/>
              <a:t>ambiguity </a:t>
            </a:r>
            <a:r>
              <a:rPr lang="en-GB" dirty="0" smtClean="0"/>
              <a:t>is much more </a:t>
            </a:r>
            <a:r>
              <a:rPr lang="en-GB" dirty="0"/>
              <a:t>frequent on text level than on syntax level and </a:t>
            </a:r>
            <a:r>
              <a:rPr lang="en-GB" dirty="0" smtClean="0"/>
              <a:t>lower</a:t>
            </a:r>
          </a:p>
          <a:p>
            <a:r>
              <a:rPr lang="en-GB" dirty="0"/>
              <a:t>the complexity of real corpus data which can </a:t>
            </a:r>
            <a:r>
              <a:rPr lang="en-US" dirty="0"/>
              <a:t>never </a:t>
            </a:r>
            <a:r>
              <a:rPr lang="en-GB" dirty="0"/>
              <a:t>be reflected by any annotation guidelines</a:t>
            </a:r>
          </a:p>
          <a:p>
            <a:r>
              <a:rPr lang="en-GB" dirty="0" smtClean="0"/>
              <a:t>ambiguity is frequently not detected by annotators</a:t>
            </a:r>
          </a:p>
          <a:p>
            <a:r>
              <a:rPr lang="en-GB" dirty="0" smtClean="0"/>
              <a:t>in many cases world knowledge is needed</a:t>
            </a:r>
          </a:p>
          <a:p>
            <a:r>
              <a:rPr lang="en-GB" dirty="0"/>
              <a:t>annotators are more sure about relations between noun phrases in topic and contrastive topic than about those in focus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3745" y="7738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effectLst/>
              </a:rPr>
              <a:t>Results of the experiment and analysis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31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6512511" cy="1143000"/>
          </a:xfrm>
        </p:spPr>
        <p:txBody>
          <a:bodyPr/>
          <a:lstStyle/>
          <a:p>
            <a:r>
              <a:rPr lang="en-US" sz="6000" dirty="0" smtClean="0"/>
              <a:t>Future plans?</a:t>
            </a:r>
            <a:endParaRPr lang="cs-CZ" sz="6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716882"/>
            <a:ext cx="7543800" cy="2800350"/>
          </a:xfrm>
          <a:prstGeom prst="rect">
            <a:avLst/>
          </a:prstGeom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195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6583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2" y="2036096"/>
            <a:ext cx="1564208" cy="11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1143000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Future plans</a:t>
            </a:r>
            <a:endParaRPr lang="ru-RU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208912" cy="48428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Coreference </a:t>
            </a:r>
            <a:r>
              <a:rPr lang="en-US" dirty="0"/>
              <a:t>chains - analyzing coreference chains as concerns realization of referring expressions in texts, number of chains in texts of different length and genres, length of chains and so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Coreference chains in different languages </a:t>
            </a:r>
            <a:r>
              <a:rPr lang="en-US" dirty="0"/>
              <a:t>CS – EN – other languages (Russian, Polish, German)</a:t>
            </a:r>
            <a:endParaRPr lang="en-US" dirty="0" smtClean="0"/>
          </a:p>
          <a:p>
            <a:r>
              <a:rPr lang="en-US" dirty="0" smtClean="0"/>
              <a:t>Predictability </a:t>
            </a:r>
            <a:r>
              <a:rPr lang="en-US" dirty="0"/>
              <a:t>of realization of anaphoric expressions 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inguistic analysis of </a:t>
            </a:r>
            <a:r>
              <a:rPr lang="en-US" dirty="0" err="1" smtClean="0"/>
              <a:t>coreferential</a:t>
            </a:r>
            <a:r>
              <a:rPr lang="en-US" dirty="0" smtClean="0"/>
              <a:t> counterparts (pro-drop qualities, </a:t>
            </a:r>
            <a:r>
              <a:rPr lang="en-US" dirty="0" err="1" smtClean="0"/>
              <a:t>possessivity</a:t>
            </a:r>
            <a:r>
              <a:rPr lang="en-US" dirty="0" smtClean="0"/>
              <a:t>, finite vs. non-finite, correlative) </a:t>
            </a:r>
            <a:r>
              <a:rPr lang="en-US" dirty="0"/>
              <a:t>CS – EN – other languages (Russian, Polish, German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Working </a:t>
            </a:r>
            <a:r>
              <a:rPr lang="en-US" dirty="0"/>
              <a:t>with parallel data (translated vs. original texts</a:t>
            </a:r>
            <a:r>
              <a:rPr lang="en-US" dirty="0" smtClean="0"/>
              <a:t>) 	 	</a:t>
            </a:r>
          </a:p>
          <a:p>
            <a:r>
              <a:rPr lang="en-US" dirty="0" smtClean="0"/>
              <a:t>Coreference projection CS – EN – other languages (Russian, Polish, German)</a:t>
            </a:r>
          </a:p>
          <a:p>
            <a:r>
              <a:rPr lang="en-US" dirty="0"/>
              <a:t>D</a:t>
            </a:r>
            <a:r>
              <a:rPr lang="en-US" dirty="0" smtClean="0"/>
              <a:t>iscourse annotation projection (CS - EN)</a:t>
            </a:r>
          </a:p>
          <a:p>
            <a:r>
              <a:rPr lang="en-US" dirty="0" smtClean="0"/>
              <a:t>Multi-language </a:t>
            </a:r>
            <a:r>
              <a:rPr lang="en-US" dirty="0"/>
              <a:t>comparison of anaphoric and discourse </a:t>
            </a:r>
            <a:r>
              <a:rPr lang="en-US" dirty="0" smtClean="0"/>
              <a:t>relations</a:t>
            </a:r>
          </a:p>
          <a:p>
            <a:r>
              <a:rPr lang="en-US" dirty="0"/>
              <a:t>C</a:t>
            </a:r>
            <a:r>
              <a:rPr lang="en-US" dirty="0" smtClean="0"/>
              <a:t>omparative theoretical and NLP + corpus analysis of anaphoric connectives</a:t>
            </a:r>
          </a:p>
          <a:p>
            <a:r>
              <a:rPr lang="en-US" dirty="0"/>
              <a:t>D</a:t>
            </a:r>
            <a:r>
              <a:rPr lang="en-US" dirty="0" smtClean="0"/>
              <a:t>irection pragmatics (</a:t>
            </a:r>
            <a:r>
              <a:rPr lang="en-US" dirty="0" err="1" smtClean="0"/>
              <a:t>exophoric</a:t>
            </a:r>
            <a:r>
              <a:rPr lang="en-US" dirty="0" smtClean="0"/>
              <a:t> pronouns, demonstrative pronoun use)</a:t>
            </a:r>
          </a:p>
          <a:p>
            <a:r>
              <a:rPr lang="en-US" dirty="0" smtClean="0"/>
              <a:t>Saliences </a:t>
            </a:r>
            <a:r>
              <a:rPr lang="en-US" dirty="0"/>
              <a:t>(</a:t>
            </a:r>
            <a:r>
              <a:rPr lang="en-US" dirty="0" err="1"/>
              <a:t>beeing</a:t>
            </a:r>
            <a:r>
              <a:rPr lang="en-US" dirty="0"/>
              <a:t> done) – analyzing the degree of activation and realization of referents in </a:t>
            </a:r>
            <a:r>
              <a:rPr lang="en-US" dirty="0" smtClean="0"/>
              <a:t>texts</a:t>
            </a:r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>
                <a:effectLst/>
              </a:rPr>
              <a:t>Pilot study - </a:t>
            </a:r>
            <a:r>
              <a:rPr lang="en-US" sz="4000" dirty="0" err="1">
                <a:effectLst/>
              </a:rPr>
              <a:t>Coreference</a:t>
            </a:r>
            <a:r>
              <a:rPr lang="en-US" sz="4000" dirty="0">
                <a:effectLst/>
              </a:rPr>
              <a:t> chains in English, Czech and Russian</a:t>
            </a:r>
            <a:endParaRPr lang="ru-RU" sz="4000" dirty="0">
              <a:effectLst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5615077"/>
              </p:ext>
            </p:extLst>
          </p:nvPr>
        </p:nvGraphicFramePr>
        <p:xfrm>
          <a:off x="107504" y="2060848"/>
          <a:ext cx="4583013" cy="2077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340"/>
                <a:gridCol w="1424450"/>
                <a:gridCol w="1449223"/>
              </a:tblGrid>
              <a:tr h="41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PCEDT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RuCor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41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economics texts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41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political news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41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 news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41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499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79968"/>
              </p:ext>
            </p:extLst>
          </p:nvPr>
        </p:nvGraphicFramePr>
        <p:xfrm>
          <a:off x="1769317" y="4199433"/>
          <a:ext cx="7267179" cy="2613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109"/>
                <a:gridCol w="1224136"/>
                <a:gridCol w="1440160"/>
                <a:gridCol w="1460774"/>
              </a:tblGrid>
              <a:tr h="39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Chain length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English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Czech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Russian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64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 number of chains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420 (100.0%)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 (100.0%)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263 (100.0%)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9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2-elements chains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254 (60.5%)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304 (62.7%)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139 (52.9%)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9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chains of length 3-4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108 (25.7%)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 (22.5%)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 (24.3%)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9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chains of length 5-8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 (9.3%)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 (9.7%)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 (12.5%)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9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chains longer than 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  (4.5%)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 (5.1%)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  (10.6%)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75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97" y="4462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75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86899"/>
              </p:ext>
            </p:extLst>
          </p:nvPr>
        </p:nvGraphicFramePr>
        <p:xfrm>
          <a:off x="467544" y="2060848"/>
          <a:ext cx="7992886" cy="4889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03"/>
                <a:gridCol w="1126103"/>
                <a:gridCol w="1028182"/>
                <a:gridCol w="966980"/>
                <a:gridCol w="856817"/>
                <a:gridCol w="856817"/>
                <a:gridCol w="1015942"/>
                <a:gridCol w="1015942"/>
              </a:tblGrid>
              <a:tr h="3432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/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NP type \ language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057" marR="6105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English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Czech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Russian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4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central pronouns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subj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8.6%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non-subj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129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9.3%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relative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6.9%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8.5%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anaphoric zero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19.1%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bare noun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5.4%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13.1%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NP with determiner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315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22.5%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NP with other modif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119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8.5%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19.7%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16.8%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NP including NE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7.4%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23.7%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216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13.6%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379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5.2%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  <a:tr h="2847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1057" marR="6105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1399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1591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1025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56534" marR="56534" marT="56534" marB="56534"/>
                </a:tc>
              </a:tr>
            </a:tbl>
          </a:graphicData>
        </a:graphic>
      </p:graphicFrame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97" y="4462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>
                <a:effectLst/>
              </a:rPr>
              <a:t>Pilot study - </a:t>
            </a:r>
            <a:r>
              <a:rPr lang="en-US" sz="4000" dirty="0" err="1">
                <a:effectLst/>
              </a:rPr>
              <a:t>Coreference</a:t>
            </a:r>
            <a:r>
              <a:rPr lang="en-US" sz="4000" dirty="0">
                <a:effectLst/>
              </a:rPr>
              <a:t> chains in English, Czech and Russian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43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12511" cy="1143000"/>
          </a:xfrm>
        </p:spPr>
        <p:txBody>
          <a:bodyPr/>
          <a:lstStyle/>
          <a:p>
            <a:r>
              <a:rPr lang="en-US" sz="4800" dirty="0">
                <a:effectLst/>
              </a:rPr>
              <a:t>Acknowledgements</a:t>
            </a:r>
            <a:endParaRPr lang="cs-CZ" sz="4800" dirty="0">
              <a:effectLst/>
            </a:endParaRPr>
          </a:p>
        </p:txBody>
      </p:sp>
      <p:sp>
        <p:nvSpPr>
          <p:cNvPr id="4" name="pole tekstowe 1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539552" y="2168101"/>
            <a:ext cx="8208912" cy="2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800" dirty="0"/>
              <a:t>The </a:t>
            </a:r>
            <a:r>
              <a:rPr lang="en-US" sz="1800" dirty="0" smtClean="0"/>
              <a:t>presentation of the results </a:t>
            </a:r>
            <a:r>
              <a:rPr lang="pl-PL" sz="1800" dirty="0" smtClean="0"/>
              <a:t>is </a:t>
            </a:r>
            <a:r>
              <a:rPr lang="pl-PL" sz="1800" dirty="0"/>
              <a:t>co-financed by the European Union from resources of </a:t>
            </a:r>
            <a:r>
              <a:rPr lang="pl-PL" sz="1800" dirty="0" smtClean="0"/>
              <a:t>the</a:t>
            </a:r>
            <a:r>
              <a:rPr lang="en-US" sz="1800" dirty="0" smtClean="0"/>
              <a:t> </a:t>
            </a:r>
            <a:r>
              <a:rPr lang="pl-PL" sz="1800" dirty="0" smtClean="0"/>
              <a:t>European </a:t>
            </a:r>
            <a:r>
              <a:rPr lang="pl-PL" sz="1800" dirty="0"/>
              <a:t>Social </a:t>
            </a:r>
            <a:r>
              <a:rPr lang="pl-PL" sz="1800" dirty="0" smtClean="0"/>
              <a:t>Fund</a:t>
            </a:r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The research was supported </a:t>
            </a:r>
            <a:r>
              <a:rPr lang="en-US" sz="1800" dirty="0"/>
              <a:t>from the Grant Agency of the Czech Republic (grant P406/12/0658 Coreference, discourse relations and information structure in a contrastive perspective</a:t>
            </a:r>
            <a:r>
              <a:rPr lang="en-US" sz="1800" dirty="0" smtClean="0"/>
              <a:t>). </a:t>
            </a:r>
            <a:r>
              <a:rPr lang="en-US" sz="1800" dirty="0"/>
              <a:t>This work has been using language resources developed, stored, and distributed by the LINDAT/CLARIN project of the Ministry of Education, Youth and Sports of the Czech Republic (project LM2010013).</a:t>
            </a:r>
            <a:endParaRPr lang="pl-PL" sz="18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 you for attention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cs-CZ" sz="3200" b="1" dirty="0"/>
              <a:t>http://ufal.mff.cuni.cz/discourse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5598319"/>
            <a:ext cx="992188" cy="79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1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6001969"/>
              </p:ext>
            </p:extLst>
          </p:nvPr>
        </p:nvGraphicFramePr>
        <p:xfrm>
          <a:off x="179512" y="2635188"/>
          <a:ext cx="8856984" cy="28302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00399"/>
                <a:gridCol w="1440161"/>
                <a:gridCol w="1944216"/>
                <a:gridCol w="1872208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PDT 3.0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PCEDT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02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English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Czech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grammatical coreference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</a:rPr>
                        <a:t>pronominal textual coreference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anaphoric zeros</a:t>
                      </a:r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textual full-NP</a:t>
                      </a:r>
                      <a:r>
                        <a:rPr lang="en-US" sz="1600" b="0" baseline="0" dirty="0" smtClean="0">
                          <a:effectLst/>
                        </a:rPr>
                        <a:t> coreference - specific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 </a:t>
                      </a:r>
                      <a:r>
                        <a:rPr lang="en-US" sz="1600" dirty="0" smtClean="0">
                          <a:effectLst/>
                        </a:rPr>
                        <a:t>(PCEDT2.0+)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(PCEDT2.0+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</a:rPr>
                        <a:t>textual full-NP</a:t>
                      </a:r>
                      <a:r>
                        <a:rPr lang="en-US" sz="1600" b="0" baseline="0" dirty="0" smtClean="0">
                          <a:effectLst/>
                        </a:rPr>
                        <a:t> coreference - generic</a:t>
                      </a:r>
                      <a:endParaRPr lang="cs-CZ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cs-CZ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cs-CZ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bridging relations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</a:t>
                      </a:r>
                      <a:endParaRPr lang="en-US" sz="18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305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917848"/>
            <a:ext cx="792088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800" dirty="0" err="1">
                <a:effectLst/>
              </a:rPr>
              <a:t>Corefence</a:t>
            </a:r>
            <a:r>
              <a:rPr lang="en-US" sz="4800" dirty="0">
                <a:effectLst/>
              </a:rPr>
              <a:t> annotations </a:t>
            </a:r>
            <a:r>
              <a:rPr lang="cs-CZ" sz="4800" dirty="0">
                <a:effectLst/>
              </a:rPr>
              <a:t>in Prague</a:t>
            </a:r>
            <a:r>
              <a:rPr lang="en-US" sz="4800" dirty="0">
                <a:effectLst/>
              </a:rPr>
              <a:t> corpora</a:t>
            </a:r>
            <a:endParaRPr lang="cs-CZ" sz="4800" dirty="0">
              <a:effectLst/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9512" y="2132856"/>
            <a:ext cx="7336904" cy="3888432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 smtClean="0"/>
              <a:t>grammatical coreference</a:t>
            </a:r>
            <a:endParaRPr lang="en-US" sz="4000" dirty="0" smtClean="0"/>
          </a:p>
          <a:p>
            <a:pPr lvl="1"/>
            <a:r>
              <a:rPr lang="en-US" sz="3800" dirty="0" smtClean="0"/>
              <a:t>mostly possible </a:t>
            </a:r>
            <a:r>
              <a:rPr lang="en-US" sz="3800" dirty="0"/>
              <a:t>to identify the antecedent on the basis of grammatical </a:t>
            </a:r>
            <a:r>
              <a:rPr lang="en-US" sz="3800" dirty="0" smtClean="0"/>
              <a:t>rules of the given languages</a:t>
            </a:r>
          </a:p>
          <a:p>
            <a:pPr lvl="1"/>
            <a:r>
              <a:rPr lang="en-US" sz="3800" dirty="0" smtClean="0"/>
              <a:t>within one sentence</a:t>
            </a:r>
          </a:p>
          <a:p>
            <a:r>
              <a:rPr lang="en-US" sz="4000" b="1" dirty="0"/>
              <a:t>textual </a:t>
            </a:r>
            <a:r>
              <a:rPr lang="en-US" sz="4000" b="1" dirty="0" smtClean="0"/>
              <a:t>coreference</a:t>
            </a:r>
            <a:r>
              <a:rPr lang="en-US" sz="4000" dirty="0" smtClean="0"/>
              <a:t> </a:t>
            </a:r>
          </a:p>
          <a:p>
            <a:pPr lvl="1"/>
            <a:r>
              <a:rPr lang="en-US" sz="3800" dirty="0" smtClean="0"/>
              <a:t>not </a:t>
            </a:r>
            <a:r>
              <a:rPr lang="en-US" sz="3800" dirty="0"/>
              <a:t>restricted to grammatical means </a:t>
            </a:r>
            <a:r>
              <a:rPr lang="en-US" sz="3800" dirty="0" smtClean="0"/>
              <a:t>alone, context</a:t>
            </a:r>
          </a:p>
          <a:p>
            <a:pPr lvl="1"/>
            <a:r>
              <a:rPr lang="en-US" sz="3800" dirty="0" smtClean="0"/>
              <a:t>different means (</a:t>
            </a:r>
            <a:r>
              <a:rPr lang="en-US" sz="3800" dirty="0" err="1" smtClean="0"/>
              <a:t>pronominalisation</a:t>
            </a:r>
            <a:r>
              <a:rPr lang="en-US" sz="3800" dirty="0"/>
              <a:t>, grammatical agreement, repetitions, synonyms, paraphrasing, hyponyms/</a:t>
            </a:r>
            <a:r>
              <a:rPr lang="en-US" sz="3800" dirty="0" err="1"/>
              <a:t>hyperonyms</a:t>
            </a:r>
            <a:r>
              <a:rPr lang="en-US" sz="3800" dirty="0"/>
              <a:t>, etc</a:t>
            </a:r>
            <a:r>
              <a:rPr lang="en-US" sz="3800" dirty="0" smtClean="0"/>
              <a:t>.) </a:t>
            </a:r>
          </a:p>
          <a:p>
            <a:pPr lvl="1"/>
            <a:r>
              <a:rPr lang="en-US" sz="3800" dirty="0" smtClean="0"/>
              <a:t>often </a:t>
            </a:r>
            <a:r>
              <a:rPr lang="en-US" sz="3800" dirty="0"/>
              <a:t>occurs between entities in different sentences</a:t>
            </a:r>
            <a:endParaRPr lang="en-US" sz="3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9178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Coreference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136904" cy="4320480"/>
          </a:xfrm>
        </p:spPr>
        <p:txBody>
          <a:bodyPr>
            <a:normAutofit/>
          </a:bodyPr>
          <a:lstStyle/>
          <a:p>
            <a:pPr lvl="1">
              <a:lnSpc>
                <a:spcPct val="83000"/>
              </a:lnSpc>
            </a:pPr>
            <a:r>
              <a:rPr lang="en-US" sz="2400" dirty="0" smtClean="0">
                <a:latin typeface="Times New Roman" pitchFamily="18" charset="0"/>
              </a:rPr>
              <a:t>arguments in constructions with verbs of control</a:t>
            </a:r>
            <a:endParaRPr lang="en-US" sz="2400" dirty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>
                <a:latin typeface="Times New Roman" pitchFamily="18" charset="0"/>
              </a:rPr>
              <a:t>– </a:t>
            </a:r>
            <a:r>
              <a:rPr lang="en-US" sz="2000" i="1" u="sng" dirty="0">
                <a:latin typeface="Times New Roman" pitchFamily="18" charset="0"/>
              </a:rPr>
              <a:t>John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wants to </a:t>
            </a:r>
            <a:r>
              <a:rPr lang="en-US" sz="2000" i="1" dirty="0">
                <a:latin typeface="Times New Roman" pitchFamily="18" charset="0"/>
              </a:rPr>
              <a:t>[</a:t>
            </a:r>
            <a:r>
              <a:rPr lang="en-US" sz="2000" u="sng" dirty="0">
                <a:latin typeface="Times New Roman" pitchFamily="18" charset="0"/>
              </a:rPr>
              <a:t>#</a:t>
            </a:r>
            <a:r>
              <a:rPr lang="en-US" sz="2000" u="sng" dirty="0" err="1">
                <a:latin typeface="Times New Roman" pitchFamily="18" charset="0"/>
              </a:rPr>
              <a:t>Cor.ACT</a:t>
            </a:r>
            <a:r>
              <a:rPr lang="en-US" sz="2000" i="1" dirty="0">
                <a:latin typeface="Times New Roman" pitchFamily="18" charset="0"/>
              </a:rPr>
              <a:t>] </a:t>
            </a:r>
            <a:r>
              <a:rPr lang="en-US" sz="2000" i="1" dirty="0" smtClean="0">
                <a:latin typeface="Times New Roman" pitchFamily="18" charset="0"/>
              </a:rPr>
              <a:t>kiss Mary.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en-US" sz="2400" dirty="0">
                <a:latin typeface="Times New Roman" pitchFamily="18" charset="0"/>
              </a:rPr>
              <a:t>reflexive pronouns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>
                <a:latin typeface="Times New Roman" pitchFamily="18" charset="0"/>
              </a:rPr>
              <a:t>– </a:t>
            </a:r>
            <a:r>
              <a:rPr lang="en-US" sz="2000" i="1" u="sng" dirty="0">
                <a:latin typeface="Times New Roman" pitchFamily="18" charset="0"/>
              </a:rPr>
              <a:t>John</a:t>
            </a:r>
            <a:r>
              <a:rPr lang="en-US" sz="2000" i="1" dirty="0">
                <a:latin typeface="Times New Roman" pitchFamily="18" charset="0"/>
              </a:rPr>
              <a:t> shaved </a:t>
            </a:r>
            <a:r>
              <a:rPr lang="en-US" sz="2000" i="1" u="sng" dirty="0">
                <a:latin typeface="Times New Roman" pitchFamily="18" charset="0"/>
              </a:rPr>
              <a:t>himself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 lvl="1">
              <a:lnSpc>
                <a:spcPct val="83000"/>
              </a:lnSpc>
            </a:pPr>
            <a:r>
              <a:rPr lang="en-US" sz="2400" dirty="0">
                <a:latin typeface="Times New Roman" pitchFamily="18" charset="0"/>
              </a:rPr>
              <a:t>relative pronouns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>
                <a:latin typeface="Times New Roman" pitchFamily="18" charset="0"/>
              </a:rPr>
              <a:t>– </a:t>
            </a:r>
            <a:r>
              <a:rPr lang="en-US" sz="2000" i="1" u="sng" dirty="0">
                <a:latin typeface="Times New Roman" pitchFamily="18" charset="0"/>
              </a:rPr>
              <a:t>John</a:t>
            </a:r>
            <a:r>
              <a:rPr lang="en-US" sz="2000" i="1" dirty="0">
                <a:latin typeface="Times New Roman" pitchFamily="18" charset="0"/>
              </a:rPr>
              <a:t>, </a:t>
            </a:r>
            <a:r>
              <a:rPr lang="en-US" sz="2000" i="1" u="sng" dirty="0">
                <a:latin typeface="Times New Roman" pitchFamily="18" charset="0"/>
              </a:rPr>
              <a:t>who</a:t>
            </a:r>
            <a:r>
              <a:rPr lang="en-US" sz="2000" i="1" dirty="0">
                <a:latin typeface="Times New Roman" pitchFamily="18" charset="0"/>
              </a:rPr>
              <a:t> came late, apologized</a:t>
            </a:r>
            <a:r>
              <a:rPr lang="en-US" sz="2000" dirty="0">
                <a:latin typeface="Times New Roman" pitchFamily="18" charset="0"/>
              </a:rPr>
              <a:t>. </a:t>
            </a:r>
          </a:p>
          <a:p>
            <a:pPr lvl="1">
              <a:lnSpc>
                <a:spcPct val="83000"/>
              </a:lnSpc>
            </a:pPr>
            <a:r>
              <a:rPr lang="en-US" sz="2400" dirty="0">
                <a:latin typeface="Times New Roman" pitchFamily="18" charset="0"/>
              </a:rPr>
              <a:t>coreference with verbal modifications that have dual dependency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>
                <a:latin typeface="Times New Roman" pitchFamily="18" charset="0"/>
              </a:rPr>
              <a:t>– </a:t>
            </a:r>
            <a:r>
              <a:rPr lang="en-US" sz="2000" i="1" dirty="0" smtClean="0">
                <a:latin typeface="Times New Roman" pitchFamily="18" charset="0"/>
              </a:rPr>
              <a:t>John saw </a:t>
            </a:r>
            <a:r>
              <a:rPr lang="en-US" sz="2000" i="1" u="sng" dirty="0">
                <a:latin typeface="Times New Roman" pitchFamily="18" charset="0"/>
              </a:rPr>
              <a:t>Mary</a:t>
            </a:r>
            <a:r>
              <a:rPr lang="en-US" sz="2000" i="1" dirty="0">
                <a:latin typeface="Times New Roman" pitchFamily="18" charset="0"/>
              </a:rPr>
              <a:t> [</a:t>
            </a:r>
            <a:r>
              <a:rPr lang="en-US" sz="2000" u="sng" dirty="0">
                <a:latin typeface="Times New Roman" pitchFamily="18" charset="0"/>
              </a:rPr>
              <a:t>#</a:t>
            </a:r>
            <a:r>
              <a:rPr lang="en-US" sz="2000" u="sng" dirty="0" err="1">
                <a:latin typeface="Times New Roman" pitchFamily="18" charset="0"/>
              </a:rPr>
              <a:t>Cor.ACT</a:t>
            </a:r>
            <a:r>
              <a:rPr lang="en-US" sz="2000" i="1" dirty="0">
                <a:latin typeface="Times New Roman" pitchFamily="18" charset="0"/>
              </a:rPr>
              <a:t>] </a:t>
            </a:r>
            <a:r>
              <a:rPr lang="en-US" sz="2000" i="1" dirty="0" smtClean="0">
                <a:latin typeface="Times New Roman" pitchFamily="18" charset="0"/>
              </a:rPr>
              <a:t>stand </a:t>
            </a:r>
            <a:r>
              <a:rPr lang="en-US" sz="2000" i="1" dirty="0">
                <a:latin typeface="Times New Roman" pitchFamily="18" charset="0"/>
              </a:rPr>
              <a:t>on the </a:t>
            </a:r>
            <a:r>
              <a:rPr lang="en-US" sz="2000" i="1" dirty="0" smtClean="0">
                <a:latin typeface="Times New Roman" pitchFamily="18" charset="0"/>
              </a:rPr>
              <a:t>windowsill and cry.</a:t>
            </a:r>
            <a:endParaRPr lang="en-US" sz="2000" i="1" dirty="0"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en-US" sz="2400" dirty="0">
                <a:latin typeface="Times New Roman" pitchFamily="18" charset="0"/>
              </a:rPr>
              <a:t>reciprocity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dirty="0">
                <a:latin typeface="Times New Roman" pitchFamily="18" charset="0"/>
              </a:rPr>
              <a:t>–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u="sng" dirty="0">
                <a:latin typeface="Times New Roman" pitchFamily="18" charset="0"/>
              </a:rPr>
              <a:t>John and Mary </a:t>
            </a:r>
            <a:r>
              <a:rPr lang="en-US" sz="2000" i="1" dirty="0">
                <a:latin typeface="Times New Roman" pitchFamily="18" charset="0"/>
              </a:rPr>
              <a:t>kissed [</a:t>
            </a:r>
            <a:r>
              <a:rPr lang="en-US" sz="2000" i="1" u="sng" dirty="0">
                <a:latin typeface="Times New Roman" pitchFamily="18" charset="0"/>
              </a:rPr>
              <a:t>#</a:t>
            </a:r>
            <a:r>
              <a:rPr lang="en-US" sz="2000" i="1" u="sng" dirty="0" err="1">
                <a:latin typeface="Times New Roman" pitchFamily="18" charset="0"/>
              </a:rPr>
              <a:t>Rcp.PAT</a:t>
            </a:r>
            <a:r>
              <a:rPr lang="en-US" sz="2000" i="1" dirty="0" smtClean="0">
                <a:latin typeface="Times New Roman" pitchFamily="18" charset="0"/>
              </a:rPr>
              <a:t>].</a:t>
            </a:r>
            <a:endParaRPr lang="en-US" sz="20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917848"/>
            <a:ext cx="75608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cs-CZ"/>
            </a:defPPr>
            <a:lvl1pPr marL="320040" indent="-320040"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Grammatical coreference</a:t>
            </a:r>
            <a:endParaRPr lang="cs-CZ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10513</TotalTime>
  <Words>6349</Words>
  <Application>Microsoft Office PowerPoint</Application>
  <PresentationFormat>Předvádění na obrazovce (4:3)</PresentationFormat>
  <Paragraphs>749</Paragraphs>
  <Slides>68</Slides>
  <Notes>10</Notes>
  <HiddenSlides>8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1" baseType="lpstr">
      <vt:lpstr>Slipstream</vt:lpstr>
      <vt:lpstr>List</vt:lpstr>
      <vt:lpstr>Graf aplikace Microsoft Excel</vt:lpstr>
      <vt:lpstr>Prezentace aplikace PowerPoint</vt:lpstr>
      <vt:lpstr>Coreference in Czech and cross-lingually – ideas and perspectives</vt:lpstr>
      <vt:lpstr>Plan of the talk</vt:lpstr>
      <vt:lpstr>Plan of the talk</vt:lpstr>
      <vt:lpstr>PDT 3.0</vt:lpstr>
      <vt:lpstr>PCEDT 2.0+</vt:lpstr>
      <vt:lpstr>Corefence annotations in Prague corpora</vt:lpstr>
      <vt:lpstr>Prezentace aplikace PowerPoint</vt:lpstr>
      <vt:lpstr>Prezentace aplikace PowerPoint</vt:lpstr>
      <vt:lpstr>Prezentace aplikace PowerPoint</vt:lpstr>
      <vt:lpstr>Prezentace aplikace PowerPoint</vt:lpstr>
      <vt:lpstr>Exophora </vt:lpstr>
      <vt:lpstr>Bridging Relations</vt:lpstr>
      <vt:lpstr>Statistics –  Types of Relations in PDT</vt:lpstr>
      <vt:lpstr>Principles of  Coreference Annotation-1</vt:lpstr>
      <vt:lpstr>Principles of  Coreference Annotation-2</vt:lpstr>
      <vt:lpstr>Benefits of dependency trees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Problematic issues:  prepositional phrases</vt:lpstr>
      <vt:lpstr>Possibility to refer to bigger segments</vt:lpstr>
      <vt:lpstr>Coreference and Bridging statistics</vt:lpstr>
      <vt:lpstr>Performance of tools  for coreference and bridging</vt:lpstr>
      <vt:lpstr>Performance of tools  for coreference and bridging</vt:lpstr>
      <vt:lpstr>Performance of tools  for coreference and bridging</vt:lpstr>
      <vt:lpstr>Coreference and Bridging relations Statistics</vt:lpstr>
      <vt:lpstr>Inter-annotator Agreement for coreference and bridging in PDT</vt:lpstr>
      <vt:lpstr>Inter-annotator Agreement</vt:lpstr>
      <vt:lpstr>Inter-annotator Agreement: kappa for Types</vt:lpstr>
      <vt:lpstr>Types of disagreement</vt:lpstr>
      <vt:lpstr>Annotating / not annotating a relation</vt:lpstr>
      <vt:lpstr>Annotating /  not annotating a relation</vt:lpstr>
      <vt:lpstr>Different selecting the antecedent/anaphoric element</vt:lpstr>
      <vt:lpstr>Different selecting the antecedent/anaphoric element</vt:lpstr>
      <vt:lpstr>Different selecting the antecedent/anaphoric element</vt:lpstr>
      <vt:lpstr>Prezentace aplikace PowerPoint</vt:lpstr>
      <vt:lpstr>Prezentace aplikace PowerPoint</vt:lpstr>
      <vt:lpstr>borderline cases between “specific” and “generic” coreference</vt:lpstr>
      <vt:lpstr>borderline cases between “specific” and “generic” coreference</vt:lpstr>
      <vt:lpstr>Problem Cases - Reasons</vt:lpstr>
      <vt:lpstr>Disagreement factors</vt:lpstr>
      <vt:lpstr>Short text with 100% agreement</vt:lpstr>
      <vt:lpstr>Long text with low agreement</vt:lpstr>
      <vt:lpstr>Reasons for Disagreement –  Abstract Nouns</vt:lpstr>
      <vt:lpstr>Reasons for Disagreement –  Abstract Nouns</vt:lpstr>
      <vt:lpstr>Reasons for Disagreement –  Verbal Nouns</vt:lpstr>
      <vt:lpstr>Ability to refer </vt:lpstr>
      <vt:lpstr>Reasons for Disagreement – Guidelines Restrictions</vt:lpstr>
      <vt:lpstr>Reasons for Disagreement – Empirical Ambiguity</vt:lpstr>
      <vt:lpstr>Prezentace aplikace PowerPoint</vt:lpstr>
      <vt:lpstr>Prezentace aplikace PowerPoint</vt:lpstr>
      <vt:lpstr>Reasons for Disagreement – Constructions with Time Periods</vt:lpstr>
      <vt:lpstr>Reasons for Disagreement</vt:lpstr>
      <vt:lpstr>Experiment - Certainty of the manual annotations</vt:lpstr>
      <vt:lpstr>Certainty in the  Presence of a Relation</vt:lpstr>
      <vt:lpstr>Prezentace aplikace PowerPoint</vt:lpstr>
      <vt:lpstr>Prezentace aplikace PowerPoint</vt:lpstr>
      <vt:lpstr>Prezentace aplikace PowerPoint</vt:lpstr>
      <vt:lpstr>Prezentace aplikace PowerPoint</vt:lpstr>
      <vt:lpstr>Future plans?</vt:lpstr>
      <vt:lpstr>Future plans</vt:lpstr>
      <vt:lpstr>Pilot study - Coreference chains in English, Czech and Russian</vt:lpstr>
      <vt:lpstr>Pilot study - Coreference chains in English, Czech and Russian</vt:lpstr>
      <vt:lpstr>Acknowledgements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Discourse Treebank (PDiT 1.0) and A coreferentially annotated corpus and anaphora resolution for Czech</dc:title>
  <dc:creator>Anja</dc:creator>
  <cp:lastModifiedBy>Anja</cp:lastModifiedBy>
  <cp:revision>205</cp:revision>
  <dcterms:created xsi:type="dcterms:W3CDTF">2013-05-29T17:03:34Z</dcterms:created>
  <dcterms:modified xsi:type="dcterms:W3CDTF">2015-04-30T13:25:06Z</dcterms:modified>
</cp:coreProperties>
</file>