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77"/>
  </p:notesMasterIdLst>
  <p:sldIdLst>
    <p:sldId id="319" r:id="rId2"/>
    <p:sldId id="320" r:id="rId3"/>
    <p:sldId id="256" r:id="rId4"/>
    <p:sldId id="257" r:id="rId5"/>
    <p:sldId id="285" r:id="rId6"/>
    <p:sldId id="258" r:id="rId7"/>
    <p:sldId id="311" r:id="rId8"/>
    <p:sldId id="310" r:id="rId9"/>
    <p:sldId id="259" r:id="rId10"/>
    <p:sldId id="353" r:id="rId11"/>
    <p:sldId id="260" r:id="rId12"/>
    <p:sldId id="316" r:id="rId13"/>
    <p:sldId id="317" r:id="rId14"/>
    <p:sldId id="313" r:id="rId15"/>
    <p:sldId id="312" r:id="rId16"/>
    <p:sldId id="344" r:id="rId17"/>
    <p:sldId id="345" r:id="rId18"/>
    <p:sldId id="346" r:id="rId19"/>
    <p:sldId id="347" r:id="rId20"/>
    <p:sldId id="348" r:id="rId21"/>
    <p:sldId id="349" r:id="rId22"/>
    <p:sldId id="263" r:id="rId23"/>
    <p:sldId id="327" r:id="rId24"/>
    <p:sldId id="328" r:id="rId25"/>
    <p:sldId id="294" r:id="rId26"/>
    <p:sldId id="292" r:id="rId27"/>
    <p:sldId id="295" r:id="rId28"/>
    <p:sldId id="296" r:id="rId29"/>
    <p:sldId id="297" r:id="rId30"/>
    <p:sldId id="298" r:id="rId31"/>
    <p:sldId id="302" r:id="rId32"/>
    <p:sldId id="351" r:id="rId33"/>
    <p:sldId id="299" r:id="rId34"/>
    <p:sldId id="363" r:id="rId35"/>
    <p:sldId id="303" r:id="rId36"/>
    <p:sldId id="307" r:id="rId37"/>
    <p:sldId id="308" r:id="rId38"/>
    <p:sldId id="329" r:id="rId39"/>
    <p:sldId id="354" r:id="rId40"/>
    <p:sldId id="335" r:id="rId41"/>
    <p:sldId id="355" r:id="rId42"/>
    <p:sldId id="330" r:id="rId43"/>
    <p:sldId id="331" r:id="rId44"/>
    <p:sldId id="332" r:id="rId45"/>
    <p:sldId id="333" r:id="rId46"/>
    <p:sldId id="322" r:id="rId47"/>
    <p:sldId id="356" r:id="rId48"/>
    <p:sldId id="324" r:id="rId49"/>
    <p:sldId id="323" r:id="rId50"/>
    <p:sldId id="325" r:id="rId51"/>
    <p:sldId id="358" r:id="rId52"/>
    <p:sldId id="364" r:id="rId53"/>
    <p:sldId id="365" r:id="rId54"/>
    <p:sldId id="359" r:id="rId55"/>
    <p:sldId id="360" r:id="rId56"/>
    <p:sldId id="361" r:id="rId57"/>
    <p:sldId id="362" r:id="rId58"/>
    <p:sldId id="343" r:id="rId59"/>
    <p:sldId id="286" r:id="rId60"/>
    <p:sldId id="269" r:id="rId61"/>
    <p:sldId id="270" r:id="rId62"/>
    <p:sldId id="271" r:id="rId63"/>
    <p:sldId id="272" r:id="rId64"/>
    <p:sldId id="273" r:id="rId65"/>
    <p:sldId id="274" r:id="rId66"/>
    <p:sldId id="275" r:id="rId67"/>
    <p:sldId id="276" r:id="rId68"/>
    <p:sldId id="283" r:id="rId69"/>
    <p:sldId id="277" r:id="rId70"/>
    <p:sldId id="279" r:id="rId71"/>
    <p:sldId id="280" r:id="rId72"/>
    <p:sldId id="309" r:id="rId73"/>
    <p:sldId id="266" r:id="rId74"/>
    <p:sldId id="366" r:id="rId75"/>
    <p:sldId id="350" r:id="rId76"/>
  </p:sldIdLst>
  <p:sldSz cx="9144000" cy="6858000" type="screen4x3"/>
  <p:notesSz cx="6858000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6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F8FE-0447-4AFE-95D0-E2D5520D1E7B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3CAC9-E4CA-4471-A814-03E0E009D4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33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последней лекции расскажу про проблемы,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А еще про то, что можно делать с нашими данными, например, вместе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CAC9-E4CA-4471-A814-03E0E009D46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12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909060-63E0-4148-95BE-3CB0BF968F62}" type="slidenum">
              <a:rPr lang="ru-RU" altLang="cs-CZ"/>
              <a:pPr/>
              <a:t>26</a:t>
            </a:fld>
            <a:endParaRPr lang="ru-RU" altLang="cs-CZ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2025" y="749300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688581"/>
            <a:ext cx="5486681" cy="4353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4-8 июня 2008 г.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Диалог 2008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1855FE-5464-484F-962A-0B6661999C5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6546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DBC98B-0EDA-4C70-B589-1C64DFD8E3B8}" type="datetimeFigureOut">
              <a:rPr lang="cs-CZ" smtClean="0"/>
              <a:t>30.4.2015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F5FB49-8053-487D-9468-6C137FAC10F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fal.mff.cuni.cz/pdt2.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80387" y="2132856"/>
            <a:ext cx="8208912" cy="302433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Annotation of textual phenomena in the Prague Dependency Treebank </a:t>
            </a:r>
            <a:r>
              <a:rPr lang="en-US" sz="2800" b="1" dirty="0" smtClean="0">
                <a:solidFill>
                  <a:srgbClr val="FF0000"/>
                </a:solidFill>
              </a:rPr>
              <a:t> (April 27)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 err="1"/>
              <a:t>Coreferential</a:t>
            </a:r>
            <a:r>
              <a:rPr lang="en-US" sz="2800" dirty="0"/>
              <a:t> expressions in English and Czech (April </a:t>
            </a:r>
            <a:r>
              <a:rPr lang="en-US" sz="2800" dirty="0" smtClean="0"/>
              <a:t>28)</a:t>
            </a:r>
            <a:endParaRPr lang="en-US" sz="2800" dirty="0"/>
          </a:p>
          <a:p>
            <a:r>
              <a:rPr lang="en-US" sz="2800" dirty="0" err="1" smtClean="0"/>
              <a:t>Coreference</a:t>
            </a:r>
            <a:r>
              <a:rPr lang="en-US" sz="2800" dirty="0" smtClean="0"/>
              <a:t> </a:t>
            </a:r>
            <a:r>
              <a:rPr lang="en-US" sz="2800" dirty="0"/>
              <a:t>in Czech and cross-</a:t>
            </a:r>
            <a:r>
              <a:rPr lang="en-US" sz="2800" dirty="0" err="1"/>
              <a:t>lingually</a:t>
            </a:r>
            <a:r>
              <a:rPr lang="en-US" sz="2800" dirty="0"/>
              <a:t> – ideas and </a:t>
            </a:r>
            <a:r>
              <a:rPr lang="en-US" sz="2800" dirty="0" smtClean="0"/>
              <a:t>perspectives (</a:t>
            </a:r>
            <a:r>
              <a:rPr lang="en-US" sz="2800" dirty="0"/>
              <a:t>April </a:t>
            </a:r>
            <a:r>
              <a:rPr lang="en-US" sz="2800" dirty="0" smtClean="0"/>
              <a:t>30)</a:t>
            </a:r>
            <a:endParaRPr lang="en-US" sz="2800" dirty="0"/>
          </a:p>
        </p:txBody>
      </p:sp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0" y="64023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84584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sz="5400" dirty="0" smtClean="0"/>
              <a:t>Overview</a:t>
            </a:r>
            <a:endParaRPr lang="ru-RU" sz="5400" dirty="0"/>
          </a:p>
        </p:txBody>
      </p:sp>
      <p:sp>
        <p:nvSpPr>
          <p:cNvPr id="2" name="Obdélník 1"/>
          <p:cNvSpPr/>
          <p:nvPr/>
        </p:nvSpPr>
        <p:spPr>
          <a:xfrm>
            <a:off x="371817" y="5358349"/>
            <a:ext cx="8201083" cy="590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“made in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ÚFAL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 Institute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Formal and Applied Linguistics, Charles University in Prague, Faculty of Mathematics and Physics)</a:t>
            </a:r>
          </a:p>
        </p:txBody>
      </p:sp>
      <p:pic>
        <p:nvPicPr>
          <p:cNvPr id="9" name="Picture 7" descr="logo_ufal_GIF_w142px_transpar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385" y="5510808"/>
            <a:ext cx="992188" cy="79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9512" y="2132856"/>
            <a:ext cx="7336904" cy="3888432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dirty="0" smtClean="0"/>
              <a:t>grammatical </a:t>
            </a:r>
            <a:r>
              <a:rPr lang="en-US" sz="4000" b="1" dirty="0"/>
              <a:t>coreference </a:t>
            </a:r>
            <a:r>
              <a:rPr lang="en-US" sz="4000" dirty="0" smtClean="0"/>
              <a:t>– </a:t>
            </a:r>
          </a:p>
          <a:p>
            <a:pPr lvl="1"/>
            <a:r>
              <a:rPr lang="en-US" sz="3800" dirty="0" smtClean="0"/>
              <a:t>grammar-driven </a:t>
            </a:r>
            <a:r>
              <a:rPr lang="en-US" sz="3800" dirty="0"/>
              <a:t>by the use of </a:t>
            </a:r>
            <a:r>
              <a:rPr lang="en-US" sz="3800" dirty="0" smtClean="0"/>
              <a:t>pronouns, </a:t>
            </a:r>
          </a:p>
          <a:p>
            <a:pPr lvl="1"/>
            <a:r>
              <a:rPr lang="en-US" sz="3800" dirty="0" smtClean="0"/>
              <a:t>mostly possible </a:t>
            </a:r>
            <a:r>
              <a:rPr lang="en-US" sz="3800" dirty="0"/>
              <a:t>to identify the antecedent on the basis of grammatical </a:t>
            </a:r>
            <a:r>
              <a:rPr lang="en-US" sz="3800" dirty="0" smtClean="0"/>
              <a:t>rules</a:t>
            </a:r>
          </a:p>
          <a:p>
            <a:pPr lvl="1"/>
            <a:r>
              <a:rPr lang="en-US" sz="3800" dirty="0" smtClean="0"/>
              <a:t>within one sentence</a:t>
            </a:r>
          </a:p>
          <a:p>
            <a:r>
              <a:rPr lang="en-US" sz="4000" b="1" dirty="0"/>
              <a:t>textual coreference </a:t>
            </a:r>
            <a:r>
              <a:rPr lang="en-US" sz="4000" dirty="0" smtClean="0"/>
              <a:t>– </a:t>
            </a:r>
          </a:p>
          <a:p>
            <a:pPr lvl="1"/>
            <a:r>
              <a:rPr lang="en-US" sz="3800" dirty="0" smtClean="0"/>
              <a:t>not </a:t>
            </a:r>
            <a:r>
              <a:rPr lang="en-US" sz="3800" dirty="0"/>
              <a:t>restricted to grammatical means </a:t>
            </a:r>
            <a:r>
              <a:rPr lang="en-US" sz="3800" dirty="0" smtClean="0"/>
              <a:t>alone</a:t>
            </a:r>
          </a:p>
          <a:p>
            <a:pPr lvl="1"/>
            <a:r>
              <a:rPr lang="en-US" sz="3800" dirty="0" smtClean="0"/>
              <a:t>can </a:t>
            </a:r>
            <a:r>
              <a:rPr lang="en-US" sz="3800" dirty="0"/>
              <a:t>be </a:t>
            </a:r>
            <a:r>
              <a:rPr lang="en-US" sz="3800" dirty="0" err="1"/>
              <a:t>realised</a:t>
            </a:r>
            <a:r>
              <a:rPr lang="en-US" sz="3800" dirty="0"/>
              <a:t> by </a:t>
            </a:r>
            <a:r>
              <a:rPr lang="en-US" sz="3800" dirty="0" err="1"/>
              <a:t>pronominalisation</a:t>
            </a:r>
            <a:r>
              <a:rPr lang="en-US" sz="3800" dirty="0"/>
              <a:t>, grammatical agreement, repetitions, synonyms, paraphrasing, hyponyms/</a:t>
            </a:r>
            <a:r>
              <a:rPr lang="en-US" sz="3800" dirty="0" err="1"/>
              <a:t>hyperonyms</a:t>
            </a:r>
            <a:r>
              <a:rPr lang="en-US" sz="3800" dirty="0"/>
              <a:t>, etc. </a:t>
            </a:r>
            <a:endParaRPr lang="en-US" sz="3800" dirty="0" smtClean="0"/>
          </a:p>
          <a:p>
            <a:pPr lvl="1"/>
            <a:r>
              <a:rPr lang="en-US" sz="3800" dirty="0" smtClean="0"/>
              <a:t>often </a:t>
            </a:r>
            <a:r>
              <a:rPr lang="en-US" sz="3800" dirty="0"/>
              <a:t>occurs between entities in different sentences</a:t>
            </a:r>
            <a:endParaRPr lang="en-US" sz="3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91784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dirty="0" err="1"/>
              <a:t>Coreference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7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8136904" cy="4320480"/>
          </a:xfrm>
        </p:spPr>
        <p:txBody>
          <a:bodyPr>
            <a:normAutofit/>
          </a:bodyPr>
          <a:lstStyle/>
          <a:p>
            <a:pPr lvl="1">
              <a:lnSpc>
                <a:spcPct val="83000"/>
              </a:lnSpc>
            </a:pPr>
            <a:r>
              <a:rPr lang="en-US" sz="2200" dirty="0" smtClean="0">
                <a:latin typeface="Times New Roman" pitchFamily="18" charset="0"/>
              </a:rPr>
              <a:t>arguments in constructions with verbs of control</a:t>
            </a:r>
            <a:endParaRPr lang="en-US" sz="2200" dirty="0">
              <a:latin typeface="Times New Roman" pitchFamily="18" charset="0"/>
            </a:endParaRP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1900" i="1" dirty="0">
                <a:latin typeface="Times New Roman" pitchFamily="18" charset="0"/>
              </a:rPr>
              <a:t>– John asked </a:t>
            </a:r>
            <a:r>
              <a:rPr lang="en-US" sz="1900" b="1" i="1" dirty="0">
                <a:solidFill>
                  <a:srgbClr val="FF0000"/>
                </a:solidFill>
                <a:latin typeface="Times New Roman" pitchFamily="18" charset="0"/>
              </a:rPr>
              <a:t>Mary</a:t>
            </a:r>
            <a:r>
              <a:rPr lang="en-US" sz="1900" i="1" dirty="0">
                <a:latin typeface="Times New Roman" pitchFamily="18" charset="0"/>
              </a:rPr>
              <a:t> to </a:t>
            </a:r>
            <a:r>
              <a:rPr lang="en-US" sz="1900" b="1" dirty="0">
                <a:solidFill>
                  <a:srgbClr val="FF3300"/>
                </a:solidFill>
                <a:latin typeface="Times New Roman" pitchFamily="18" charset="0"/>
              </a:rPr>
              <a:t>[#</a:t>
            </a:r>
            <a:r>
              <a:rPr lang="en-US" sz="1900" b="1" dirty="0" err="1">
                <a:solidFill>
                  <a:srgbClr val="FF3300"/>
                </a:solidFill>
                <a:latin typeface="Times New Roman" pitchFamily="18" charset="0"/>
              </a:rPr>
              <a:t>Cor.ACT</a:t>
            </a:r>
            <a:r>
              <a:rPr lang="en-US" sz="1900" b="1" dirty="0">
                <a:solidFill>
                  <a:srgbClr val="FF3300"/>
                </a:solidFill>
                <a:latin typeface="Times New Roman" pitchFamily="18" charset="0"/>
              </a:rPr>
              <a:t>]</a:t>
            </a:r>
            <a:r>
              <a:rPr lang="en-US" sz="1900" i="1" dirty="0">
                <a:latin typeface="Times New Roman" pitchFamily="18" charset="0"/>
              </a:rPr>
              <a:t> come. </a:t>
            </a: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1900" i="1" dirty="0">
                <a:latin typeface="Times New Roman" pitchFamily="18" charset="0"/>
              </a:rPr>
              <a:t>– </a:t>
            </a:r>
            <a:r>
              <a:rPr lang="en-US" sz="1900" b="1" i="1" dirty="0">
                <a:solidFill>
                  <a:srgbClr val="FF0000"/>
                </a:solidFill>
                <a:latin typeface="Times New Roman" pitchFamily="18" charset="0"/>
              </a:rPr>
              <a:t>John</a:t>
            </a:r>
            <a:r>
              <a:rPr lang="en-US" sz="19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i="1" dirty="0">
                <a:latin typeface="Times New Roman" pitchFamily="18" charset="0"/>
              </a:rPr>
              <a:t>submitted a </a:t>
            </a:r>
            <a:r>
              <a:rPr lang="en-US" sz="1900" b="1" dirty="0">
                <a:solidFill>
                  <a:srgbClr val="FF3300"/>
                </a:solidFill>
                <a:latin typeface="Times New Roman" pitchFamily="18" charset="0"/>
              </a:rPr>
              <a:t>[#</a:t>
            </a:r>
            <a:r>
              <a:rPr lang="en-US" sz="1900" b="1" dirty="0" err="1">
                <a:solidFill>
                  <a:srgbClr val="FF3300"/>
                </a:solidFill>
                <a:latin typeface="Times New Roman" pitchFamily="18" charset="0"/>
              </a:rPr>
              <a:t>QCor.ACT</a:t>
            </a:r>
            <a:r>
              <a:rPr lang="en-US" sz="1900" b="1" dirty="0">
                <a:solidFill>
                  <a:srgbClr val="FF3300"/>
                </a:solidFill>
                <a:latin typeface="Times New Roman" pitchFamily="18" charset="0"/>
              </a:rPr>
              <a:t>]</a:t>
            </a:r>
            <a:r>
              <a:rPr lang="en-US" sz="1900" i="1" dirty="0">
                <a:latin typeface="Times New Roman" pitchFamily="18" charset="0"/>
              </a:rPr>
              <a:t> complaint to the police.</a:t>
            </a:r>
            <a:r>
              <a:rPr lang="en-US" sz="1900" dirty="0">
                <a:latin typeface="Times New Roman" pitchFamily="18" charset="0"/>
              </a:rPr>
              <a:t> </a:t>
            </a:r>
          </a:p>
          <a:p>
            <a:pPr lvl="1">
              <a:lnSpc>
                <a:spcPct val="83000"/>
              </a:lnSpc>
            </a:pPr>
            <a:r>
              <a:rPr lang="en-US" sz="2200" dirty="0">
                <a:latin typeface="Times New Roman" pitchFamily="18" charset="0"/>
              </a:rPr>
              <a:t>reflexive pronouns </a:t>
            </a: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1900" i="1" dirty="0">
                <a:latin typeface="Times New Roman" pitchFamily="18" charset="0"/>
              </a:rPr>
              <a:t>– </a:t>
            </a:r>
            <a:r>
              <a:rPr lang="en-US" sz="1900" b="1" i="1" dirty="0">
                <a:solidFill>
                  <a:srgbClr val="FF0000"/>
                </a:solidFill>
                <a:latin typeface="Times New Roman" pitchFamily="18" charset="0"/>
              </a:rPr>
              <a:t>John</a:t>
            </a:r>
            <a:r>
              <a:rPr lang="en-US" sz="19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i="1" dirty="0">
                <a:latin typeface="Times New Roman" pitchFamily="18" charset="0"/>
              </a:rPr>
              <a:t>shaved </a:t>
            </a:r>
            <a:r>
              <a:rPr lang="en-US" sz="1900" b="1" i="1" dirty="0">
                <a:solidFill>
                  <a:srgbClr val="FF3300"/>
                </a:solidFill>
                <a:latin typeface="Times New Roman" pitchFamily="18" charset="0"/>
              </a:rPr>
              <a:t>himself</a:t>
            </a:r>
            <a:r>
              <a:rPr lang="en-US" sz="1900" i="1" dirty="0">
                <a:latin typeface="Times New Roman" pitchFamily="18" charset="0"/>
              </a:rPr>
              <a:t>. </a:t>
            </a:r>
          </a:p>
          <a:p>
            <a:pPr lvl="1">
              <a:lnSpc>
                <a:spcPct val="83000"/>
              </a:lnSpc>
            </a:pPr>
            <a:r>
              <a:rPr lang="en-US" sz="2200" dirty="0">
                <a:latin typeface="Times New Roman" pitchFamily="18" charset="0"/>
              </a:rPr>
              <a:t>relative pronouns </a:t>
            </a: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1900" i="1" dirty="0">
                <a:latin typeface="Times New Roman" pitchFamily="18" charset="0"/>
              </a:rPr>
              <a:t>– </a:t>
            </a:r>
            <a:r>
              <a:rPr lang="en-US" sz="1900" b="1" i="1" dirty="0">
                <a:solidFill>
                  <a:srgbClr val="FF0000"/>
                </a:solidFill>
                <a:latin typeface="Times New Roman" pitchFamily="18" charset="0"/>
              </a:rPr>
              <a:t>John</a:t>
            </a:r>
            <a:r>
              <a:rPr lang="en-US" sz="1900" i="1" dirty="0">
                <a:latin typeface="Times New Roman" pitchFamily="18" charset="0"/>
              </a:rPr>
              <a:t>, </a:t>
            </a:r>
            <a:r>
              <a:rPr lang="en-US" sz="1900" b="1" i="1" dirty="0">
                <a:solidFill>
                  <a:srgbClr val="FF3300"/>
                </a:solidFill>
                <a:latin typeface="Times New Roman" pitchFamily="18" charset="0"/>
              </a:rPr>
              <a:t>who</a:t>
            </a:r>
            <a:r>
              <a:rPr lang="en-US" sz="1900" i="1" dirty="0">
                <a:latin typeface="Times New Roman" pitchFamily="18" charset="0"/>
              </a:rPr>
              <a:t> came late, apologized</a:t>
            </a:r>
            <a:r>
              <a:rPr lang="en-US" sz="1900" dirty="0">
                <a:latin typeface="Times New Roman" pitchFamily="18" charset="0"/>
              </a:rPr>
              <a:t>. </a:t>
            </a:r>
          </a:p>
          <a:p>
            <a:pPr lvl="1">
              <a:lnSpc>
                <a:spcPct val="83000"/>
              </a:lnSpc>
            </a:pPr>
            <a:r>
              <a:rPr lang="en-US" sz="2200" dirty="0">
                <a:latin typeface="Times New Roman" pitchFamily="18" charset="0"/>
              </a:rPr>
              <a:t>coreference with verbal modifications that have dual dependency</a:t>
            </a: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1900" i="1" dirty="0">
                <a:latin typeface="Times New Roman" pitchFamily="18" charset="0"/>
              </a:rPr>
              <a:t>– </a:t>
            </a:r>
            <a:r>
              <a:rPr lang="en-US" sz="1900" i="1" dirty="0" err="1">
                <a:latin typeface="Times New Roman" pitchFamily="18" charset="0"/>
              </a:rPr>
              <a:t>Honza</a:t>
            </a:r>
            <a:r>
              <a:rPr lang="en-US" sz="1900" i="1" dirty="0">
                <a:latin typeface="Times New Roman" pitchFamily="18" charset="0"/>
              </a:rPr>
              <a:t> saw </a:t>
            </a:r>
            <a:r>
              <a:rPr lang="en-US" sz="1900" b="1" i="1" dirty="0" err="1">
                <a:solidFill>
                  <a:srgbClr val="FF0000"/>
                </a:solidFill>
                <a:latin typeface="Times New Roman" pitchFamily="18" charset="0"/>
              </a:rPr>
              <a:t>Hanka</a:t>
            </a:r>
            <a:r>
              <a:rPr lang="en-US" sz="19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900" b="1" dirty="0">
                <a:solidFill>
                  <a:srgbClr val="FF3300"/>
                </a:solidFill>
                <a:latin typeface="Times New Roman" pitchFamily="18" charset="0"/>
              </a:rPr>
              <a:t>[#</a:t>
            </a:r>
            <a:r>
              <a:rPr lang="en-US" sz="1900" b="1" dirty="0" err="1">
                <a:solidFill>
                  <a:srgbClr val="FF3300"/>
                </a:solidFill>
                <a:latin typeface="Times New Roman" pitchFamily="18" charset="0"/>
              </a:rPr>
              <a:t>Cor.ACT</a:t>
            </a:r>
            <a:r>
              <a:rPr lang="en-US" sz="1900" b="1" dirty="0">
                <a:solidFill>
                  <a:srgbClr val="FF3300"/>
                </a:solidFill>
                <a:latin typeface="Times New Roman" pitchFamily="18" charset="0"/>
              </a:rPr>
              <a:t>]</a:t>
            </a:r>
            <a:r>
              <a:rPr lang="en-US" sz="19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1900" i="1" dirty="0">
                <a:latin typeface="Times New Roman" pitchFamily="18" charset="0"/>
              </a:rPr>
              <a:t>run around the lake.</a:t>
            </a:r>
          </a:p>
          <a:p>
            <a:pPr lvl="1">
              <a:lnSpc>
                <a:spcPct val="83000"/>
              </a:lnSpc>
            </a:pPr>
            <a:r>
              <a:rPr lang="en-US" sz="2200" dirty="0">
                <a:latin typeface="Times New Roman" pitchFamily="18" charset="0"/>
              </a:rPr>
              <a:t>reciprocity </a:t>
            </a:r>
          </a:p>
          <a:p>
            <a:pPr marL="668020" lvl="2" indent="0">
              <a:lnSpc>
                <a:spcPct val="83000"/>
              </a:lnSpc>
              <a:buNone/>
            </a:pPr>
            <a:r>
              <a:rPr lang="en-US" sz="1900" dirty="0">
                <a:latin typeface="Times New Roman" pitchFamily="18" charset="0"/>
              </a:rPr>
              <a:t>–</a:t>
            </a:r>
            <a:r>
              <a:rPr lang="en-US" sz="1900" i="1" dirty="0">
                <a:latin typeface="Times New Roman" pitchFamily="18" charset="0"/>
              </a:rPr>
              <a:t> John and Mary kissed </a:t>
            </a:r>
            <a:r>
              <a:rPr lang="en-US" sz="1900" b="1" dirty="0">
                <a:solidFill>
                  <a:srgbClr val="FF3300"/>
                </a:solidFill>
                <a:latin typeface="Times New Roman" pitchFamily="18" charset="0"/>
              </a:rPr>
              <a:t>[#</a:t>
            </a:r>
            <a:r>
              <a:rPr lang="en-US" sz="1900" b="1" dirty="0" err="1">
                <a:solidFill>
                  <a:srgbClr val="FF3300"/>
                </a:solidFill>
                <a:latin typeface="Times New Roman" pitchFamily="18" charset="0"/>
              </a:rPr>
              <a:t>Rcp.PAT</a:t>
            </a:r>
            <a:r>
              <a:rPr lang="en-US" sz="1900" b="1" dirty="0">
                <a:solidFill>
                  <a:srgbClr val="FF3300"/>
                </a:solidFill>
                <a:latin typeface="Times New Roman" pitchFamily="18" charset="0"/>
              </a:rPr>
              <a:t>]</a:t>
            </a:r>
            <a:r>
              <a:rPr lang="en-US" sz="1900" i="1" dirty="0">
                <a:latin typeface="Times New Roman" pitchFamily="18" charset="0"/>
              </a:rPr>
              <a:t> </a:t>
            </a:r>
            <a:r>
              <a:rPr lang="en-US" sz="1900" i="1" dirty="0" smtClean="0">
                <a:latin typeface="Times New Roman" pitchFamily="18" charset="0"/>
              </a:rPr>
              <a:t>.</a:t>
            </a:r>
            <a:endParaRPr lang="en-US" sz="1900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9552" y="917848"/>
            <a:ext cx="756084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dirty="0" smtClean="0"/>
              <a:t>Grammatical coreference</a:t>
            </a:r>
            <a:endParaRPr lang="cs-CZ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6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39552" y="91784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4800" dirty="0" smtClean="0"/>
              <a:t>Textual c</a:t>
            </a:r>
            <a:r>
              <a:rPr lang="en-US" dirty="0" smtClean="0"/>
              <a:t>oreference</a:t>
            </a:r>
            <a:endParaRPr lang="cs-CZ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539552" y="1844824"/>
            <a:ext cx="8280920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900" dirty="0" smtClean="0">
                <a:solidFill>
                  <a:schemeClr val="tx1"/>
                </a:solidFill>
              </a:rPr>
              <a:t>personal and possessive pronouns (</a:t>
            </a:r>
            <a:r>
              <a:rPr lang="en-US" sz="2900" i="1" u="sng" dirty="0" smtClean="0">
                <a:solidFill>
                  <a:schemeClr val="tx1"/>
                </a:solidFill>
              </a:rPr>
              <a:t>Peter</a:t>
            </a:r>
            <a:r>
              <a:rPr lang="en-US" sz="2900" i="1" dirty="0" smtClean="0">
                <a:solidFill>
                  <a:schemeClr val="tx1"/>
                </a:solidFill>
              </a:rPr>
              <a:t> returned. </a:t>
            </a:r>
            <a:r>
              <a:rPr lang="en-US" sz="2900" i="1" u="sng" dirty="0" smtClean="0">
                <a:solidFill>
                  <a:schemeClr val="tx1"/>
                </a:solidFill>
              </a:rPr>
              <a:t>He</a:t>
            </a:r>
            <a:r>
              <a:rPr lang="en-US" sz="2900" i="1" dirty="0" smtClean="0">
                <a:solidFill>
                  <a:schemeClr val="tx1"/>
                </a:solidFill>
              </a:rPr>
              <a:t> forgot </a:t>
            </a:r>
            <a:r>
              <a:rPr lang="en-US" sz="2900" i="1" u="sng" dirty="0" smtClean="0">
                <a:solidFill>
                  <a:schemeClr val="tx1"/>
                </a:solidFill>
              </a:rPr>
              <a:t>his</a:t>
            </a:r>
            <a:r>
              <a:rPr lang="en-US" sz="2900" i="1" dirty="0" smtClean="0">
                <a:solidFill>
                  <a:schemeClr val="tx1"/>
                </a:solidFill>
              </a:rPr>
              <a:t> hat</a:t>
            </a:r>
            <a:r>
              <a:rPr lang="en-US" sz="2900" dirty="0" smtClean="0">
                <a:solidFill>
                  <a:schemeClr val="tx1"/>
                </a:solidFill>
              </a:rPr>
              <a:t>),</a:t>
            </a:r>
          </a:p>
          <a:p>
            <a:pPr lvl="1"/>
            <a:r>
              <a:rPr lang="en-US" sz="2900" dirty="0" smtClean="0">
                <a:solidFill>
                  <a:schemeClr val="tx1"/>
                </a:solidFill>
              </a:rPr>
              <a:t>demonstrative pronouns </a:t>
            </a:r>
            <a:r>
              <a:rPr lang="en-US" sz="2900" i="1" dirty="0" smtClean="0">
                <a:solidFill>
                  <a:schemeClr val="tx1"/>
                </a:solidFill>
              </a:rPr>
              <a:t>ten</a:t>
            </a:r>
            <a:r>
              <a:rPr lang="en-US" sz="2900" dirty="0" smtClean="0">
                <a:solidFill>
                  <a:schemeClr val="tx1"/>
                </a:solidFill>
              </a:rPr>
              <a:t>, </a:t>
            </a:r>
            <a:r>
              <a:rPr lang="en-US" sz="2900" i="1" dirty="0" smtClean="0">
                <a:solidFill>
                  <a:schemeClr val="tx1"/>
                </a:solidFill>
              </a:rPr>
              <a:t>ta</a:t>
            </a:r>
            <a:r>
              <a:rPr lang="en-US" sz="2900" dirty="0" smtClean="0">
                <a:solidFill>
                  <a:schemeClr val="tx1"/>
                </a:solidFill>
              </a:rPr>
              <a:t>, </a:t>
            </a:r>
            <a:r>
              <a:rPr lang="en-US" sz="2900" i="1" dirty="0" smtClean="0">
                <a:solidFill>
                  <a:schemeClr val="tx1"/>
                </a:solidFill>
              </a:rPr>
              <a:t>to </a:t>
            </a:r>
            <a:r>
              <a:rPr lang="en-US" sz="2900" dirty="0" smtClean="0">
                <a:solidFill>
                  <a:schemeClr val="tx1"/>
                </a:solidFill>
              </a:rPr>
              <a:t>(=that)</a:t>
            </a:r>
          </a:p>
          <a:p>
            <a:pPr lvl="1"/>
            <a:r>
              <a:rPr lang="en-US" sz="2900" dirty="0" smtClean="0">
                <a:solidFill>
                  <a:schemeClr val="tx1"/>
                </a:solidFill>
              </a:rPr>
              <a:t>with textual ellipsis (zeros), where a new node with the t-lemma substitute </a:t>
            </a:r>
            <a:r>
              <a:rPr lang="en-US" sz="2900" dirty="0" smtClean="0">
                <a:solidFill>
                  <a:schemeClr val="tx1"/>
                </a:solidFill>
                <a:cs typeface="Courier New" pitchFamily="49" charset="0"/>
              </a:rPr>
              <a:t>#</a:t>
            </a:r>
            <a:r>
              <a:rPr lang="en-US" sz="2900" dirty="0" err="1" smtClean="0">
                <a:solidFill>
                  <a:schemeClr val="tx1"/>
                </a:solidFill>
                <a:cs typeface="Courier New" pitchFamily="49" charset="0"/>
              </a:rPr>
              <a:t>PersPron</a:t>
            </a:r>
            <a:r>
              <a:rPr lang="en-US" sz="29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900" dirty="0" smtClean="0">
                <a:solidFill>
                  <a:schemeClr val="tx1"/>
                </a:solidFill>
              </a:rPr>
              <a:t>is added to the </a:t>
            </a:r>
            <a:r>
              <a:rPr lang="en-US" sz="2900" dirty="0" err="1" smtClean="0">
                <a:solidFill>
                  <a:schemeClr val="tx1"/>
                </a:solidFill>
              </a:rPr>
              <a:t>tectogrammatical</a:t>
            </a:r>
            <a:r>
              <a:rPr lang="en-US" sz="2900" dirty="0" smtClean="0">
                <a:solidFill>
                  <a:schemeClr val="tx1"/>
                </a:solidFill>
              </a:rPr>
              <a:t> tree</a:t>
            </a:r>
          </a:p>
          <a:p>
            <a:pPr lvl="1"/>
            <a:r>
              <a:rPr lang="en-US" sz="2900" dirty="0" smtClean="0">
                <a:solidFill>
                  <a:schemeClr val="tx1"/>
                </a:solidFill>
              </a:rPr>
              <a:t>nouns</a:t>
            </a:r>
            <a:r>
              <a:rPr lang="en-US" sz="2900" i="1" dirty="0" smtClean="0">
                <a:solidFill>
                  <a:schemeClr val="tx1"/>
                </a:solidFill>
              </a:rPr>
              <a:t> (</a:t>
            </a:r>
            <a:r>
              <a:rPr lang="en-US" sz="2900" i="1" u="sng" dirty="0" smtClean="0">
                <a:solidFill>
                  <a:schemeClr val="tx1"/>
                </a:solidFill>
              </a:rPr>
              <a:t>Helena</a:t>
            </a:r>
            <a:r>
              <a:rPr lang="en-US" sz="2900" i="1" dirty="0" smtClean="0">
                <a:solidFill>
                  <a:schemeClr val="tx1"/>
                </a:solidFill>
              </a:rPr>
              <a:t> asked her </a:t>
            </a:r>
            <a:r>
              <a:rPr lang="en-US" sz="2900" i="1" u="dashHeavy" dirty="0" smtClean="0">
                <a:solidFill>
                  <a:schemeClr val="tx1"/>
                </a:solidFill>
              </a:rPr>
              <a:t>mother</a:t>
            </a:r>
            <a:r>
              <a:rPr lang="en-US" sz="2900" i="1" dirty="0" smtClean="0">
                <a:solidFill>
                  <a:schemeClr val="tx1"/>
                </a:solidFill>
              </a:rPr>
              <a:t> to wait for her, but </a:t>
            </a:r>
            <a:r>
              <a:rPr lang="en-US" sz="2900" i="1" u="dashHeavy" dirty="0" smtClean="0">
                <a:solidFill>
                  <a:schemeClr val="tx1"/>
                </a:solidFill>
              </a:rPr>
              <a:t>mother</a:t>
            </a:r>
            <a:r>
              <a:rPr lang="en-US" sz="2900" i="1" dirty="0" smtClean="0">
                <a:solidFill>
                  <a:schemeClr val="tx1"/>
                </a:solidFill>
              </a:rPr>
              <a:t> ignored her </a:t>
            </a:r>
            <a:r>
              <a:rPr lang="en-US" sz="2900" i="1" u="sng" dirty="0" smtClean="0">
                <a:solidFill>
                  <a:schemeClr val="tx1"/>
                </a:solidFill>
              </a:rPr>
              <a:t>daughter’s</a:t>
            </a:r>
            <a:r>
              <a:rPr lang="en-US" sz="2900" i="1" dirty="0" smtClean="0">
                <a:solidFill>
                  <a:schemeClr val="tx1"/>
                </a:solidFill>
              </a:rPr>
              <a:t> wish.)</a:t>
            </a:r>
          </a:p>
          <a:p>
            <a:pPr lvl="1"/>
            <a:r>
              <a:rPr lang="en-US" sz="2900" dirty="0" smtClean="0">
                <a:solidFill>
                  <a:schemeClr val="tx1"/>
                </a:solidFill>
              </a:rPr>
              <a:t>local adverbs (</a:t>
            </a:r>
            <a:r>
              <a:rPr lang="en-US" sz="2900" i="1" dirty="0" smtClean="0">
                <a:solidFill>
                  <a:schemeClr val="tx1"/>
                </a:solidFill>
              </a:rPr>
              <a:t>Helen asked mother to come to </a:t>
            </a:r>
            <a:r>
              <a:rPr lang="en-US" sz="2900" i="1" u="sng" dirty="0" smtClean="0">
                <a:solidFill>
                  <a:schemeClr val="tx1"/>
                </a:solidFill>
              </a:rPr>
              <a:t>Prague</a:t>
            </a:r>
            <a:r>
              <a:rPr lang="en-US" sz="2900" i="1" dirty="0" smtClean="0">
                <a:solidFill>
                  <a:schemeClr val="tx1"/>
                </a:solidFill>
              </a:rPr>
              <a:t> but she decided not to go </a:t>
            </a:r>
            <a:r>
              <a:rPr lang="en-US" sz="2900" i="1" u="sng" dirty="0" smtClean="0">
                <a:solidFill>
                  <a:schemeClr val="tx1"/>
                </a:solidFill>
              </a:rPr>
              <a:t>there</a:t>
            </a:r>
            <a:r>
              <a:rPr lang="en-US" sz="2900" i="1" dirty="0" smtClean="0">
                <a:solidFill>
                  <a:schemeClr val="tx1"/>
                </a:solidFill>
              </a:rPr>
              <a:t>.</a:t>
            </a:r>
            <a:r>
              <a:rPr lang="en-US" sz="29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900" dirty="0" smtClean="0">
                <a:solidFill>
                  <a:schemeClr val="tx1"/>
                </a:solidFill>
              </a:rPr>
              <a:t>some adjectives (</a:t>
            </a:r>
            <a:r>
              <a:rPr lang="en-US" sz="2900" i="1" dirty="0" smtClean="0">
                <a:solidFill>
                  <a:schemeClr val="tx1"/>
                </a:solidFill>
              </a:rPr>
              <a:t>He came to </a:t>
            </a:r>
            <a:r>
              <a:rPr lang="en-US" sz="2900" i="1" u="sng" dirty="0" smtClean="0">
                <a:solidFill>
                  <a:schemeClr val="tx1"/>
                </a:solidFill>
              </a:rPr>
              <a:t>Prague</a:t>
            </a:r>
            <a:r>
              <a:rPr lang="en-US" sz="2900" i="1" dirty="0" smtClean="0">
                <a:solidFill>
                  <a:schemeClr val="tx1"/>
                </a:solidFill>
              </a:rPr>
              <a:t> and found the </a:t>
            </a:r>
            <a:r>
              <a:rPr lang="en-US" sz="2900" i="1" u="sng" dirty="0" smtClean="0">
                <a:solidFill>
                  <a:schemeClr val="tx1"/>
                </a:solidFill>
              </a:rPr>
              <a:t>Prague</a:t>
            </a:r>
            <a:r>
              <a:rPr lang="en-US" sz="2900" i="1" dirty="0" smtClean="0">
                <a:solidFill>
                  <a:schemeClr val="tx1"/>
                </a:solidFill>
              </a:rPr>
              <a:t> atmosphere quite casual.</a:t>
            </a:r>
            <a:r>
              <a:rPr lang="en-US" sz="29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900" dirty="0" smtClean="0">
                <a:solidFill>
                  <a:schemeClr val="tx1"/>
                </a:solidFill>
              </a:rPr>
              <a:t>reference to events (</a:t>
            </a:r>
            <a:r>
              <a:rPr lang="en-US" sz="2900" i="1" dirty="0" smtClean="0">
                <a:solidFill>
                  <a:schemeClr val="tx1"/>
                </a:solidFill>
              </a:rPr>
              <a:t>Helena </a:t>
            </a:r>
            <a:r>
              <a:rPr lang="en-US" sz="2900" i="1" u="sng" dirty="0" smtClean="0">
                <a:solidFill>
                  <a:schemeClr val="tx1"/>
                </a:solidFill>
              </a:rPr>
              <a:t>asked</a:t>
            </a:r>
            <a:r>
              <a:rPr lang="en-US" sz="2900" i="1" dirty="0" smtClean="0">
                <a:solidFill>
                  <a:schemeClr val="tx1"/>
                </a:solidFill>
              </a:rPr>
              <a:t> her mother to wait for her, but mother ignored her daughter’s </a:t>
            </a:r>
            <a:r>
              <a:rPr lang="en-US" sz="2900" i="1" u="sng" dirty="0" smtClean="0">
                <a:solidFill>
                  <a:schemeClr val="tx1"/>
                </a:solidFill>
              </a:rPr>
              <a:t>wish</a:t>
            </a:r>
            <a:r>
              <a:rPr lang="en-US" sz="2900" dirty="0" smtClean="0">
                <a:solidFill>
                  <a:schemeClr val="tx1"/>
                </a:solidFill>
              </a:rPr>
              <a:t>).</a:t>
            </a:r>
          </a:p>
          <a:p>
            <a:pPr marL="365760" lvl="1" indent="0">
              <a:buFont typeface="Georgia" pitchFamily="18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365760" lvl="1" indent="0">
              <a:buFont typeface="Georgia" pitchFamily="18" charset="0"/>
              <a:buNone/>
            </a:pPr>
            <a:r>
              <a:rPr lang="en-US" sz="2500" dirty="0" smtClean="0">
                <a:solidFill>
                  <a:schemeClr val="tx1"/>
                </a:solidFill>
              </a:rPr>
              <a:t>If antecedent is a whole segment of (previous) text larger than one sentence (phrase) </a:t>
            </a:r>
            <a:r>
              <a:rPr lang="en-US" sz="2500" dirty="0" smtClean="0">
                <a:solidFill>
                  <a:schemeClr val="tx1"/>
                </a:solidFill>
                <a:cs typeface="Times New Roman" pitchFamily="18" charset="0"/>
              </a:rPr>
              <a:t>—</a:t>
            </a:r>
            <a:r>
              <a:rPr lang="en-US" sz="2500" dirty="0" smtClean="0">
                <a:solidFill>
                  <a:schemeClr val="tx1"/>
                </a:solidFill>
              </a:rPr>
              <a:t> special type of textual </a:t>
            </a:r>
            <a:r>
              <a:rPr lang="en-US" sz="2500" dirty="0" err="1" smtClean="0">
                <a:solidFill>
                  <a:schemeClr val="tx1"/>
                </a:solidFill>
              </a:rPr>
              <a:t>coreference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</a:rPr>
              <a:t>segm</a:t>
            </a:r>
            <a:r>
              <a:rPr lang="en-US" sz="2500" dirty="0" smtClean="0">
                <a:solidFill>
                  <a:schemeClr val="tx1"/>
                </a:solidFill>
              </a:rPr>
              <a:t>(</a:t>
            </a:r>
            <a:r>
              <a:rPr lang="en-US" sz="2500" dirty="0" err="1" smtClean="0">
                <a:solidFill>
                  <a:schemeClr val="tx1"/>
                </a:solidFill>
              </a:rPr>
              <a:t>ent</a:t>
            </a:r>
            <a:r>
              <a:rPr lang="en-US" sz="2500" dirty="0" smtClean="0">
                <a:solidFill>
                  <a:schemeClr val="tx1"/>
                </a:solidFill>
              </a:rPr>
              <a:t>) without explicitly marked antecedent:</a:t>
            </a:r>
          </a:p>
          <a:p>
            <a:pPr marL="393700" lvl="1" indent="0">
              <a:buFont typeface="Wingdings 2" pitchFamily="18" charset="2"/>
              <a:buNone/>
            </a:pPr>
            <a:r>
              <a:rPr lang="en-US" sz="2500" i="1" dirty="0" smtClean="0">
                <a:solidFill>
                  <a:schemeClr val="tx1"/>
                </a:solidFill>
              </a:rPr>
              <a:t>The custom union will formally function for twelve more months, but in fact the relations will be of a kind of international trade. The </a:t>
            </a:r>
            <a:r>
              <a:rPr lang="en-US" sz="2500" i="1" dirty="0" err="1" smtClean="0">
                <a:solidFill>
                  <a:schemeClr val="tx1"/>
                </a:solidFill>
              </a:rPr>
              <a:t>bureacracy</a:t>
            </a:r>
            <a:r>
              <a:rPr lang="en-US" sz="2500" i="1" dirty="0" smtClean="0">
                <a:solidFill>
                  <a:schemeClr val="tx1"/>
                </a:solidFill>
              </a:rPr>
              <a:t> will go up. The latest steps of  the Slovak government confirm </a:t>
            </a:r>
            <a:r>
              <a:rPr lang="en-US" sz="2500" b="1" i="1" u="sng" dirty="0" smtClean="0">
                <a:solidFill>
                  <a:schemeClr val="tx1"/>
                </a:solidFill>
              </a:rPr>
              <a:t>this direction</a:t>
            </a:r>
            <a:r>
              <a:rPr lang="en-US" sz="2500" i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5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539552" y="2276872"/>
            <a:ext cx="7632848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900" b="1" dirty="0" smtClean="0"/>
              <a:t>SPEC(</a:t>
            </a:r>
            <a:r>
              <a:rPr lang="en-US" sz="1900" b="1" dirty="0" err="1" smtClean="0"/>
              <a:t>ific</a:t>
            </a:r>
            <a:r>
              <a:rPr lang="en-US" sz="1900" b="1" dirty="0" smtClean="0"/>
              <a:t>)</a:t>
            </a:r>
            <a:r>
              <a:rPr lang="en-US" sz="1900" dirty="0" smtClean="0"/>
              <a:t> for coreference of NPs with specific reference (</a:t>
            </a:r>
            <a:r>
              <a:rPr lang="en-US" sz="1900" i="1" dirty="0" smtClean="0"/>
              <a:t>Helen</a:t>
            </a:r>
            <a:r>
              <a:rPr lang="en-US" sz="1900" i="1" baseline="-25000" dirty="0" smtClean="0"/>
              <a:t>a</a:t>
            </a:r>
            <a:r>
              <a:rPr lang="en-US" sz="1900" dirty="0" smtClean="0"/>
              <a:t> </a:t>
            </a:r>
            <a:r>
              <a:rPr lang="en-US" sz="1900" i="1" dirty="0" smtClean="0"/>
              <a:t>asked</a:t>
            </a:r>
            <a:r>
              <a:rPr lang="en-US" sz="1900" dirty="0" smtClean="0"/>
              <a:t> </a:t>
            </a:r>
            <a:r>
              <a:rPr lang="en-US" sz="1900" i="1" dirty="0" err="1" smtClean="0"/>
              <a:t>her</a:t>
            </a:r>
            <a:r>
              <a:rPr lang="en-US" sz="1900" i="1" baseline="-25000" dirty="0" err="1" smtClean="0"/>
              <a:t>a</a:t>
            </a:r>
            <a:r>
              <a:rPr lang="en-US" sz="1900" dirty="0" smtClean="0"/>
              <a:t> </a:t>
            </a:r>
            <a:r>
              <a:rPr lang="en-US" sz="1900" i="1" dirty="0" err="1" smtClean="0"/>
              <a:t>mother</a:t>
            </a:r>
            <a:r>
              <a:rPr lang="en-US" sz="1900" i="1" baseline="-25000" dirty="0" err="1" smtClean="0"/>
              <a:t>b</a:t>
            </a:r>
            <a:r>
              <a:rPr lang="en-US" sz="1900" i="1" dirty="0" smtClean="0"/>
              <a:t> to </a:t>
            </a:r>
            <a:r>
              <a:rPr lang="en-US" sz="1900" i="1" dirty="0" err="1" smtClean="0"/>
              <a:t>wait</a:t>
            </a:r>
            <a:r>
              <a:rPr lang="en-US" sz="1900" i="1" baseline="-25000" dirty="0" err="1" smtClean="0"/>
              <a:t>c</a:t>
            </a:r>
            <a:r>
              <a:rPr lang="en-US" sz="1900" i="1" dirty="0" smtClean="0"/>
              <a:t> for </a:t>
            </a:r>
            <a:r>
              <a:rPr lang="en-US" sz="1900" i="1" dirty="0" err="1" smtClean="0"/>
              <a:t>her</a:t>
            </a:r>
            <a:r>
              <a:rPr lang="en-US" sz="1900" i="1" baseline="-25000" dirty="0" err="1" smtClean="0"/>
              <a:t>a</a:t>
            </a:r>
            <a:r>
              <a:rPr lang="en-US" sz="1900" i="1" dirty="0" smtClean="0"/>
              <a:t>, but </a:t>
            </a:r>
            <a:r>
              <a:rPr lang="en-US" sz="1900" i="1" dirty="0" err="1" smtClean="0"/>
              <a:t>mother</a:t>
            </a:r>
            <a:r>
              <a:rPr lang="en-US" sz="1900" i="1" baseline="-25000" dirty="0" err="1" smtClean="0"/>
              <a:t>b</a:t>
            </a:r>
            <a:r>
              <a:rPr lang="en-US" sz="1900" i="1" dirty="0" smtClean="0"/>
              <a:t> ignored her</a:t>
            </a:r>
            <a:r>
              <a:rPr lang="en-US" sz="1900" i="1" baseline="-25000" dirty="0" smtClean="0"/>
              <a:t>b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daughter</a:t>
            </a:r>
            <a:r>
              <a:rPr lang="en-US" sz="1900" i="1" baseline="-25000" dirty="0" err="1" smtClean="0"/>
              <a:t>a</a:t>
            </a:r>
            <a:r>
              <a:rPr lang="en-US" sz="1900" i="1" dirty="0" err="1" smtClean="0"/>
              <a:t>’s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wish</a:t>
            </a:r>
            <a:r>
              <a:rPr lang="en-US" sz="1900" i="1" baseline="-25000" dirty="0" err="1" smtClean="0"/>
              <a:t>c</a:t>
            </a:r>
            <a:r>
              <a:rPr lang="en-US" sz="1900" dirty="0" smtClean="0"/>
              <a:t>)</a:t>
            </a:r>
            <a:endParaRPr lang="cs-CZ" sz="1900" dirty="0" smtClean="0"/>
          </a:p>
          <a:p>
            <a:pPr lvl="1"/>
            <a:r>
              <a:rPr lang="en-US" sz="1900" b="1" dirty="0" smtClean="0"/>
              <a:t>GEN(</a:t>
            </a:r>
            <a:r>
              <a:rPr lang="en-US" sz="1900" b="1" dirty="0" err="1" smtClean="0"/>
              <a:t>eric</a:t>
            </a:r>
            <a:r>
              <a:rPr lang="en-US" sz="1900" b="1" dirty="0" smtClean="0"/>
              <a:t>)</a:t>
            </a:r>
            <a:r>
              <a:rPr lang="en-US" sz="1900" dirty="0" smtClean="0"/>
              <a:t> for </a:t>
            </a:r>
            <a:r>
              <a:rPr lang="en-US" sz="1900" dirty="0" err="1" smtClean="0"/>
              <a:t>coreference</a:t>
            </a:r>
            <a:r>
              <a:rPr lang="en-US" sz="1900" dirty="0" smtClean="0"/>
              <a:t> of NPs with generic reference, e.g.</a:t>
            </a:r>
          </a:p>
          <a:p>
            <a:pPr marL="365760" lvl="1" indent="0">
              <a:buFont typeface="Georgia" pitchFamily="18" charset="0"/>
              <a:buNone/>
            </a:pPr>
            <a:r>
              <a:rPr lang="en-US" sz="1900" i="1" dirty="0" smtClean="0"/>
              <a:t>Your comments implied we had discovered that the principal cause of homelessness is to be found in the large numbers of mentally ill and substance-abusing people in </a:t>
            </a:r>
            <a:r>
              <a:rPr lang="en-US" sz="1900" i="1" u="sng" dirty="0" smtClean="0"/>
              <a:t>the homeless population</a:t>
            </a:r>
            <a:r>
              <a:rPr lang="en-US" sz="1900" i="1" dirty="0" smtClean="0"/>
              <a:t>. [...] The study shows that nearly 40% of </a:t>
            </a:r>
            <a:r>
              <a:rPr lang="en-US" sz="1900" i="1" u="sng" dirty="0" smtClean="0"/>
              <a:t>the homeless population</a:t>
            </a:r>
            <a:r>
              <a:rPr lang="en-US" sz="1900" i="1" dirty="0" smtClean="0"/>
              <a:t> is made up of women and children and that only 25% of </a:t>
            </a:r>
            <a:r>
              <a:rPr lang="en-US" sz="1900" i="1" u="sng" dirty="0" smtClean="0"/>
              <a:t>the homeless</a:t>
            </a:r>
            <a:r>
              <a:rPr lang="en-US" sz="1900" i="1" dirty="0" smtClean="0"/>
              <a:t> exhibits some combination of drug, alcohol and mental problems</a:t>
            </a:r>
            <a:endParaRPr lang="en-US" sz="30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9552" y="917848"/>
            <a:ext cx="813690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4800" dirty="0" smtClean="0"/>
              <a:t>Textual </a:t>
            </a:r>
            <a:r>
              <a:rPr lang="en-US" sz="4800" dirty="0"/>
              <a:t>coreference </a:t>
            </a:r>
            <a:r>
              <a:rPr lang="en-US" sz="4800" dirty="0" smtClean="0"/>
              <a:t>- types</a:t>
            </a:r>
            <a:endParaRPr lang="cs-CZ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0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738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E</a:t>
            </a:r>
            <a:r>
              <a:rPr lang="en-US" dirty="0" err="1" smtClean="0"/>
              <a:t>xophora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898496"/>
            <a:ext cx="7704856" cy="3474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expression refers to situations or reality external to the </a:t>
            </a:r>
            <a:r>
              <a:rPr lang="en-US" dirty="0" smtClean="0"/>
              <a:t>text – special attribute </a:t>
            </a:r>
            <a:r>
              <a:rPr lang="en-US" dirty="0" err="1" smtClean="0"/>
              <a:t>coref_special</a:t>
            </a:r>
            <a:r>
              <a:rPr lang="en-US" dirty="0" smtClean="0"/>
              <a:t>, type </a:t>
            </a:r>
            <a:r>
              <a:rPr lang="en-US" dirty="0" err="1" smtClean="0"/>
              <a:t>exoph</a:t>
            </a:r>
            <a:endParaRPr lang="en-US" dirty="0" smtClean="0"/>
          </a:p>
          <a:p>
            <a:r>
              <a:rPr lang="cs-CZ" i="1" dirty="0"/>
              <a:t>Dokončeny by měly být </a:t>
            </a:r>
            <a:r>
              <a:rPr lang="en-US" dirty="0" smtClean="0"/>
              <a:t>[...]</a:t>
            </a:r>
            <a:r>
              <a:rPr lang="cs-CZ" i="1" dirty="0" smtClean="0"/>
              <a:t> </a:t>
            </a:r>
            <a:r>
              <a:rPr lang="cs-CZ" i="1" dirty="0"/>
              <a:t>na </a:t>
            </a:r>
            <a:r>
              <a:rPr lang="cs-CZ" i="1" dirty="0" smtClean="0"/>
              <a:t>sídlišti</a:t>
            </a:r>
            <a:r>
              <a:rPr lang="en-US" i="1" dirty="0" smtClean="0"/>
              <a:t> </a:t>
            </a:r>
            <a:r>
              <a:rPr lang="en-US" i="1" dirty="0" err="1" smtClean="0"/>
              <a:t>Barrandov</a:t>
            </a:r>
            <a:r>
              <a:rPr lang="en-US" i="1" dirty="0" smtClean="0"/>
              <a:t> </a:t>
            </a:r>
            <a:r>
              <a:rPr lang="en-US" i="1" dirty="0"/>
              <a:t>v </a:t>
            </a:r>
            <a:r>
              <a:rPr lang="en-US" i="1" u="sng" dirty="0" err="1"/>
              <a:t>těchto</a:t>
            </a:r>
            <a:r>
              <a:rPr lang="en-US" i="1" u="sng" dirty="0"/>
              <a:t> </a:t>
            </a:r>
            <a:r>
              <a:rPr lang="en-US" i="1" u="sng" dirty="0" err="1" smtClean="0"/>
              <a:t>dnech</a:t>
            </a:r>
            <a:r>
              <a:rPr lang="en-US" i="1" dirty="0" smtClean="0"/>
              <a:t>.(= </a:t>
            </a:r>
            <a:r>
              <a:rPr lang="en-US" i="1" dirty="0"/>
              <a:t>It should be finished </a:t>
            </a:r>
            <a:r>
              <a:rPr lang="en-US" dirty="0" smtClean="0"/>
              <a:t>[...]</a:t>
            </a:r>
            <a:r>
              <a:rPr lang="en-US" i="1" dirty="0" smtClean="0"/>
              <a:t> in </a:t>
            </a:r>
            <a:r>
              <a:rPr lang="en-US" i="1" dirty="0" err="1"/>
              <a:t>Barrandov</a:t>
            </a:r>
            <a:r>
              <a:rPr lang="en-US" i="1" dirty="0"/>
              <a:t> district </a:t>
            </a:r>
            <a:r>
              <a:rPr lang="en-US" i="1" u="sng" dirty="0"/>
              <a:t>in these days </a:t>
            </a:r>
            <a:r>
              <a:rPr lang="en-US" i="1" dirty="0"/>
              <a:t>[meaning, in the </a:t>
            </a:r>
            <a:r>
              <a:rPr lang="en-US" i="1" dirty="0" smtClean="0"/>
              <a:t>recent </a:t>
            </a:r>
            <a:r>
              <a:rPr lang="cs-CZ" i="1" dirty="0" err="1" smtClean="0"/>
              <a:t>days</a:t>
            </a:r>
            <a:r>
              <a:rPr lang="cs-CZ" i="1" dirty="0" smtClean="0"/>
              <a:t>])</a:t>
            </a:r>
            <a:endParaRPr lang="en-US" i="1" dirty="0" smtClean="0"/>
          </a:p>
          <a:p>
            <a:r>
              <a:rPr lang="cs-CZ" i="1" dirty="0"/>
              <a:t>A </a:t>
            </a:r>
            <a:r>
              <a:rPr lang="cs-CZ" i="1" u="sng" dirty="0" smtClean="0"/>
              <a:t>tu</a:t>
            </a:r>
            <a:r>
              <a:rPr lang="cs-CZ" dirty="0" smtClean="0"/>
              <a:t> </a:t>
            </a:r>
            <a:r>
              <a:rPr lang="cs-CZ" i="1" dirty="0"/>
              <a:t>se dostáváme zpět k počátku tohoto textu . (= </a:t>
            </a:r>
            <a:r>
              <a:rPr lang="cs-CZ" i="1" dirty="0" err="1" smtClean="0"/>
              <a:t>With</a:t>
            </a:r>
            <a:r>
              <a:rPr lang="en-US" i="1" dirty="0" smtClean="0"/>
              <a:t> </a:t>
            </a:r>
            <a:r>
              <a:rPr lang="en-US" i="1" u="sng" dirty="0" smtClean="0"/>
              <a:t>this</a:t>
            </a:r>
            <a:r>
              <a:rPr lang="en-US" i="1" dirty="0"/>
              <a:t>, we come back to the beginning of this text</a:t>
            </a:r>
            <a:r>
              <a:rPr lang="en-US" i="1" dirty="0" smtClean="0"/>
              <a:t>)</a:t>
            </a:r>
          </a:p>
          <a:p>
            <a:r>
              <a:rPr lang="cs-CZ" i="1" dirty="0"/>
              <a:t>Informace </a:t>
            </a:r>
            <a:r>
              <a:rPr lang="cs-CZ" i="1" u="sng" dirty="0"/>
              <a:t>v tomto </a:t>
            </a:r>
            <a:r>
              <a:rPr lang="cs-CZ" i="1" u="sng" dirty="0" smtClean="0"/>
              <a:t>přehledu</a:t>
            </a:r>
            <a:r>
              <a:rPr lang="en-US" dirty="0" smtClean="0"/>
              <a:t> </a:t>
            </a:r>
            <a:r>
              <a:rPr lang="cs-CZ" i="1" dirty="0" smtClean="0"/>
              <a:t>jsou </a:t>
            </a:r>
            <a:r>
              <a:rPr lang="cs-CZ" i="1" dirty="0"/>
              <a:t>bezplatnou </a:t>
            </a:r>
            <a:r>
              <a:rPr lang="cs-CZ" i="1" dirty="0" smtClean="0"/>
              <a:t>službou</a:t>
            </a:r>
            <a:r>
              <a:rPr lang="en-US" i="1" dirty="0" smtClean="0"/>
              <a:t> </a:t>
            </a:r>
            <a:r>
              <a:rPr lang="en-US" i="1" dirty="0" err="1" smtClean="0"/>
              <a:t>podnikatelům</a:t>
            </a:r>
            <a:r>
              <a:rPr lang="en-US" i="1" dirty="0"/>
              <a:t>. (=The information in </a:t>
            </a:r>
            <a:r>
              <a:rPr lang="en-US" i="1" u="sng" dirty="0"/>
              <a:t>this report </a:t>
            </a:r>
            <a:r>
              <a:rPr lang="en-US" i="1" dirty="0"/>
              <a:t>is a free service to businessmen.)</a:t>
            </a:r>
            <a:endParaRPr lang="cs-CZ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5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37512" cy="60689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Bridging Relations</a:t>
            </a:r>
            <a:endParaRPr lang="en-US" b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4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37512" cy="60689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Bridging 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19256" cy="4824536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part – whole</a:t>
            </a:r>
            <a:r>
              <a:rPr lang="en-US" sz="1600" dirty="0">
                <a:latin typeface="Times New Roman" pitchFamily="18" charset="0"/>
              </a:rPr>
              <a:t> (PART_WHOLE and WHOLE_PART)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600" i="1" dirty="0">
                <a:latin typeface="Times New Roman" pitchFamily="18" charset="0"/>
              </a:rPr>
              <a:t>Germany – Bavaria - </a:t>
            </a:r>
            <a:r>
              <a:rPr lang="en-US" sz="1600" i="1" dirty="0" smtClean="0">
                <a:latin typeface="Times New Roman" pitchFamily="18" charset="0"/>
              </a:rPr>
              <a:t>Munich</a:t>
            </a:r>
            <a:endParaRPr lang="en-US" sz="1600" dirty="0">
              <a:latin typeface="Times New Roman" pitchFamily="18" charset="0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1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37512" cy="60689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Bridging 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19256" cy="4824536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part – whole</a:t>
            </a:r>
            <a:r>
              <a:rPr lang="en-US" sz="1600" dirty="0">
                <a:latin typeface="Times New Roman" pitchFamily="18" charset="0"/>
              </a:rPr>
              <a:t> (PART_WHOLE and WHOLE_PART)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600" i="1" dirty="0">
                <a:latin typeface="Times New Roman" pitchFamily="18" charset="0"/>
              </a:rPr>
              <a:t>Germany – Bavaria - </a:t>
            </a:r>
            <a:r>
              <a:rPr lang="en-US" sz="1600" i="1" dirty="0" smtClean="0">
                <a:latin typeface="Times New Roman" pitchFamily="18" charset="0"/>
              </a:rPr>
              <a:t>Munich</a:t>
            </a:r>
            <a:endParaRPr lang="en-US" sz="16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set — subset/element of set</a:t>
            </a:r>
            <a:r>
              <a:rPr lang="en-US" sz="1600" dirty="0">
                <a:latin typeface="Times New Roman" pitchFamily="18" charset="0"/>
              </a:rPr>
              <a:t> (SET_SUB and SUB_SET)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students – some students – a </a:t>
            </a:r>
            <a:r>
              <a:rPr lang="en-US" sz="1400" i="1" dirty="0" smtClean="0">
                <a:latin typeface="Times New Roman" pitchFamily="18" charset="0"/>
              </a:rPr>
              <a:t>student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37512" cy="60689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Bridging 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19256" cy="4824536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part – whole</a:t>
            </a:r>
            <a:r>
              <a:rPr lang="en-US" sz="1600" dirty="0">
                <a:latin typeface="Times New Roman" pitchFamily="18" charset="0"/>
              </a:rPr>
              <a:t> (PART_WHOLE and WHOLE_PART)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600" i="1" dirty="0">
                <a:latin typeface="Times New Roman" pitchFamily="18" charset="0"/>
              </a:rPr>
              <a:t>Germany – Bavaria - </a:t>
            </a:r>
            <a:r>
              <a:rPr lang="en-US" sz="1600" i="1" dirty="0" smtClean="0">
                <a:latin typeface="Times New Roman" pitchFamily="18" charset="0"/>
              </a:rPr>
              <a:t>Munich</a:t>
            </a:r>
            <a:endParaRPr lang="en-US" sz="16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set — subset/element of set</a:t>
            </a:r>
            <a:r>
              <a:rPr lang="en-US" sz="1600" dirty="0">
                <a:latin typeface="Times New Roman" pitchFamily="18" charset="0"/>
              </a:rPr>
              <a:t> (SET_SUB and SUB_SET)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students – some students – a </a:t>
            </a:r>
            <a:r>
              <a:rPr lang="en-US" sz="1400" i="1" dirty="0" smtClean="0">
                <a:latin typeface="Times New Roman" pitchFamily="18" charset="0"/>
              </a:rPr>
              <a:t>student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function - object</a:t>
            </a:r>
            <a:r>
              <a:rPr lang="en-US" sz="1600" dirty="0">
                <a:latin typeface="Times New Roman" pitchFamily="18" charset="0"/>
              </a:rPr>
              <a:t> (P_FUNCT and FUNCT_P)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prime-minister – government</a:t>
            </a:r>
            <a:r>
              <a:rPr lang="cs-CZ" sz="1400" i="1" dirty="0">
                <a:latin typeface="Times New Roman" pitchFamily="18" charset="0"/>
              </a:rPr>
              <a:t>, </a:t>
            </a:r>
            <a:r>
              <a:rPr lang="cs-CZ" sz="1400" i="1" dirty="0" err="1">
                <a:latin typeface="Times New Roman" pitchFamily="18" charset="0"/>
              </a:rPr>
              <a:t>trainer</a:t>
            </a:r>
            <a:r>
              <a:rPr lang="cs-CZ" sz="1400" i="1" dirty="0">
                <a:latin typeface="Times New Roman" pitchFamily="18" charset="0"/>
              </a:rPr>
              <a:t> – </a:t>
            </a:r>
            <a:r>
              <a:rPr lang="cs-CZ" sz="1400" i="1" dirty="0" err="1">
                <a:latin typeface="Times New Roman" pitchFamily="18" charset="0"/>
              </a:rPr>
              <a:t>football</a:t>
            </a:r>
            <a:r>
              <a:rPr lang="cs-CZ" sz="1400" i="1" dirty="0">
                <a:latin typeface="Times New Roman" pitchFamily="18" charset="0"/>
              </a:rPr>
              <a:t> </a:t>
            </a:r>
            <a:r>
              <a:rPr lang="cs-CZ" sz="1400" i="1" dirty="0" smtClean="0">
                <a:latin typeface="Times New Roman" pitchFamily="18" charset="0"/>
              </a:rPr>
              <a:t>team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37512" cy="60689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Bridging 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19256" cy="4824536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part – whole</a:t>
            </a:r>
            <a:r>
              <a:rPr lang="en-US" sz="1600" dirty="0">
                <a:latin typeface="Times New Roman" pitchFamily="18" charset="0"/>
              </a:rPr>
              <a:t> (PART_WHOLE and WHOLE_PART)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600" i="1" dirty="0">
                <a:latin typeface="Times New Roman" pitchFamily="18" charset="0"/>
              </a:rPr>
              <a:t>Germany – Bavaria - </a:t>
            </a:r>
            <a:r>
              <a:rPr lang="en-US" sz="1600" i="1" dirty="0" smtClean="0">
                <a:latin typeface="Times New Roman" pitchFamily="18" charset="0"/>
              </a:rPr>
              <a:t>Munich</a:t>
            </a:r>
            <a:endParaRPr lang="en-US" sz="16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set — subset/element of set</a:t>
            </a:r>
            <a:r>
              <a:rPr lang="en-US" sz="1600" dirty="0">
                <a:latin typeface="Times New Roman" pitchFamily="18" charset="0"/>
              </a:rPr>
              <a:t> (SET_SUB and SUB_SET)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students – some students – a </a:t>
            </a:r>
            <a:r>
              <a:rPr lang="en-US" sz="1400" i="1" dirty="0" smtClean="0">
                <a:latin typeface="Times New Roman" pitchFamily="18" charset="0"/>
              </a:rPr>
              <a:t>student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function - object</a:t>
            </a:r>
            <a:r>
              <a:rPr lang="en-US" sz="1600" dirty="0">
                <a:latin typeface="Times New Roman" pitchFamily="18" charset="0"/>
              </a:rPr>
              <a:t> (P_FUNCT and FUNCT_P)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prime-minister – government</a:t>
            </a:r>
            <a:r>
              <a:rPr lang="cs-CZ" sz="1400" i="1" dirty="0">
                <a:latin typeface="Times New Roman" pitchFamily="18" charset="0"/>
              </a:rPr>
              <a:t>, </a:t>
            </a:r>
            <a:r>
              <a:rPr lang="cs-CZ" sz="1400" i="1" dirty="0" err="1">
                <a:latin typeface="Times New Roman" pitchFamily="18" charset="0"/>
              </a:rPr>
              <a:t>trainer</a:t>
            </a:r>
            <a:r>
              <a:rPr lang="cs-CZ" sz="1400" i="1" dirty="0">
                <a:latin typeface="Times New Roman" pitchFamily="18" charset="0"/>
              </a:rPr>
              <a:t> – </a:t>
            </a:r>
            <a:r>
              <a:rPr lang="cs-CZ" sz="1400" i="1" dirty="0" err="1">
                <a:latin typeface="Times New Roman" pitchFamily="18" charset="0"/>
              </a:rPr>
              <a:t>football</a:t>
            </a:r>
            <a:r>
              <a:rPr lang="cs-CZ" sz="1400" i="1" dirty="0">
                <a:latin typeface="Times New Roman" pitchFamily="18" charset="0"/>
              </a:rPr>
              <a:t> </a:t>
            </a:r>
            <a:r>
              <a:rPr lang="cs-CZ" sz="1400" i="1" dirty="0" smtClean="0">
                <a:latin typeface="Times New Roman" pitchFamily="18" charset="0"/>
              </a:rPr>
              <a:t>team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semantic contrast</a:t>
            </a:r>
            <a:r>
              <a:rPr lang="en-US" sz="1600" dirty="0">
                <a:latin typeface="Times New Roman" pitchFamily="18" charset="0"/>
              </a:rPr>
              <a:t> (CONTRAST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US" sz="1400" i="1" dirty="0">
                <a:latin typeface="Times New Roman" pitchFamily="18" charset="0"/>
              </a:rPr>
              <a:t>A p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esv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d</a:t>
            </a:r>
            <a:r>
              <a:rPr lang="cs-CZ" sz="1400" i="1" dirty="0">
                <a:latin typeface="Times New Roman" pitchFamily="18" charset="0"/>
              </a:rPr>
              <a:t>č</a:t>
            </a:r>
            <a:r>
              <a:rPr lang="en-US" sz="1400" i="1" dirty="0">
                <a:latin typeface="Times New Roman" pitchFamily="18" charset="0"/>
              </a:rPr>
              <a:t>en </a:t>
            </a:r>
            <a:r>
              <a:rPr lang="en-US" sz="1400" i="1" dirty="0" err="1">
                <a:latin typeface="Times New Roman" pitchFamily="18" charset="0"/>
              </a:rPr>
              <a:t>jsem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ješt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 o </a:t>
            </a:r>
            <a:r>
              <a:rPr lang="en-US" sz="1400" i="1" dirty="0" err="1">
                <a:latin typeface="Times New Roman" pitchFamily="18" charset="0"/>
              </a:rPr>
              <a:t>jednom</a:t>
            </a:r>
            <a:r>
              <a:rPr lang="en-US" sz="1400" i="1" dirty="0">
                <a:latin typeface="Times New Roman" pitchFamily="18" charset="0"/>
              </a:rPr>
              <a:t> - je t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eba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mít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vysoké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cíle</a:t>
            </a:r>
            <a:r>
              <a:rPr lang="en-US" sz="14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</a:rPr>
              <a:t>a s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malými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[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cíli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]</a:t>
            </a:r>
            <a:r>
              <a:rPr lang="en-US" sz="140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</a:rPr>
              <a:t>se </a:t>
            </a:r>
            <a:r>
              <a:rPr lang="en-US" sz="1400" i="1" dirty="0" err="1">
                <a:latin typeface="Times New Roman" pitchFamily="18" charset="0"/>
              </a:rPr>
              <a:t>nespokojit</a:t>
            </a:r>
            <a:r>
              <a:rPr lang="en-US" sz="1400" dirty="0">
                <a:latin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</a:rPr>
              <a:t>(= </a:t>
            </a:r>
            <a:r>
              <a:rPr lang="en-US" sz="1400" i="1" dirty="0" smtClean="0">
                <a:latin typeface="Times New Roman" pitchFamily="18" charset="0"/>
              </a:rPr>
              <a:t>And </a:t>
            </a:r>
            <a:r>
              <a:rPr lang="en-US" sz="1400" i="1" dirty="0">
                <a:latin typeface="Times New Roman" pitchFamily="18" charset="0"/>
              </a:rPr>
              <a:t>I am sure about one thing: it is necessary to have 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lofty aims </a:t>
            </a:r>
            <a:r>
              <a:rPr lang="en-US" sz="1400" i="1" dirty="0">
                <a:latin typeface="Times New Roman" pitchFamily="18" charset="0"/>
              </a:rPr>
              <a:t>and not to be satisfied with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small (ones</a:t>
            </a:r>
            <a:r>
              <a:rPr lang="en-US" sz="1400" b="1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)</a:t>
            </a:r>
            <a:r>
              <a:rPr lang="en-US" sz="1400" b="1" i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en-US" dirty="0" smtClean="0"/>
              <a:t>Theoretical, </a:t>
            </a:r>
          </a:p>
          <a:p>
            <a:r>
              <a:rPr lang="en-US" dirty="0" smtClean="0"/>
              <a:t>Prague corpora</a:t>
            </a:r>
          </a:p>
          <a:p>
            <a:r>
              <a:rPr lang="en-US" dirty="0" smtClean="0"/>
              <a:t>Annotations, schemes, guidelines</a:t>
            </a:r>
          </a:p>
          <a:p>
            <a:endParaRPr lang="en-US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3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37512" cy="60689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Bridging 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19256" cy="4824536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part – whole</a:t>
            </a:r>
            <a:r>
              <a:rPr lang="en-US" sz="1600" dirty="0">
                <a:latin typeface="Times New Roman" pitchFamily="18" charset="0"/>
              </a:rPr>
              <a:t> (PART_WHOLE and WHOLE_PART)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600" i="1" dirty="0">
                <a:latin typeface="Times New Roman" pitchFamily="18" charset="0"/>
              </a:rPr>
              <a:t>Germany – Bavaria - </a:t>
            </a:r>
            <a:r>
              <a:rPr lang="en-US" sz="1600" i="1" dirty="0" smtClean="0">
                <a:latin typeface="Times New Roman" pitchFamily="18" charset="0"/>
              </a:rPr>
              <a:t>Munich</a:t>
            </a:r>
            <a:endParaRPr lang="en-US" sz="16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set — subset/element of set</a:t>
            </a:r>
            <a:r>
              <a:rPr lang="en-US" sz="1600" dirty="0">
                <a:latin typeface="Times New Roman" pitchFamily="18" charset="0"/>
              </a:rPr>
              <a:t> (SET_SUB and SUB_SET)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students – some students – a </a:t>
            </a:r>
            <a:r>
              <a:rPr lang="en-US" sz="1400" i="1" dirty="0" smtClean="0">
                <a:latin typeface="Times New Roman" pitchFamily="18" charset="0"/>
              </a:rPr>
              <a:t>student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function - object</a:t>
            </a:r>
            <a:r>
              <a:rPr lang="en-US" sz="1600" dirty="0">
                <a:latin typeface="Times New Roman" pitchFamily="18" charset="0"/>
              </a:rPr>
              <a:t> (P_FUNCT and FUNCT_P)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prime-minister – government</a:t>
            </a:r>
            <a:r>
              <a:rPr lang="cs-CZ" sz="1400" i="1" dirty="0">
                <a:latin typeface="Times New Roman" pitchFamily="18" charset="0"/>
              </a:rPr>
              <a:t>, </a:t>
            </a:r>
            <a:r>
              <a:rPr lang="cs-CZ" sz="1400" i="1" dirty="0" err="1">
                <a:latin typeface="Times New Roman" pitchFamily="18" charset="0"/>
              </a:rPr>
              <a:t>trainer</a:t>
            </a:r>
            <a:r>
              <a:rPr lang="cs-CZ" sz="1400" i="1" dirty="0">
                <a:latin typeface="Times New Roman" pitchFamily="18" charset="0"/>
              </a:rPr>
              <a:t> – </a:t>
            </a:r>
            <a:r>
              <a:rPr lang="cs-CZ" sz="1400" i="1" dirty="0" err="1">
                <a:latin typeface="Times New Roman" pitchFamily="18" charset="0"/>
              </a:rPr>
              <a:t>football</a:t>
            </a:r>
            <a:r>
              <a:rPr lang="cs-CZ" sz="1400" i="1" dirty="0">
                <a:latin typeface="Times New Roman" pitchFamily="18" charset="0"/>
              </a:rPr>
              <a:t> </a:t>
            </a:r>
            <a:r>
              <a:rPr lang="cs-CZ" sz="1400" i="1" dirty="0" smtClean="0">
                <a:latin typeface="Times New Roman" pitchFamily="18" charset="0"/>
              </a:rPr>
              <a:t>team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semantic contrast</a:t>
            </a:r>
            <a:r>
              <a:rPr lang="en-US" sz="1600" dirty="0">
                <a:latin typeface="Times New Roman" pitchFamily="18" charset="0"/>
              </a:rPr>
              <a:t> (CONTRAST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US" sz="1400" i="1" dirty="0">
                <a:latin typeface="Times New Roman" pitchFamily="18" charset="0"/>
              </a:rPr>
              <a:t>A p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esv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d</a:t>
            </a:r>
            <a:r>
              <a:rPr lang="cs-CZ" sz="1400" i="1" dirty="0">
                <a:latin typeface="Times New Roman" pitchFamily="18" charset="0"/>
              </a:rPr>
              <a:t>č</a:t>
            </a:r>
            <a:r>
              <a:rPr lang="en-US" sz="1400" i="1" dirty="0">
                <a:latin typeface="Times New Roman" pitchFamily="18" charset="0"/>
              </a:rPr>
              <a:t>en </a:t>
            </a:r>
            <a:r>
              <a:rPr lang="en-US" sz="1400" i="1" dirty="0" err="1">
                <a:latin typeface="Times New Roman" pitchFamily="18" charset="0"/>
              </a:rPr>
              <a:t>jsem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ješt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 o </a:t>
            </a:r>
            <a:r>
              <a:rPr lang="en-US" sz="1400" i="1" dirty="0" err="1">
                <a:latin typeface="Times New Roman" pitchFamily="18" charset="0"/>
              </a:rPr>
              <a:t>jednom</a:t>
            </a:r>
            <a:r>
              <a:rPr lang="en-US" sz="1400" i="1" dirty="0">
                <a:latin typeface="Times New Roman" pitchFamily="18" charset="0"/>
              </a:rPr>
              <a:t> - je t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eba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mít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vysoké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cíle</a:t>
            </a:r>
            <a:r>
              <a:rPr lang="en-US" sz="14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</a:rPr>
              <a:t>a s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malými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[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cíli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]</a:t>
            </a:r>
            <a:r>
              <a:rPr lang="en-US" sz="140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</a:rPr>
              <a:t>se </a:t>
            </a:r>
            <a:r>
              <a:rPr lang="en-US" sz="1400" i="1" dirty="0" err="1">
                <a:latin typeface="Times New Roman" pitchFamily="18" charset="0"/>
              </a:rPr>
              <a:t>nespokojit</a:t>
            </a:r>
            <a:r>
              <a:rPr lang="en-US" sz="1400" dirty="0">
                <a:latin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</a:rPr>
              <a:t>(= </a:t>
            </a:r>
            <a:r>
              <a:rPr lang="en-US" sz="1400" i="1" dirty="0" smtClean="0">
                <a:latin typeface="Times New Roman" pitchFamily="18" charset="0"/>
              </a:rPr>
              <a:t>And </a:t>
            </a:r>
            <a:r>
              <a:rPr lang="en-US" sz="1400" i="1" dirty="0">
                <a:latin typeface="Times New Roman" pitchFamily="18" charset="0"/>
              </a:rPr>
              <a:t>I am sure about one thing: it is necessary to have 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lofty aims </a:t>
            </a:r>
            <a:r>
              <a:rPr lang="en-US" sz="1400" i="1" dirty="0">
                <a:latin typeface="Times New Roman" pitchFamily="18" charset="0"/>
              </a:rPr>
              <a:t>and not to be satisfied with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small (ones)</a:t>
            </a:r>
            <a:r>
              <a:rPr lang="en-US" sz="1400" b="1" i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</a:rPr>
              <a:t>explicit </a:t>
            </a:r>
            <a:r>
              <a:rPr lang="en-US" sz="1600" b="1" dirty="0">
                <a:latin typeface="Times New Roman" pitchFamily="18" charset="0"/>
              </a:rPr>
              <a:t>anaphora without </a:t>
            </a:r>
            <a:r>
              <a:rPr lang="en-US" sz="1600" b="1" dirty="0" err="1">
                <a:latin typeface="Times New Roman" pitchFamily="18" charset="0"/>
              </a:rPr>
              <a:t>coreference</a:t>
            </a:r>
            <a:r>
              <a:rPr lang="en-US" sz="1600" dirty="0">
                <a:latin typeface="Times New Roman" pitchFamily="18" charset="0"/>
              </a:rPr>
              <a:t> (ANAF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marL="514350" lvl="1" indent="0">
              <a:lnSpc>
                <a:spcPct val="83000"/>
              </a:lnSpc>
              <a:buNone/>
            </a:pPr>
            <a:r>
              <a:rPr lang="en-US" sz="1400" i="1" dirty="0">
                <a:latin typeface="Times New Roman" pitchFamily="18" charset="0"/>
              </a:rPr>
              <a:t>"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Duha</a:t>
            </a:r>
            <a:r>
              <a:rPr lang="en-US" sz="1400" i="1" dirty="0">
                <a:latin typeface="Times New Roman" pitchFamily="18" charset="0"/>
              </a:rPr>
              <a:t>?" </a:t>
            </a:r>
            <a:r>
              <a:rPr lang="en-US" sz="1400" i="1" dirty="0" err="1">
                <a:latin typeface="Times New Roman" pitchFamily="18" charset="0"/>
              </a:rPr>
              <a:t>Kn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z p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ilo</a:t>
            </a:r>
            <a:r>
              <a:rPr lang="cs-CZ" sz="1400" i="1" dirty="0">
                <a:latin typeface="Times New Roman" pitchFamily="18" charset="0"/>
              </a:rPr>
              <a:t>ž</a:t>
            </a:r>
            <a:r>
              <a:rPr lang="en-US" sz="1400" i="1" dirty="0">
                <a:latin typeface="Times New Roman" pitchFamily="18" charset="0"/>
              </a:rPr>
              <a:t>í </a:t>
            </a:r>
            <a:r>
              <a:rPr lang="en-US" sz="1400" i="1" dirty="0" err="1">
                <a:latin typeface="Times New Roman" pitchFamily="18" charset="0"/>
              </a:rPr>
              <a:t>prst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k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tomu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slovu</a:t>
            </a:r>
            <a:r>
              <a:rPr lang="en-US" sz="1400" i="1" dirty="0">
                <a:latin typeface="Times New Roman" pitchFamily="18" charset="0"/>
              </a:rPr>
              <a:t>, </a:t>
            </a:r>
            <a:r>
              <a:rPr lang="en-US" sz="1400" i="1" dirty="0" err="1">
                <a:latin typeface="Times New Roman" pitchFamily="18" charset="0"/>
              </a:rPr>
              <a:t>aby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nezapomn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l, </a:t>
            </a:r>
            <a:r>
              <a:rPr lang="en-US" sz="1400" i="1" dirty="0" err="1">
                <a:latin typeface="Times New Roman" pitchFamily="18" charset="0"/>
              </a:rPr>
              <a:t>kde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skon</a:t>
            </a:r>
            <a:r>
              <a:rPr lang="cs-CZ" sz="1400" i="1" dirty="0">
                <a:latin typeface="Times New Roman" pitchFamily="18" charset="0"/>
              </a:rPr>
              <a:t>č</a:t>
            </a:r>
            <a:r>
              <a:rPr lang="en-US" sz="1400" i="1" dirty="0" err="1">
                <a:latin typeface="Times New Roman" pitchFamily="18" charset="0"/>
              </a:rPr>
              <a:t>il</a:t>
            </a:r>
            <a:r>
              <a:rPr lang="en-US" sz="1400" i="1" dirty="0">
                <a:latin typeface="Times New Roman" pitchFamily="18" charset="0"/>
              </a:rPr>
              <a:t>. - “A 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rainbow</a:t>
            </a:r>
            <a:r>
              <a:rPr lang="en-US" sz="1400" i="1" dirty="0">
                <a:latin typeface="Times New Roman" pitchFamily="18" charset="0"/>
              </a:rPr>
              <a:t>?” The priest pointed to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the word </a:t>
            </a:r>
            <a:r>
              <a:rPr lang="en-US" sz="1400" i="1" dirty="0">
                <a:latin typeface="Times New Roman" pitchFamily="18" charset="0"/>
              </a:rPr>
              <a:t>…</a:t>
            </a:r>
          </a:p>
          <a:p>
            <a:pPr marL="514350" lvl="1" indent="0">
              <a:lnSpc>
                <a:spcPct val="83000"/>
              </a:lnSpc>
              <a:buNone/>
            </a:pPr>
            <a:r>
              <a:rPr lang="en-US" sz="1400" i="1" dirty="0" err="1">
                <a:latin typeface="Times New Roman" pitchFamily="18" charset="0"/>
              </a:rPr>
              <a:t>Jak</a:t>
            </a:r>
            <a:r>
              <a:rPr lang="en-US" sz="1400" i="1" dirty="0">
                <a:latin typeface="Times New Roman" pitchFamily="18" charset="0"/>
              </a:rPr>
              <a:t> se </a:t>
            </a:r>
            <a:r>
              <a:rPr lang="en-US" sz="1400" i="1" dirty="0" err="1">
                <a:latin typeface="Times New Roman" pitchFamily="18" charset="0"/>
              </a:rPr>
              <a:t>Vám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zamlouvala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Pragobanka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Cup</a:t>
            </a:r>
            <a:r>
              <a:rPr lang="en-US" sz="1400" i="1" dirty="0">
                <a:latin typeface="Times New Roman" pitchFamily="18" charset="0"/>
              </a:rPr>
              <a:t>? - </a:t>
            </a:r>
            <a:r>
              <a:rPr lang="cs-CZ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akovou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/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podobnou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/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stejnou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akci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bychom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také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uvítali</a:t>
            </a:r>
            <a:r>
              <a:rPr lang="en-US" sz="1400" i="1" dirty="0">
                <a:latin typeface="Times New Roman" pitchFamily="18" charset="0"/>
              </a:rPr>
              <a:t> - How did you like 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the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Pragobanka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Cup</a:t>
            </a:r>
            <a:r>
              <a:rPr lang="en-US" sz="1400" i="1" dirty="0">
                <a:latin typeface="Times New Roman" pitchFamily="18" charset="0"/>
              </a:rPr>
              <a:t>? We would welcome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 similar event </a:t>
            </a:r>
            <a:r>
              <a:rPr lang="en-US" sz="1400" i="1" dirty="0">
                <a:latin typeface="Times New Roman" pitchFamily="18" charset="0"/>
              </a:rPr>
              <a:t>…</a:t>
            </a:r>
            <a:r>
              <a:rPr lang="en-US" sz="1400" dirty="0">
                <a:latin typeface="Times New Roman" pitchFamily="18" charset="0"/>
              </a:rPr>
              <a:t> </a:t>
            </a: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37512" cy="60689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Bridging 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19256" cy="4824536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part – whole</a:t>
            </a:r>
            <a:r>
              <a:rPr lang="en-US" sz="1600" dirty="0">
                <a:latin typeface="Times New Roman" pitchFamily="18" charset="0"/>
              </a:rPr>
              <a:t> (PART_WHOLE and WHOLE_PART)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600" i="1" dirty="0">
                <a:latin typeface="Times New Roman" pitchFamily="18" charset="0"/>
              </a:rPr>
              <a:t>Germany – Bavaria - </a:t>
            </a:r>
            <a:r>
              <a:rPr lang="en-US" sz="1600" i="1" dirty="0" smtClean="0">
                <a:latin typeface="Times New Roman" pitchFamily="18" charset="0"/>
              </a:rPr>
              <a:t>Munich</a:t>
            </a:r>
            <a:endParaRPr lang="en-US" sz="16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set — subset/element of set</a:t>
            </a:r>
            <a:r>
              <a:rPr lang="en-US" sz="1600" dirty="0">
                <a:latin typeface="Times New Roman" pitchFamily="18" charset="0"/>
              </a:rPr>
              <a:t> (SET_SUB and SUB_SET)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students – some students – a </a:t>
            </a:r>
            <a:r>
              <a:rPr lang="en-US" sz="1400" i="1" dirty="0" smtClean="0">
                <a:latin typeface="Times New Roman" pitchFamily="18" charset="0"/>
              </a:rPr>
              <a:t>student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function - object</a:t>
            </a:r>
            <a:r>
              <a:rPr lang="en-US" sz="1600" dirty="0">
                <a:latin typeface="Times New Roman" pitchFamily="18" charset="0"/>
              </a:rPr>
              <a:t> (P_FUNCT and FUNCT_P) </a:t>
            </a:r>
            <a:endParaRPr lang="en-US" sz="1600" dirty="0" smtClean="0">
              <a:latin typeface="Times New Roman" pitchFamily="18" charset="0"/>
            </a:endParaRPr>
          </a:p>
          <a:p>
            <a:pPr marL="400050" lvl="2" indent="0">
              <a:buNone/>
            </a:pPr>
            <a:r>
              <a:rPr lang="en-US" sz="1400" i="1" dirty="0">
                <a:latin typeface="Times New Roman" pitchFamily="18" charset="0"/>
              </a:rPr>
              <a:t>prime-minister – government</a:t>
            </a:r>
            <a:r>
              <a:rPr lang="cs-CZ" sz="1400" i="1" dirty="0">
                <a:latin typeface="Times New Roman" pitchFamily="18" charset="0"/>
              </a:rPr>
              <a:t>, </a:t>
            </a:r>
            <a:r>
              <a:rPr lang="cs-CZ" sz="1400" i="1" dirty="0" err="1">
                <a:latin typeface="Times New Roman" pitchFamily="18" charset="0"/>
              </a:rPr>
              <a:t>trainer</a:t>
            </a:r>
            <a:r>
              <a:rPr lang="cs-CZ" sz="1400" i="1" dirty="0">
                <a:latin typeface="Times New Roman" pitchFamily="18" charset="0"/>
              </a:rPr>
              <a:t> – </a:t>
            </a:r>
            <a:r>
              <a:rPr lang="cs-CZ" sz="1400" i="1" dirty="0" err="1">
                <a:latin typeface="Times New Roman" pitchFamily="18" charset="0"/>
              </a:rPr>
              <a:t>football</a:t>
            </a:r>
            <a:r>
              <a:rPr lang="cs-CZ" sz="1400" i="1" dirty="0">
                <a:latin typeface="Times New Roman" pitchFamily="18" charset="0"/>
              </a:rPr>
              <a:t> </a:t>
            </a:r>
            <a:r>
              <a:rPr lang="cs-CZ" sz="1400" i="1" dirty="0" smtClean="0">
                <a:latin typeface="Times New Roman" pitchFamily="18" charset="0"/>
              </a:rPr>
              <a:t>team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semantic contrast</a:t>
            </a:r>
            <a:r>
              <a:rPr lang="en-US" sz="1600" dirty="0">
                <a:latin typeface="Times New Roman" pitchFamily="18" charset="0"/>
              </a:rPr>
              <a:t> (CONTRAST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US" sz="1400" i="1" dirty="0">
                <a:latin typeface="Times New Roman" pitchFamily="18" charset="0"/>
              </a:rPr>
              <a:t>A p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esv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d</a:t>
            </a:r>
            <a:r>
              <a:rPr lang="cs-CZ" sz="1400" i="1" dirty="0">
                <a:latin typeface="Times New Roman" pitchFamily="18" charset="0"/>
              </a:rPr>
              <a:t>č</a:t>
            </a:r>
            <a:r>
              <a:rPr lang="en-US" sz="1400" i="1" dirty="0">
                <a:latin typeface="Times New Roman" pitchFamily="18" charset="0"/>
              </a:rPr>
              <a:t>en </a:t>
            </a:r>
            <a:r>
              <a:rPr lang="en-US" sz="1400" i="1" dirty="0" err="1">
                <a:latin typeface="Times New Roman" pitchFamily="18" charset="0"/>
              </a:rPr>
              <a:t>jsem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ješt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 o </a:t>
            </a:r>
            <a:r>
              <a:rPr lang="en-US" sz="1400" i="1" dirty="0" err="1">
                <a:latin typeface="Times New Roman" pitchFamily="18" charset="0"/>
              </a:rPr>
              <a:t>jednom</a:t>
            </a:r>
            <a:r>
              <a:rPr lang="en-US" sz="1400" i="1" dirty="0">
                <a:latin typeface="Times New Roman" pitchFamily="18" charset="0"/>
              </a:rPr>
              <a:t> - je t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eba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mít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vysoké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cíle</a:t>
            </a:r>
            <a:r>
              <a:rPr lang="en-US" sz="1400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</a:rPr>
              <a:t>a s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malými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[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cíli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]</a:t>
            </a:r>
            <a:r>
              <a:rPr lang="en-US" sz="1400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</a:rPr>
              <a:t>se </a:t>
            </a:r>
            <a:r>
              <a:rPr lang="en-US" sz="1400" i="1" dirty="0" err="1">
                <a:latin typeface="Times New Roman" pitchFamily="18" charset="0"/>
              </a:rPr>
              <a:t>nespokojit</a:t>
            </a:r>
            <a:r>
              <a:rPr lang="en-US" sz="1400" dirty="0">
                <a:latin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</a:rPr>
              <a:t>(= </a:t>
            </a:r>
            <a:r>
              <a:rPr lang="en-US" sz="1400" i="1" dirty="0" smtClean="0">
                <a:latin typeface="Times New Roman" pitchFamily="18" charset="0"/>
              </a:rPr>
              <a:t>And </a:t>
            </a:r>
            <a:r>
              <a:rPr lang="en-US" sz="1400" i="1" dirty="0">
                <a:latin typeface="Times New Roman" pitchFamily="18" charset="0"/>
              </a:rPr>
              <a:t>I am sure about one thing: it is necessary to have 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lofty aims </a:t>
            </a:r>
            <a:r>
              <a:rPr lang="en-US" sz="1400" i="1" dirty="0">
                <a:latin typeface="Times New Roman" pitchFamily="18" charset="0"/>
              </a:rPr>
              <a:t>and not to be satisfied with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small (ones)</a:t>
            </a:r>
            <a:r>
              <a:rPr lang="en-US" sz="1400" b="1" i="1" dirty="0" smtClean="0">
                <a:solidFill>
                  <a:srgbClr val="FF3300"/>
                </a:solidFill>
                <a:latin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</a:endParaRPr>
          </a:p>
          <a:p>
            <a:pPr>
              <a:buFont typeface="Times New Roman" pitchFamily="18" charset="0"/>
              <a:buChar char="•"/>
            </a:pPr>
            <a:r>
              <a:rPr lang="en-US" sz="1600" dirty="0">
                <a:latin typeface="Times New Roman" pitchFamily="18" charset="0"/>
              </a:rPr>
              <a:t>explicit </a:t>
            </a:r>
            <a:r>
              <a:rPr lang="en-US" sz="1600" b="1" dirty="0">
                <a:latin typeface="Times New Roman" pitchFamily="18" charset="0"/>
              </a:rPr>
              <a:t>anaphora without </a:t>
            </a:r>
            <a:r>
              <a:rPr lang="en-US" sz="1600" b="1" dirty="0" err="1">
                <a:latin typeface="Times New Roman" pitchFamily="18" charset="0"/>
              </a:rPr>
              <a:t>coreference</a:t>
            </a:r>
            <a:r>
              <a:rPr lang="en-US" sz="1600" dirty="0">
                <a:latin typeface="Times New Roman" pitchFamily="18" charset="0"/>
              </a:rPr>
              <a:t> (ANAF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marL="514350" lvl="1" indent="0">
              <a:lnSpc>
                <a:spcPct val="83000"/>
              </a:lnSpc>
              <a:buNone/>
            </a:pPr>
            <a:r>
              <a:rPr lang="en-US" sz="1400" i="1" dirty="0">
                <a:latin typeface="Times New Roman" pitchFamily="18" charset="0"/>
              </a:rPr>
              <a:t>"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Duha</a:t>
            </a:r>
            <a:r>
              <a:rPr lang="en-US" sz="1400" i="1" dirty="0">
                <a:latin typeface="Times New Roman" pitchFamily="18" charset="0"/>
              </a:rPr>
              <a:t>?" </a:t>
            </a:r>
            <a:r>
              <a:rPr lang="en-US" sz="1400" i="1" dirty="0" err="1">
                <a:latin typeface="Times New Roman" pitchFamily="18" charset="0"/>
              </a:rPr>
              <a:t>Kn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z p</a:t>
            </a:r>
            <a:r>
              <a:rPr lang="cs-CZ" sz="1400" i="1" dirty="0">
                <a:latin typeface="Times New Roman" pitchFamily="18" charset="0"/>
              </a:rPr>
              <a:t>ř</a:t>
            </a:r>
            <a:r>
              <a:rPr lang="en-US" sz="1400" i="1" dirty="0" err="1">
                <a:latin typeface="Times New Roman" pitchFamily="18" charset="0"/>
              </a:rPr>
              <a:t>ilo</a:t>
            </a:r>
            <a:r>
              <a:rPr lang="cs-CZ" sz="1400" i="1" dirty="0">
                <a:latin typeface="Times New Roman" pitchFamily="18" charset="0"/>
              </a:rPr>
              <a:t>ž</a:t>
            </a:r>
            <a:r>
              <a:rPr lang="en-US" sz="1400" i="1" dirty="0">
                <a:latin typeface="Times New Roman" pitchFamily="18" charset="0"/>
              </a:rPr>
              <a:t>í </a:t>
            </a:r>
            <a:r>
              <a:rPr lang="en-US" sz="1400" i="1" dirty="0" err="1">
                <a:latin typeface="Times New Roman" pitchFamily="18" charset="0"/>
              </a:rPr>
              <a:t>prst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k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tomu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slovu</a:t>
            </a:r>
            <a:r>
              <a:rPr lang="en-US" sz="1400" i="1" dirty="0">
                <a:latin typeface="Times New Roman" pitchFamily="18" charset="0"/>
              </a:rPr>
              <a:t>, </a:t>
            </a:r>
            <a:r>
              <a:rPr lang="en-US" sz="1400" i="1" dirty="0" err="1">
                <a:latin typeface="Times New Roman" pitchFamily="18" charset="0"/>
              </a:rPr>
              <a:t>aby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nezapomn</a:t>
            </a:r>
            <a:r>
              <a:rPr lang="cs-CZ" sz="1400" i="1" dirty="0">
                <a:latin typeface="Times New Roman" pitchFamily="18" charset="0"/>
              </a:rPr>
              <a:t>ě</a:t>
            </a:r>
            <a:r>
              <a:rPr lang="en-US" sz="1400" i="1" dirty="0">
                <a:latin typeface="Times New Roman" pitchFamily="18" charset="0"/>
              </a:rPr>
              <a:t>l, </a:t>
            </a:r>
            <a:r>
              <a:rPr lang="en-US" sz="1400" i="1" dirty="0" err="1">
                <a:latin typeface="Times New Roman" pitchFamily="18" charset="0"/>
              </a:rPr>
              <a:t>kde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skon</a:t>
            </a:r>
            <a:r>
              <a:rPr lang="cs-CZ" sz="1400" i="1" dirty="0">
                <a:latin typeface="Times New Roman" pitchFamily="18" charset="0"/>
              </a:rPr>
              <a:t>č</a:t>
            </a:r>
            <a:r>
              <a:rPr lang="en-US" sz="1400" i="1" dirty="0" err="1">
                <a:latin typeface="Times New Roman" pitchFamily="18" charset="0"/>
              </a:rPr>
              <a:t>il</a:t>
            </a:r>
            <a:r>
              <a:rPr lang="en-US" sz="1400" i="1" dirty="0">
                <a:latin typeface="Times New Roman" pitchFamily="18" charset="0"/>
              </a:rPr>
              <a:t>. - “A 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rainbow</a:t>
            </a:r>
            <a:r>
              <a:rPr lang="en-US" sz="1400" i="1" dirty="0">
                <a:latin typeface="Times New Roman" pitchFamily="18" charset="0"/>
              </a:rPr>
              <a:t>?” The priest pointed to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the word </a:t>
            </a:r>
            <a:r>
              <a:rPr lang="en-US" sz="1400" i="1" dirty="0">
                <a:latin typeface="Times New Roman" pitchFamily="18" charset="0"/>
              </a:rPr>
              <a:t>…</a:t>
            </a:r>
          </a:p>
          <a:p>
            <a:pPr marL="514350" lvl="1" indent="0">
              <a:lnSpc>
                <a:spcPct val="83000"/>
              </a:lnSpc>
              <a:buNone/>
            </a:pPr>
            <a:r>
              <a:rPr lang="en-US" sz="1400" i="1" dirty="0" err="1">
                <a:latin typeface="Times New Roman" pitchFamily="18" charset="0"/>
              </a:rPr>
              <a:t>Jak</a:t>
            </a:r>
            <a:r>
              <a:rPr lang="en-US" sz="1400" i="1" dirty="0">
                <a:latin typeface="Times New Roman" pitchFamily="18" charset="0"/>
              </a:rPr>
              <a:t> se </a:t>
            </a:r>
            <a:r>
              <a:rPr lang="en-US" sz="1400" i="1" dirty="0" err="1">
                <a:latin typeface="Times New Roman" pitchFamily="18" charset="0"/>
              </a:rPr>
              <a:t>Vám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zamlouvala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Pragobanka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Cup</a:t>
            </a:r>
            <a:r>
              <a:rPr lang="en-US" sz="1400" i="1" dirty="0">
                <a:latin typeface="Times New Roman" pitchFamily="18" charset="0"/>
              </a:rPr>
              <a:t>? - </a:t>
            </a:r>
            <a:r>
              <a:rPr lang="cs-CZ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akovou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/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podobnou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/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stejnou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b="1" i="1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akci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bychom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také</a:t>
            </a:r>
            <a:r>
              <a:rPr lang="en-US" sz="1400" i="1" dirty="0">
                <a:latin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</a:rPr>
              <a:t>uvítali</a:t>
            </a:r>
            <a:r>
              <a:rPr lang="en-US" sz="1400" i="1" dirty="0">
                <a:latin typeface="Times New Roman" pitchFamily="18" charset="0"/>
              </a:rPr>
              <a:t> - How did you like 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the </a:t>
            </a:r>
            <a:r>
              <a:rPr lang="en-US" sz="1400" b="1" i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Pragobanka</a:t>
            </a:r>
            <a:r>
              <a:rPr lang="en-US" sz="1400" b="1" i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 Cup</a:t>
            </a:r>
            <a:r>
              <a:rPr lang="en-US" sz="1400" i="1" dirty="0">
                <a:latin typeface="Times New Roman" pitchFamily="18" charset="0"/>
              </a:rPr>
              <a:t>? We would welcome </a:t>
            </a:r>
            <a:r>
              <a:rPr lang="en-US" sz="14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a similar event </a:t>
            </a:r>
            <a:r>
              <a:rPr lang="en-US" sz="1400" i="1" dirty="0">
                <a:latin typeface="Times New Roman" pitchFamily="18" charset="0"/>
              </a:rPr>
              <a:t>…</a:t>
            </a:r>
            <a:r>
              <a:rPr lang="en-US" sz="1400" dirty="0">
                <a:latin typeface="Times New Roman" pitchFamily="18" charset="0"/>
              </a:rPr>
              <a:t> </a:t>
            </a:r>
          </a:p>
          <a:p>
            <a:pPr>
              <a:buFont typeface="Times New Roman" pitchFamily="18" charset="0"/>
              <a:buChar char="•"/>
            </a:pPr>
            <a:r>
              <a:rPr lang="en-US" sz="1600" b="1" dirty="0">
                <a:latin typeface="Times New Roman" pitchFamily="18" charset="0"/>
              </a:rPr>
              <a:t>other</a:t>
            </a:r>
            <a:r>
              <a:rPr lang="en-US" sz="1600" dirty="0">
                <a:latin typeface="Times New Roman" pitchFamily="18" charset="0"/>
              </a:rPr>
              <a:t> (REST)</a:t>
            </a:r>
          </a:p>
          <a:p>
            <a:pPr marL="457200" lvl="1" indent="0">
              <a:buNone/>
            </a:pPr>
            <a:r>
              <a:rPr lang="en-US" sz="1200" dirty="0">
                <a:latin typeface="Times New Roman" pitchFamily="18" charset="0"/>
              </a:rPr>
              <a:t>family </a:t>
            </a:r>
            <a:r>
              <a:rPr lang="en-US" sz="1200" i="1" dirty="0">
                <a:latin typeface="Times New Roman" pitchFamily="18" charset="0"/>
              </a:rPr>
              <a:t>(grandfather - grandson)</a:t>
            </a:r>
            <a:r>
              <a:rPr lang="en-US" sz="1200" dirty="0">
                <a:latin typeface="Times New Roman" pitchFamily="18" charset="0"/>
              </a:rPr>
              <a:t>, place – inhabitant, author – work, same denomination to support cohesion of the text </a:t>
            </a:r>
            <a:r>
              <a:rPr lang="en-US" sz="1200" b="1" dirty="0">
                <a:latin typeface="Times New Roman" pitchFamily="18" charset="0"/>
              </a:rPr>
              <a:t>(</a:t>
            </a:r>
            <a:r>
              <a:rPr lang="en-US" sz="1200" b="1" i="1" dirty="0">
                <a:latin typeface="Times New Roman" pitchFamily="18" charset="0"/>
              </a:rPr>
              <a:t>a</a:t>
            </a:r>
            <a:r>
              <a:rPr lang="en-US" sz="1200" i="1" dirty="0">
                <a:latin typeface="Times New Roman" pitchFamily="18" charset="0"/>
              </a:rPr>
              <a:t> </a:t>
            </a:r>
            <a:r>
              <a:rPr lang="en-US" sz="1200" b="1" i="1" dirty="0">
                <a:latin typeface="Times New Roman" pitchFamily="18" charset="0"/>
              </a:rPr>
              <a:t>chance</a:t>
            </a:r>
            <a:r>
              <a:rPr lang="en-US" sz="1200" i="1" dirty="0">
                <a:latin typeface="Times New Roman" pitchFamily="18" charset="0"/>
              </a:rPr>
              <a:t> helped – </a:t>
            </a:r>
            <a:r>
              <a:rPr lang="en-US" sz="1200" b="1" i="1" dirty="0">
                <a:latin typeface="Times New Roman" pitchFamily="18" charset="0"/>
              </a:rPr>
              <a:t>another chance</a:t>
            </a:r>
            <a:r>
              <a:rPr lang="en-US" sz="1200" i="1" dirty="0">
                <a:latin typeface="Times New Roman" pitchFamily="18" charset="0"/>
              </a:rPr>
              <a:t> entered the game …)</a:t>
            </a:r>
            <a:r>
              <a:rPr lang="en-US" sz="1200" dirty="0">
                <a:latin typeface="Times New Roman" pitchFamily="18" charset="0"/>
              </a:rPr>
              <a:t> and event – participant of the event (</a:t>
            </a:r>
            <a:r>
              <a:rPr lang="en-US" sz="1200" b="1" i="1" dirty="0">
                <a:latin typeface="Times New Roman" pitchFamily="18" charset="0"/>
              </a:rPr>
              <a:t>enterprise - entrepreneur </a:t>
            </a:r>
            <a:r>
              <a:rPr lang="en-US" sz="1200" b="1" i="1" dirty="0" smtClean="0">
                <a:latin typeface="Times New Roman" pitchFamily="18" charset="0"/>
              </a:rPr>
              <a:t>)</a:t>
            </a:r>
            <a:endParaRPr lang="en-US" sz="1200" b="1" i="1" dirty="0">
              <a:latin typeface="Times New Roman" pitchFamily="18" charset="0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13421"/>
              </p:ext>
            </p:extLst>
          </p:nvPr>
        </p:nvGraphicFramePr>
        <p:xfrm>
          <a:off x="539552" y="1772816"/>
          <a:ext cx="8064896" cy="46805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13268"/>
                <a:gridCol w="4951628"/>
              </a:tblGrid>
              <a:tr h="3712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type of relation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absolute</a:t>
                      </a:r>
                      <a:r>
                        <a:rPr lang="en-US" sz="1400" baseline="0" dirty="0" smtClean="0"/>
                        <a:t> numbers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71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all textual</a:t>
                      </a:r>
                      <a:r>
                        <a:rPr lang="en-US" sz="1400" baseline="0" dirty="0" smtClean="0"/>
                        <a:t> coreference links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86,349</a:t>
                      </a:r>
                      <a:endParaRPr lang="cs-CZ" sz="1400" b="1" dirty="0" smtClean="0"/>
                    </a:p>
                  </a:txBody>
                  <a:tcPr marL="91455" marR="91455" marT="45726" marB="45726"/>
                </a:tc>
              </a:tr>
              <a:tr h="35952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textual coreference</a:t>
                      </a:r>
                      <a:r>
                        <a:rPr lang="en-US" sz="1400" baseline="0" dirty="0" smtClean="0"/>
                        <a:t> (specific NPs)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20,243 (pronouns)+</a:t>
                      </a:r>
                      <a:r>
                        <a:rPr kumimoji="0" lang="cs-CZ" sz="1400" kern="1200" dirty="0" smtClean="0">
                          <a:effectLst/>
                        </a:rPr>
                        <a:t>50,593</a:t>
                      </a:r>
                      <a:r>
                        <a:rPr kumimoji="0" lang="en-US" sz="1400" kern="1200" dirty="0" smtClean="0">
                          <a:effectLst/>
                        </a:rPr>
                        <a:t> (nouns) = 70,836</a:t>
                      </a:r>
                      <a:endParaRPr lang="cs-CZ" sz="1400" b="0" dirty="0"/>
                    </a:p>
                  </a:txBody>
                  <a:tcPr marL="91455" marR="91455" marT="45726" marB="45726"/>
                </a:tc>
              </a:tr>
              <a:tr h="365384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textual coreference (generic NPs)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3,095</a:t>
                      </a:r>
                      <a:r>
                        <a:rPr lang="en-US" sz="1400" baseline="0" dirty="0" smtClean="0"/>
                        <a:t>(pronouns)+12,418(nouns) = 15,513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all</a:t>
                      </a:r>
                      <a:r>
                        <a:rPr lang="en-US" sz="1400" baseline="0" dirty="0" smtClean="0"/>
                        <a:t> bridging links</a:t>
                      </a:r>
                      <a:endParaRPr lang="cs-CZ" sz="1400" b="1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32,171</a:t>
                      </a:r>
                      <a:endParaRPr lang="cs-CZ" sz="1400" b="1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</a:t>
                      </a:r>
                      <a:r>
                        <a:rPr lang="en-US" sz="1400" baseline="0" dirty="0" smtClean="0"/>
                        <a:t> SUBSET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5,820(SUB_SET)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+12,580(SET_SUB)</a:t>
                      </a:r>
                      <a:r>
                        <a:rPr lang="en-US" sz="1400" baseline="0" dirty="0" smtClean="0"/>
                        <a:t> = 18,400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1429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 PART 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1,982(PART_WHOLE)+4,372(WHOLE_PART) =</a:t>
                      </a:r>
                      <a:r>
                        <a:rPr lang="en-US" sz="1400" baseline="0" dirty="0" smtClean="0"/>
                        <a:t> 6,354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 FUNCT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1,719(P_FUNCT)+418(FUNCT_P) =</a:t>
                      </a:r>
                      <a:r>
                        <a:rPr lang="en-US" sz="1400" baseline="0" dirty="0" smtClean="0"/>
                        <a:t> 2,137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0933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</a:t>
                      </a:r>
                      <a:r>
                        <a:rPr lang="en-US" sz="1400" baseline="0" dirty="0" smtClean="0"/>
                        <a:t>ng CONTRAST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2,238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31326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</a:t>
                      </a:r>
                      <a:r>
                        <a:rPr lang="en-US" sz="1400" baseline="0" dirty="0" smtClean="0"/>
                        <a:t> ANAF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802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37124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bridging REST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2,212</a:t>
                      </a:r>
                      <a:endParaRPr lang="cs-CZ" sz="1400" dirty="0"/>
                    </a:p>
                  </a:txBody>
                  <a:tcPr marL="91455" marR="91455" marT="45726" marB="45726"/>
                </a:tc>
              </a:tr>
              <a:tr h="95891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percentage of nodes where a link starts, counting all text-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coref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en-U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bridgin</a:t>
                      </a:r>
                      <a:r>
                        <a:rPr kumimoji="0" lang="cs-CZ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1455" marR="91455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17.6%</a:t>
                      </a:r>
                    </a:p>
                    <a:p>
                      <a:endParaRPr lang="cs-CZ" sz="1400" dirty="0"/>
                    </a:p>
                  </a:txBody>
                  <a:tcPr marL="91455" marR="91455" marT="45726" marB="45726"/>
                </a:tc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992887" cy="1224136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/>
              <a:t>Coreference and </a:t>
            </a:r>
            <a:r>
              <a:rPr lang="cs-CZ" sz="3600" dirty="0" err="1"/>
              <a:t>Bridging</a:t>
            </a:r>
            <a:r>
              <a:rPr lang="cs-CZ" sz="3600" dirty="0"/>
              <a:t> </a:t>
            </a:r>
            <a:r>
              <a:rPr lang="cs-CZ" sz="3600" dirty="0" smtClean="0"/>
              <a:t>s</a:t>
            </a:r>
            <a:r>
              <a:rPr lang="en-US" sz="3600" dirty="0" smtClean="0"/>
              <a:t>t</a:t>
            </a:r>
            <a:r>
              <a:rPr lang="cs-CZ" sz="3600" dirty="0" err="1" smtClean="0"/>
              <a:t>atistics</a:t>
            </a:r>
            <a:endParaRPr lang="cs-CZ" sz="3600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7895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4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1798773"/>
              </p:ext>
            </p:extLst>
          </p:nvPr>
        </p:nvGraphicFramePr>
        <p:xfrm>
          <a:off x="179512" y="1844824"/>
          <a:ext cx="8353052" cy="44881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192864"/>
                <a:gridCol w="2160188"/>
              </a:tblGrid>
              <a:tr h="370814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 marL="91443" marR="91443" marT="45717" marB="45717"/>
                </a:tc>
              </a:tr>
              <a:tr h="3708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effectLst/>
                        </a:rPr>
                        <a:t>number of  controlled documents</a:t>
                      </a:r>
                      <a:endParaRPr lang="cs-CZ" sz="2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effectLst/>
                        </a:rPr>
                        <a:t>39</a:t>
                      </a:r>
                      <a:endParaRPr lang="cs-CZ" sz="2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</a:rPr>
                        <a:t>number of controlled sentences</a:t>
                      </a:r>
                      <a:endParaRPr lang="cs-CZ" sz="2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 smtClean="0">
                          <a:effectLst/>
                        </a:rPr>
                        <a:t>1606 (26,520 tokens)</a:t>
                      </a:r>
                      <a:endParaRPr lang="cs-CZ" sz="20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1443" marR="91443" marT="45717" marB="45717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on textual pronominal </a:t>
                      </a:r>
                      <a:r>
                        <a:rPr lang="en-GB" sz="2000" dirty="0" err="1">
                          <a:effectLst/>
                        </a:rPr>
                        <a:t>coreference</a:t>
                      </a:r>
                      <a:r>
                        <a:rPr lang="en-GB" sz="2000" dirty="0">
                          <a:effectLst/>
                        </a:rPr>
                        <a:t> (including zeros)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0,86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on textual </a:t>
                      </a:r>
                      <a:r>
                        <a:rPr lang="en-GB" sz="2000" dirty="0" err="1">
                          <a:effectLst/>
                        </a:rPr>
                        <a:t>coreference</a:t>
                      </a:r>
                      <a:r>
                        <a:rPr lang="en-GB" sz="2000" dirty="0">
                          <a:effectLst/>
                        </a:rPr>
                        <a:t> for specific NPs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0,705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on textual </a:t>
                      </a:r>
                      <a:r>
                        <a:rPr lang="en-GB" sz="2000" dirty="0" err="1">
                          <a:effectLst/>
                        </a:rPr>
                        <a:t>coreference</a:t>
                      </a:r>
                      <a:r>
                        <a:rPr lang="en-GB" sz="2000" dirty="0">
                          <a:effectLst/>
                        </a:rPr>
                        <a:t> for generic NPs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>
                          <a:effectLst/>
                        </a:rPr>
                        <a:t>0,492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F-1 on bridging relations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>
                          <a:effectLst/>
                        </a:rPr>
                        <a:t>0,455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new textual kappa of agreement on type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>
                          <a:effectLst/>
                        </a:rPr>
                        <a:t>0,759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  <a:tr h="370814"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bridging kappa of agreement on type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66675" marT="66675" marB="66675"/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576"/>
                        </a:spcAft>
                      </a:pPr>
                      <a:r>
                        <a:rPr lang="en-GB" sz="2000" dirty="0">
                          <a:effectLst/>
                        </a:rPr>
                        <a:t>0,889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152" marR="73152" marT="66675" marB="66675"/>
                </a:tc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6864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/>
              <a:t>Inter-annotator Agreement for coreference and bridging in PDT</a:t>
            </a:r>
            <a:endParaRPr lang="cs-CZ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17848"/>
            <a:ext cx="8280920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600" dirty="0"/>
              <a:t>O</a:t>
            </a:r>
            <a:r>
              <a:rPr lang="en-US" sz="3600" dirty="0" err="1" smtClean="0"/>
              <a:t>verview</a:t>
            </a:r>
            <a:r>
              <a:rPr lang="en-US" sz="3600" dirty="0" smtClean="0"/>
              <a:t> </a:t>
            </a:r>
            <a:r>
              <a:rPr lang="en-US" sz="3600" dirty="0"/>
              <a:t>of performance of </a:t>
            </a:r>
            <a:r>
              <a:rPr lang="en-US" sz="3600" dirty="0" smtClean="0"/>
              <a:t>tools for coreference and bridging</a:t>
            </a:r>
            <a:endParaRPr lang="cs-CZ" sz="3600" dirty="0"/>
          </a:p>
        </p:txBody>
      </p:sp>
      <p:graphicFrame>
        <p:nvGraphicFramePr>
          <p:cNvPr id="4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9578557"/>
              </p:ext>
            </p:extLst>
          </p:nvPr>
        </p:nvGraphicFramePr>
        <p:xfrm>
          <a:off x="539552" y="2276872"/>
          <a:ext cx="7776864" cy="417728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816310"/>
                <a:gridCol w="980277"/>
                <a:gridCol w="980277"/>
              </a:tblGrid>
              <a:tr h="518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 of the task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success rate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Grammatical coreference, verbs of control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PDT 2.0</a:t>
                      </a:r>
                      <a:endParaRPr lang="cs-CZ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91.5%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Grammatical coreference, reflexive pronouns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PDT 2.0</a:t>
                      </a:r>
                      <a:endParaRPr lang="cs-CZ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97.1%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Grammatical coreference, relative pronouns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PDT 2.0</a:t>
                      </a:r>
                      <a:endParaRPr lang="cs-CZ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99.6%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Grammatical coreference, reciprocity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PDT 2.0</a:t>
                      </a:r>
                      <a:endParaRPr lang="cs-CZ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94.7%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Pronominal coreference, rule-based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PDT 2.0</a:t>
                      </a:r>
                      <a:endParaRPr lang="cs-CZ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74.2%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Pronominal coreference, perceptron ranking, gold features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PDT 2.0</a:t>
                      </a:r>
                      <a:endParaRPr lang="cs-CZ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79.4%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Pronominal coreference, perceptron ranking, system features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PDT 2.0</a:t>
                      </a:r>
                      <a:endParaRPr lang="cs-CZ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50.3%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Identification of an anaphoric unexpressed subject, rule-based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PCEDT 2.0</a:t>
                      </a:r>
                      <a:endParaRPr lang="cs-CZ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61.5%</a:t>
                      </a:r>
                      <a:endParaRPr lang="cs-CZ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Identification of an anaphoric unexpressed subject, rule-based, </a:t>
                      </a:r>
                      <a:r>
                        <a:rPr lang="en-US" sz="1600" dirty="0" err="1" smtClean="0">
                          <a:effectLst/>
                        </a:rPr>
                        <a:t>expoiting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English side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PCEDT 2.0</a:t>
                      </a:r>
                      <a:endParaRPr lang="cs-CZ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69.5%</a:t>
                      </a:r>
                      <a:endParaRPr lang="cs-CZ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6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6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Tree </a:t>
            </a:r>
            <a:r>
              <a:rPr lang="en-US" b="1" dirty="0"/>
              <a:t>Editor </a:t>
            </a:r>
            <a:r>
              <a:rPr lang="en-US" b="1" dirty="0" err="1" smtClean="0"/>
              <a:t>TrEd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 smtClean="0"/>
              <a:t>PML</a:t>
            </a:r>
            <a:r>
              <a:rPr lang="cs-CZ" dirty="0" smtClean="0"/>
              <a:t> (Prague </a:t>
            </a:r>
            <a:r>
              <a:rPr lang="cs-CZ" dirty="0" err="1" smtClean="0"/>
              <a:t>MarkUp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) - </a:t>
            </a:r>
            <a:r>
              <a:rPr lang="en-US" dirty="0"/>
              <a:t>XML-based </a:t>
            </a:r>
            <a:r>
              <a:rPr lang="en-US" dirty="0" smtClean="0"/>
              <a:t>format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designed for annotation of </a:t>
            </a:r>
            <a:r>
              <a:rPr lang="en-US" dirty="0" err="1"/>
              <a:t>treebanks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f</a:t>
            </a:r>
            <a:r>
              <a:rPr lang="en-US" dirty="0" err="1" smtClean="0"/>
              <a:t>ully</a:t>
            </a:r>
            <a:r>
              <a:rPr lang="en-US" dirty="0" smtClean="0"/>
              <a:t> </a:t>
            </a:r>
            <a:r>
              <a:rPr lang="en-US" dirty="0"/>
              <a:t>customizable tree editor </a:t>
            </a:r>
            <a:r>
              <a:rPr lang="en-US" dirty="0" err="1" smtClean="0"/>
              <a:t>TrEd</a:t>
            </a:r>
            <a:r>
              <a:rPr lang="cs-CZ" dirty="0" smtClean="0"/>
              <a:t> </a:t>
            </a:r>
            <a:r>
              <a:rPr lang="en-GB" dirty="0"/>
              <a:t>(</a:t>
            </a:r>
            <a:r>
              <a:rPr lang="en-GB" dirty="0" err="1"/>
              <a:t>Pajas</a:t>
            </a:r>
            <a:r>
              <a:rPr lang="en-GB" dirty="0"/>
              <a:t> &amp; </a:t>
            </a:r>
            <a:r>
              <a:rPr lang="en-GB" dirty="0" err="1"/>
              <a:t>Štěpánek</a:t>
            </a:r>
            <a:r>
              <a:rPr lang="en-GB" dirty="0"/>
              <a:t> 2008</a:t>
            </a:r>
            <a:r>
              <a:rPr lang="en-GB" dirty="0" smtClean="0"/>
              <a:t>)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extensions</a:t>
            </a:r>
            <a:r>
              <a:rPr lang="cs-CZ" dirty="0" smtClean="0"/>
              <a:t>, </a:t>
            </a:r>
            <a:r>
              <a:rPr lang="en-GB" dirty="0" smtClean="0"/>
              <a:t>included</a:t>
            </a:r>
            <a:r>
              <a:rPr lang="cs-CZ" dirty="0" smtClean="0"/>
              <a:t> as </a:t>
            </a:r>
            <a:r>
              <a:rPr lang="cs-CZ" dirty="0" err="1" smtClean="0"/>
              <a:t>modules</a:t>
            </a:r>
            <a:endParaRPr lang="en-GB" dirty="0"/>
          </a:p>
          <a:p>
            <a:endParaRPr lang="en-US" dirty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extension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Bridging</a:t>
            </a:r>
            <a:r>
              <a:rPr lang="cs-CZ" dirty="0" smtClean="0"/>
              <a:t> and Coreference</a:t>
            </a:r>
            <a:r>
              <a:rPr lang="en-US" dirty="0" smtClean="0"/>
              <a:t>, for discourse, etc.</a:t>
            </a:r>
            <a:endParaRPr lang="cs-CZ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Down Arrow 3"/>
          <p:cNvSpPr/>
          <p:nvPr/>
        </p:nvSpPr>
        <p:spPr>
          <a:xfrm>
            <a:off x="4211960" y="263691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Down Arrow 4"/>
          <p:cNvSpPr/>
          <p:nvPr/>
        </p:nvSpPr>
        <p:spPr>
          <a:xfrm>
            <a:off x="4211960" y="357301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Down Arrow 5"/>
          <p:cNvSpPr/>
          <p:nvPr/>
        </p:nvSpPr>
        <p:spPr>
          <a:xfrm>
            <a:off x="4211960" y="443711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2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60648"/>
            <a:ext cx="8228160" cy="684089"/>
          </a:xfrm>
          <a:ln/>
        </p:spPr>
        <p:txBody>
          <a:bodyPr lIns="82945" tIns="35203" rIns="82945" bIns="41473"/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dirty="0" smtClean="0"/>
              <a:t>T</a:t>
            </a:r>
            <a:r>
              <a:rPr lang="en-US" altLang="cs-CZ" dirty="0" err="1" smtClean="0"/>
              <a:t>ectogrammatical</a:t>
            </a:r>
            <a:r>
              <a:rPr lang="en-US" altLang="cs-CZ" dirty="0" smtClean="0"/>
              <a:t> tree</a:t>
            </a:r>
            <a:endParaRPr lang="ru-RU" alt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80" y="1023236"/>
            <a:ext cx="3676520" cy="449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0868" y="5517232"/>
            <a:ext cx="830157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r>
              <a:rPr lang="ru-RU" altLang="cs-CZ" i="1" dirty="0"/>
              <a:t>Pro zásobování Ostravska a Frýdeckomístecka potřebuje firma svá </a:t>
            </a:r>
            <a:r>
              <a:rPr lang="ru-RU" altLang="cs-CZ" i="1" dirty="0" smtClean="0"/>
              <a:t>jatka</a:t>
            </a:r>
            <a:r>
              <a:rPr lang="en-US" altLang="cs-CZ" i="1" dirty="0" smtClean="0"/>
              <a:t>. – </a:t>
            </a:r>
          </a:p>
          <a:p>
            <a:r>
              <a:rPr lang="en-US" altLang="cs-CZ" i="1" dirty="0" smtClean="0"/>
              <a:t>To supply Ostrava and </a:t>
            </a:r>
            <a:r>
              <a:rPr lang="ru-RU" altLang="cs-CZ" i="1" dirty="0" smtClean="0"/>
              <a:t>Frýdek</a:t>
            </a:r>
            <a:r>
              <a:rPr lang="en-US" altLang="cs-CZ" i="1" dirty="0" smtClean="0"/>
              <a:t>-M</a:t>
            </a:r>
            <a:r>
              <a:rPr lang="ru-RU" altLang="cs-CZ" i="1" dirty="0" smtClean="0"/>
              <a:t>ístek</a:t>
            </a:r>
            <a:r>
              <a:rPr lang="en-US" altLang="cs-CZ" i="1" dirty="0" smtClean="0"/>
              <a:t> regions, the company needs its own slaughterhouse.</a:t>
            </a:r>
            <a:endParaRPr lang="ru-RU" altLang="cs-CZ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196752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2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6456"/>
            <a:ext cx="6573416" cy="9383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dirty="0"/>
              <a:t>The Annotation </a:t>
            </a:r>
            <a:r>
              <a:rPr lang="en-US" sz="3200" b="1" dirty="0" smtClean="0"/>
              <a:t>Tool – coreference and bridging module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320280"/>
            <a:ext cx="7467600" cy="27649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pre-</a:t>
            </a:r>
            <a:r>
              <a:rPr lang="en-US" sz="2800" dirty="0" err="1" smtClean="0"/>
              <a:t>annotat</a:t>
            </a:r>
            <a:r>
              <a:rPr lang="cs-CZ" sz="2800" dirty="0" smtClean="0"/>
              <a:t>ion </a:t>
            </a:r>
            <a:r>
              <a:rPr lang="cs-CZ" sz="2800" dirty="0" err="1" smtClean="0"/>
              <a:t>of</a:t>
            </a:r>
            <a:r>
              <a:rPr lang="en-US" sz="2800" dirty="0" smtClean="0"/>
              <a:t> </a:t>
            </a:r>
            <a:r>
              <a:rPr lang="en-US" sz="2800" dirty="0"/>
              <a:t>the data with highly probable coreference </a:t>
            </a:r>
            <a:r>
              <a:rPr lang="en-US" sz="2800" dirty="0" smtClean="0"/>
              <a:t>relations</a:t>
            </a:r>
            <a:endParaRPr lang="cs-CZ" sz="2800" dirty="0" smtClean="0"/>
          </a:p>
          <a:p>
            <a:r>
              <a:rPr lang="en-US" sz="2800" dirty="0" smtClean="0"/>
              <a:t>supporting features</a:t>
            </a:r>
            <a:r>
              <a:rPr lang="cs-CZ" sz="2800" dirty="0" smtClean="0"/>
              <a:t> </a:t>
            </a:r>
            <a:r>
              <a:rPr lang="cs-CZ" sz="2800" dirty="0" err="1" smtClean="0"/>
              <a:t>implemented</a:t>
            </a:r>
            <a:r>
              <a:rPr lang="en-US" sz="2800" dirty="0" smtClean="0"/>
              <a:t> </a:t>
            </a:r>
            <a:r>
              <a:rPr lang="en-US" sz="2800" dirty="0"/>
              <a:t>into the annotation tool </a:t>
            </a:r>
            <a:r>
              <a:rPr lang="cs-CZ" sz="2800" dirty="0" smtClean="0"/>
              <a:t>– </a:t>
            </a:r>
            <a:r>
              <a:rPr lang="cs-CZ" sz="2800" dirty="0" err="1" smtClean="0"/>
              <a:t>help</a:t>
            </a:r>
            <a:r>
              <a:rPr lang="cs-CZ" sz="2800" dirty="0" smtClean="0"/>
              <a:t> </a:t>
            </a:r>
            <a:r>
              <a:rPr lang="en-US" sz="2800" b="1" dirty="0"/>
              <a:t>during</a:t>
            </a:r>
            <a:r>
              <a:rPr lang="en-US" sz="2800" dirty="0"/>
              <a:t> the annotation </a:t>
            </a:r>
            <a:r>
              <a:rPr lang="en-US" sz="2800" dirty="0" smtClean="0"/>
              <a:t>process</a:t>
            </a:r>
            <a:endParaRPr lang="en-US" sz="2800" dirty="0"/>
          </a:p>
          <a:p>
            <a:endParaRPr lang="ru-RU" sz="2800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8" y="973052"/>
            <a:ext cx="8229600" cy="866360"/>
          </a:xfrm>
        </p:spPr>
        <p:txBody>
          <a:bodyPr/>
          <a:lstStyle/>
          <a:p>
            <a:pPr marL="0" indent="0" algn="l">
              <a:buNone/>
            </a:pPr>
            <a:r>
              <a:rPr lang="cs-CZ" b="1" dirty="0" err="1" smtClean="0"/>
              <a:t>Pre-annotation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8064896" cy="34747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list of pairs of words that with a high probability form a </a:t>
            </a:r>
            <a:r>
              <a:rPr lang="en-US" dirty="0" err="1"/>
              <a:t>coreferential</a:t>
            </a:r>
            <a:r>
              <a:rPr lang="en-US" dirty="0"/>
              <a:t> pair in </a:t>
            </a:r>
            <a:r>
              <a:rPr lang="en-US" dirty="0" smtClean="0"/>
              <a:t>texts (</a:t>
            </a:r>
            <a:r>
              <a:rPr lang="en-US" dirty="0" err="1" smtClean="0"/>
              <a:t>cca</a:t>
            </a:r>
            <a:r>
              <a:rPr lang="en-US" dirty="0" smtClean="0"/>
              <a:t>. 6,000 couples) </a:t>
            </a:r>
            <a:endParaRPr lang="en-US" dirty="0"/>
          </a:p>
          <a:p>
            <a:pPr marL="365760" lvl="1" indent="0">
              <a:buNone/>
            </a:pPr>
            <a:endParaRPr lang="en-US" i="1" dirty="0" smtClean="0"/>
          </a:p>
          <a:p>
            <a:pPr marL="365760" lvl="1" indent="0">
              <a:buNone/>
            </a:pPr>
            <a:r>
              <a:rPr lang="en-US" i="1" dirty="0" smtClean="0"/>
              <a:t>Praha </a:t>
            </a:r>
            <a:r>
              <a:rPr lang="cs-CZ" dirty="0" smtClean="0"/>
              <a:t>(</a:t>
            </a:r>
            <a:r>
              <a:rPr lang="cs-CZ" dirty="0" err="1" smtClean="0"/>
              <a:t>noun</a:t>
            </a:r>
            <a:r>
              <a:rPr lang="cs-CZ" dirty="0" smtClean="0"/>
              <a:t>)</a:t>
            </a:r>
            <a:r>
              <a:rPr lang="cs-CZ" i="1" dirty="0" smtClean="0"/>
              <a:t> </a:t>
            </a:r>
            <a:r>
              <a:rPr lang="en-US" i="1" dirty="0" smtClean="0"/>
              <a:t>– </a:t>
            </a:r>
            <a:r>
              <a:rPr lang="en-US" i="1" dirty="0" err="1"/>
              <a:t>pražský</a:t>
            </a:r>
            <a:r>
              <a:rPr lang="en-US" i="1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adj</a:t>
            </a:r>
            <a:r>
              <a:rPr lang="cs-CZ" dirty="0" smtClean="0"/>
              <a:t>.)</a:t>
            </a:r>
            <a:r>
              <a:rPr lang="cs-CZ" i="1" dirty="0" smtClean="0"/>
              <a:t> (</a:t>
            </a:r>
            <a:r>
              <a:rPr lang="en-US" i="1" dirty="0" smtClean="0"/>
              <a:t>Prague </a:t>
            </a:r>
            <a:r>
              <a:rPr lang="en-US" i="1" dirty="0"/>
              <a:t>– </a:t>
            </a:r>
            <a:r>
              <a:rPr lang="en-US" i="1" dirty="0" smtClean="0"/>
              <a:t>Prague</a:t>
            </a:r>
            <a:r>
              <a:rPr lang="cs-CZ" i="1" dirty="0" smtClean="0"/>
              <a:t>)</a:t>
            </a:r>
          </a:p>
          <a:p>
            <a:pPr marL="365760" lvl="1" indent="0">
              <a:buNone/>
            </a:pPr>
            <a:r>
              <a:rPr lang="en-US" i="1" dirty="0" smtClean="0"/>
              <a:t>He </a:t>
            </a:r>
            <a:r>
              <a:rPr lang="en-US" i="1" dirty="0"/>
              <a:t>arrived in </a:t>
            </a:r>
            <a:r>
              <a:rPr lang="en-US" i="1" u="sng" dirty="0"/>
              <a:t>Prague</a:t>
            </a:r>
            <a:r>
              <a:rPr lang="en-US" i="1" dirty="0"/>
              <a:t> and found the </a:t>
            </a:r>
            <a:r>
              <a:rPr lang="en-US" i="1" u="sng" dirty="0"/>
              <a:t>Prague</a:t>
            </a:r>
            <a:r>
              <a:rPr lang="en-US" i="1" dirty="0"/>
              <a:t> atmosphere quite </a:t>
            </a:r>
            <a:r>
              <a:rPr lang="en-US" i="1" dirty="0" smtClean="0"/>
              <a:t>casual</a:t>
            </a:r>
            <a:endParaRPr lang="en-US" dirty="0"/>
          </a:p>
          <a:p>
            <a:endParaRPr lang="en-US" dirty="0" smtClean="0"/>
          </a:p>
          <a:p>
            <a:pPr marL="365760" lvl="1" indent="0">
              <a:buNone/>
            </a:pPr>
            <a:r>
              <a:rPr lang="en-US" i="1" dirty="0" smtClean="0"/>
              <a:t>USA – United States of Amerika</a:t>
            </a:r>
            <a:endParaRPr lang="ru-RU" i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7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</a:t>
            </a:r>
            <a:r>
              <a:rPr lang="cs-CZ" b="1" dirty="0" err="1" smtClean="0"/>
              <a:t>nnotation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504056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manual pre-annotation </a:t>
            </a:r>
            <a:r>
              <a:rPr lang="en-US" sz="2000" i="1" dirty="0" smtClean="0"/>
              <a:t>for nodes with the </a:t>
            </a:r>
            <a:r>
              <a:rPr lang="en-US" sz="2000" i="1" dirty="0"/>
              <a:t>same </a:t>
            </a:r>
            <a:r>
              <a:rPr lang="en-US" sz="2000" i="1" dirty="0" err="1" smtClean="0"/>
              <a:t>t_lemma</a:t>
            </a:r>
            <a:endParaRPr lang="en-US" sz="2000" i="1" dirty="0" smtClean="0"/>
          </a:p>
          <a:p>
            <a:pPr marL="736092" lvl="1" indent="-342900"/>
            <a:endParaRPr lang="en-US" sz="2000" i="1" dirty="0"/>
          </a:p>
          <a:p>
            <a:pPr lvl="1"/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1" y="1844824"/>
            <a:ext cx="86157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(1) </a:t>
            </a:r>
            <a:r>
              <a:rPr lang="en-US" sz="1600" dirty="0" err="1"/>
              <a:t>Generál</a:t>
            </a:r>
            <a:r>
              <a:rPr lang="en-US" sz="1600" dirty="0"/>
              <a:t> </a:t>
            </a:r>
            <a:r>
              <a:rPr lang="en-US" sz="1600" dirty="0" err="1"/>
              <a:t>Jiří</a:t>
            </a:r>
            <a:r>
              <a:rPr lang="en-US" sz="1600" dirty="0"/>
              <a:t> </a:t>
            </a:r>
            <a:r>
              <a:rPr lang="en-US" sz="1600" dirty="0" err="1"/>
              <a:t>Nekvasil</a:t>
            </a:r>
            <a:r>
              <a:rPr lang="en-US" sz="1600" dirty="0"/>
              <a:t>: V </a:t>
            </a:r>
            <a:r>
              <a:rPr lang="en-US" sz="1600" dirty="0" err="1"/>
              <a:t>české</a:t>
            </a:r>
            <a:r>
              <a:rPr lang="en-US" sz="1600" dirty="0"/>
              <a:t> </a:t>
            </a:r>
            <a:r>
              <a:rPr lang="en-US" sz="1600" dirty="0" err="1"/>
              <a:t>armádě</a:t>
            </a:r>
            <a:r>
              <a:rPr lang="en-US" sz="1600" dirty="0"/>
              <a:t> se </a:t>
            </a:r>
            <a:r>
              <a:rPr lang="en-US" sz="1600" dirty="0" err="1"/>
              <a:t>hrozné</a:t>
            </a:r>
            <a:r>
              <a:rPr lang="en-US" sz="1600" dirty="0"/>
              <a:t> </a:t>
            </a:r>
            <a:r>
              <a:rPr lang="en-US" sz="1600" dirty="0" err="1"/>
              <a:t>věci</a:t>
            </a:r>
            <a:r>
              <a:rPr lang="en-US" sz="1600" dirty="0"/>
              <a:t> </a:t>
            </a:r>
            <a:r>
              <a:rPr lang="en-US" sz="1600" dirty="0" err="1"/>
              <a:t>nedějí</a:t>
            </a:r>
            <a:r>
              <a:rPr lang="en-US" sz="1600" dirty="0"/>
              <a:t>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7) </a:t>
            </a:r>
            <a:r>
              <a:rPr lang="en-US" sz="1600" dirty="0" err="1"/>
              <a:t>Náčelník</a:t>
            </a:r>
            <a:r>
              <a:rPr lang="en-US" sz="1600" dirty="0"/>
              <a:t> </a:t>
            </a:r>
            <a:r>
              <a:rPr lang="en-US" sz="1600" dirty="0" err="1"/>
              <a:t>generálního</a:t>
            </a:r>
            <a:r>
              <a:rPr lang="en-US" sz="1600" dirty="0"/>
              <a:t> </a:t>
            </a:r>
            <a:r>
              <a:rPr lang="en-US" sz="1600" dirty="0" err="1"/>
              <a:t>štábu</a:t>
            </a:r>
            <a:r>
              <a:rPr lang="en-US" sz="1600" dirty="0"/>
              <a:t> </a:t>
            </a:r>
            <a:r>
              <a:rPr lang="en-US" sz="1600" dirty="0" err="1"/>
              <a:t>Jiří</a:t>
            </a:r>
            <a:r>
              <a:rPr lang="en-US" sz="1600" dirty="0"/>
              <a:t> </a:t>
            </a:r>
            <a:r>
              <a:rPr lang="en-US" sz="1600" dirty="0" err="1"/>
              <a:t>Nekvasil</a:t>
            </a:r>
            <a:r>
              <a:rPr lang="en-US" sz="1600" dirty="0"/>
              <a:t> </a:t>
            </a:r>
            <a:r>
              <a:rPr lang="en-US" sz="1600" dirty="0" err="1"/>
              <a:t>nám</a:t>
            </a:r>
            <a:r>
              <a:rPr lang="en-US" sz="1600" dirty="0"/>
              <a:t> k </a:t>
            </a:r>
            <a:r>
              <a:rPr lang="en-US" sz="1600" dirty="0" err="1"/>
              <a:t>tomu</a:t>
            </a:r>
            <a:r>
              <a:rPr lang="en-US" sz="1600" dirty="0"/>
              <a:t> </a:t>
            </a:r>
            <a:r>
              <a:rPr lang="en-US" sz="1600" dirty="0" err="1"/>
              <a:t>řekl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nepořádek</a:t>
            </a:r>
            <a:r>
              <a:rPr lang="en-US" sz="1600" dirty="0"/>
              <a:t> v </a:t>
            </a:r>
            <a:r>
              <a:rPr lang="en-US" sz="1600" dirty="0" err="1"/>
              <a:t>armádě</a:t>
            </a:r>
            <a:r>
              <a:rPr lang="en-US" sz="1600" dirty="0"/>
              <a:t> </a:t>
            </a:r>
            <a:r>
              <a:rPr lang="en-US" sz="1600" dirty="0" err="1"/>
              <a:t>nikdy</a:t>
            </a:r>
            <a:r>
              <a:rPr lang="en-US" sz="1600" dirty="0"/>
              <a:t> </a:t>
            </a:r>
            <a:r>
              <a:rPr lang="en-US" sz="1600" dirty="0" err="1"/>
              <a:t>nezastíral</a:t>
            </a:r>
            <a:r>
              <a:rPr lang="en-US" sz="1600" dirty="0"/>
              <a:t>, </a:t>
            </a:r>
            <a:r>
              <a:rPr lang="en-US" sz="1600" dirty="0" err="1"/>
              <a:t>popírá</a:t>
            </a:r>
            <a:r>
              <a:rPr lang="en-US" sz="1600" dirty="0"/>
              <a:t> </a:t>
            </a:r>
            <a:r>
              <a:rPr lang="en-US" sz="1600" dirty="0" err="1"/>
              <a:t>však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se v </a:t>
            </a:r>
            <a:r>
              <a:rPr lang="en-US" sz="1600" dirty="0" err="1"/>
              <a:t>ní</a:t>
            </a:r>
            <a:r>
              <a:rPr lang="en-US" sz="1600" dirty="0"/>
              <a:t> </a:t>
            </a:r>
            <a:r>
              <a:rPr lang="en-US" sz="1600" dirty="0" err="1"/>
              <a:t>dějí</a:t>
            </a:r>
            <a:r>
              <a:rPr lang="en-US" sz="1600" dirty="0"/>
              <a:t> </a:t>
            </a:r>
            <a:r>
              <a:rPr lang="en-US" sz="1600" dirty="0" err="1"/>
              <a:t>hrozné</a:t>
            </a:r>
            <a:r>
              <a:rPr lang="en-US" sz="1600" dirty="0"/>
              <a:t> </a:t>
            </a:r>
            <a:r>
              <a:rPr lang="en-US" sz="1600" dirty="0" err="1"/>
              <a:t>věci</a:t>
            </a:r>
            <a:r>
              <a:rPr lang="en-US" sz="1600" dirty="0"/>
              <a:t>. </a:t>
            </a:r>
          </a:p>
          <a:p>
            <a:r>
              <a:rPr lang="en-US" sz="1600" dirty="0"/>
              <a:t>(8) </a:t>
            </a:r>
            <a:r>
              <a:rPr lang="en-US" sz="1600" dirty="0" err="1"/>
              <a:t>Poměry</a:t>
            </a:r>
            <a:r>
              <a:rPr lang="en-US" sz="1600" dirty="0"/>
              <a:t> v </a:t>
            </a:r>
            <a:r>
              <a:rPr lang="en-US" sz="1600" dirty="0" err="1"/>
              <a:t>útvarech</a:t>
            </a:r>
            <a:r>
              <a:rPr lang="en-US" sz="1600" dirty="0"/>
              <a:t>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něj</a:t>
            </a:r>
            <a:r>
              <a:rPr lang="en-US" sz="1600" dirty="0"/>
              <a:t> </a:t>
            </a:r>
            <a:r>
              <a:rPr lang="en-US" sz="1600" dirty="0" err="1"/>
              <a:t>odpovídají</a:t>
            </a:r>
            <a:r>
              <a:rPr lang="en-US" sz="1600" dirty="0"/>
              <a:t> </a:t>
            </a:r>
            <a:r>
              <a:rPr lang="en-US" sz="1600" dirty="0" err="1"/>
              <a:t>atmosféře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společnosti</a:t>
            </a:r>
            <a:r>
              <a:rPr lang="en-US" sz="1600" dirty="0"/>
              <a:t>. </a:t>
            </a:r>
          </a:p>
          <a:p>
            <a:r>
              <a:rPr lang="en-US" sz="1600" dirty="0"/>
              <a:t>(9) </a:t>
            </a:r>
            <a:r>
              <a:rPr lang="en-US" sz="1600" dirty="0" err="1"/>
              <a:t>Armáda</a:t>
            </a:r>
            <a:r>
              <a:rPr lang="en-US" sz="1600" dirty="0"/>
              <a:t> </a:t>
            </a:r>
            <a:r>
              <a:rPr lang="en-US" sz="1600" dirty="0" err="1"/>
              <a:t>jde</a:t>
            </a:r>
            <a:r>
              <a:rPr lang="en-US" sz="1600" dirty="0"/>
              <a:t> </a:t>
            </a:r>
            <a:r>
              <a:rPr lang="en-US" sz="1600" dirty="0" err="1"/>
              <a:t>krok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krokem</a:t>
            </a:r>
            <a:r>
              <a:rPr lang="en-US" sz="1600" dirty="0"/>
              <a:t> k </a:t>
            </a:r>
            <a:r>
              <a:rPr lang="en-US" sz="1600" dirty="0" err="1"/>
              <a:t>lepšímu</a:t>
            </a:r>
            <a:r>
              <a:rPr lang="en-US" sz="1600" dirty="0"/>
              <a:t>, </a:t>
            </a:r>
            <a:r>
              <a:rPr lang="en-US" sz="1600" dirty="0" err="1"/>
              <a:t>říká</a:t>
            </a:r>
            <a:r>
              <a:rPr lang="en-US" sz="1600" dirty="0"/>
              <a:t> </a:t>
            </a:r>
            <a:r>
              <a:rPr lang="en-US" sz="1600" dirty="0" err="1"/>
              <a:t>Nekvasil</a:t>
            </a:r>
            <a:r>
              <a:rPr lang="en-US" sz="1600" dirty="0"/>
              <a:t>. </a:t>
            </a:r>
          </a:p>
          <a:p>
            <a:r>
              <a:rPr lang="en-US" sz="1600" dirty="0"/>
              <a:t>(10)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nepořádky</a:t>
            </a:r>
            <a:r>
              <a:rPr lang="en-US" sz="1600" dirty="0"/>
              <a:t> </a:t>
            </a:r>
            <a:r>
              <a:rPr lang="en-US" sz="1600" dirty="0" err="1"/>
              <a:t>náčelník</a:t>
            </a:r>
            <a:r>
              <a:rPr lang="en-US" sz="1600" dirty="0"/>
              <a:t> </a:t>
            </a:r>
            <a:r>
              <a:rPr lang="en-US" sz="1600" dirty="0" err="1"/>
              <a:t>generálního</a:t>
            </a:r>
            <a:r>
              <a:rPr lang="en-US" sz="1600" dirty="0"/>
              <a:t> </a:t>
            </a:r>
            <a:r>
              <a:rPr lang="en-US" sz="1600" dirty="0" err="1"/>
              <a:t>štábu</a:t>
            </a:r>
            <a:r>
              <a:rPr lang="en-US" sz="1600" dirty="0"/>
              <a:t> </a:t>
            </a:r>
            <a:r>
              <a:rPr lang="en-US" sz="1600" dirty="0" err="1"/>
              <a:t>považuje</a:t>
            </a:r>
            <a:r>
              <a:rPr lang="en-US" sz="1600" dirty="0"/>
              <a:t> </a:t>
            </a:r>
            <a:r>
              <a:rPr lang="en-US" sz="1600" dirty="0" err="1"/>
              <a:t>nízkou</a:t>
            </a:r>
            <a:r>
              <a:rPr lang="en-US" sz="1600" dirty="0"/>
              <a:t> </a:t>
            </a:r>
            <a:r>
              <a:rPr lang="en-US" sz="1600" dirty="0" err="1"/>
              <a:t>kázeň</a:t>
            </a:r>
            <a:r>
              <a:rPr lang="en-US" sz="1600" dirty="0"/>
              <a:t> </a:t>
            </a:r>
            <a:r>
              <a:rPr lang="en-US" sz="1600" dirty="0" err="1"/>
              <a:t>vojáků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veřejnosti</a:t>
            </a:r>
            <a:r>
              <a:rPr lang="en-US" sz="1600" dirty="0"/>
              <a:t>,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výcviku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strážní</a:t>
            </a:r>
            <a:r>
              <a:rPr lang="en-US" sz="1600" dirty="0"/>
              <a:t> </a:t>
            </a:r>
            <a:r>
              <a:rPr lang="en-US" sz="1600" dirty="0" err="1"/>
              <a:t>službě</a:t>
            </a:r>
            <a:r>
              <a:rPr lang="en-US" sz="1600" dirty="0"/>
              <a:t>. </a:t>
            </a:r>
          </a:p>
          <a:p>
            <a:r>
              <a:rPr lang="en-US" sz="1600" dirty="0"/>
              <a:t>(11) </a:t>
            </a:r>
            <a:r>
              <a:rPr lang="en-US" sz="1600" dirty="0" err="1"/>
              <a:t>Starosti</a:t>
            </a:r>
            <a:r>
              <a:rPr lang="en-US" sz="1600" dirty="0"/>
              <a:t> mu </a:t>
            </a:r>
            <a:r>
              <a:rPr lang="en-US" sz="1600" dirty="0" err="1"/>
              <a:t>dělá</a:t>
            </a:r>
            <a:r>
              <a:rPr lang="en-US" sz="1600" dirty="0"/>
              <a:t> </a:t>
            </a:r>
            <a:r>
              <a:rPr lang="en-US" sz="1600" dirty="0" err="1"/>
              <a:t>nedodržování</a:t>
            </a:r>
            <a:r>
              <a:rPr lang="en-US" sz="1600" dirty="0"/>
              <a:t> </a:t>
            </a:r>
            <a:r>
              <a:rPr lang="en-US" sz="1600" dirty="0" err="1"/>
              <a:t>bezpečnostních</a:t>
            </a:r>
            <a:r>
              <a:rPr lang="en-US" sz="1600" dirty="0"/>
              <a:t> </a:t>
            </a:r>
            <a:r>
              <a:rPr lang="en-US" sz="1600" dirty="0" err="1"/>
              <a:t>zásad</a:t>
            </a:r>
            <a:r>
              <a:rPr lang="en-US" sz="1600" dirty="0"/>
              <a:t> a </a:t>
            </a:r>
            <a:r>
              <a:rPr lang="en-US" sz="1600" dirty="0" err="1"/>
              <a:t>neoprávněná</a:t>
            </a:r>
            <a:r>
              <a:rPr lang="en-US" sz="1600" dirty="0"/>
              <a:t> </a:t>
            </a:r>
            <a:r>
              <a:rPr lang="en-US" sz="1600" dirty="0" err="1"/>
              <a:t>manipulace</a:t>
            </a:r>
            <a:r>
              <a:rPr lang="en-US" sz="1600" dirty="0"/>
              <a:t> se </a:t>
            </a:r>
            <a:r>
              <a:rPr lang="en-US" sz="1600" dirty="0" err="1"/>
              <a:t>zbraněmi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14) </a:t>
            </a:r>
            <a:r>
              <a:rPr lang="en-US" sz="1600" dirty="0" err="1"/>
              <a:t>Nekázeň</a:t>
            </a:r>
            <a:r>
              <a:rPr lang="en-US" sz="1600" dirty="0"/>
              <a:t> se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generála</a:t>
            </a:r>
            <a:r>
              <a:rPr lang="en-US" sz="1600" dirty="0"/>
              <a:t> </a:t>
            </a:r>
            <a:r>
              <a:rPr lang="en-US" sz="1600" dirty="0" err="1"/>
              <a:t>týká</a:t>
            </a:r>
            <a:r>
              <a:rPr lang="en-US" sz="1600" dirty="0"/>
              <a:t> </a:t>
            </a:r>
            <a:r>
              <a:rPr lang="en-US" sz="1600" dirty="0" err="1"/>
              <a:t>útvarů</a:t>
            </a:r>
            <a:r>
              <a:rPr lang="en-US" sz="1600" dirty="0"/>
              <a:t>, </a:t>
            </a:r>
            <a:r>
              <a:rPr lang="en-US" sz="1600" dirty="0" err="1"/>
              <a:t>jež</a:t>
            </a:r>
            <a:r>
              <a:rPr lang="en-US" sz="1600" dirty="0"/>
              <a:t> </a:t>
            </a:r>
            <a:r>
              <a:rPr lang="en-US" sz="1600" dirty="0" err="1"/>
              <a:t>transformace</a:t>
            </a:r>
            <a:r>
              <a:rPr lang="en-US" sz="1600" dirty="0"/>
              <a:t> </a:t>
            </a:r>
            <a:r>
              <a:rPr lang="en-US" sz="1600" dirty="0" err="1"/>
              <a:t>teprve</a:t>
            </a:r>
            <a:r>
              <a:rPr lang="en-US" sz="1600" dirty="0"/>
              <a:t> </a:t>
            </a:r>
            <a:r>
              <a:rPr lang="en-US" sz="1600" dirty="0" err="1"/>
              <a:t>zasáhne</a:t>
            </a:r>
            <a:r>
              <a:rPr lang="en-US" sz="1600" dirty="0"/>
              <a:t>, </a:t>
            </a:r>
            <a:r>
              <a:rPr lang="en-US" sz="1600" dirty="0" err="1"/>
              <a:t>zejména</a:t>
            </a:r>
            <a:r>
              <a:rPr lang="en-US" sz="1600" dirty="0"/>
              <a:t> </a:t>
            </a:r>
            <a:r>
              <a:rPr lang="en-US" sz="1600" dirty="0" err="1"/>
              <a:t>když</a:t>
            </a:r>
            <a:r>
              <a:rPr lang="en-US" sz="1600" dirty="0"/>
              <a:t> </a:t>
            </a:r>
            <a:r>
              <a:rPr lang="en-US" sz="1600" dirty="0" err="1"/>
              <a:t>mají</a:t>
            </a:r>
            <a:r>
              <a:rPr lang="en-US" sz="1600" dirty="0"/>
              <a:t> </a:t>
            </a:r>
            <a:r>
              <a:rPr lang="en-US" sz="1600" dirty="0" err="1"/>
              <a:t>být</a:t>
            </a:r>
            <a:r>
              <a:rPr lang="en-US" sz="1600" dirty="0"/>
              <a:t> </a:t>
            </a:r>
            <a:r>
              <a:rPr lang="en-US" sz="1600" dirty="0" err="1"/>
              <a:t>zrušeny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17) O </a:t>
            </a:r>
            <a:r>
              <a:rPr lang="en-US" sz="1600" dirty="0" err="1"/>
              <a:t>panujícím</a:t>
            </a:r>
            <a:r>
              <a:rPr lang="en-US" sz="1600" dirty="0"/>
              <a:t> </a:t>
            </a:r>
            <a:r>
              <a:rPr lang="en-US" sz="1600" dirty="0" err="1"/>
              <a:t>strachu</a:t>
            </a:r>
            <a:r>
              <a:rPr lang="en-US" sz="1600" dirty="0"/>
              <a:t> v </a:t>
            </a:r>
            <a:r>
              <a:rPr lang="en-US" sz="1600" dirty="0" err="1"/>
              <a:t>armádě</a:t>
            </a:r>
            <a:r>
              <a:rPr lang="en-US" sz="1600" dirty="0"/>
              <a:t> </a:t>
            </a:r>
            <a:r>
              <a:rPr lang="en-US" sz="1600" dirty="0" err="1"/>
              <a:t>Nekvasil</a:t>
            </a:r>
            <a:r>
              <a:rPr lang="en-US" sz="1600" dirty="0"/>
              <a:t> </a:t>
            </a:r>
            <a:r>
              <a:rPr lang="en-US" sz="1600" dirty="0" err="1"/>
              <a:t>neví</a:t>
            </a:r>
            <a:r>
              <a:rPr lang="en-US" sz="1600" dirty="0"/>
              <a:t>. </a:t>
            </a:r>
          </a:p>
          <a:p>
            <a:r>
              <a:rPr lang="en-US" sz="1600" dirty="0"/>
              <a:t>(18) Po </a:t>
            </a:r>
            <a:r>
              <a:rPr lang="en-US" sz="1600" dirty="0" err="1"/>
              <a:t>mnoha</a:t>
            </a:r>
            <a:r>
              <a:rPr lang="en-US" sz="1600" dirty="0"/>
              <a:t> </a:t>
            </a:r>
            <a:r>
              <a:rPr lang="en-US" sz="1600" dirty="0" err="1"/>
              <a:t>letech</a:t>
            </a:r>
            <a:r>
              <a:rPr lang="en-US" sz="1600" dirty="0"/>
              <a:t>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něj</a:t>
            </a:r>
            <a:r>
              <a:rPr lang="en-US" sz="1600" dirty="0"/>
              <a:t> </a:t>
            </a:r>
            <a:r>
              <a:rPr lang="en-US" sz="1600" dirty="0" err="1"/>
              <a:t>dochází</a:t>
            </a:r>
            <a:r>
              <a:rPr lang="en-US" sz="1600" dirty="0"/>
              <a:t> k </a:t>
            </a:r>
            <a:r>
              <a:rPr lang="en-US" sz="1600" dirty="0" err="1"/>
              <a:t>narovnání</a:t>
            </a:r>
            <a:r>
              <a:rPr lang="en-US" sz="1600" dirty="0"/>
              <a:t> </a:t>
            </a:r>
            <a:r>
              <a:rPr lang="en-US" sz="1600" dirty="0" err="1"/>
              <a:t>vztahů</a:t>
            </a:r>
            <a:r>
              <a:rPr lang="en-US" sz="1600" dirty="0"/>
              <a:t>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veliteli</a:t>
            </a:r>
            <a:r>
              <a:rPr lang="en-US" sz="1600" dirty="0"/>
              <a:t> a </a:t>
            </a:r>
            <a:r>
              <a:rPr lang="en-US" sz="1600" dirty="0" err="1"/>
              <a:t>podřízenými</a:t>
            </a:r>
            <a:r>
              <a:rPr lang="en-US" sz="1600" dirty="0"/>
              <a:t>. </a:t>
            </a:r>
          </a:p>
          <a:p>
            <a:r>
              <a:rPr lang="en-US" sz="1600" dirty="0"/>
              <a:t>(19) </a:t>
            </a:r>
            <a:r>
              <a:rPr lang="en-US" sz="1600" dirty="0" err="1"/>
              <a:t>Generál</a:t>
            </a:r>
            <a:r>
              <a:rPr lang="en-US" sz="1600" dirty="0"/>
              <a:t> </a:t>
            </a:r>
            <a:r>
              <a:rPr lang="en-US" sz="1600" dirty="0" err="1"/>
              <a:t>kromě</a:t>
            </a:r>
            <a:r>
              <a:rPr lang="en-US" sz="1600" dirty="0"/>
              <a:t> </a:t>
            </a:r>
            <a:r>
              <a:rPr lang="en-US" sz="1600" dirty="0" err="1"/>
              <a:t>toho</a:t>
            </a:r>
            <a:r>
              <a:rPr lang="en-US" sz="1600" dirty="0"/>
              <a:t> </a:t>
            </a:r>
            <a:r>
              <a:rPr lang="en-US" sz="1600" dirty="0" err="1"/>
              <a:t>připravuje</a:t>
            </a:r>
            <a:r>
              <a:rPr lang="en-US" sz="1600" dirty="0"/>
              <a:t> </a:t>
            </a:r>
            <a:r>
              <a:rPr lang="en-US" sz="1600" dirty="0" err="1"/>
              <a:t>nařízení</a:t>
            </a:r>
            <a:r>
              <a:rPr lang="en-US" sz="1600" dirty="0"/>
              <a:t>,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něhož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něj</a:t>
            </a:r>
            <a:r>
              <a:rPr lang="en-US" sz="1600" dirty="0"/>
              <a:t> </a:t>
            </a:r>
            <a:r>
              <a:rPr lang="en-US" sz="1600" dirty="0" err="1"/>
              <a:t>budou</a:t>
            </a:r>
            <a:r>
              <a:rPr lang="en-US" sz="1600" dirty="0"/>
              <a:t> </a:t>
            </a:r>
            <a:r>
              <a:rPr lang="en-US" sz="1600" dirty="0" err="1"/>
              <a:t>moci</a:t>
            </a:r>
            <a:r>
              <a:rPr lang="en-US" sz="1600" dirty="0"/>
              <a:t> </a:t>
            </a:r>
            <a:r>
              <a:rPr lang="en-US" sz="1600" dirty="0" err="1"/>
              <a:t>obrátit</a:t>
            </a:r>
            <a:r>
              <a:rPr lang="en-US" sz="1600" dirty="0"/>
              <a:t> </a:t>
            </a:r>
            <a:r>
              <a:rPr lang="en-US" sz="1600" dirty="0" err="1"/>
              <a:t>všichni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se </a:t>
            </a:r>
            <a:r>
              <a:rPr lang="en-US" sz="1600" dirty="0" err="1"/>
              <a:t>domnívají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se </a:t>
            </a:r>
            <a:r>
              <a:rPr lang="en-US" sz="1600" dirty="0" err="1"/>
              <a:t>jim</a:t>
            </a:r>
            <a:r>
              <a:rPr lang="en-US" sz="1600" dirty="0"/>
              <a:t> </a:t>
            </a:r>
            <a:r>
              <a:rPr lang="en-US" sz="1600" dirty="0" err="1"/>
              <a:t>děje</a:t>
            </a:r>
            <a:r>
              <a:rPr lang="en-US" sz="1600" dirty="0"/>
              <a:t> </a:t>
            </a:r>
            <a:r>
              <a:rPr lang="en-US" sz="1600" dirty="0" err="1"/>
              <a:t>bezpráví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21) I proto se </a:t>
            </a:r>
            <a:r>
              <a:rPr lang="en-US" sz="1600" dirty="0" err="1"/>
              <a:t>Nekvasil</a:t>
            </a:r>
            <a:r>
              <a:rPr lang="en-US" sz="1600" dirty="0"/>
              <a:t> </a:t>
            </a:r>
            <a:r>
              <a:rPr lang="en-US" sz="1600" dirty="0" err="1"/>
              <a:t>zabývá</a:t>
            </a:r>
            <a:r>
              <a:rPr lang="en-US" sz="1600" dirty="0"/>
              <a:t> </a:t>
            </a:r>
            <a:r>
              <a:rPr lang="en-US" sz="1600" dirty="0" err="1"/>
              <a:t>jednotlivými</a:t>
            </a:r>
            <a:r>
              <a:rPr lang="en-US" sz="1600" dirty="0"/>
              <a:t> </a:t>
            </a:r>
            <a:r>
              <a:rPr lang="en-US" sz="1600" dirty="0" err="1"/>
              <a:t>případy</a:t>
            </a:r>
            <a:r>
              <a:rPr lang="en-US" sz="1600" dirty="0"/>
              <a:t> </a:t>
            </a:r>
            <a:r>
              <a:rPr lang="en-US" sz="1600" dirty="0" err="1"/>
              <a:t>mladých</a:t>
            </a:r>
            <a:r>
              <a:rPr lang="en-US" sz="1600" dirty="0"/>
              <a:t> </a:t>
            </a:r>
            <a:r>
              <a:rPr lang="en-US" sz="1600" dirty="0" err="1"/>
              <a:t>důstojníků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se </a:t>
            </a:r>
            <a:r>
              <a:rPr lang="en-US" sz="1600" dirty="0" err="1"/>
              <a:t>rozhodli</a:t>
            </a:r>
            <a:r>
              <a:rPr lang="en-US" sz="1600" dirty="0"/>
              <a:t> </a:t>
            </a:r>
            <a:r>
              <a:rPr lang="en-US" sz="1600" dirty="0" err="1"/>
              <a:t>odejít</a:t>
            </a:r>
            <a:r>
              <a:rPr lang="en-US" sz="1600" dirty="0"/>
              <a:t> do </a:t>
            </a:r>
            <a:r>
              <a:rPr lang="en-US" sz="1600" dirty="0" err="1"/>
              <a:t>zálohy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22) </a:t>
            </a:r>
            <a:r>
              <a:rPr lang="en-US" sz="1600" dirty="0" err="1"/>
              <a:t>Šéf</a:t>
            </a:r>
            <a:r>
              <a:rPr lang="en-US" sz="1600" dirty="0"/>
              <a:t> </a:t>
            </a:r>
            <a:r>
              <a:rPr lang="en-US" sz="1600" dirty="0" err="1"/>
              <a:t>generálního</a:t>
            </a:r>
            <a:r>
              <a:rPr lang="en-US" sz="1600" dirty="0"/>
              <a:t> </a:t>
            </a:r>
            <a:r>
              <a:rPr lang="en-US" sz="1600" dirty="0" err="1"/>
              <a:t>štábu</a:t>
            </a:r>
            <a:r>
              <a:rPr lang="en-US" sz="1600" dirty="0"/>
              <a:t> </a:t>
            </a:r>
            <a:r>
              <a:rPr lang="en-US" sz="1600" dirty="0" err="1"/>
              <a:t>považuje</a:t>
            </a:r>
            <a:r>
              <a:rPr lang="en-US" sz="1600" dirty="0"/>
              <a:t> </a:t>
            </a:r>
            <a:r>
              <a:rPr lang="en-US" sz="1600" dirty="0" err="1"/>
              <a:t>lustrace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uzavřenou</a:t>
            </a:r>
            <a:r>
              <a:rPr lang="en-US" sz="1600" dirty="0"/>
              <a:t> </a:t>
            </a:r>
            <a:r>
              <a:rPr lang="en-US" sz="1600" dirty="0" err="1"/>
              <a:t>záležitost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26) </a:t>
            </a:r>
            <a:r>
              <a:rPr lang="en-US" sz="1600" dirty="0" err="1"/>
              <a:t>Jestliže</a:t>
            </a:r>
            <a:r>
              <a:rPr lang="en-US" sz="1600" dirty="0"/>
              <a:t> by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penzionování</a:t>
            </a:r>
            <a:r>
              <a:rPr lang="en-US" sz="1600" dirty="0"/>
              <a:t> </a:t>
            </a:r>
            <a:r>
              <a:rPr lang="en-US" sz="1600" dirty="0" err="1"/>
              <a:t>porušila</a:t>
            </a:r>
            <a:r>
              <a:rPr lang="en-US" sz="1600" dirty="0"/>
              <a:t> </a:t>
            </a:r>
            <a:r>
              <a:rPr lang="en-US" sz="1600" dirty="0" err="1"/>
              <a:t>zákon</a:t>
            </a:r>
            <a:r>
              <a:rPr lang="en-US" sz="1600" dirty="0"/>
              <a:t>, </a:t>
            </a:r>
            <a:r>
              <a:rPr lang="en-US" sz="1600" dirty="0" err="1"/>
              <a:t>soud</a:t>
            </a:r>
            <a:r>
              <a:rPr lang="en-US" sz="1600" dirty="0"/>
              <a:t> by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Nekvasila</a:t>
            </a:r>
            <a:r>
              <a:rPr lang="en-US" sz="1600" dirty="0"/>
              <a:t> </a:t>
            </a:r>
            <a:r>
              <a:rPr lang="en-US" sz="1600" dirty="0" err="1"/>
              <a:t>určitě</a:t>
            </a:r>
            <a:r>
              <a:rPr lang="en-US" sz="1600" dirty="0"/>
              <a:t> </a:t>
            </a:r>
            <a:r>
              <a:rPr lang="en-US" sz="1600" dirty="0" err="1"/>
              <a:t>prohrála</a:t>
            </a:r>
            <a:r>
              <a:rPr lang="en-US" sz="1600" dirty="0"/>
              <a:t>. </a:t>
            </a:r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0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76056" y="4293096"/>
            <a:ext cx="3094112" cy="936104"/>
          </a:xfrm>
        </p:spPr>
        <p:txBody>
          <a:bodyPr>
            <a:noAutofit/>
          </a:bodyPr>
          <a:lstStyle/>
          <a:p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</a:rPr>
              <a:t>Anna </a:t>
            </a:r>
            <a:r>
              <a:rPr lang="en-US" sz="2000" b="0" dirty="0" err="1" smtClean="0">
                <a:solidFill>
                  <a:schemeClr val="tx2">
                    <a:lumMod val="75000"/>
                  </a:schemeClr>
                </a:solidFill>
              </a:rPr>
              <a:t>Nedoluzhko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</a:rPr>
              <a:t>Warszawa, 27.4.2015</a:t>
            </a:r>
            <a:endParaRPr lang="cs-CZ" sz="2000" b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29358"/>
            <a:ext cx="7772400" cy="2763738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en-US" sz="4800" dirty="0">
                <a:effectLst/>
              </a:rPr>
              <a:t>Annotation of textual phenomena in the Prague Dependency </a:t>
            </a:r>
            <a:r>
              <a:rPr lang="en-US" sz="4800" dirty="0" smtClean="0">
                <a:effectLst/>
              </a:rPr>
              <a:t>Treebank</a:t>
            </a:r>
            <a:endParaRPr lang="cs-CZ" sz="4800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4694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3256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63419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87231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4694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3256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63419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87231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logo_ufal_GIF_w142px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016" y="5733255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5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smtClean="0"/>
              <a:t>A</a:t>
            </a:r>
            <a:r>
              <a:rPr lang="cs-CZ" b="1" smtClean="0"/>
              <a:t>nnotation</a:t>
            </a:r>
            <a:endParaRPr lang="ru-RU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504056"/>
          </a:xfrm>
        </p:spPr>
        <p:txBody>
          <a:bodyPr>
            <a:normAutofit/>
          </a:bodyPr>
          <a:lstStyle/>
          <a:p>
            <a:r>
              <a:rPr lang="en-US" sz="2400" smtClean="0"/>
              <a:t>manual pre-annotation </a:t>
            </a:r>
            <a:r>
              <a:rPr lang="en-US" sz="2000" smtClean="0"/>
              <a:t>for nodes with the </a:t>
            </a:r>
            <a:r>
              <a:rPr lang="en-US" sz="2000"/>
              <a:t>same </a:t>
            </a:r>
            <a:r>
              <a:rPr lang="en-US" sz="2000" err="1" smtClean="0"/>
              <a:t>t_lemma</a:t>
            </a:r>
            <a:endParaRPr lang="en-US" sz="2000" smtClean="0"/>
          </a:p>
          <a:p>
            <a:pPr marL="393192" lvl="1" indent="0">
              <a:buNone/>
            </a:pPr>
            <a:endParaRPr lang="en-US" sz="2000"/>
          </a:p>
          <a:p>
            <a:pPr lvl="1"/>
            <a:endParaRPr lang="ru-RU" sz="2000"/>
          </a:p>
        </p:txBody>
      </p:sp>
      <p:sp>
        <p:nvSpPr>
          <p:cNvPr id="4" name="TextBox 3"/>
          <p:cNvSpPr txBox="1"/>
          <p:nvPr/>
        </p:nvSpPr>
        <p:spPr>
          <a:xfrm>
            <a:off x="179511" y="1844824"/>
            <a:ext cx="86157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(1) </a:t>
            </a:r>
            <a:r>
              <a:rPr lang="en-US" sz="1600" dirty="0" err="1"/>
              <a:t>Generál</a:t>
            </a:r>
            <a:r>
              <a:rPr lang="en-US" sz="1600" dirty="0"/>
              <a:t> </a:t>
            </a:r>
            <a:r>
              <a:rPr lang="en-US" sz="1600" dirty="0" err="1"/>
              <a:t>Jiří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Nekvasil</a:t>
            </a:r>
            <a:r>
              <a:rPr lang="en-US" sz="1600" dirty="0"/>
              <a:t>: V </a:t>
            </a:r>
            <a:r>
              <a:rPr lang="en-US" sz="1600" dirty="0" err="1"/>
              <a:t>české</a:t>
            </a:r>
            <a:r>
              <a:rPr lang="en-US" sz="1600" dirty="0"/>
              <a:t> </a:t>
            </a:r>
            <a:r>
              <a:rPr lang="en-US" sz="1600" dirty="0" err="1"/>
              <a:t>armádě</a:t>
            </a:r>
            <a:r>
              <a:rPr lang="en-US" sz="1600" dirty="0"/>
              <a:t> se </a:t>
            </a:r>
            <a:r>
              <a:rPr lang="en-US" sz="1600" dirty="0" err="1"/>
              <a:t>hrozné</a:t>
            </a:r>
            <a:r>
              <a:rPr lang="en-US" sz="1600" dirty="0"/>
              <a:t> </a:t>
            </a:r>
            <a:r>
              <a:rPr lang="en-US" sz="1600" dirty="0" err="1"/>
              <a:t>věci</a:t>
            </a:r>
            <a:r>
              <a:rPr lang="en-US" sz="1600" dirty="0"/>
              <a:t> </a:t>
            </a:r>
            <a:r>
              <a:rPr lang="en-US" sz="1600" dirty="0" err="1"/>
              <a:t>nedějí</a:t>
            </a:r>
            <a:r>
              <a:rPr lang="en-US" sz="1600" dirty="0"/>
              <a:t>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7) </a:t>
            </a:r>
            <a:r>
              <a:rPr lang="en-US" sz="1600" dirty="0" err="1"/>
              <a:t>Náčelník</a:t>
            </a:r>
            <a:r>
              <a:rPr lang="en-US" sz="1600" dirty="0"/>
              <a:t> </a:t>
            </a:r>
            <a:r>
              <a:rPr lang="en-US" sz="1600" dirty="0" err="1"/>
              <a:t>generálního</a:t>
            </a:r>
            <a:r>
              <a:rPr lang="en-US" sz="1600" dirty="0"/>
              <a:t> </a:t>
            </a:r>
            <a:r>
              <a:rPr lang="en-US" sz="1600" dirty="0" err="1"/>
              <a:t>štábu</a:t>
            </a:r>
            <a:r>
              <a:rPr lang="en-US" sz="1600" dirty="0"/>
              <a:t> </a:t>
            </a:r>
            <a:r>
              <a:rPr lang="en-US" sz="1600" dirty="0" err="1"/>
              <a:t>Jiří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Nekvasil</a:t>
            </a:r>
            <a:r>
              <a:rPr lang="en-US" sz="1600" dirty="0"/>
              <a:t> </a:t>
            </a:r>
            <a:r>
              <a:rPr lang="en-US" sz="1600" dirty="0" err="1"/>
              <a:t>nám</a:t>
            </a:r>
            <a:r>
              <a:rPr lang="en-US" sz="1600" dirty="0"/>
              <a:t> k </a:t>
            </a:r>
            <a:r>
              <a:rPr lang="en-US" sz="1600" dirty="0" err="1"/>
              <a:t>tomu</a:t>
            </a:r>
            <a:r>
              <a:rPr lang="en-US" sz="1600" dirty="0"/>
              <a:t> </a:t>
            </a:r>
            <a:r>
              <a:rPr lang="en-US" sz="1600" dirty="0" err="1"/>
              <a:t>řekl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nepořádek</a:t>
            </a:r>
            <a:r>
              <a:rPr lang="en-US" sz="1600" dirty="0"/>
              <a:t> v </a:t>
            </a:r>
            <a:r>
              <a:rPr lang="en-US" sz="1600" dirty="0" err="1"/>
              <a:t>armádě</a:t>
            </a:r>
            <a:r>
              <a:rPr lang="en-US" sz="1600" dirty="0"/>
              <a:t> </a:t>
            </a:r>
            <a:r>
              <a:rPr lang="en-US" sz="1600" dirty="0" err="1"/>
              <a:t>nikdy</a:t>
            </a:r>
            <a:r>
              <a:rPr lang="en-US" sz="1600" dirty="0"/>
              <a:t> </a:t>
            </a:r>
            <a:r>
              <a:rPr lang="en-US" sz="1600" dirty="0" err="1"/>
              <a:t>nezastíral</a:t>
            </a:r>
            <a:r>
              <a:rPr lang="en-US" sz="1600" dirty="0"/>
              <a:t>, </a:t>
            </a:r>
            <a:r>
              <a:rPr lang="en-US" sz="1600" dirty="0" err="1"/>
              <a:t>popírá</a:t>
            </a:r>
            <a:r>
              <a:rPr lang="en-US" sz="1600" dirty="0"/>
              <a:t> </a:t>
            </a:r>
            <a:r>
              <a:rPr lang="en-US" sz="1600" dirty="0" err="1"/>
              <a:t>však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se v </a:t>
            </a:r>
            <a:r>
              <a:rPr lang="en-US" sz="1600" dirty="0" err="1"/>
              <a:t>ní</a:t>
            </a:r>
            <a:r>
              <a:rPr lang="en-US" sz="1600" dirty="0"/>
              <a:t> </a:t>
            </a:r>
            <a:r>
              <a:rPr lang="en-US" sz="1600" dirty="0" err="1"/>
              <a:t>dějí</a:t>
            </a:r>
            <a:r>
              <a:rPr lang="en-US" sz="1600" dirty="0"/>
              <a:t> </a:t>
            </a:r>
            <a:r>
              <a:rPr lang="en-US" sz="1600" dirty="0" err="1"/>
              <a:t>hrozné</a:t>
            </a:r>
            <a:r>
              <a:rPr lang="en-US" sz="1600" dirty="0"/>
              <a:t> </a:t>
            </a:r>
            <a:r>
              <a:rPr lang="en-US" sz="1600" dirty="0" err="1"/>
              <a:t>věci</a:t>
            </a:r>
            <a:r>
              <a:rPr lang="en-US" sz="1600" dirty="0"/>
              <a:t>. </a:t>
            </a:r>
          </a:p>
          <a:p>
            <a:r>
              <a:rPr lang="en-US" sz="1600" dirty="0"/>
              <a:t>(8) </a:t>
            </a:r>
            <a:r>
              <a:rPr lang="en-US" sz="1600" dirty="0" err="1"/>
              <a:t>Poměry</a:t>
            </a:r>
            <a:r>
              <a:rPr lang="en-US" sz="1600" dirty="0"/>
              <a:t> v </a:t>
            </a:r>
            <a:r>
              <a:rPr lang="en-US" sz="1600" dirty="0" err="1"/>
              <a:t>útvarech</a:t>
            </a:r>
            <a:r>
              <a:rPr lang="en-US" sz="1600" dirty="0"/>
              <a:t>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něj</a:t>
            </a:r>
            <a:r>
              <a:rPr lang="en-US" sz="1600" dirty="0"/>
              <a:t> </a:t>
            </a:r>
            <a:r>
              <a:rPr lang="en-US" sz="1600" dirty="0" err="1"/>
              <a:t>odpovídají</a:t>
            </a:r>
            <a:r>
              <a:rPr lang="en-US" sz="1600" dirty="0"/>
              <a:t> </a:t>
            </a:r>
            <a:r>
              <a:rPr lang="en-US" sz="1600" dirty="0" err="1"/>
              <a:t>atmosféře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společnosti</a:t>
            </a:r>
            <a:r>
              <a:rPr lang="en-US" sz="1600" dirty="0"/>
              <a:t>. </a:t>
            </a:r>
          </a:p>
          <a:p>
            <a:r>
              <a:rPr lang="en-US" sz="1600" dirty="0"/>
              <a:t>(9) </a:t>
            </a:r>
            <a:r>
              <a:rPr lang="en-US" sz="1600" dirty="0" err="1"/>
              <a:t>Armáda</a:t>
            </a:r>
            <a:r>
              <a:rPr lang="en-US" sz="1600" dirty="0"/>
              <a:t> </a:t>
            </a:r>
            <a:r>
              <a:rPr lang="en-US" sz="1600" dirty="0" err="1"/>
              <a:t>jde</a:t>
            </a:r>
            <a:r>
              <a:rPr lang="en-US" sz="1600" dirty="0"/>
              <a:t> </a:t>
            </a:r>
            <a:r>
              <a:rPr lang="en-US" sz="1600" dirty="0" err="1"/>
              <a:t>krok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krokem</a:t>
            </a:r>
            <a:r>
              <a:rPr lang="en-US" sz="1600" dirty="0"/>
              <a:t> k </a:t>
            </a:r>
            <a:r>
              <a:rPr lang="en-US" sz="1600" dirty="0" err="1"/>
              <a:t>lepšímu</a:t>
            </a:r>
            <a:r>
              <a:rPr lang="en-US" sz="1600" dirty="0"/>
              <a:t>, </a:t>
            </a:r>
            <a:r>
              <a:rPr lang="en-US" sz="1600" dirty="0" err="1"/>
              <a:t>říká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Nekvasil</a:t>
            </a:r>
            <a:r>
              <a:rPr lang="en-US" sz="1600" dirty="0"/>
              <a:t>. </a:t>
            </a:r>
          </a:p>
          <a:p>
            <a:r>
              <a:rPr lang="en-US" sz="1600" dirty="0"/>
              <a:t>(10)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nepořádky</a:t>
            </a:r>
            <a:r>
              <a:rPr lang="en-US" sz="1600" dirty="0"/>
              <a:t> </a:t>
            </a:r>
            <a:r>
              <a:rPr lang="en-US" sz="1600" dirty="0" err="1"/>
              <a:t>náčelník</a:t>
            </a:r>
            <a:r>
              <a:rPr lang="en-US" sz="1600" dirty="0"/>
              <a:t> </a:t>
            </a:r>
            <a:r>
              <a:rPr lang="en-US" sz="1600" dirty="0" err="1"/>
              <a:t>generálního</a:t>
            </a:r>
            <a:r>
              <a:rPr lang="en-US" sz="1600" dirty="0"/>
              <a:t> </a:t>
            </a:r>
            <a:r>
              <a:rPr lang="en-US" sz="1600" dirty="0" err="1"/>
              <a:t>štábu</a:t>
            </a:r>
            <a:r>
              <a:rPr lang="en-US" sz="1600" dirty="0"/>
              <a:t> </a:t>
            </a:r>
            <a:r>
              <a:rPr lang="en-US" sz="1600" dirty="0" err="1"/>
              <a:t>považuje</a:t>
            </a:r>
            <a:r>
              <a:rPr lang="en-US" sz="1600" dirty="0"/>
              <a:t> </a:t>
            </a:r>
            <a:r>
              <a:rPr lang="en-US" sz="1600" dirty="0" err="1"/>
              <a:t>nízkou</a:t>
            </a:r>
            <a:r>
              <a:rPr lang="en-US" sz="1600" dirty="0"/>
              <a:t> </a:t>
            </a:r>
            <a:r>
              <a:rPr lang="en-US" sz="1600" dirty="0" err="1"/>
              <a:t>kázeň</a:t>
            </a:r>
            <a:r>
              <a:rPr lang="en-US" sz="1600" dirty="0"/>
              <a:t> </a:t>
            </a:r>
            <a:r>
              <a:rPr lang="en-US" sz="1600" dirty="0" err="1"/>
              <a:t>vojáků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veřejnosti</a:t>
            </a:r>
            <a:r>
              <a:rPr lang="en-US" sz="1600" dirty="0"/>
              <a:t>,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výcviku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strážní</a:t>
            </a:r>
            <a:r>
              <a:rPr lang="en-US" sz="1600" dirty="0"/>
              <a:t> </a:t>
            </a:r>
            <a:r>
              <a:rPr lang="en-US" sz="1600" dirty="0" err="1"/>
              <a:t>službě</a:t>
            </a:r>
            <a:r>
              <a:rPr lang="en-US" sz="1600" dirty="0"/>
              <a:t>. </a:t>
            </a:r>
          </a:p>
          <a:p>
            <a:r>
              <a:rPr lang="en-US" sz="1600" dirty="0"/>
              <a:t>(11) </a:t>
            </a:r>
            <a:r>
              <a:rPr lang="en-US" sz="1600" dirty="0" err="1"/>
              <a:t>Starosti</a:t>
            </a:r>
            <a:r>
              <a:rPr lang="en-US" sz="1600" dirty="0"/>
              <a:t> mu </a:t>
            </a:r>
            <a:r>
              <a:rPr lang="en-US" sz="1600" dirty="0" err="1"/>
              <a:t>dělá</a:t>
            </a:r>
            <a:r>
              <a:rPr lang="en-US" sz="1600" dirty="0"/>
              <a:t> </a:t>
            </a:r>
            <a:r>
              <a:rPr lang="en-US" sz="1600" dirty="0" err="1"/>
              <a:t>nedodržování</a:t>
            </a:r>
            <a:r>
              <a:rPr lang="en-US" sz="1600" dirty="0"/>
              <a:t> </a:t>
            </a:r>
            <a:r>
              <a:rPr lang="en-US" sz="1600" dirty="0" err="1"/>
              <a:t>bezpečnostních</a:t>
            </a:r>
            <a:r>
              <a:rPr lang="en-US" sz="1600" dirty="0"/>
              <a:t> </a:t>
            </a:r>
            <a:r>
              <a:rPr lang="en-US" sz="1600" dirty="0" err="1"/>
              <a:t>zásad</a:t>
            </a:r>
            <a:r>
              <a:rPr lang="en-US" sz="1600" dirty="0"/>
              <a:t> a </a:t>
            </a:r>
            <a:r>
              <a:rPr lang="en-US" sz="1600" dirty="0" err="1"/>
              <a:t>neoprávněná</a:t>
            </a:r>
            <a:r>
              <a:rPr lang="en-US" sz="1600" dirty="0"/>
              <a:t> </a:t>
            </a:r>
            <a:r>
              <a:rPr lang="en-US" sz="1600" dirty="0" err="1"/>
              <a:t>manipulace</a:t>
            </a:r>
            <a:r>
              <a:rPr lang="en-US" sz="1600" dirty="0"/>
              <a:t> se </a:t>
            </a:r>
            <a:r>
              <a:rPr lang="en-US" sz="1600" dirty="0" err="1"/>
              <a:t>zbraněmi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14) </a:t>
            </a:r>
            <a:r>
              <a:rPr lang="en-US" sz="1600" dirty="0" err="1"/>
              <a:t>Nekázeň</a:t>
            </a:r>
            <a:r>
              <a:rPr lang="en-US" sz="1600" dirty="0"/>
              <a:t> se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generála</a:t>
            </a:r>
            <a:r>
              <a:rPr lang="en-US" sz="1600" dirty="0"/>
              <a:t> </a:t>
            </a:r>
            <a:r>
              <a:rPr lang="en-US" sz="1600" dirty="0" err="1"/>
              <a:t>týká</a:t>
            </a:r>
            <a:r>
              <a:rPr lang="en-US" sz="1600" dirty="0"/>
              <a:t> </a:t>
            </a:r>
            <a:r>
              <a:rPr lang="en-US" sz="1600" dirty="0" err="1"/>
              <a:t>útvarů</a:t>
            </a:r>
            <a:r>
              <a:rPr lang="en-US" sz="1600" dirty="0"/>
              <a:t>, </a:t>
            </a:r>
            <a:r>
              <a:rPr lang="en-US" sz="1600" dirty="0" err="1"/>
              <a:t>jež</a:t>
            </a:r>
            <a:r>
              <a:rPr lang="en-US" sz="1600" dirty="0"/>
              <a:t> </a:t>
            </a:r>
            <a:r>
              <a:rPr lang="en-US" sz="1600" dirty="0" err="1"/>
              <a:t>transformace</a:t>
            </a:r>
            <a:r>
              <a:rPr lang="en-US" sz="1600" dirty="0"/>
              <a:t> </a:t>
            </a:r>
            <a:r>
              <a:rPr lang="en-US" sz="1600" dirty="0" err="1"/>
              <a:t>teprve</a:t>
            </a:r>
            <a:r>
              <a:rPr lang="en-US" sz="1600" dirty="0"/>
              <a:t> </a:t>
            </a:r>
            <a:r>
              <a:rPr lang="en-US" sz="1600" dirty="0" err="1"/>
              <a:t>zasáhne</a:t>
            </a:r>
            <a:r>
              <a:rPr lang="en-US" sz="1600" dirty="0"/>
              <a:t>, </a:t>
            </a:r>
            <a:r>
              <a:rPr lang="en-US" sz="1600" dirty="0" err="1"/>
              <a:t>zejména</a:t>
            </a:r>
            <a:r>
              <a:rPr lang="en-US" sz="1600" dirty="0"/>
              <a:t> </a:t>
            </a:r>
            <a:r>
              <a:rPr lang="en-US" sz="1600" dirty="0" err="1"/>
              <a:t>když</a:t>
            </a:r>
            <a:r>
              <a:rPr lang="en-US" sz="1600" dirty="0"/>
              <a:t> </a:t>
            </a:r>
            <a:r>
              <a:rPr lang="en-US" sz="1600" dirty="0" err="1"/>
              <a:t>mají</a:t>
            </a:r>
            <a:r>
              <a:rPr lang="en-US" sz="1600" dirty="0"/>
              <a:t> </a:t>
            </a:r>
            <a:r>
              <a:rPr lang="en-US" sz="1600" dirty="0" err="1"/>
              <a:t>být</a:t>
            </a:r>
            <a:r>
              <a:rPr lang="en-US" sz="1600" dirty="0"/>
              <a:t> </a:t>
            </a:r>
            <a:r>
              <a:rPr lang="en-US" sz="1600" dirty="0" err="1"/>
              <a:t>zrušeny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17) O </a:t>
            </a:r>
            <a:r>
              <a:rPr lang="en-US" sz="1600" dirty="0" err="1"/>
              <a:t>panujícím</a:t>
            </a:r>
            <a:r>
              <a:rPr lang="en-US" sz="1600" dirty="0"/>
              <a:t> </a:t>
            </a:r>
            <a:r>
              <a:rPr lang="en-US" sz="1600" dirty="0" err="1"/>
              <a:t>strachu</a:t>
            </a:r>
            <a:r>
              <a:rPr lang="en-US" sz="1600" dirty="0"/>
              <a:t> v </a:t>
            </a:r>
            <a:r>
              <a:rPr lang="en-US" sz="1600" dirty="0" err="1"/>
              <a:t>armádě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Nekvasil</a:t>
            </a:r>
            <a:r>
              <a:rPr lang="en-US" sz="1600" dirty="0"/>
              <a:t> </a:t>
            </a:r>
            <a:r>
              <a:rPr lang="en-US" sz="1600" dirty="0" err="1"/>
              <a:t>neví</a:t>
            </a:r>
            <a:r>
              <a:rPr lang="en-US" sz="1600" dirty="0"/>
              <a:t>. </a:t>
            </a:r>
          </a:p>
          <a:p>
            <a:r>
              <a:rPr lang="en-US" sz="1600" dirty="0"/>
              <a:t>(18) Po </a:t>
            </a:r>
            <a:r>
              <a:rPr lang="en-US" sz="1600" dirty="0" err="1"/>
              <a:t>mnoha</a:t>
            </a:r>
            <a:r>
              <a:rPr lang="en-US" sz="1600" dirty="0"/>
              <a:t> </a:t>
            </a:r>
            <a:r>
              <a:rPr lang="en-US" sz="1600" dirty="0" err="1"/>
              <a:t>letech</a:t>
            </a:r>
            <a:r>
              <a:rPr lang="en-US" sz="1600" dirty="0"/>
              <a:t>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něj</a:t>
            </a:r>
            <a:r>
              <a:rPr lang="en-US" sz="1600" dirty="0"/>
              <a:t> </a:t>
            </a:r>
            <a:r>
              <a:rPr lang="en-US" sz="1600" dirty="0" err="1"/>
              <a:t>dochází</a:t>
            </a:r>
            <a:r>
              <a:rPr lang="en-US" sz="1600" dirty="0"/>
              <a:t> k </a:t>
            </a:r>
            <a:r>
              <a:rPr lang="en-US" sz="1600" dirty="0" err="1"/>
              <a:t>narovnání</a:t>
            </a:r>
            <a:r>
              <a:rPr lang="en-US" sz="1600" dirty="0"/>
              <a:t> </a:t>
            </a:r>
            <a:r>
              <a:rPr lang="en-US" sz="1600" dirty="0" err="1"/>
              <a:t>vztahů</a:t>
            </a:r>
            <a:r>
              <a:rPr lang="en-US" sz="1600" dirty="0"/>
              <a:t>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veliteli</a:t>
            </a:r>
            <a:r>
              <a:rPr lang="en-US" sz="1600" dirty="0"/>
              <a:t> a </a:t>
            </a:r>
            <a:r>
              <a:rPr lang="en-US" sz="1600" dirty="0" err="1"/>
              <a:t>podřízenými</a:t>
            </a:r>
            <a:r>
              <a:rPr lang="en-US" sz="1600" dirty="0"/>
              <a:t>. </a:t>
            </a:r>
          </a:p>
          <a:p>
            <a:r>
              <a:rPr lang="en-US" sz="1600" dirty="0"/>
              <a:t>(19) </a:t>
            </a:r>
            <a:r>
              <a:rPr lang="en-US" sz="1600" dirty="0" err="1"/>
              <a:t>Generál</a:t>
            </a:r>
            <a:r>
              <a:rPr lang="en-US" sz="1600" dirty="0"/>
              <a:t> </a:t>
            </a:r>
            <a:r>
              <a:rPr lang="en-US" sz="1600" dirty="0" err="1"/>
              <a:t>kromě</a:t>
            </a:r>
            <a:r>
              <a:rPr lang="en-US" sz="1600" dirty="0"/>
              <a:t> </a:t>
            </a:r>
            <a:r>
              <a:rPr lang="en-US" sz="1600" dirty="0" err="1"/>
              <a:t>toho</a:t>
            </a:r>
            <a:r>
              <a:rPr lang="en-US" sz="1600" dirty="0"/>
              <a:t> </a:t>
            </a:r>
            <a:r>
              <a:rPr lang="en-US" sz="1600" dirty="0" err="1"/>
              <a:t>připravuje</a:t>
            </a:r>
            <a:r>
              <a:rPr lang="en-US" sz="1600" dirty="0"/>
              <a:t> </a:t>
            </a:r>
            <a:r>
              <a:rPr lang="en-US" sz="1600" dirty="0" err="1"/>
              <a:t>nařízení</a:t>
            </a:r>
            <a:r>
              <a:rPr lang="en-US" sz="1600" dirty="0"/>
              <a:t>,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něhož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něj</a:t>
            </a:r>
            <a:r>
              <a:rPr lang="en-US" sz="1600" dirty="0"/>
              <a:t> </a:t>
            </a:r>
            <a:r>
              <a:rPr lang="en-US" sz="1600" dirty="0" err="1"/>
              <a:t>budou</a:t>
            </a:r>
            <a:r>
              <a:rPr lang="en-US" sz="1600" dirty="0"/>
              <a:t> </a:t>
            </a:r>
            <a:r>
              <a:rPr lang="en-US" sz="1600" dirty="0" err="1"/>
              <a:t>moci</a:t>
            </a:r>
            <a:r>
              <a:rPr lang="en-US" sz="1600" dirty="0"/>
              <a:t> </a:t>
            </a:r>
            <a:r>
              <a:rPr lang="en-US" sz="1600" dirty="0" err="1"/>
              <a:t>obrátit</a:t>
            </a:r>
            <a:r>
              <a:rPr lang="en-US" sz="1600" dirty="0"/>
              <a:t> </a:t>
            </a:r>
            <a:r>
              <a:rPr lang="en-US" sz="1600" dirty="0" err="1"/>
              <a:t>všichni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se </a:t>
            </a:r>
            <a:r>
              <a:rPr lang="en-US" sz="1600" dirty="0" err="1"/>
              <a:t>domnívají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se </a:t>
            </a:r>
            <a:r>
              <a:rPr lang="en-US" sz="1600" dirty="0" err="1"/>
              <a:t>jim</a:t>
            </a:r>
            <a:r>
              <a:rPr lang="en-US" sz="1600" dirty="0"/>
              <a:t> </a:t>
            </a:r>
            <a:r>
              <a:rPr lang="en-US" sz="1600" dirty="0" err="1"/>
              <a:t>děje</a:t>
            </a:r>
            <a:r>
              <a:rPr lang="en-US" sz="1600" dirty="0"/>
              <a:t> </a:t>
            </a:r>
            <a:r>
              <a:rPr lang="en-US" sz="1600" dirty="0" err="1"/>
              <a:t>bezpráví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21) I proto se </a:t>
            </a:r>
            <a:r>
              <a:rPr lang="en-US" sz="1600" b="1" u="sng" dirty="0" err="1">
                <a:solidFill>
                  <a:srgbClr val="FF0000"/>
                </a:solidFill>
              </a:rPr>
              <a:t>Nekvasil</a:t>
            </a:r>
            <a:r>
              <a:rPr lang="en-US" sz="1600" dirty="0"/>
              <a:t> </a:t>
            </a:r>
            <a:r>
              <a:rPr lang="en-US" sz="1600" dirty="0" err="1"/>
              <a:t>zabývá</a:t>
            </a:r>
            <a:r>
              <a:rPr lang="en-US" sz="1600" dirty="0"/>
              <a:t> </a:t>
            </a:r>
            <a:r>
              <a:rPr lang="en-US" sz="1600" dirty="0" err="1"/>
              <a:t>jednotlivými</a:t>
            </a:r>
            <a:r>
              <a:rPr lang="en-US" sz="1600" dirty="0"/>
              <a:t> </a:t>
            </a:r>
            <a:r>
              <a:rPr lang="en-US" sz="1600" dirty="0" err="1"/>
              <a:t>případy</a:t>
            </a:r>
            <a:r>
              <a:rPr lang="en-US" sz="1600" dirty="0"/>
              <a:t> </a:t>
            </a:r>
            <a:r>
              <a:rPr lang="en-US" sz="1600" dirty="0" err="1"/>
              <a:t>mladých</a:t>
            </a:r>
            <a:r>
              <a:rPr lang="en-US" sz="1600" dirty="0"/>
              <a:t> </a:t>
            </a:r>
            <a:r>
              <a:rPr lang="en-US" sz="1600" dirty="0" err="1"/>
              <a:t>důstojníků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se </a:t>
            </a:r>
            <a:r>
              <a:rPr lang="en-US" sz="1600" dirty="0" err="1"/>
              <a:t>rozhodli</a:t>
            </a:r>
            <a:r>
              <a:rPr lang="en-US" sz="1600" dirty="0"/>
              <a:t> </a:t>
            </a:r>
            <a:r>
              <a:rPr lang="en-US" sz="1600" dirty="0" err="1"/>
              <a:t>odejít</a:t>
            </a:r>
            <a:r>
              <a:rPr lang="en-US" sz="1600" dirty="0"/>
              <a:t> do </a:t>
            </a:r>
            <a:r>
              <a:rPr lang="en-US" sz="1600" dirty="0" err="1"/>
              <a:t>zálohy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22) </a:t>
            </a:r>
            <a:r>
              <a:rPr lang="en-US" sz="1600" dirty="0" err="1"/>
              <a:t>Šéf</a:t>
            </a:r>
            <a:r>
              <a:rPr lang="en-US" sz="1600" dirty="0"/>
              <a:t> </a:t>
            </a:r>
            <a:r>
              <a:rPr lang="en-US" sz="1600" dirty="0" err="1"/>
              <a:t>generálního</a:t>
            </a:r>
            <a:r>
              <a:rPr lang="en-US" sz="1600" dirty="0"/>
              <a:t> </a:t>
            </a:r>
            <a:r>
              <a:rPr lang="en-US" sz="1600" dirty="0" err="1"/>
              <a:t>štábu</a:t>
            </a:r>
            <a:r>
              <a:rPr lang="en-US" sz="1600" dirty="0"/>
              <a:t> </a:t>
            </a:r>
            <a:r>
              <a:rPr lang="en-US" sz="1600" dirty="0" err="1"/>
              <a:t>považuje</a:t>
            </a:r>
            <a:r>
              <a:rPr lang="en-US" sz="1600" dirty="0"/>
              <a:t> </a:t>
            </a:r>
            <a:r>
              <a:rPr lang="en-US" sz="1600" dirty="0" err="1"/>
              <a:t>lustrace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uzavřenou</a:t>
            </a:r>
            <a:r>
              <a:rPr lang="en-US" sz="1600" dirty="0"/>
              <a:t> </a:t>
            </a:r>
            <a:r>
              <a:rPr lang="en-US" sz="1600" dirty="0" err="1"/>
              <a:t>záležitost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26) </a:t>
            </a:r>
            <a:r>
              <a:rPr lang="en-US" sz="1600" dirty="0" err="1"/>
              <a:t>Jestliže</a:t>
            </a:r>
            <a:r>
              <a:rPr lang="en-US" sz="1600" dirty="0"/>
              <a:t> by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penzionování</a:t>
            </a:r>
            <a:r>
              <a:rPr lang="en-US" sz="1600" dirty="0"/>
              <a:t> </a:t>
            </a:r>
            <a:r>
              <a:rPr lang="en-US" sz="1600" dirty="0" err="1"/>
              <a:t>porušila</a:t>
            </a:r>
            <a:r>
              <a:rPr lang="en-US" sz="1600" dirty="0"/>
              <a:t> </a:t>
            </a:r>
            <a:r>
              <a:rPr lang="en-US" sz="1600" dirty="0" err="1"/>
              <a:t>zákon</a:t>
            </a:r>
            <a:r>
              <a:rPr lang="en-US" sz="1600" dirty="0"/>
              <a:t>, </a:t>
            </a:r>
            <a:r>
              <a:rPr lang="en-US" sz="1600" dirty="0" err="1"/>
              <a:t>soud</a:t>
            </a:r>
            <a:r>
              <a:rPr lang="en-US" sz="1600" dirty="0"/>
              <a:t> by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Nekvasila</a:t>
            </a:r>
            <a:r>
              <a:rPr lang="en-US" sz="1600" dirty="0"/>
              <a:t> </a:t>
            </a:r>
            <a:r>
              <a:rPr lang="en-US" sz="1600" dirty="0" err="1"/>
              <a:t>určitě</a:t>
            </a:r>
            <a:r>
              <a:rPr lang="en-US" sz="1600" dirty="0"/>
              <a:t> </a:t>
            </a:r>
            <a:r>
              <a:rPr lang="en-US" sz="1600" dirty="0" err="1"/>
              <a:t>prohrála</a:t>
            </a:r>
            <a:r>
              <a:rPr lang="en-US" sz="1600" dirty="0"/>
              <a:t>. 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3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0" y="1868626"/>
            <a:ext cx="87849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(1) </a:t>
            </a:r>
            <a:r>
              <a:rPr lang="en-US" sz="1600" dirty="0" err="1"/>
              <a:t>Generál</a:t>
            </a:r>
            <a:r>
              <a:rPr lang="en-US" sz="1600" dirty="0"/>
              <a:t> </a:t>
            </a:r>
            <a:r>
              <a:rPr lang="en-US" sz="1600" dirty="0" err="1"/>
              <a:t>Jiří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Nekvasil</a:t>
            </a:r>
            <a:r>
              <a:rPr lang="en-US" sz="1600" dirty="0"/>
              <a:t>: V </a:t>
            </a:r>
            <a:r>
              <a:rPr lang="en-US" sz="1600" dirty="0" err="1"/>
              <a:t>české</a:t>
            </a:r>
            <a:r>
              <a:rPr lang="en-US" sz="1600" dirty="0"/>
              <a:t> </a:t>
            </a:r>
            <a:r>
              <a:rPr lang="en-US" sz="1600" dirty="0" err="1"/>
              <a:t>armádě</a:t>
            </a:r>
            <a:r>
              <a:rPr lang="en-US" sz="1600" dirty="0"/>
              <a:t> se </a:t>
            </a:r>
            <a:r>
              <a:rPr lang="en-US" sz="1600" dirty="0" err="1"/>
              <a:t>hrozné</a:t>
            </a:r>
            <a:r>
              <a:rPr lang="en-US" sz="1600" dirty="0"/>
              <a:t> </a:t>
            </a:r>
            <a:r>
              <a:rPr lang="en-US" sz="1600" dirty="0" err="1"/>
              <a:t>věci</a:t>
            </a:r>
            <a:r>
              <a:rPr lang="en-US" sz="1600" dirty="0"/>
              <a:t> </a:t>
            </a:r>
            <a:r>
              <a:rPr lang="en-US" sz="1600" dirty="0" err="1"/>
              <a:t>nedějí</a:t>
            </a:r>
            <a:r>
              <a:rPr lang="en-US" sz="1600" dirty="0"/>
              <a:t>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7) </a:t>
            </a:r>
            <a:r>
              <a:rPr lang="en-US" sz="1600" dirty="0" err="1"/>
              <a:t>Náčelník</a:t>
            </a:r>
            <a:r>
              <a:rPr lang="en-US" sz="1600" dirty="0"/>
              <a:t> </a:t>
            </a:r>
            <a:r>
              <a:rPr lang="en-US" sz="1600" dirty="0" err="1"/>
              <a:t>generálního</a:t>
            </a:r>
            <a:r>
              <a:rPr lang="en-US" sz="1600" dirty="0"/>
              <a:t> </a:t>
            </a:r>
            <a:r>
              <a:rPr lang="en-US" sz="1600" dirty="0" err="1"/>
              <a:t>štábu</a:t>
            </a:r>
            <a:r>
              <a:rPr lang="en-US" sz="1600" dirty="0"/>
              <a:t> </a:t>
            </a:r>
            <a:r>
              <a:rPr lang="en-US" sz="1600" dirty="0" err="1"/>
              <a:t>Jiří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Nekvasil</a:t>
            </a:r>
            <a:r>
              <a:rPr lang="en-US" sz="1600" dirty="0"/>
              <a:t> </a:t>
            </a:r>
            <a:r>
              <a:rPr lang="en-US" sz="1600" dirty="0" err="1"/>
              <a:t>nám</a:t>
            </a:r>
            <a:r>
              <a:rPr lang="en-US" sz="1600" dirty="0"/>
              <a:t> k </a:t>
            </a:r>
            <a:r>
              <a:rPr lang="en-US" sz="1600" dirty="0" err="1"/>
              <a:t>tomu</a:t>
            </a:r>
            <a:r>
              <a:rPr lang="en-US" sz="1600" dirty="0"/>
              <a:t> </a:t>
            </a:r>
            <a:r>
              <a:rPr lang="en-US" sz="1600" dirty="0" err="1"/>
              <a:t>řekl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nepořádek</a:t>
            </a:r>
            <a:r>
              <a:rPr lang="en-US" sz="1600" dirty="0"/>
              <a:t> v </a:t>
            </a:r>
            <a:r>
              <a:rPr lang="en-US" sz="1600" dirty="0" err="1"/>
              <a:t>armádě</a:t>
            </a:r>
            <a:r>
              <a:rPr lang="en-US" sz="1600" dirty="0"/>
              <a:t> </a:t>
            </a:r>
            <a:r>
              <a:rPr lang="en-US" sz="1600" dirty="0" err="1"/>
              <a:t>nikdy</a:t>
            </a:r>
            <a:r>
              <a:rPr lang="en-US" sz="1600" dirty="0"/>
              <a:t> </a:t>
            </a:r>
            <a:r>
              <a:rPr lang="en-US" sz="1600" dirty="0" err="1"/>
              <a:t>nezastíral</a:t>
            </a:r>
            <a:r>
              <a:rPr lang="en-US" sz="1600" dirty="0"/>
              <a:t>, </a:t>
            </a:r>
            <a:r>
              <a:rPr lang="en-US" sz="1600" dirty="0" err="1"/>
              <a:t>popírá</a:t>
            </a:r>
            <a:r>
              <a:rPr lang="en-US" sz="1600" dirty="0"/>
              <a:t> </a:t>
            </a:r>
            <a:r>
              <a:rPr lang="en-US" sz="1600" dirty="0" err="1"/>
              <a:t>však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se v </a:t>
            </a:r>
            <a:r>
              <a:rPr lang="en-US" sz="1600" dirty="0" err="1"/>
              <a:t>ní</a:t>
            </a:r>
            <a:r>
              <a:rPr lang="en-US" sz="1600" dirty="0"/>
              <a:t> </a:t>
            </a:r>
            <a:r>
              <a:rPr lang="en-US" sz="1600" dirty="0" err="1"/>
              <a:t>dějí</a:t>
            </a:r>
            <a:r>
              <a:rPr lang="en-US" sz="1600" dirty="0"/>
              <a:t> </a:t>
            </a:r>
            <a:r>
              <a:rPr lang="en-US" sz="1600" dirty="0" err="1"/>
              <a:t>hrozné</a:t>
            </a:r>
            <a:r>
              <a:rPr lang="en-US" sz="1600" dirty="0"/>
              <a:t> </a:t>
            </a:r>
            <a:r>
              <a:rPr lang="en-US" sz="1600" dirty="0" err="1"/>
              <a:t>věci</a:t>
            </a:r>
            <a:r>
              <a:rPr lang="en-US" sz="1600" dirty="0"/>
              <a:t>. </a:t>
            </a:r>
          </a:p>
          <a:p>
            <a:r>
              <a:rPr lang="en-US" sz="1600" dirty="0"/>
              <a:t>(8) </a:t>
            </a:r>
            <a:r>
              <a:rPr lang="en-US" sz="1600" dirty="0" err="1"/>
              <a:t>Poměry</a:t>
            </a:r>
            <a:r>
              <a:rPr lang="en-US" sz="1600" dirty="0"/>
              <a:t> v </a:t>
            </a:r>
            <a:r>
              <a:rPr lang="en-US" sz="1600" dirty="0" err="1"/>
              <a:t>útvarech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podle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něj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odpovídají</a:t>
            </a:r>
            <a:r>
              <a:rPr lang="en-US" sz="1600" dirty="0"/>
              <a:t> </a:t>
            </a:r>
            <a:r>
              <a:rPr lang="en-US" sz="1600" dirty="0" err="1"/>
              <a:t>atmosféře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společnosti</a:t>
            </a:r>
            <a:r>
              <a:rPr lang="en-US" sz="1600" dirty="0"/>
              <a:t>. </a:t>
            </a:r>
          </a:p>
          <a:p>
            <a:r>
              <a:rPr lang="en-US" sz="1600" dirty="0"/>
              <a:t>(9) </a:t>
            </a:r>
            <a:r>
              <a:rPr lang="en-US" sz="1600" dirty="0" err="1"/>
              <a:t>Armáda</a:t>
            </a:r>
            <a:r>
              <a:rPr lang="en-US" sz="1600" dirty="0"/>
              <a:t> </a:t>
            </a:r>
            <a:r>
              <a:rPr lang="en-US" sz="1600" dirty="0" err="1"/>
              <a:t>jde</a:t>
            </a:r>
            <a:r>
              <a:rPr lang="en-US" sz="1600" dirty="0"/>
              <a:t> </a:t>
            </a:r>
            <a:r>
              <a:rPr lang="en-US" sz="1600" dirty="0" err="1"/>
              <a:t>krok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krokem</a:t>
            </a:r>
            <a:r>
              <a:rPr lang="en-US" sz="1600" dirty="0"/>
              <a:t> k </a:t>
            </a:r>
            <a:r>
              <a:rPr lang="en-US" sz="1600" dirty="0" err="1"/>
              <a:t>lepšímu</a:t>
            </a:r>
            <a:r>
              <a:rPr lang="en-US" sz="1600" dirty="0"/>
              <a:t>, </a:t>
            </a:r>
            <a:r>
              <a:rPr lang="en-US" sz="1600" dirty="0" err="1"/>
              <a:t>říká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Nekvasil</a:t>
            </a:r>
            <a:r>
              <a:rPr lang="en-US" sz="1600" dirty="0"/>
              <a:t>. </a:t>
            </a:r>
          </a:p>
          <a:p>
            <a:r>
              <a:rPr lang="en-US" sz="1600" dirty="0"/>
              <a:t>(10)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nepořádky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náčelník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generálního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štábu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považuje</a:t>
            </a:r>
            <a:r>
              <a:rPr lang="en-US" sz="1600" dirty="0"/>
              <a:t> </a:t>
            </a:r>
            <a:r>
              <a:rPr lang="en-US" sz="1600" dirty="0" err="1"/>
              <a:t>nízkou</a:t>
            </a:r>
            <a:r>
              <a:rPr lang="en-US" sz="1600" dirty="0"/>
              <a:t> </a:t>
            </a:r>
            <a:r>
              <a:rPr lang="en-US" sz="1600" dirty="0" err="1"/>
              <a:t>kázeň</a:t>
            </a:r>
            <a:r>
              <a:rPr lang="en-US" sz="1600" dirty="0"/>
              <a:t> </a:t>
            </a:r>
            <a:r>
              <a:rPr lang="en-US" sz="1600" dirty="0" err="1"/>
              <a:t>vojáků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veřejnosti</a:t>
            </a:r>
            <a:r>
              <a:rPr lang="en-US" sz="1600" dirty="0"/>
              <a:t>,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výcviku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strážní</a:t>
            </a:r>
            <a:r>
              <a:rPr lang="en-US" sz="1600" dirty="0"/>
              <a:t> </a:t>
            </a:r>
            <a:r>
              <a:rPr lang="en-US" sz="1600" dirty="0" err="1"/>
              <a:t>službě</a:t>
            </a:r>
            <a:r>
              <a:rPr lang="en-US" sz="1600" dirty="0"/>
              <a:t>. </a:t>
            </a:r>
          </a:p>
          <a:p>
            <a:r>
              <a:rPr lang="en-US" sz="1600" dirty="0"/>
              <a:t>(11) </a:t>
            </a:r>
            <a:r>
              <a:rPr lang="en-US" sz="1600" dirty="0" err="1"/>
              <a:t>Starosti</a:t>
            </a:r>
            <a:r>
              <a:rPr lang="en-US" sz="1600" dirty="0"/>
              <a:t> </a:t>
            </a:r>
            <a:r>
              <a:rPr lang="en-US" sz="1600" b="1" u="sng" dirty="0">
                <a:solidFill>
                  <a:srgbClr val="00B050"/>
                </a:solidFill>
              </a:rPr>
              <a:t>mu</a:t>
            </a:r>
            <a:r>
              <a:rPr lang="en-US" sz="1600" dirty="0"/>
              <a:t> </a:t>
            </a:r>
            <a:r>
              <a:rPr lang="en-US" sz="1600" dirty="0" err="1"/>
              <a:t>dělá</a:t>
            </a:r>
            <a:r>
              <a:rPr lang="en-US" sz="1600" dirty="0"/>
              <a:t> </a:t>
            </a:r>
            <a:r>
              <a:rPr lang="en-US" sz="1600" dirty="0" err="1"/>
              <a:t>nedodržování</a:t>
            </a:r>
            <a:r>
              <a:rPr lang="en-US" sz="1600" dirty="0"/>
              <a:t> </a:t>
            </a:r>
            <a:r>
              <a:rPr lang="en-US" sz="1600" dirty="0" err="1"/>
              <a:t>bezpečnostních</a:t>
            </a:r>
            <a:r>
              <a:rPr lang="en-US" sz="1600" dirty="0"/>
              <a:t> </a:t>
            </a:r>
            <a:r>
              <a:rPr lang="en-US" sz="1600" dirty="0" err="1"/>
              <a:t>zásad</a:t>
            </a:r>
            <a:r>
              <a:rPr lang="en-US" sz="1600" dirty="0"/>
              <a:t> a </a:t>
            </a:r>
            <a:r>
              <a:rPr lang="en-US" sz="1600" dirty="0" err="1"/>
              <a:t>neoprávněná</a:t>
            </a:r>
            <a:r>
              <a:rPr lang="en-US" sz="1600" dirty="0"/>
              <a:t> </a:t>
            </a:r>
            <a:r>
              <a:rPr lang="en-US" sz="1600" dirty="0" err="1"/>
              <a:t>manipulace</a:t>
            </a:r>
            <a:r>
              <a:rPr lang="en-US" sz="1600" dirty="0"/>
              <a:t> se </a:t>
            </a:r>
            <a:r>
              <a:rPr lang="en-US" sz="1600" dirty="0" err="1"/>
              <a:t>zbraněmi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14) </a:t>
            </a:r>
            <a:r>
              <a:rPr lang="en-US" sz="1600" dirty="0" err="1"/>
              <a:t>Nekázeň</a:t>
            </a:r>
            <a:r>
              <a:rPr lang="en-US" sz="1600" dirty="0"/>
              <a:t> se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generála</a:t>
            </a:r>
            <a:r>
              <a:rPr lang="en-US" sz="1600" dirty="0"/>
              <a:t> </a:t>
            </a:r>
            <a:r>
              <a:rPr lang="en-US" sz="1600" dirty="0" err="1"/>
              <a:t>týká</a:t>
            </a:r>
            <a:r>
              <a:rPr lang="en-US" sz="1600" dirty="0"/>
              <a:t> </a:t>
            </a:r>
            <a:r>
              <a:rPr lang="en-US" sz="1600" dirty="0" err="1"/>
              <a:t>útvarů</a:t>
            </a:r>
            <a:r>
              <a:rPr lang="en-US" sz="1600" dirty="0"/>
              <a:t>, </a:t>
            </a:r>
            <a:r>
              <a:rPr lang="en-US" sz="1600" dirty="0" err="1"/>
              <a:t>jež</a:t>
            </a:r>
            <a:r>
              <a:rPr lang="en-US" sz="1600" dirty="0"/>
              <a:t> </a:t>
            </a:r>
            <a:r>
              <a:rPr lang="en-US" sz="1600" dirty="0" err="1"/>
              <a:t>transformace</a:t>
            </a:r>
            <a:r>
              <a:rPr lang="en-US" sz="1600" dirty="0"/>
              <a:t> </a:t>
            </a:r>
            <a:r>
              <a:rPr lang="en-US" sz="1600" dirty="0" err="1"/>
              <a:t>teprve</a:t>
            </a:r>
            <a:r>
              <a:rPr lang="en-US" sz="1600" dirty="0"/>
              <a:t> </a:t>
            </a:r>
            <a:r>
              <a:rPr lang="en-US" sz="1600" dirty="0" err="1"/>
              <a:t>zasáhne</a:t>
            </a:r>
            <a:r>
              <a:rPr lang="en-US" sz="1600" dirty="0"/>
              <a:t>, </a:t>
            </a:r>
            <a:r>
              <a:rPr lang="en-US" sz="1600" dirty="0" err="1"/>
              <a:t>zejména</a:t>
            </a:r>
            <a:r>
              <a:rPr lang="en-US" sz="1600" dirty="0"/>
              <a:t> </a:t>
            </a:r>
            <a:r>
              <a:rPr lang="en-US" sz="1600" dirty="0" err="1"/>
              <a:t>když</a:t>
            </a:r>
            <a:r>
              <a:rPr lang="en-US" sz="1600" dirty="0"/>
              <a:t> </a:t>
            </a:r>
            <a:r>
              <a:rPr lang="en-US" sz="1600" dirty="0" err="1"/>
              <a:t>mají</a:t>
            </a:r>
            <a:r>
              <a:rPr lang="en-US" sz="1600" dirty="0"/>
              <a:t> </a:t>
            </a:r>
            <a:r>
              <a:rPr lang="en-US" sz="1600" dirty="0" err="1"/>
              <a:t>být</a:t>
            </a:r>
            <a:r>
              <a:rPr lang="en-US" sz="1600" dirty="0"/>
              <a:t> </a:t>
            </a:r>
            <a:r>
              <a:rPr lang="en-US" sz="1600" dirty="0" err="1"/>
              <a:t>zrušeny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17) O </a:t>
            </a:r>
            <a:r>
              <a:rPr lang="en-US" sz="1600" dirty="0" err="1"/>
              <a:t>panujícím</a:t>
            </a:r>
            <a:r>
              <a:rPr lang="en-US" sz="1600" dirty="0"/>
              <a:t> </a:t>
            </a:r>
            <a:r>
              <a:rPr lang="en-US" sz="1600" dirty="0" err="1"/>
              <a:t>strachu</a:t>
            </a:r>
            <a:r>
              <a:rPr lang="en-US" sz="1600" dirty="0"/>
              <a:t> v </a:t>
            </a:r>
            <a:r>
              <a:rPr lang="en-US" sz="1600" dirty="0" err="1"/>
              <a:t>armádě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Nekvasil</a:t>
            </a:r>
            <a:r>
              <a:rPr lang="en-US" sz="1600" dirty="0"/>
              <a:t> </a:t>
            </a:r>
            <a:r>
              <a:rPr lang="en-US" sz="1600" dirty="0" err="1"/>
              <a:t>neví</a:t>
            </a:r>
            <a:r>
              <a:rPr lang="en-US" sz="1600" dirty="0"/>
              <a:t>. </a:t>
            </a:r>
          </a:p>
          <a:p>
            <a:r>
              <a:rPr lang="en-US" sz="1600" dirty="0"/>
              <a:t>(18) Po </a:t>
            </a:r>
            <a:r>
              <a:rPr lang="en-US" sz="1600" dirty="0" err="1"/>
              <a:t>mnoha</a:t>
            </a:r>
            <a:r>
              <a:rPr lang="en-US" sz="1600" dirty="0"/>
              <a:t> </a:t>
            </a:r>
            <a:r>
              <a:rPr lang="en-US" sz="1600" dirty="0" err="1"/>
              <a:t>letech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podle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něj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dochází</a:t>
            </a:r>
            <a:r>
              <a:rPr lang="en-US" sz="1600" dirty="0"/>
              <a:t> k </a:t>
            </a:r>
            <a:r>
              <a:rPr lang="en-US" sz="1600" dirty="0" err="1"/>
              <a:t>narovnání</a:t>
            </a:r>
            <a:r>
              <a:rPr lang="en-US" sz="1600" dirty="0"/>
              <a:t> </a:t>
            </a:r>
            <a:r>
              <a:rPr lang="en-US" sz="1600" dirty="0" err="1"/>
              <a:t>vztahů</a:t>
            </a:r>
            <a:r>
              <a:rPr lang="en-US" sz="1600" dirty="0"/>
              <a:t>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veliteli</a:t>
            </a:r>
            <a:r>
              <a:rPr lang="en-US" sz="1600" dirty="0"/>
              <a:t> a </a:t>
            </a:r>
            <a:r>
              <a:rPr lang="en-US" sz="1600" dirty="0" err="1"/>
              <a:t>podřízenými</a:t>
            </a:r>
            <a:r>
              <a:rPr lang="en-US" sz="1600" dirty="0"/>
              <a:t>. </a:t>
            </a:r>
          </a:p>
          <a:p>
            <a:r>
              <a:rPr lang="en-US" sz="1600" dirty="0"/>
              <a:t>(19) </a:t>
            </a:r>
            <a:r>
              <a:rPr lang="en-US" sz="1600" b="1" u="sng" dirty="0" err="1">
                <a:solidFill>
                  <a:srgbClr val="00B050"/>
                </a:solidFill>
              </a:rPr>
              <a:t>Generál</a:t>
            </a:r>
            <a:r>
              <a:rPr lang="en-US" sz="1600" dirty="0"/>
              <a:t> </a:t>
            </a:r>
            <a:r>
              <a:rPr lang="en-US" sz="1600" dirty="0" err="1"/>
              <a:t>kromě</a:t>
            </a:r>
            <a:r>
              <a:rPr lang="en-US" sz="1600" dirty="0"/>
              <a:t> </a:t>
            </a:r>
            <a:r>
              <a:rPr lang="en-US" sz="1600" dirty="0" err="1"/>
              <a:t>toho</a:t>
            </a:r>
            <a:r>
              <a:rPr lang="en-US" sz="1600" dirty="0"/>
              <a:t> </a:t>
            </a:r>
            <a:r>
              <a:rPr lang="en-US" sz="1600" dirty="0" err="1"/>
              <a:t>připravuje</a:t>
            </a:r>
            <a:r>
              <a:rPr lang="en-US" sz="1600" dirty="0"/>
              <a:t> </a:t>
            </a:r>
            <a:r>
              <a:rPr lang="en-US" sz="1600" dirty="0" err="1"/>
              <a:t>nařízení</a:t>
            </a:r>
            <a:r>
              <a:rPr lang="en-US" sz="1600" dirty="0"/>
              <a:t>,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dirty="0" err="1"/>
              <a:t>něhož</a:t>
            </a:r>
            <a:r>
              <a:rPr lang="en-US" sz="1600" dirty="0"/>
              <a:t> se </a:t>
            </a:r>
            <a:r>
              <a:rPr lang="en-US" sz="1600" b="1" u="sng" dirty="0" err="1">
                <a:solidFill>
                  <a:srgbClr val="00B050"/>
                </a:solidFill>
              </a:rPr>
              <a:t>na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něj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budou</a:t>
            </a:r>
            <a:r>
              <a:rPr lang="en-US" sz="1600" dirty="0"/>
              <a:t> </a:t>
            </a:r>
            <a:r>
              <a:rPr lang="en-US" sz="1600" dirty="0" err="1"/>
              <a:t>moci</a:t>
            </a:r>
            <a:r>
              <a:rPr lang="en-US" sz="1600" dirty="0"/>
              <a:t> </a:t>
            </a:r>
            <a:r>
              <a:rPr lang="en-US" sz="1600" dirty="0" err="1"/>
              <a:t>obrátit</a:t>
            </a:r>
            <a:r>
              <a:rPr lang="en-US" sz="1600" dirty="0"/>
              <a:t> </a:t>
            </a:r>
            <a:r>
              <a:rPr lang="en-US" sz="1600" dirty="0" err="1"/>
              <a:t>všichni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se </a:t>
            </a:r>
            <a:r>
              <a:rPr lang="en-US" sz="1600" dirty="0" err="1"/>
              <a:t>domnívají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se </a:t>
            </a:r>
            <a:r>
              <a:rPr lang="en-US" sz="1600" dirty="0" err="1"/>
              <a:t>jim</a:t>
            </a:r>
            <a:r>
              <a:rPr lang="en-US" sz="1600" dirty="0"/>
              <a:t> </a:t>
            </a:r>
            <a:r>
              <a:rPr lang="en-US" sz="1600" dirty="0" err="1"/>
              <a:t>děje</a:t>
            </a:r>
            <a:r>
              <a:rPr lang="en-US" sz="1600" dirty="0"/>
              <a:t> </a:t>
            </a:r>
            <a:r>
              <a:rPr lang="en-US" sz="1600" dirty="0" err="1"/>
              <a:t>bezpráví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21) I proto se </a:t>
            </a:r>
            <a:r>
              <a:rPr lang="en-US" sz="1600" b="1" u="sng" dirty="0" err="1">
                <a:solidFill>
                  <a:srgbClr val="FF0000"/>
                </a:solidFill>
              </a:rPr>
              <a:t>Nekvasil</a:t>
            </a:r>
            <a:r>
              <a:rPr lang="en-US" sz="1600" dirty="0"/>
              <a:t> </a:t>
            </a:r>
            <a:r>
              <a:rPr lang="en-US" sz="1600" dirty="0" err="1"/>
              <a:t>zabývá</a:t>
            </a:r>
            <a:r>
              <a:rPr lang="en-US" sz="1600" dirty="0"/>
              <a:t> </a:t>
            </a:r>
            <a:r>
              <a:rPr lang="en-US" sz="1600" dirty="0" err="1"/>
              <a:t>jednotlivými</a:t>
            </a:r>
            <a:r>
              <a:rPr lang="en-US" sz="1600" dirty="0"/>
              <a:t> </a:t>
            </a:r>
            <a:r>
              <a:rPr lang="en-US" sz="1600" dirty="0" err="1"/>
              <a:t>případy</a:t>
            </a:r>
            <a:r>
              <a:rPr lang="en-US" sz="1600" dirty="0"/>
              <a:t> </a:t>
            </a:r>
            <a:r>
              <a:rPr lang="en-US" sz="1600" dirty="0" err="1"/>
              <a:t>mladých</a:t>
            </a:r>
            <a:r>
              <a:rPr lang="en-US" sz="1600" dirty="0"/>
              <a:t> </a:t>
            </a:r>
            <a:r>
              <a:rPr lang="en-US" sz="1600" dirty="0" err="1"/>
              <a:t>důstojníků</a:t>
            </a:r>
            <a:r>
              <a:rPr lang="en-US" sz="1600" dirty="0"/>
              <a:t>, </a:t>
            </a:r>
            <a:r>
              <a:rPr lang="en-US" sz="1600" dirty="0" err="1"/>
              <a:t>kteří</a:t>
            </a:r>
            <a:r>
              <a:rPr lang="en-US" sz="1600" dirty="0"/>
              <a:t> se </a:t>
            </a:r>
            <a:r>
              <a:rPr lang="en-US" sz="1600" dirty="0" err="1"/>
              <a:t>rozhodli</a:t>
            </a:r>
            <a:r>
              <a:rPr lang="en-US" sz="1600" dirty="0"/>
              <a:t> </a:t>
            </a:r>
            <a:r>
              <a:rPr lang="en-US" sz="1600" dirty="0" err="1"/>
              <a:t>odejít</a:t>
            </a:r>
            <a:r>
              <a:rPr lang="en-US" sz="1600" dirty="0"/>
              <a:t> do </a:t>
            </a:r>
            <a:r>
              <a:rPr lang="en-US" sz="1600" dirty="0" err="1"/>
              <a:t>zálohy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22) </a:t>
            </a:r>
            <a:r>
              <a:rPr lang="en-US" sz="1600" b="1" u="sng" dirty="0" err="1">
                <a:solidFill>
                  <a:srgbClr val="00B050"/>
                </a:solidFill>
              </a:rPr>
              <a:t>Šéf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generálního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b="1" u="sng" dirty="0" err="1">
                <a:solidFill>
                  <a:srgbClr val="00B050"/>
                </a:solidFill>
              </a:rPr>
              <a:t>štábu</a:t>
            </a:r>
            <a:r>
              <a:rPr lang="en-US" sz="1600" b="1" u="sng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považuje</a:t>
            </a:r>
            <a:r>
              <a:rPr lang="en-US" sz="1600" dirty="0"/>
              <a:t> </a:t>
            </a:r>
            <a:r>
              <a:rPr lang="en-US" sz="1600" dirty="0" err="1"/>
              <a:t>lustrace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uzavřenou</a:t>
            </a:r>
            <a:r>
              <a:rPr lang="en-US" sz="1600" dirty="0"/>
              <a:t> </a:t>
            </a:r>
            <a:r>
              <a:rPr lang="en-US" sz="1600" dirty="0" err="1"/>
              <a:t>záležitost</a:t>
            </a:r>
            <a:r>
              <a:rPr lang="en-US" sz="1600" dirty="0"/>
              <a:t>. 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26) </a:t>
            </a:r>
            <a:r>
              <a:rPr lang="en-US" sz="1600" dirty="0" err="1"/>
              <a:t>Jestliže</a:t>
            </a:r>
            <a:r>
              <a:rPr lang="en-US" sz="1600" dirty="0"/>
              <a:t> by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penzionování</a:t>
            </a:r>
            <a:r>
              <a:rPr lang="en-US" sz="1600" dirty="0"/>
              <a:t> </a:t>
            </a:r>
            <a:r>
              <a:rPr lang="en-US" sz="1600" dirty="0" err="1"/>
              <a:t>porušila</a:t>
            </a:r>
            <a:r>
              <a:rPr lang="en-US" sz="1600" dirty="0"/>
              <a:t> </a:t>
            </a:r>
            <a:r>
              <a:rPr lang="en-US" sz="1600" dirty="0" err="1"/>
              <a:t>zákon</a:t>
            </a:r>
            <a:r>
              <a:rPr lang="en-US" sz="1600" dirty="0"/>
              <a:t>, </a:t>
            </a:r>
            <a:r>
              <a:rPr lang="en-US" sz="1600" dirty="0" err="1"/>
              <a:t>soud</a:t>
            </a:r>
            <a:r>
              <a:rPr lang="en-US" sz="1600" dirty="0"/>
              <a:t> by </a:t>
            </a:r>
            <a:r>
              <a:rPr lang="en-US" sz="1600" dirty="0" err="1"/>
              <a:t>podle</a:t>
            </a:r>
            <a:r>
              <a:rPr lang="en-US" sz="1600" dirty="0"/>
              <a:t> </a:t>
            </a:r>
            <a:r>
              <a:rPr lang="en-US" sz="1600" b="1" u="sng" dirty="0" err="1">
                <a:solidFill>
                  <a:srgbClr val="FF0000"/>
                </a:solidFill>
              </a:rPr>
              <a:t>Nekvasila</a:t>
            </a:r>
            <a:r>
              <a:rPr lang="en-US" sz="1600" dirty="0"/>
              <a:t> </a:t>
            </a:r>
            <a:r>
              <a:rPr lang="en-US" sz="1600" dirty="0" err="1"/>
              <a:t>určitě</a:t>
            </a:r>
            <a:r>
              <a:rPr lang="en-US" sz="1600" dirty="0"/>
              <a:t> </a:t>
            </a:r>
            <a:r>
              <a:rPr lang="en-US" sz="1600" dirty="0" err="1"/>
              <a:t>prohrála</a:t>
            </a:r>
            <a:r>
              <a:rPr lang="en-US" sz="1600" dirty="0"/>
              <a:t>.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</a:t>
            </a:r>
            <a:r>
              <a:rPr lang="cs-CZ" b="1" dirty="0" err="1" smtClean="0"/>
              <a:t>nnotation</a:t>
            </a:r>
            <a:endParaRPr lang="ru-RU" b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2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smtClean="0"/>
              <a:t>A</a:t>
            </a:r>
            <a:r>
              <a:rPr lang="cs-CZ" b="1" smtClean="0"/>
              <a:t>nnotation</a:t>
            </a:r>
            <a:endParaRPr lang="ru-RU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nearest antecedent</a:t>
            </a:r>
          </a:p>
          <a:p>
            <a:pPr marL="393192" lvl="1" indent="0">
              <a:buNone/>
            </a:pPr>
            <a:r>
              <a:rPr lang="en-US" sz="2000" dirty="0" smtClean="0"/>
              <a:t>automatic redirection of </a:t>
            </a:r>
            <a:r>
              <a:rPr lang="en-US" sz="2000" dirty="0"/>
              <a:t>a newly created </a:t>
            </a:r>
            <a:r>
              <a:rPr lang="en-US" sz="2000" dirty="0" err="1"/>
              <a:t>coreferential</a:t>
            </a:r>
            <a:r>
              <a:rPr lang="en-US" sz="2000" dirty="0"/>
              <a:t> arrow to the nearest </a:t>
            </a:r>
            <a:r>
              <a:rPr lang="en-US" sz="2000" dirty="0" smtClean="0"/>
              <a:t>antecedent</a:t>
            </a:r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r>
              <a:rPr lang="en-US" sz="2000" dirty="0" smtClean="0"/>
              <a:t>    A	        B	     C		</a:t>
            </a:r>
          </a:p>
          <a:p>
            <a:endParaRPr lang="en-US" sz="2200" dirty="0"/>
          </a:p>
        </p:txBody>
      </p:sp>
      <p:sp>
        <p:nvSpPr>
          <p:cNvPr id="5" name="Flowchart: Connector 4"/>
          <p:cNvSpPr/>
          <p:nvPr/>
        </p:nvSpPr>
        <p:spPr>
          <a:xfrm>
            <a:off x="1187624" y="335699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lowchart: Connector 5"/>
          <p:cNvSpPr/>
          <p:nvPr/>
        </p:nvSpPr>
        <p:spPr>
          <a:xfrm>
            <a:off x="1979712" y="335699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Flowchart: Connector 6"/>
          <p:cNvSpPr/>
          <p:nvPr/>
        </p:nvSpPr>
        <p:spPr>
          <a:xfrm>
            <a:off x="2699792" y="335699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Curved Down Arrow 7"/>
          <p:cNvSpPr/>
          <p:nvPr/>
        </p:nvSpPr>
        <p:spPr>
          <a:xfrm flipH="1">
            <a:off x="1259632" y="3068960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flipH="1">
            <a:off x="1205234" y="2708920"/>
            <a:ext cx="1638574" cy="432048"/>
          </a:xfrm>
          <a:prstGeom prst="curvedDownArrow">
            <a:avLst>
              <a:gd name="adj1" fmla="val 21584"/>
              <a:gd name="adj2" fmla="val 2726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flipH="1">
            <a:off x="2051720" y="3074930"/>
            <a:ext cx="737414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Cross 10"/>
          <p:cNvSpPr/>
          <p:nvPr/>
        </p:nvSpPr>
        <p:spPr>
          <a:xfrm rot="2091745">
            <a:off x="1943708" y="2603598"/>
            <a:ext cx="216024" cy="256833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</a:t>
            </a:r>
            <a:r>
              <a:rPr lang="cs-CZ" b="1" dirty="0" err="1" smtClean="0"/>
              <a:t>nnotation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12776"/>
            <a:ext cx="8229600" cy="50405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finding the nearest antecedent</a:t>
            </a:r>
          </a:p>
          <a:p>
            <a:pPr marL="393192" lvl="1" indent="0">
              <a:buNone/>
            </a:pPr>
            <a:r>
              <a:rPr lang="en-US" sz="2000" dirty="0" err="1" smtClean="0"/>
              <a:t>automatical</a:t>
            </a:r>
            <a:r>
              <a:rPr lang="en-US" sz="2000" dirty="0" smtClean="0"/>
              <a:t> redirection of </a:t>
            </a:r>
            <a:r>
              <a:rPr lang="en-US" sz="2000" dirty="0"/>
              <a:t>a newly created </a:t>
            </a:r>
            <a:r>
              <a:rPr lang="en-US" sz="2000" dirty="0" err="1"/>
              <a:t>coreferential</a:t>
            </a:r>
            <a:r>
              <a:rPr lang="en-US" sz="2000" dirty="0"/>
              <a:t> arrow to the nearest </a:t>
            </a:r>
            <a:r>
              <a:rPr lang="en-US" sz="2000" dirty="0" smtClean="0"/>
              <a:t>antecedent</a:t>
            </a:r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r>
              <a:rPr lang="en-US" sz="2000" dirty="0" smtClean="0"/>
              <a:t>    A	        B	     C		</a:t>
            </a:r>
          </a:p>
          <a:p>
            <a:endParaRPr lang="en-US" sz="2200" dirty="0"/>
          </a:p>
          <a:p>
            <a:r>
              <a:rPr lang="en-US" sz="2200" dirty="0" err="1" smtClean="0"/>
              <a:t>automatical</a:t>
            </a:r>
            <a:r>
              <a:rPr lang="en-US" sz="2200" dirty="0" smtClean="0"/>
              <a:t> redirection during annotation</a:t>
            </a:r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endParaRPr lang="en-US" sz="2000" dirty="0"/>
          </a:p>
          <a:p>
            <a:pPr marL="393192" lvl="1" indent="0">
              <a:buNone/>
            </a:pPr>
            <a:r>
              <a:rPr lang="en-US" sz="2000" dirty="0"/>
              <a:t>    A	        B	     C		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1187624" y="335699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lowchart: Connector 5"/>
          <p:cNvSpPr/>
          <p:nvPr/>
        </p:nvSpPr>
        <p:spPr>
          <a:xfrm>
            <a:off x="1979712" y="335699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Flowchart: Connector 6"/>
          <p:cNvSpPr/>
          <p:nvPr/>
        </p:nvSpPr>
        <p:spPr>
          <a:xfrm>
            <a:off x="2699792" y="335699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Curved Down Arrow 7"/>
          <p:cNvSpPr/>
          <p:nvPr/>
        </p:nvSpPr>
        <p:spPr>
          <a:xfrm flipH="1">
            <a:off x="1259632" y="3068960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flipH="1">
            <a:off x="1205234" y="2708920"/>
            <a:ext cx="1638574" cy="432048"/>
          </a:xfrm>
          <a:prstGeom prst="curvedDownArrow">
            <a:avLst>
              <a:gd name="adj1" fmla="val 21584"/>
              <a:gd name="adj2" fmla="val 2726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flipH="1">
            <a:off x="2051720" y="3074930"/>
            <a:ext cx="737414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Cross 10"/>
          <p:cNvSpPr/>
          <p:nvPr/>
        </p:nvSpPr>
        <p:spPr>
          <a:xfrm rot="2091745">
            <a:off x="1943708" y="2603598"/>
            <a:ext cx="216024" cy="256833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187624" y="56612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Flowchart: Connector 12"/>
          <p:cNvSpPr/>
          <p:nvPr/>
        </p:nvSpPr>
        <p:spPr>
          <a:xfrm>
            <a:off x="1979712" y="56612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lowchart: Connector 13"/>
          <p:cNvSpPr/>
          <p:nvPr/>
        </p:nvSpPr>
        <p:spPr>
          <a:xfrm>
            <a:off x="2699792" y="56612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Curved Down Arrow 14"/>
          <p:cNvSpPr/>
          <p:nvPr/>
        </p:nvSpPr>
        <p:spPr>
          <a:xfrm flipH="1">
            <a:off x="1204958" y="5013176"/>
            <a:ext cx="1584176" cy="432048"/>
          </a:xfrm>
          <a:prstGeom prst="curvedDownArrow">
            <a:avLst>
              <a:gd name="adj1" fmla="val 21584"/>
              <a:gd name="adj2" fmla="val 2726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flipH="1">
            <a:off x="1259632" y="5409220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flipH="1">
            <a:off x="2053006" y="5409220"/>
            <a:ext cx="737414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41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</a:t>
            </a:r>
            <a:r>
              <a:rPr lang="cs-CZ" b="1" dirty="0" err="1" smtClean="0"/>
              <a:t>nnotation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229600" cy="5040560"/>
          </a:xfrm>
        </p:spPr>
        <p:txBody>
          <a:bodyPr>
            <a:normAutofit/>
          </a:bodyPr>
          <a:lstStyle/>
          <a:p>
            <a:r>
              <a:rPr lang="en-US" smtClean="0"/>
              <a:t>preserving the </a:t>
            </a:r>
            <a:r>
              <a:rPr lang="en-US" err="1" smtClean="0"/>
              <a:t>coreferential</a:t>
            </a:r>
            <a:r>
              <a:rPr lang="en-US" smtClean="0"/>
              <a:t> chain</a:t>
            </a:r>
          </a:p>
          <a:p>
            <a:pPr marL="393192" lvl="1" indent="0">
              <a:buNone/>
            </a:pPr>
            <a:r>
              <a:rPr lang="en-US" sz="2000" smtClean="0"/>
              <a:t>annotator removes an arrow and interrupts the chain :</a:t>
            </a:r>
          </a:p>
          <a:p>
            <a:pPr marL="393192" lvl="1" indent="0">
              <a:buNone/>
            </a:pPr>
            <a:r>
              <a:rPr lang="en-US" sz="2000"/>
              <a:t>	</a:t>
            </a:r>
            <a:r>
              <a:rPr lang="en-US" sz="2000" smtClean="0"/>
              <a:t>the tool can reconnect the chain or leave in </a:t>
            </a:r>
            <a:r>
              <a:rPr lang="en-US" sz="2000" err="1" smtClean="0"/>
              <a:t>unterrupted</a:t>
            </a:r>
            <a:endParaRPr lang="en-US" sz="2000" smtClean="0"/>
          </a:p>
          <a:p>
            <a:pPr marL="393192" lvl="1" indent="0">
              <a:buNone/>
            </a:pPr>
            <a:endParaRPr lang="en-US" sz="2000" smtClean="0"/>
          </a:p>
          <a:p>
            <a:pPr marL="393192" lvl="1" indent="0">
              <a:buNone/>
            </a:pPr>
            <a:endParaRPr lang="en-US" sz="2000"/>
          </a:p>
          <a:p>
            <a:pPr marL="393192" lvl="1" indent="0">
              <a:buNone/>
            </a:pPr>
            <a:endParaRPr lang="en-US" sz="2000"/>
          </a:p>
          <a:p>
            <a:pPr marL="393192" lvl="1" indent="0">
              <a:buNone/>
            </a:pPr>
            <a:r>
              <a:rPr lang="en-US" sz="2000" smtClean="0"/>
              <a:t>    A	         B	      C	     D	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000"/>
              <a:t>	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1187624" y="357301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Flowchart: Connector 5"/>
          <p:cNvSpPr/>
          <p:nvPr/>
        </p:nvSpPr>
        <p:spPr>
          <a:xfrm>
            <a:off x="2051720" y="357301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Flowchart: Connector 6"/>
          <p:cNvSpPr/>
          <p:nvPr/>
        </p:nvSpPr>
        <p:spPr>
          <a:xfrm>
            <a:off x="2765268" y="357301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Curved Down Arrow 7"/>
          <p:cNvSpPr/>
          <p:nvPr/>
        </p:nvSpPr>
        <p:spPr>
          <a:xfrm flipH="1">
            <a:off x="1259632" y="3284984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flipH="1">
            <a:off x="2099862" y="3284072"/>
            <a:ext cx="737414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Cross 10"/>
          <p:cNvSpPr/>
          <p:nvPr/>
        </p:nvSpPr>
        <p:spPr>
          <a:xfrm rot="2091745">
            <a:off x="2360556" y="3156566"/>
            <a:ext cx="216024" cy="256833"/>
          </a:xfrm>
          <a:prstGeom prst="plus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3581222" y="357301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Curved Down Arrow 19"/>
          <p:cNvSpPr/>
          <p:nvPr/>
        </p:nvSpPr>
        <p:spPr>
          <a:xfrm flipH="1">
            <a:off x="2861142" y="3284072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l="48829" t="60260" r="25110" b="28784"/>
          <a:stretch/>
        </p:blipFill>
        <p:spPr bwMode="auto">
          <a:xfrm>
            <a:off x="4716016" y="4718086"/>
            <a:ext cx="4271604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Flowchart: Connector 21"/>
          <p:cNvSpPr/>
          <p:nvPr/>
        </p:nvSpPr>
        <p:spPr>
          <a:xfrm>
            <a:off x="1244150" y="48691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lowchart: Connector 22"/>
          <p:cNvSpPr/>
          <p:nvPr/>
        </p:nvSpPr>
        <p:spPr>
          <a:xfrm>
            <a:off x="2108246" y="48691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Flowchart: Connector 23"/>
          <p:cNvSpPr/>
          <p:nvPr/>
        </p:nvSpPr>
        <p:spPr>
          <a:xfrm>
            <a:off x="2821794" y="48691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Curved Down Arrow 24"/>
          <p:cNvSpPr/>
          <p:nvPr/>
        </p:nvSpPr>
        <p:spPr>
          <a:xfrm flipH="1">
            <a:off x="1316158" y="4581128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3637748" y="48691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Curved Down Arrow 27"/>
          <p:cNvSpPr/>
          <p:nvPr/>
        </p:nvSpPr>
        <p:spPr>
          <a:xfrm flipH="1">
            <a:off x="2917668" y="4580216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1292292" y="59492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Flowchart: Connector 29"/>
          <p:cNvSpPr/>
          <p:nvPr/>
        </p:nvSpPr>
        <p:spPr>
          <a:xfrm>
            <a:off x="2156388" y="59492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Flowchart: Connector 30"/>
          <p:cNvSpPr/>
          <p:nvPr/>
        </p:nvSpPr>
        <p:spPr>
          <a:xfrm>
            <a:off x="2869936" y="59492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Curved Down Arrow 31"/>
          <p:cNvSpPr/>
          <p:nvPr/>
        </p:nvSpPr>
        <p:spPr>
          <a:xfrm flipH="1">
            <a:off x="1364300" y="5661248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3685890" y="59492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Curved Down Arrow 34"/>
          <p:cNvSpPr/>
          <p:nvPr/>
        </p:nvSpPr>
        <p:spPr>
          <a:xfrm flipH="1">
            <a:off x="2195736" y="5660336"/>
            <a:ext cx="1562162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3923928" y="4869160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995936" y="5258146"/>
            <a:ext cx="648072" cy="618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9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943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b="1" dirty="0" smtClean="0"/>
              <a:t>Comparing different annotations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2564904"/>
            <a:ext cx="8229600" cy="1925568"/>
          </a:xfrm>
        </p:spPr>
        <p:txBody>
          <a:bodyPr>
            <a:normAutofit/>
          </a:bodyPr>
          <a:lstStyle/>
          <a:p>
            <a:r>
              <a:rPr lang="en-US" sz="2800" smtClean="0"/>
              <a:t>visual </a:t>
            </a:r>
            <a:r>
              <a:rPr lang="en-US" sz="2800"/>
              <a:t>comparison of different annotations of the same data, e.g. annotations from different annotators in the inter-coder agreement measurement</a:t>
            </a:r>
          </a:p>
          <a:p>
            <a:endParaRPr lang="ru-RU" sz="280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4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524000"/>
            <a:ext cx="9144000" cy="533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496" y="762440"/>
            <a:ext cx="9036496" cy="7943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b="1" dirty="0" smtClean="0"/>
              <a:t>Comparing different annotations</a:t>
            </a:r>
            <a:endParaRPr lang="ru-RU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260648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8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3816424" cy="9989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Zeros</a:t>
            </a:r>
            <a:endParaRPr lang="cs-CZ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" y="274971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67426742"/>
              </p:ext>
            </p:extLst>
          </p:nvPr>
        </p:nvGraphicFramePr>
        <p:xfrm>
          <a:off x="179512" y="1196752"/>
          <a:ext cx="8856983" cy="5125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3737"/>
                <a:gridCol w="3782806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t-lemma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#</a:t>
                      </a:r>
                      <a:r>
                        <a:rPr lang="cs-CZ" sz="1400" kern="1200" dirty="0" err="1" smtClean="0">
                          <a:effectLst/>
                        </a:rPr>
                        <a:t>PersPron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err="1" smtClean="0">
                          <a:effectLst/>
                        </a:rPr>
                        <a:t>assigned</a:t>
                      </a:r>
                      <a:r>
                        <a:rPr lang="cs-CZ" sz="1400" kern="1200" dirty="0" smtClean="0">
                          <a:effectLst/>
                        </a:rPr>
                        <a:t> to a node </a:t>
                      </a:r>
                      <a:r>
                        <a:rPr lang="cs-CZ" sz="1400" kern="1200" dirty="0" err="1" smtClean="0">
                          <a:effectLst/>
                        </a:rPr>
                        <a:t>representing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smtClean="0">
                          <a:effectLst/>
                        </a:rPr>
                        <a:t>p</a:t>
                      </a:r>
                      <a:r>
                        <a:rPr lang="cs-CZ" sz="1400" kern="1200" dirty="0" err="1" smtClean="0">
                          <a:effectLst/>
                        </a:rPr>
                        <a:t>ersonal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or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possessive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pronouns</a:t>
                      </a:r>
                      <a:r>
                        <a:rPr lang="en-US" sz="1400" kern="1200" dirty="0" smtClean="0">
                          <a:effectLst/>
                        </a:rPr>
                        <a:t>;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applies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both</a:t>
                      </a:r>
                      <a:r>
                        <a:rPr lang="cs-CZ" sz="1400" kern="1200" dirty="0" smtClean="0">
                          <a:effectLst/>
                        </a:rPr>
                        <a:t> to </a:t>
                      </a:r>
                      <a:r>
                        <a:rPr lang="cs-CZ" sz="1400" kern="1200" dirty="0" err="1" smtClean="0">
                          <a:effectLst/>
                        </a:rPr>
                        <a:t>newly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established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nodes</a:t>
                      </a:r>
                      <a:r>
                        <a:rPr lang="cs-CZ" sz="1400" kern="1200" dirty="0" smtClean="0">
                          <a:effectLst/>
                        </a:rPr>
                        <a:t> and to </a:t>
                      </a:r>
                      <a:r>
                        <a:rPr lang="cs-CZ" sz="1400" kern="1200" dirty="0" err="1" smtClean="0">
                          <a:effectLst/>
                        </a:rPr>
                        <a:t>those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present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at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the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surface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level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i="1" u="none" strike="noStrike" kern="1200" baseline="0" dirty="0" smtClean="0"/>
                        <a:t>(Firma měla doručit zboží zákazníkovi.) Doručení {#</a:t>
                      </a:r>
                      <a:r>
                        <a:rPr lang="cs-CZ" sz="1200" i="1" u="none" strike="noStrike" kern="1200" baseline="0" dirty="0" err="1" smtClean="0"/>
                        <a:t>PersPron.ACT</a:t>
                      </a:r>
                      <a:r>
                        <a:rPr lang="cs-CZ" sz="1200" i="1" u="none" strike="noStrike" kern="1200" baseline="0" dirty="0" smtClean="0"/>
                        <a:t>} {#</a:t>
                      </a:r>
                      <a:r>
                        <a:rPr lang="cs-CZ" sz="1200" i="1" u="none" strike="noStrike" kern="1200" baseline="0" dirty="0" err="1" smtClean="0"/>
                        <a:t>PersPron.PAT</a:t>
                      </a:r>
                      <a:r>
                        <a:rPr lang="cs-CZ" sz="1200" i="1" u="none" strike="noStrike" kern="1200" baseline="0" dirty="0" smtClean="0"/>
                        <a:t>}</a:t>
                      </a:r>
                      <a:r>
                        <a:rPr lang="en-US" sz="1200" i="1" u="none" strike="noStrike" kern="1200" baseline="0" dirty="0" smtClean="0"/>
                        <a:t> {#</a:t>
                      </a:r>
                      <a:r>
                        <a:rPr lang="en-US" sz="1200" i="1" u="none" strike="noStrike" kern="1200" baseline="0" dirty="0" err="1" smtClean="0"/>
                        <a:t>PersPron.ADDR</a:t>
                      </a:r>
                      <a:r>
                        <a:rPr lang="en-US" sz="1200" i="1" u="none" strike="noStrike" kern="1200" baseline="0" dirty="0" smtClean="0"/>
                        <a:t>} se </a:t>
                      </a:r>
                      <a:r>
                        <a:rPr lang="en-US" sz="1200" i="1" u="none" strike="noStrike" kern="1200" baseline="0" dirty="0" err="1" smtClean="0"/>
                        <a:t>však</a:t>
                      </a:r>
                      <a:r>
                        <a:rPr lang="en-US" sz="1200" i="1" u="none" strike="noStrike" kern="1200" baseline="0" dirty="0" smtClean="0"/>
                        <a:t> </a:t>
                      </a:r>
                      <a:r>
                        <a:rPr lang="en-US" sz="1200" i="1" u="none" strike="noStrike" kern="1200" baseline="0" dirty="0" err="1" smtClean="0"/>
                        <a:t>neuskutečnilo</a:t>
                      </a:r>
                      <a:r>
                        <a:rPr lang="en-US" sz="1200" i="1" u="none" strike="noStrike" kern="1200" baseline="0" dirty="0" smtClean="0"/>
                        <a:t>. (=lit. (</a:t>
                      </a:r>
                      <a:r>
                        <a:rPr lang="en-US" sz="1200" i="1" u="none" strike="noStrike" kern="1200" baseline="0" dirty="0" err="1" smtClean="0"/>
                        <a:t>The_company</a:t>
                      </a:r>
                      <a:r>
                        <a:rPr lang="en-US" sz="1200" i="1" u="none" strike="noStrike" kern="1200" baseline="0" dirty="0" smtClean="0"/>
                        <a:t> </a:t>
                      </a:r>
                      <a:r>
                        <a:rPr lang="en-US" sz="1200" i="1" u="none" strike="noStrike" kern="1200" baseline="0" dirty="0" err="1" smtClean="0"/>
                        <a:t>was_to</a:t>
                      </a:r>
                      <a:r>
                        <a:rPr lang="en-US" sz="1200" i="1" u="none" strike="noStrike" kern="1200" baseline="0" dirty="0" smtClean="0"/>
                        <a:t> deliver </a:t>
                      </a:r>
                      <a:r>
                        <a:rPr lang="en-US" sz="1200" i="1" u="none" strike="noStrike" kern="1200" baseline="0" dirty="0" err="1" smtClean="0"/>
                        <a:t>the_goods</a:t>
                      </a:r>
                      <a:r>
                        <a:rPr lang="en-US" sz="1200" i="1" u="none" strike="noStrike" kern="1200" baseline="0" dirty="0" smtClean="0"/>
                        <a:t> </a:t>
                      </a:r>
                      <a:r>
                        <a:rPr lang="en-US" sz="1200" i="1" u="none" strike="noStrike" kern="1200" baseline="0" dirty="0" err="1" smtClean="0"/>
                        <a:t>to_the_customer</a:t>
                      </a:r>
                      <a:r>
                        <a:rPr lang="en-US" sz="1200" i="1" u="none" strike="noStrike" kern="1200" baseline="0" dirty="0" smtClean="0"/>
                        <a:t>.) </a:t>
                      </a:r>
                      <a:r>
                        <a:rPr lang="en-US" sz="1200" i="1" u="none" strike="noStrike" kern="1200" baseline="0" dirty="0" err="1" smtClean="0"/>
                        <a:t>The_delivery</a:t>
                      </a:r>
                      <a:r>
                        <a:rPr lang="en-US" sz="1200" i="1" u="none" strike="noStrike" kern="1200" baseline="0" dirty="0" smtClean="0"/>
                        <a:t> </a:t>
                      </a:r>
                      <a:r>
                        <a:rPr lang="cs-CZ" sz="1200" i="1" u="none" strike="noStrike" kern="1200" baseline="0" dirty="0" smtClean="0"/>
                        <a:t>{#</a:t>
                      </a:r>
                      <a:r>
                        <a:rPr lang="cs-CZ" sz="1200" i="1" u="none" strike="noStrike" kern="1200" baseline="0" dirty="0" err="1" smtClean="0"/>
                        <a:t>PersPron.ACT</a:t>
                      </a:r>
                      <a:r>
                        <a:rPr lang="cs-CZ" sz="1200" i="1" u="none" strike="noStrike" kern="1200" baseline="0" dirty="0" smtClean="0"/>
                        <a:t>} {#</a:t>
                      </a:r>
                      <a:r>
                        <a:rPr lang="cs-CZ" sz="1200" i="1" u="none" strike="noStrike" kern="1200" baseline="0" dirty="0" err="1" smtClean="0"/>
                        <a:t>PersPron.PAT</a:t>
                      </a:r>
                      <a:r>
                        <a:rPr lang="cs-CZ" sz="1200" i="1" u="none" strike="noStrike" kern="1200" baseline="0" dirty="0" smtClean="0"/>
                        <a:t>}</a:t>
                      </a:r>
                      <a:r>
                        <a:rPr lang="en-US" sz="1200" i="1" u="none" strike="noStrike" kern="1200" baseline="0" dirty="0" smtClean="0"/>
                        <a:t> {#</a:t>
                      </a:r>
                      <a:r>
                        <a:rPr lang="en-US" sz="1200" i="1" u="none" strike="noStrike" kern="1200" baseline="0" dirty="0" err="1" smtClean="0"/>
                        <a:t>PersPron.ADDR</a:t>
                      </a:r>
                      <a:r>
                        <a:rPr lang="en-US" sz="1200" i="1" u="none" strike="noStrike" kern="1200" baseline="0" dirty="0" smtClean="0"/>
                        <a:t>} however </a:t>
                      </a:r>
                      <a:r>
                        <a:rPr lang="en-US" sz="1200" i="1" u="none" strike="noStrike" kern="1200" baseline="0" dirty="0" err="1" smtClean="0"/>
                        <a:t>did_not_happen</a:t>
                      </a:r>
                      <a:r>
                        <a:rPr lang="en-US" sz="1200" i="1" u="none" strike="noStrike" kern="1200" baseline="0" dirty="0" smtClean="0"/>
                        <a:t>.)</a:t>
                      </a:r>
                      <a:endParaRPr lang="cs-CZ" sz="105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</a:t>
                      </a:r>
                      <a:r>
                        <a:rPr lang="en-US" sz="1400" dirty="0" err="1" smtClean="0"/>
                        <a:t>Cor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err="1" smtClean="0">
                          <a:effectLst/>
                        </a:rPr>
                        <a:t>assigned</a:t>
                      </a:r>
                      <a:r>
                        <a:rPr lang="cs-CZ" sz="1400" kern="1200" dirty="0" smtClean="0">
                          <a:effectLst/>
                        </a:rPr>
                        <a:t> to a </a:t>
                      </a:r>
                      <a:r>
                        <a:rPr lang="cs-CZ" sz="1400" kern="1200" dirty="0" err="1" smtClean="0">
                          <a:effectLst/>
                        </a:rPr>
                        <a:t>newly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established</a:t>
                      </a:r>
                      <a:r>
                        <a:rPr lang="cs-CZ" sz="1400" kern="1200" dirty="0" smtClean="0">
                          <a:effectLst/>
                        </a:rPr>
                        <a:t> node </a:t>
                      </a:r>
                      <a:r>
                        <a:rPr lang="cs-CZ" sz="1400" kern="1200" dirty="0" err="1" smtClean="0">
                          <a:effectLst/>
                        </a:rPr>
                        <a:t>representing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the</a:t>
                      </a:r>
                      <a:r>
                        <a:rPr lang="cs-CZ" sz="1400" kern="1200" dirty="0" smtClean="0">
                          <a:effectLst/>
                        </a:rPr>
                        <a:t> (</a:t>
                      </a:r>
                      <a:r>
                        <a:rPr lang="cs-CZ" sz="1400" kern="1200" dirty="0" err="1" smtClean="0">
                          <a:effectLst/>
                        </a:rPr>
                        <a:t>usually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inexpressible</a:t>
                      </a:r>
                      <a:r>
                        <a:rPr lang="cs-CZ" sz="1400" kern="1200" dirty="0" smtClean="0">
                          <a:effectLst/>
                        </a:rPr>
                        <a:t>) </a:t>
                      </a:r>
                      <a:r>
                        <a:rPr lang="cs-CZ" sz="1400" kern="1200" dirty="0" err="1" smtClean="0">
                          <a:effectLst/>
                        </a:rPr>
                        <a:t>controllee</a:t>
                      </a:r>
                      <a:r>
                        <a:rPr lang="cs-CZ" sz="1400" kern="1200" dirty="0" smtClean="0">
                          <a:effectLst/>
                        </a:rPr>
                        <a:t> in </a:t>
                      </a:r>
                      <a:r>
                        <a:rPr lang="cs-CZ" sz="1400" kern="1200" dirty="0" err="1" smtClean="0">
                          <a:effectLst/>
                        </a:rPr>
                        <a:t>control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constructions</a:t>
                      </a:r>
                      <a:r>
                        <a:rPr lang="cs-CZ" sz="1400" kern="1200" dirty="0" smtClean="0">
                          <a:effectLst/>
                        </a:rPr>
                        <a:t>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u="none" strike="noStrike" kern="1200" baseline="0" dirty="0" smtClean="0"/>
                        <a:t>Helen decided to {#</a:t>
                      </a:r>
                      <a:r>
                        <a:rPr lang="en-US" sz="1600" i="1" u="none" strike="noStrike" kern="1200" baseline="0" dirty="0" err="1" smtClean="0"/>
                        <a:t>Cor.ACT</a:t>
                      </a:r>
                      <a:r>
                        <a:rPr lang="en-US" sz="1600" i="1" u="none" strike="noStrike" kern="1200" baseline="0" dirty="0" smtClean="0"/>
                        <a:t>} answer him. </a:t>
                      </a:r>
                      <a:endParaRPr lang="cs-CZ" sz="1600" b="0" i="1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#</a:t>
                      </a:r>
                      <a:r>
                        <a:rPr lang="cs-CZ" sz="1400" kern="1200" dirty="0" err="1" smtClean="0">
                          <a:effectLst/>
                        </a:rPr>
                        <a:t>QCor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lemma </a:t>
                      </a:r>
                      <a:r>
                        <a:rPr lang="cs-CZ" sz="1400" kern="1200" dirty="0" err="1" smtClean="0">
                          <a:effectLst/>
                        </a:rPr>
                        <a:t>assigned</a:t>
                      </a:r>
                      <a:r>
                        <a:rPr lang="cs-CZ" sz="1400" kern="1200" dirty="0" smtClean="0">
                          <a:effectLst/>
                        </a:rPr>
                        <a:t> to </a:t>
                      </a:r>
                      <a:r>
                        <a:rPr lang="cs-CZ" sz="1400" kern="1200" dirty="0" err="1" smtClean="0">
                          <a:effectLst/>
                        </a:rPr>
                        <a:t>newly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established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nodes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representing</a:t>
                      </a:r>
                      <a:r>
                        <a:rPr lang="cs-CZ" sz="1400" kern="1200" dirty="0" smtClean="0">
                          <a:effectLst/>
                        </a:rPr>
                        <a:t> a (</a:t>
                      </a:r>
                      <a:r>
                        <a:rPr lang="cs-CZ" sz="1400" kern="1200" dirty="0" err="1" smtClean="0">
                          <a:effectLst/>
                        </a:rPr>
                        <a:t>usually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inexpressible</a:t>
                      </a:r>
                      <a:r>
                        <a:rPr lang="cs-CZ" sz="1400" kern="1200" dirty="0" smtClean="0">
                          <a:effectLst/>
                        </a:rPr>
                        <a:t>) </a:t>
                      </a:r>
                      <a:r>
                        <a:rPr lang="cs-CZ" sz="1400" kern="1200" dirty="0" err="1" smtClean="0">
                          <a:effectLst/>
                        </a:rPr>
                        <a:t>valency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modification</a:t>
                      </a:r>
                      <a:r>
                        <a:rPr lang="cs-CZ" sz="1400" kern="1200" dirty="0" smtClean="0">
                          <a:effectLst/>
                        </a:rPr>
                        <a:t> in quasi-</a:t>
                      </a:r>
                      <a:r>
                        <a:rPr lang="cs-CZ" sz="1400" kern="1200" dirty="0" err="1" smtClean="0">
                          <a:effectLst/>
                        </a:rPr>
                        <a:t>control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constructions</a:t>
                      </a:r>
                      <a:r>
                        <a:rPr lang="cs-CZ" sz="1400" kern="1200" dirty="0" smtClean="0">
                          <a:effectLst/>
                        </a:rPr>
                        <a:t>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u="none" strike="noStrike" kern="1200" baseline="0" dirty="0" smtClean="0"/>
                        <a:t>He </a:t>
                      </a:r>
                      <a:r>
                        <a:rPr lang="cs-CZ" sz="1600" i="1" u="none" strike="noStrike" kern="1200" baseline="0" dirty="0" err="1" smtClean="0"/>
                        <a:t>offered</a:t>
                      </a:r>
                      <a:r>
                        <a:rPr lang="cs-CZ" sz="1600" i="1" u="none" strike="noStrike" kern="1200" baseline="0" dirty="0" smtClean="0"/>
                        <a:t> Jan </a:t>
                      </a:r>
                      <a:r>
                        <a:rPr lang="en-US" sz="1600" i="1" u="none" strike="noStrike" kern="1200" baseline="0" dirty="0" smtClean="0"/>
                        <a:t>{#</a:t>
                      </a:r>
                      <a:r>
                        <a:rPr lang="en-US" sz="1600" i="1" u="none" strike="noStrike" kern="1200" baseline="0" dirty="0" err="1" smtClean="0"/>
                        <a:t>QCor</a:t>
                      </a:r>
                      <a:r>
                        <a:rPr lang="en-US" sz="1600" i="1" u="none" strike="noStrike" kern="1200" baseline="0" dirty="0" smtClean="0"/>
                        <a:t>} </a:t>
                      </a:r>
                      <a:r>
                        <a:rPr lang="cs-CZ" sz="1600" i="1" u="none" strike="noStrike" kern="1200" baseline="0" dirty="0" err="1" smtClean="0"/>
                        <a:t>protection</a:t>
                      </a:r>
                      <a:endParaRPr lang="cs-CZ" sz="12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#</a:t>
                      </a:r>
                      <a:r>
                        <a:rPr lang="cs-CZ" sz="1400" kern="1200" dirty="0" err="1" smtClean="0">
                          <a:effectLst/>
                        </a:rPr>
                        <a:t>Rcp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kern="1200" dirty="0" err="1" smtClean="0">
                          <a:effectLst/>
                        </a:rPr>
                        <a:t>assigned</a:t>
                      </a:r>
                      <a:r>
                        <a:rPr lang="cs-CZ" sz="1400" kern="1200" dirty="0" smtClean="0">
                          <a:effectLst/>
                        </a:rPr>
                        <a:t> to </a:t>
                      </a:r>
                      <a:r>
                        <a:rPr lang="cs-CZ" sz="1400" kern="1200" dirty="0" err="1" smtClean="0">
                          <a:effectLst/>
                        </a:rPr>
                        <a:t>newly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established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nodes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representing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participants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that</a:t>
                      </a:r>
                      <a:r>
                        <a:rPr lang="cs-CZ" sz="1400" kern="1200" dirty="0" smtClean="0">
                          <a:effectLst/>
                        </a:rPr>
                        <a:t> are </a:t>
                      </a:r>
                      <a:r>
                        <a:rPr lang="cs-CZ" sz="1400" kern="1200" dirty="0" err="1" smtClean="0">
                          <a:effectLst/>
                        </a:rPr>
                        <a:t>left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out</a:t>
                      </a:r>
                      <a:r>
                        <a:rPr lang="cs-CZ" sz="1400" kern="1200" dirty="0" smtClean="0">
                          <a:effectLst/>
                        </a:rPr>
                        <a:t> as a </a:t>
                      </a:r>
                      <a:r>
                        <a:rPr lang="cs-CZ" sz="1400" kern="1200" dirty="0" err="1" smtClean="0">
                          <a:effectLst/>
                        </a:rPr>
                        <a:t>result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of</a:t>
                      </a:r>
                      <a:r>
                        <a:rPr lang="cs-CZ" sz="1400" kern="1200" dirty="0" smtClean="0">
                          <a:effectLst/>
                        </a:rPr>
                        <a:t> </a:t>
                      </a:r>
                      <a:r>
                        <a:rPr lang="cs-CZ" sz="1400" kern="1200" dirty="0" err="1" smtClean="0">
                          <a:effectLst/>
                        </a:rPr>
                        <a:t>reciprocation</a:t>
                      </a:r>
                      <a:r>
                        <a:rPr lang="cs-CZ" sz="1400" kern="1200" dirty="0" smtClean="0">
                          <a:effectLst/>
                        </a:rPr>
                        <a:t>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i="1" u="none" strike="noStrike" kern="1200" baseline="0" dirty="0" err="1" smtClean="0"/>
                        <a:t>The</a:t>
                      </a:r>
                      <a:r>
                        <a:rPr lang="cs-CZ" sz="1600" i="1" u="none" strike="noStrike" kern="1200" baseline="0" dirty="0" smtClean="0"/>
                        <a:t> </a:t>
                      </a:r>
                      <a:r>
                        <a:rPr lang="cs-CZ" sz="1600" i="1" u="none" strike="noStrike" kern="1200" baseline="0" dirty="0" err="1" smtClean="0"/>
                        <a:t>lovers</a:t>
                      </a:r>
                      <a:r>
                        <a:rPr lang="cs-CZ" sz="1600" i="1" u="none" strike="noStrike" kern="1200" baseline="0" dirty="0" smtClean="0"/>
                        <a:t> </a:t>
                      </a:r>
                      <a:r>
                        <a:rPr lang="cs-CZ" sz="1600" i="1" u="none" strike="noStrike" kern="1200" baseline="0" dirty="0" err="1" smtClean="0"/>
                        <a:t>kissed</a:t>
                      </a:r>
                      <a:r>
                        <a:rPr lang="en-US" sz="1600" i="1" u="none" strike="noStrike" kern="1200" baseline="0" dirty="0" smtClean="0"/>
                        <a:t> {#</a:t>
                      </a:r>
                      <a:r>
                        <a:rPr lang="en-US" sz="1600" i="1" u="none" strike="noStrike" kern="1200" baseline="0" dirty="0" err="1" smtClean="0"/>
                        <a:t>Rcp.PAT</a:t>
                      </a:r>
                      <a:r>
                        <a:rPr lang="en-US" sz="1600" i="1" u="none" strike="noStrike" kern="1200" baseline="0" dirty="0" smtClean="0"/>
                        <a:t>}.</a:t>
                      </a:r>
                      <a:endParaRPr lang="cs-CZ" sz="12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inserted full lemma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case of textual ellipsis, a copy of the node representing the same lexical unit as the omitted element is inserted into the appropriate position.</a:t>
                      </a:r>
                    </a:p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Clients of insurance companies which shut down will automatically return to the </a:t>
                      </a:r>
                      <a:r>
                        <a:rPr lang="en-US" sz="1400" i="1" u="none" dirty="0" smtClean="0"/>
                        <a:t>General {</a:t>
                      </a:r>
                      <a:r>
                        <a:rPr lang="en-US" sz="1400" i="1" u="sng" dirty="0" smtClean="0"/>
                        <a:t>insurance company</a:t>
                      </a:r>
                      <a:r>
                        <a:rPr lang="en-US" sz="1400" i="1" u="none" dirty="0" smtClean="0"/>
                        <a:t>}.</a:t>
                      </a:r>
                      <a:endParaRPr lang="cs-CZ" sz="1400" i="1" u="non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" y="44624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188640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683568" y="47667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3600" dirty="0" smtClean="0"/>
              <a:t>Zeros with coreference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447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6984776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r>
              <a:rPr lang="en-US" sz="4000" b="1" dirty="0" smtClean="0"/>
              <a:t>rague </a:t>
            </a:r>
            <a:r>
              <a:rPr lang="en-US" sz="4000" b="1" dirty="0" smtClean="0">
                <a:solidFill>
                  <a:srgbClr val="FF0000"/>
                </a:solidFill>
              </a:rPr>
              <a:t>D</a:t>
            </a:r>
            <a:r>
              <a:rPr lang="en-US" sz="4000" b="1" dirty="0" smtClean="0"/>
              <a:t>ependency </a:t>
            </a:r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r>
              <a:rPr lang="en-US" sz="4000" b="1" dirty="0" smtClean="0"/>
              <a:t>reebank (PDT 3.0)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8208912" cy="347472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Prague Dependency Treebank </a:t>
            </a:r>
            <a:r>
              <a:rPr lang="en-US" sz="3200" dirty="0" smtClean="0"/>
              <a:t>– linguistically annotated </a:t>
            </a:r>
            <a:r>
              <a:rPr lang="en-US" sz="3200" dirty="0"/>
              <a:t>corpus, Czech newspaper </a:t>
            </a:r>
            <a:r>
              <a:rPr lang="en-US" sz="3200" dirty="0" smtClean="0"/>
              <a:t>texts</a:t>
            </a:r>
            <a:r>
              <a:rPr lang="en-US" sz="3200" dirty="0"/>
              <a:t> </a:t>
            </a:r>
            <a:r>
              <a:rPr lang="ru-RU" sz="3200" dirty="0" smtClean="0"/>
              <a:t>(</a:t>
            </a:r>
            <a:r>
              <a:rPr lang="en-US" sz="3200" dirty="0">
                <a:hlinkClick r:id="rId2"/>
              </a:rPr>
              <a:t>http://ufal.mff.cuni.cz/pdt2.0</a:t>
            </a:r>
            <a:r>
              <a:rPr lang="ru-RU" sz="3200" dirty="0" smtClean="0"/>
              <a:t>)</a:t>
            </a:r>
            <a:r>
              <a:rPr lang="cs-CZ" sz="3200" dirty="0" smtClean="0"/>
              <a:t>, </a:t>
            </a:r>
            <a:r>
              <a:rPr lang="en-US" sz="3200" dirty="0"/>
              <a:t>data themselves available at LDC (No. LDC2006T01)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three PDT layers – capture grammatical </a:t>
            </a:r>
            <a:r>
              <a:rPr lang="en-US" sz="3200" dirty="0" err="1" smtClean="0"/>
              <a:t>i</a:t>
            </a:r>
            <a:r>
              <a:rPr lang="cs-CZ" sz="3200" dirty="0" err="1" smtClean="0"/>
              <a:t>nformation</a:t>
            </a:r>
            <a:r>
              <a:rPr lang="cs-CZ" sz="3200" dirty="0"/>
              <a:t>: </a:t>
            </a:r>
            <a:r>
              <a:rPr lang="cs-CZ" sz="3200" dirty="0" err="1"/>
              <a:t>morphological</a:t>
            </a:r>
            <a:r>
              <a:rPr lang="cs-CZ" sz="3200" dirty="0"/>
              <a:t>, </a:t>
            </a:r>
            <a:r>
              <a:rPr lang="cs-CZ" sz="3200" dirty="0" err="1" smtClean="0"/>
              <a:t>surface</a:t>
            </a:r>
            <a:r>
              <a:rPr lang="cs-CZ" sz="3200" dirty="0" smtClean="0"/>
              <a:t> </a:t>
            </a:r>
            <a:r>
              <a:rPr lang="cs-CZ" sz="3200" dirty="0" err="1" smtClean="0"/>
              <a:t>shape</a:t>
            </a:r>
            <a:r>
              <a:rPr lang="cs-CZ" sz="3200" dirty="0" smtClean="0"/>
              <a:t> (</a:t>
            </a:r>
            <a:r>
              <a:rPr lang="cs-CZ" sz="3200" dirty="0" err="1" smtClean="0"/>
              <a:t>analytical</a:t>
            </a:r>
            <a:r>
              <a:rPr lang="cs-CZ" sz="3200" dirty="0" smtClean="0"/>
              <a:t>) </a:t>
            </a:r>
            <a:r>
              <a:rPr lang="cs-CZ" sz="3200" dirty="0"/>
              <a:t>and</a:t>
            </a:r>
            <a:r>
              <a:rPr lang="en-US" sz="3200" dirty="0"/>
              <a:t> underlying syntactic </a:t>
            </a:r>
            <a:r>
              <a:rPr lang="en-US" sz="2800" dirty="0" smtClean="0"/>
              <a:t>(</a:t>
            </a:r>
            <a:r>
              <a:rPr lang="cs-CZ" sz="2800" dirty="0" err="1" smtClean="0"/>
              <a:t>t</a:t>
            </a:r>
            <a:r>
              <a:rPr lang="cs-CZ" sz="3200" dirty="0" err="1" smtClean="0"/>
              <a:t>ectogrammatical</a:t>
            </a:r>
            <a:r>
              <a:rPr lang="en-US" sz="32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3165 documents </a:t>
            </a:r>
            <a:r>
              <a:rPr lang="en-US" sz="3200" dirty="0" smtClean="0"/>
              <a:t>(</a:t>
            </a:r>
            <a:r>
              <a:rPr lang="en-US" sz="3200" dirty="0"/>
              <a:t>= 49431 </a:t>
            </a:r>
            <a:r>
              <a:rPr lang="en-US" sz="3200" dirty="0" smtClean="0"/>
              <a:t>sentences = </a:t>
            </a:r>
            <a:r>
              <a:rPr lang="en-US" sz="3200" dirty="0"/>
              <a:t>833195 </a:t>
            </a:r>
            <a:r>
              <a:rPr lang="en-US" sz="3200" dirty="0" smtClean="0"/>
              <a:t>tokens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multi-purpose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for other </a:t>
            </a:r>
            <a:r>
              <a:rPr lang="en-US" sz="3200" dirty="0"/>
              <a:t>corpora </a:t>
            </a:r>
            <a:r>
              <a:rPr lang="en-US" sz="3200" dirty="0" smtClean="0"/>
              <a:t>see </a:t>
            </a:r>
            <a:r>
              <a:rPr lang="en-US" sz="3200" dirty="0"/>
              <a:t>http://</a:t>
            </a:r>
            <a:r>
              <a:rPr lang="en-US" sz="3200" dirty="0" smtClean="0"/>
              <a:t>ufal.mff.cuni.cz/data</a:t>
            </a:r>
            <a:endParaRPr lang="en-US" sz="32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9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738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Zeros without </a:t>
            </a:r>
            <a:r>
              <a:rPr lang="en-US" sz="3600" dirty="0" err="1" smtClean="0"/>
              <a:t>coreference</a:t>
            </a:r>
            <a:endParaRPr lang="cs-CZ" sz="3600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113434"/>
              </p:ext>
            </p:extLst>
          </p:nvPr>
        </p:nvGraphicFramePr>
        <p:xfrm>
          <a:off x="395536" y="1484784"/>
          <a:ext cx="8435280" cy="4759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8496"/>
                <a:gridCol w="3672408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t-lemma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#Gen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err="1" smtClean="0">
                          <a:effectLst/>
                        </a:rPr>
                        <a:t>assigned</a:t>
                      </a:r>
                      <a:r>
                        <a:rPr lang="cs-CZ" sz="1800" kern="1200" dirty="0" smtClean="0">
                          <a:effectLst/>
                        </a:rPr>
                        <a:t> to a </a:t>
                      </a:r>
                      <a:r>
                        <a:rPr lang="cs-CZ" sz="1800" kern="1200" dirty="0" err="1" smtClean="0">
                          <a:effectLst/>
                        </a:rPr>
                        <a:t>newly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established</a:t>
                      </a:r>
                      <a:r>
                        <a:rPr lang="cs-CZ" sz="1800" kern="1200" dirty="0" smtClean="0">
                          <a:effectLst/>
                        </a:rPr>
                        <a:t> node </a:t>
                      </a:r>
                      <a:r>
                        <a:rPr lang="cs-CZ" sz="1800" kern="1200" dirty="0" err="1" smtClean="0">
                          <a:effectLst/>
                        </a:rPr>
                        <a:t>representing</a:t>
                      </a:r>
                      <a:r>
                        <a:rPr lang="cs-CZ" sz="1800" kern="1200" dirty="0" smtClean="0">
                          <a:effectLst/>
                        </a:rPr>
                        <a:t> a </a:t>
                      </a:r>
                      <a:r>
                        <a:rPr lang="cs-CZ" sz="1800" kern="1200" dirty="0" err="1" smtClean="0">
                          <a:effectLst/>
                        </a:rPr>
                        <a:t>general</a:t>
                      </a:r>
                      <a:r>
                        <a:rPr lang="cs-CZ" sz="1800" kern="1200" dirty="0" smtClean="0">
                          <a:effectLst/>
                        </a:rPr>
                        <a:t> participant </a:t>
                      </a:r>
                      <a:r>
                        <a:rPr lang="cs-CZ" sz="1800" kern="1200" dirty="0" err="1" smtClean="0">
                          <a:effectLst/>
                        </a:rPr>
                        <a:t>absent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at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the</a:t>
                      </a:r>
                      <a:r>
                        <a:rPr lang="en-US" sz="1800" kern="1200" dirty="0" smtClean="0">
                          <a:effectLst/>
                        </a:rPr>
                        <a:t>  </a:t>
                      </a:r>
                      <a:r>
                        <a:rPr lang="cs-CZ" sz="1800" kern="1200" dirty="0" err="1" smtClean="0">
                          <a:effectLst/>
                        </a:rPr>
                        <a:t>surface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level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u="none" strike="noStrike" kern="1200" baseline="0" dirty="0" smtClean="0"/>
                        <a:t>Houses are built {#</a:t>
                      </a:r>
                      <a:r>
                        <a:rPr lang="en-US" sz="1800" i="1" u="none" strike="noStrike" kern="1200" baseline="0" dirty="0" err="1" smtClean="0"/>
                        <a:t>Gen.ACT</a:t>
                      </a:r>
                      <a:r>
                        <a:rPr lang="en-US" sz="1800" i="1" u="none" strike="noStrike" kern="1200" baseline="0" dirty="0" smtClean="0"/>
                        <a:t>} from bricks.</a:t>
                      </a:r>
                      <a:endParaRPr lang="cs-CZ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#</a:t>
                      </a:r>
                      <a:r>
                        <a:rPr lang="cs-CZ" sz="1800" kern="1200" dirty="0" err="1" smtClean="0">
                          <a:effectLst/>
                        </a:rPr>
                        <a:t>Unsp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assigned to newly established nodes representing </a:t>
                      </a:r>
                      <a:r>
                        <a:rPr lang="en-US" sz="1800" u="none" strike="noStrike" kern="1200" baseline="0" dirty="0" err="1" smtClean="0"/>
                        <a:t>valency</a:t>
                      </a:r>
                      <a:r>
                        <a:rPr lang="en-US" sz="1800" u="none" strike="noStrike" kern="1200" baseline="0" dirty="0" smtClean="0"/>
                        <a:t> modifications not present at the surface level the semantic content of which is very vague (non-specific)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i="1" u="none" strike="noStrike" kern="1200" baseline="0" dirty="0" smtClean="0"/>
                        <a:t>U Nováků {#</a:t>
                      </a:r>
                      <a:r>
                        <a:rPr lang="cs-CZ" sz="1800" i="1" u="none" strike="noStrike" kern="1200" baseline="0" dirty="0" err="1" smtClean="0"/>
                        <a:t>Unsp.ACT</a:t>
                      </a:r>
                      <a:r>
                        <a:rPr lang="cs-CZ" sz="1800" i="1" u="none" strike="noStrike" kern="1200" baseline="0" dirty="0" smtClean="0"/>
                        <a:t>} dobře vaří. (=</a:t>
                      </a:r>
                      <a:r>
                        <a:rPr lang="cs-CZ" sz="1800" i="1" u="none" strike="noStrike" kern="1200" baseline="0" dirty="0" err="1" smtClean="0"/>
                        <a:t>They</a:t>
                      </a:r>
                      <a:r>
                        <a:rPr lang="cs-CZ" sz="1800" i="1" u="none" strike="noStrike" kern="1200" baseline="0" dirty="0" smtClean="0"/>
                        <a:t> </a:t>
                      </a:r>
                      <a:r>
                        <a:rPr lang="cs-CZ" sz="1800" i="1" u="none" strike="noStrike" kern="1200" baseline="0" dirty="0" err="1" smtClean="0"/>
                        <a:t>cook</a:t>
                      </a:r>
                      <a:r>
                        <a:rPr lang="cs-CZ" sz="1800" i="1" u="none" strike="noStrike" kern="1200" baseline="0" dirty="0" smtClean="0"/>
                        <a:t> </a:t>
                      </a:r>
                      <a:r>
                        <a:rPr lang="cs-CZ" sz="1800" i="1" u="none" strike="noStrike" kern="1200" baseline="0" dirty="0" err="1" smtClean="0"/>
                        <a:t>well</a:t>
                      </a:r>
                      <a:r>
                        <a:rPr lang="cs-CZ" sz="1800" i="1" u="none" strike="noStrike" kern="1200" baseline="0" dirty="0" smtClean="0"/>
                        <a:t> </a:t>
                      </a:r>
                      <a:r>
                        <a:rPr lang="cs-CZ" sz="1800" i="1" u="none" strike="noStrike" kern="1200" baseline="0" dirty="0" err="1" smtClean="0"/>
                        <a:t>at</a:t>
                      </a:r>
                      <a:r>
                        <a:rPr lang="cs-CZ" sz="1800" i="1" u="none" strike="noStrike" kern="1200" baseline="0" dirty="0" smtClean="0"/>
                        <a:t> </a:t>
                      </a:r>
                      <a:r>
                        <a:rPr lang="cs-CZ" sz="1800" i="1" u="none" strike="noStrike" kern="1200" baseline="0" dirty="0" err="1" smtClean="0"/>
                        <a:t>Nováks</a:t>
                      </a:r>
                      <a:r>
                        <a:rPr lang="cs-CZ" sz="1800" i="1" u="none" strike="noStrike" kern="1200" baseline="0" dirty="0" smtClean="0"/>
                        <a:t>’.)</a:t>
                      </a:r>
                      <a:endParaRPr lang="cs-CZ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kern="1200" dirty="0" smtClean="0">
                          <a:effectLst/>
                        </a:rPr>
                        <a:t>#</a:t>
                      </a:r>
                      <a:r>
                        <a:rPr lang="cs-CZ" sz="1800" kern="1200" dirty="0" err="1" smtClean="0">
                          <a:effectLst/>
                        </a:rPr>
                        <a:t>EmpNoun</a:t>
                      </a:r>
                      <a:endParaRPr lang="cs-CZ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err="1" smtClean="0">
                          <a:effectLst/>
                        </a:rPr>
                        <a:t>assigned</a:t>
                      </a:r>
                      <a:r>
                        <a:rPr lang="cs-CZ" sz="1800" kern="1200" dirty="0" smtClean="0">
                          <a:effectLst/>
                        </a:rPr>
                        <a:t> to </a:t>
                      </a:r>
                      <a:r>
                        <a:rPr lang="cs-CZ" sz="1800" kern="1200" dirty="0" err="1" smtClean="0">
                          <a:effectLst/>
                        </a:rPr>
                        <a:t>newly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established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nodes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representing</a:t>
                      </a:r>
                      <a:r>
                        <a:rPr lang="cs-CZ" sz="1800" kern="1200" dirty="0" smtClean="0">
                          <a:effectLst/>
                        </a:rPr>
                        <a:t> non-</a:t>
                      </a:r>
                      <a:r>
                        <a:rPr lang="cs-CZ" sz="1800" kern="1200" dirty="0" err="1" smtClean="0">
                          <a:effectLst/>
                        </a:rPr>
                        <a:t>expressed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nouns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governing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syntactic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adjectives</a:t>
                      </a:r>
                      <a:r>
                        <a:rPr lang="en-US" sz="1800" kern="1200" dirty="0" smtClean="0">
                          <a:effectLst/>
                        </a:rPr>
                        <a:t>, not the case of textual ellipsis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i="1" kern="1200" dirty="0" smtClean="0">
                          <a:effectLst/>
                        </a:rPr>
                        <a:t>Přišli jen {#</a:t>
                      </a:r>
                      <a:r>
                        <a:rPr lang="cs-CZ" sz="1800" i="1" kern="1200" dirty="0" err="1" smtClean="0">
                          <a:effectLst/>
                        </a:rPr>
                        <a:t>EmpNoun.ACT</a:t>
                      </a:r>
                      <a:r>
                        <a:rPr lang="cs-CZ" sz="1800" i="1" kern="1200" dirty="0" smtClean="0">
                          <a:effectLst/>
                        </a:rPr>
                        <a:t>} mladší. (=lit. </a:t>
                      </a:r>
                      <a:r>
                        <a:rPr lang="cs-CZ" sz="1800" i="1" kern="1200" dirty="0" err="1" smtClean="0">
                          <a:effectLst/>
                        </a:rPr>
                        <a:t>Came</a:t>
                      </a:r>
                      <a:r>
                        <a:rPr lang="cs-CZ" sz="1800" i="1" kern="1200" dirty="0" smtClean="0">
                          <a:effectLst/>
                        </a:rPr>
                        <a:t> </a:t>
                      </a:r>
                      <a:r>
                        <a:rPr lang="cs-CZ" sz="1800" i="1" kern="1200" dirty="0" err="1" smtClean="0">
                          <a:effectLst/>
                        </a:rPr>
                        <a:t>only</a:t>
                      </a:r>
                      <a:r>
                        <a:rPr lang="cs-CZ" sz="1800" i="1" kern="1200" dirty="0" smtClean="0">
                          <a:effectLst/>
                        </a:rPr>
                        <a:t> {#</a:t>
                      </a:r>
                      <a:r>
                        <a:rPr lang="cs-CZ" sz="1800" i="1" kern="1200" dirty="0" err="1" smtClean="0">
                          <a:effectLst/>
                        </a:rPr>
                        <a:t>EmpNoun</a:t>
                      </a:r>
                      <a:r>
                        <a:rPr lang="cs-CZ" sz="1800" i="1" kern="1200" dirty="0" smtClean="0">
                          <a:effectLst/>
                        </a:rPr>
                        <a:t>} </a:t>
                      </a:r>
                      <a:r>
                        <a:rPr lang="cs-CZ" sz="1800" i="1" kern="1200" dirty="0" err="1" smtClean="0">
                          <a:effectLst/>
                        </a:rPr>
                        <a:t>younger</a:t>
                      </a:r>
                      <a:r>
                        <a:rPr lang="cs-CZ" sz="1800" i="1" kern="1200" dirty="0" smtClean="0">
                          <a:effectLst/>
                        </a:rPr>
                        <a:t>.)</a:t>
                      </a:r>
                      <a:endParaRPr lang="cs-CZ" sz="18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" y="274971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886127"/>
              </p:ext>
            </p:extLst>
          </p:nvPr>
        </p:nvGraphicFramePr>
        <p:xfrm>
          <a:off x="323528" y="1484784"/>
          <a:ext cx="8545310" cy="45365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7068"/>
                <a:gridCol w="3738521"/>
                <a:gridCol w="3599721"/>
              </a:tblGrid>
              <a:tr h="3750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t-lemma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endParaRPr lang="cs-CZ" sz="1600" dirty="0"/>
                    </a:p>
                  </a:txBody>
                  <a:tcPr/>
                </a:tc>
              </a:tr>
              <a:tr h="1202199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#</a:t>
                      </a:r>
                      <a:r>
                        <a:rPr lang="cs-CZ" sz="1800" kern="1200" dirty="0" err="1" smtClean="0">
                          <a:effectLst/>
                        </a:rPr>
                        <a:t>Oblfm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err="1" smtClean="0">
                          <a:effectLst/>
                        </a:rPr>
                        <a:t>assigned</a:t>
                      </a:r>
                      <a:r>
                        <a:rPr lang="cs-CZ" sz="1800" kern="1200" dirty="0" smtClean="0">
                          <a:effectLst/>
                        </a:rPr>
                        <a:t> to a </a:t>
                      </a:r>
                      <a:r>
                        <a:rPr lang="cs-CZ" sz="1800" kern="1200" dirty="0" err="1" smtClean="0">
                          <a:effectLst/>
                        </a:rPr>
                        <a:t>newly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established</a:t>
                      </a:r>
                      <a:r>
                        <a:rPr lang="cs-CZ" sz="1800" kern="1200" dirty="0" smtClean="0">
                          <a:effectLst/>
                        </a:rPr>
                        <a:t> node </a:t>
                      </a:r>
                      <a:r>
                        <a:rPr lang="cs-CZ" sz="1800" kern="1200" dirty="0" err="1" smtClean="0">
                          <a:effectLst/>
                        </a:rPr>
                        <a:t>representing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an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obligatory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adjunct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absent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at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the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surface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level</a:t>
                      </a:r>
                      <a:r>
                        <a:rPr lang="cs-CZ" sz="1800" kern="1200" dirty="0" smtClean="0">
                          <a:effectLst/>
                        </a:rPr>
                        <a:t>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Ta </a:t>
                      </a:r>
                      <a:r>
                        <a:rPr lang="en-US" sz="1800" u="none" strike="noStrike" kern="1200" baseline="0" dirty="0" err="1" smtClean="0"/>
                        <a:t>vypadá</a:t>
                      </a:r>
                      <a:r>
                        <a:rPr lang="en-US" sz="1800" u="none" strike="noStrike" kern="1200" baseline="0" dirty="0" smtClean="0"/>
                        <a:t>. {#</a:t>
                      </a:r>
                      <a:r>
                        <a:rPr lang="en-US" sz="1800" u="none" strike="noStrike" kern="1200" baseline="0" dirty="0" err="1" smtClean="0"/>
                        <a:t>Oblfm.MANN</a:t>
                      </a:r>
                      <a:r>
                        <a:rPr lang="en-US" sz="1800" u="none" strike="noStrike" kern="1200" baseline="0" dirty="0" smtClean="0"/>
                        <a:t>} (=lit. </a:t>
                      </a:r>
                      <a:r>
                        <a:rPr lang="en-US" sz="1800" u="none" strike="noStrike" kern="1200" baseline="0" dirty="0" err="1" smtClean="0"/>
                        <a:t>That.fem</a:t>
                      </a:r>
                      <a:r>
                        <a:rPr lang="en-US" sz="1800" u="none" strike="noStrike" kern="1200" baseline="0" dirty="0" smtClean="0"/>
                        <a:t> looks; meaning: She looks awful/so strange...)</a:t>
                      </a:r>
                      <a:endParaRPr lang="cs-CZ" sz="1600" dirty="0"/>
                    </a:p>
                  </a:txBody>
                  <a:tcPr/>
                </a:tc>
              </a:tr>
              <a:tr h="924769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#</a:t>
                      </a:r>
                      <a:r>
                        <a:rPr lang="cs-CZ" sz="1800" kern="1200" dirty="0" err="1" smtClean="0">
                          <a:effectLst/>
                        </a:rPr>
                        <a:t>Equal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err="1" smtClean="0">
                          <a:effectLst/>
                        </a:rPr>
                        <a:t>assigned</a:t>
                      </a:r>
                      <a:r>
                        <a:rPr lang="cs-CZ" sz="1800" kern="1200" dirty="0" smtClean="0">
                          <a:effectLst/>
                        </a:rPr>
                        <a:t> to </a:t>
                      </a:r>
                      <a:r>
                        <a:rPr lang="cs-CZ" sz="1800" kern="1200" dirty="0" err="1" smtClean="0">
                          <a:effectLst/>
                        </a:rPr>
                        <a:t>newly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established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nodes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used</a:t>
                      </a:r>
                      <a:r>
                        <a:rPr lang="cs-CZ" sz="1800" kern="1200" dirty="0" smtClean="0">
                          <a:effectLst/>
                        </a:rPr>
                        <a:t> in </a:t>
                      </a:r>
                      <a:r>
                        <a:rPr lang="cs-CZ" sz="1800" kern="1200" dirty="0" err="1" smtClean="0">
                          <a:effectLst/>
                        </a:rPr>
                        <a:t>comparative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constructions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err="1" smtClean="0"/>
                        <a:t>Udělal</a:t>
                      </a:r>
                      <a:r>
                        <a:rPr lang="en-US" sz="1800" u="none" strike="noStrike" kern="1200" baseline="0" dirty="0" smtClean="0"/>
                        <a:t> to </a:t>
                      </a:r>
                      <a:r>
                        <a:rPr lang="en-US" sz="1800" u="none" strike="noStrike" kern="1200" baseline="0" dirty="0" err="1" smtClean="0"/>
                        <a:t>jako</a:t>
                      </a:r>
                      <a:r>
                        <a:rPr lang="en-US" sz="1800" u="none" strike="noStrike" kern="1200" baseline="0" dirty="0" smtClean="0"/>
                        <a:t> </a:t>
                      </a:r>
                      <a:r>
                        <a:rPr lang="en-US" sz="1800" u="none" strike="noStrike" kern="1200" baseline="0" dirty="0" err="1" smtClean="0"/>
                        <a:t>Tonda</a:t>
                      </a:r>
                      <a:r>
                        <a:rPr lang="en-US" sz="1800" u="none" strike="noStrike" kern="1200" baseline="0" dirty="0" smtClean="0"/>
                        <a:t>. (=lit. (He) did it like </a:t>
                      </a:r>
                      <a:r>
                        <a:rPr lang="en-US" sz="1800" u="none" strike="noStrike" kern="1200" baseline="0" dirty="0" err="1" smtClean="0"/>
                        <a:t>Tonda</a:t>
                      </a:r>
                      <a:r>
                        <a:rPr lang="en-US" sz="1800" u="none" strike="noStrike" kern="1200" baseline="0" dirty="0" smtClean="0"/>
                        <a:t>)</a:t>
                      </a:r>
                      <a:endParaRPr lang="cs-CZ" sz="1600" dirty="0"/>
                    </a:p>
                  </a:txBody>
                  <a:tcPr/>
                </a:tc>
              </a:tr>
              <a:tr h="2034491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#</a:t>
                      </a:r>
                      <a:r>
                        <a:rPr lang="cs-CZ" sz="1800" kern="1200" dirty="0" err="1" smtClean="0">
                          <a:effectLst/>
                        </a:rPr>
                        <a:t>Some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effectLst/>
                        </a:rPr>
                        <a:t>lemma </a:t>
                      </a:r>
                      <a:r>
                        <a:rPr lang="cs-CZ" sz="1800" kern="1200" dirty="0" err="1" smtClean="0">
                          <a:effectLst/>
                        </a:rPr>
                        <a:t>assigned</a:t>
                      </a:r>
                      <a:r>
                        <a:rPr lang="cs-CZ" sz="1800" kern="1200" dirty="0" smtClean="0">
                          <a:effectLst/>
                        </a:rPr>
                        <a:t> to </a:t>
                      </a:r>
                      <a:r>
                        <a:rPr lang="cs-CZ" sz="1800" kern="1200" dirty="0" err="1" smtClean="0">
                          <a:effectLst/>
                        </a:rPr>
                        <a:t>newly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established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nodes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representing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the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nominal</a:t>
                      </a:r>
                      <a:r>
                        <a:rPr lang="cs-CZ" sz="1800" kern="1200" dirty="0" smtClean="0">
                          <a:effectLst/>
                        </a:rPr>
                        <a:t> part </a:t>
                      </a:r>
                      <a:r>
                        <a:rPr lang="cs-CZ" sz="1800" kern="1200" dirty="0" err="1" smtClean="0">
                          <a:effectLst/>
                        </a:rPr>
                        <a:t>of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verbonominal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predicates</a:t>
                      </a:r>
                      <a:r>
                        <a:rPr lang="cs-CZ" sz="1800" kern="1200" dirty="0" smtClean="0">
                          <a:effectLst/>
                        </a:rPr>
                        <a:t> (not </a:t>
                      </a:r>
                      <a:r>
                        <a:rPr lang="cs-CZ" sz="1800" kern="1200" dirty="0" err="1" smtClean="0">
                          <a:effectLst/>
                        </a:rPr>
                        <a:t>present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at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the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surface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level</a:t>
                      </a:r>
                      <a:r>
                        <a:rPr lang="cs-CZ" sz="1800" kern="1200" dirty="0" smtClean="0">
                          <a:effectLst/>
                        </a:rPr>
                        <a:t>), </a:t>
                      </a:r>
                      <a:r>
                        <a:rPr lang="cs-CZ" sz="1800" kern="1200" dirty="0" err="1" smtClean="0">
                          <a:effectLst/>
                        </a:rPr>
                        <a:t>used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mainly</a:t>
                      </a:r>
                      <a:r>
                        <a:rPr lang="cs-CZ" sz="1800" kern="1200" dirty="0" smtClean="0">
                          <a:effectLst/>
                        </a:rPr>
                        <a:t> in </a:t>
                      </a:r>
                      <a:r>
                        <a:rPr lang="cs-CZ" sz="1800" kern="1200" dirty="0" err="1" smtClean="0">
                          <a:effectLst/>
                        </a:rPr>
                        <a:t>comparative</a:t>
                      </a:r>
                      <a:r>
                        <a:rPr lang="cs-CZ" sz="1800" kern="1200" dirty="0" smtClean="0">
                          <a:effectLst/>
                        </a:rPr>
                        <a:t> </a:t>
                      </a:r>
                      <a:r>
                        <a:rPr lang="cs-CZ" sz="1800" kern="1200" dirty="0" err="1" smtClean="0">
                          <a:effectLst/>
                        </a:rPr>
                        <a:t>constructions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Není ovšem ford jako ford.</a:t>
                      </a:r>
                      <a:r>
                        <a:rPr lang="en-US" sz="1800" dirty="0" smtClean="0"/>
                        <a:t> – lit. However, Ford is not like Ford (meaning Not all Fords  are the same) </a:t>
                      </a:r>
                      <a:r>
                        <a:rPr lang="cs-CZ" sz="1800" dirty="0" smtClean="0"/>
                        <a:t> </a:t>
                      </a:r>
                      <a:endParaRPr lang="cs-CZ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Nadpis 1"/>
          <p:cNvSpPr txBox="1">
            <a:spLocks/>
          </p:cNvSpPr>
          <p:nvPr/>
        </p:nvSpPr>
        <p:spPr>
          <a:xfrm>
            <a:off x="1043608" y="77383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3600" dirty="0" smtClean="0"/>
              <a:t>Zeros without </a:t>
            </a:r>
            <a:r>
              <a:rPr lang="en-US" sz="3600" dirty="0" err="1" smtClean="0"/>
              <a:t>coreference</a:t>
            </a:r>
            <a:endParaRPr lang="cs-CZ" sz="3600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" y="274971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57" y="1196752"/>
            <a:ext cx="3773215" cy="507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031" y="897087"/>
            <a:ext cx="3384376" cy="139893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#</a:t>
            </a:r>
            <a:r>
              <a:rPr lang="en-US" dirty="0" err="1" smtClean="0"/>
              <a:t>PersPron</a:t>
            </a:r>
            <a:r>
              <a:rPr lang="en-US" dirty="0"/>
              <a:t>,</a:t>
            </a:r>
            <a:r>
              <a:rPr lang="en-US" dirty="0" smtClean="0"/>
              <a:t> #</a:t>
            </a:r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6745" y="3501008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If </a:t>
            </a:r>
            <a:r>
              <a:rPr lang="en-US" sz="2000" i="1" u="sng" dirty="0"/>
              <a:t>you'd</a:t>
            </a:r>
            <a:r>
              <a:rPr lang="en-US" sz="2000" i="1" dirty="0"/>
              <a:t> like </a:t>
            </a:r>
            <a:r>
              <a:rPr lang="en-US" sz="2000" i="1" dirty="0" smtClean="0"/>
              <a:t>{#</a:t>
            </a:r>
            <a:r>
              <a:rPr lang="en-US" sz="2000" i="1" dirty="0" err="1" smtClean="0"/>
              <a:t>Cor.ACT</a:t>
            </a:r>
            <a:r>
              <a:rPr lang="en-US" sz="2000" i="1" dirty="0" smtClean="0"/>
              <a:t>} to </a:t>
            </a:r>
            <a:r>
              <a:rPr lang="en-US" sz="2000" i="1" dirty="0"/>
              <a:t>see the first time </a:t>
            </a:r>
            <a:r>
              <a:rPr lang="en-US" sz="2000" i="1" dirty="0" smtClean="0"/>
              <a:t>Michelle </a:t>
            </a:r>
            <a:r>
              <a:rPr lang="en-US" sz="2000" i="1" dirty="0"/>
              <a:t>Pfeiffer sang on </a:t>
            </a:r>
            <a:r>
              <a:rPr lang="en-US" sz="2000" i="1" dirty="0" smtClean="0"/>
              <a:t>screen, </a:t>
            </a:r>
            <a:r>
              <a:rPr lang="en-US" sz="2000" i="1" dirty="0"/>
              <a:t>and </a:t>
            </a:r>
            <a:r>
              <a:rPr lang="en-US" sz="2000" i="1" u="sng" dirty="0"/>
              <a:t>you</a:t>
            </a:r>
            <a:r>
              <a:rPr lang="en-US" sz="2000" i="1" dirty="0"/>
              <a:t> have a lot of patience, </a:t>
            </a:r>
            <a:r>
              <a:rPr lang="en-US" sz="2000" i="1" dirty="0" smtClean="0"/>
              <a:t>#</a:t>
            </a:r>
            <a:r>
              <a:rPr lang="en-US" sz="2000" i="1" u="sng" dirty="0" err="1" smtClean="0"/>
              <a:t>PersPron</a:t>
            </a:r>
            <a:r>
              <a:rPr lang="en-US" sz="2000" i="1" dirty="0" smtClean="0"/>
              <a:t> </a:t>
            </a:r>
            <a:r>
              <a:rPr lang="en-US" sz="2000" i="1" dirty="0"/>
              <a:t>take a look at </a:t>
            </a:r>
            <a:r>
              <a:rPr lang="en-US" sz="2000" i="1" dirty="0" smtClean="0"/>
              <a:t>“Grease 2”.</a:t>
            </a:r>
            <a:endParaRPr lang="en-US" sz="20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" y="274971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002520"/>
            <a:ext cx="2005608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 err="1" smtClean="0"/>
              <a:t>Cor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5536" y="2355845"/>
            <a:ext cx="3240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After {#</a:t>
            </a:r>
            <a:r>
              <a:rPr lang="en-US" i="1" u="sng" dirty="0" err="1" smtClean="0"/>
              <a:t>Cor</a:t>
            </a:r>
            <a:r>
              <a:rPr lang="en-US" i="1" dirty="0" err="1" smtClean="0"/>
              <a:t>.ACT</a:t>
            </a:r>
            <a:r>
              <a:rPr lang="en-US" i="1" dirty="0" smtClean="0"/>
              <a:t>} </a:t>
            </a:r>
            <a:r>
              <a:rPr lang="en-US" i="1" dirty="0"/>
              <a:t>working for years with Werner Rainer Fassbinder, the late German director, and more recently with Martin Scorsese ''After </a:t>
            </a:r>
            <a:r>
              <a:rPr lang="en-US" i="1" dirty="0" smtClean="0"/>
              <a:t>Hours'</a:t>
            </a:r>
            <a:r>
              <a:rPr lang="en-US" i="1" dirty="0"/>
              <a:t>'</a:t>
            </a:r>
            <a:r>
              <a:rPr lang="en-US" i="1" dirty="0" smtClean="0"/>
              <a:t>, '</a:t>
            </a:r>
            <a:r>
              <a:rPr lang="en-US" i="1" dirty="0"/>
              <a:t>'</a:t>
            </a:r>
            <a:r>
              <a:rPr lang="en-US" i="1" dirty="0" smtClean="0"/>
              <a:t>The </a:t>
            </a:r>
            <a:r>
              <a:rPr lang="en-US" i="1" dirty="0"/>
              <a:t>Color </a:t>
            </a:r>
            <a:r>
              <a:rPr lang="en-US" i="1" dirty="0" smtClean="0"/>
              <a:t>of </a:t>
            </a:r>
            <a:r>
              <a:rPr lang="en-US" i="1" dirty="0" err="1" smtClean="0"/>
              <a:t>Money'',''The</a:t>
            </a:r>
            <a:r>
              <a:rPr lang="en-US" i="1" dirty="0" smtClean="0"/>
              <a:t> </a:t>
            </a:r>
            <a:r>
              <a:rPr lang="en-US" i="1" dirty="0"/>
              <a:t>Last Temptation of Christ</a:t>
            </a:r>
            <a:r>
              <a:rPr lang="en-US" i="1" dirty="0" smtClean="0"/>
              <a:t>'</a:t>
            </a:r>
            <a:r>
              <a:rPr lang="en-US" i="1" dirty="0"/>
              <a:t>'</a:t>
            </a:r>
            <a:r>
              <a:rPr lang="en-US" i="1" dirty="0" smtClean="0"/>
              <a:t>, </a:t>
            </a:r>
            <a:r>
              <a:rPr lang="en-US" i="1" u="sng" dirty="0"/>
              <a:t>Mr. </a:t>
            </a:r>
            <a:r>
              <a:rPr lang="en-US" i="1" u="sng" dirty="0" err="1"/>
              <a:t>Ballhaus</a:t>
            </a:r>
            <a:r>
              <a:rPr lang="en-US" i="1" dirty="0"/>
              <a:t> has developed a distinctively fluid style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628" y="1484784"/>
            <a:ext cx="5037592" cy="45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" y="274971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2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61457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econstruction of the omitted node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64" y="1560537"/>
            <a:ext cx="36576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772816"/>
            <a:ext cx="4695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it is clear (and possible to find in the text) which noun has been omitted in the surface structure </a:t>
            </a:r>
            <a:r>
              <a:rPr lang="en-US" sz="1600" dirty="0" smtClean="0"/>
              <a:t>of the </a:t>
            </a:r>
            <a:r>
              <a:rPr lang="en-US" sz="1600" dirty="0"/>
              <a:t>sentence </a:t>
            </a:r>
            <a:r>
              <a:rPr lang="en-US" sz="1600" dirty="0" smtClean="0"/>
              <a:t>(the case </a:t>
            </a:r>
            <a:r>
              <a:rPr lang="en-US" sz="1600" dirty="0"/>
              <a:t>of textual ellipsis), a copy of the node representing the same lexical </a:t>
            </a:r>
            <a:r>
              <a:rPr lang="en-US" sz="1600" dirty="0" smtClean="0"/>
              <a:t>unit as </a:t>
            </a:r>
            <a:r>
              <a:rPr lang="en-US" sz="1600" dirty="0"/>
              <a:t>the omitted element is inserted into the appropriate </a:t>
            </a:r>
            <a:r>
              <a:rPr lang="en-US" sz="1600" dirty="0" smtClean="0"/>
              <a:t>position.</a:t>
            </a:r>
          </a:p>
          <a:p>
            <a:endParaRPr lang="en-US" sz="1600" i="1" dirty="0" smtClean="0"/>
          </a:p>
          <a:p>
            <a:endParaRPr lang="en-US" sz="1600" i="1" dirty="0" smtClean="0"/>
          </a:p>
          <a:p>
            <a:r>
              <a:rPr lang="en-US" sz="1600" i="1" dirty="0" err="1" smtClean="0"/>
              <a:t>cz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Klienti</a:t>
            </a:r>
            <a:r>
              <a:rPr lang="en-US" sz="1600" i="1" dirty="0" smtClean="0"/>
              <a:t> </a:t>
            </a:r>
            <a:r>
              <a:rPr lang="en-US" sz="1600" i="1" dirty="0" err="1"/>
              <a:t>pojišťoven</a:t>
            </a:r>
            <a:r>
              <a:rPr lang="en-US" sz="1600" i="1" dirty="0"/>
              <a:t>, </a:t>
            </a:r>
            <a:r>
              <a:rPr lang="en-US" sz="1600" i="1" dirty="0" err="1"/>
              <a:t>které</a:t>
            </a:r>
            <a:r>
              <a:rPr lang="en-US" sz="1600" i="1" dirty="0"/>
              <a:t> </a:t>
            </a:r>
            <a:r>
              <a:rPr lang="en-US" sz="1600" i="1" dirty="0" err="1"/>
              <a:t>ukončí</a:t>
            </a:r>
            <a:r>
              <a:rPr lang="en-US" sz="1600" i="1" dirty="0"/>
              <a:t> </a:t>
            </a:r>
            <a:r>
              <a:rPr lang="en-US" sz="1600" i="1" dirty="0" err="1"/>
              <a:t>svou</a:t>
            </a:r>
            <a:r>
              <a:rPr lang="en-US" sz="1600" i="1" dirty="0"/>
              <a:t> </a:t>
            </a:r>
            <a:r>
              <a:rPr lang="en-US" sz="1600" i="1" dirty="0" err="1"/>
              <a:t>činnost</a:t>
            </a:r>
            <a:r>
              <a:rPr lang="en-US" sz="1600" i="1" dirty="0"/>
              <a:t>, se </a:t>
            </a:r>
            <a:r>
              <a:rPr lang="en-US" sz="1600" i="1" dirty="0" err="1"/>
              <a:t>automaticky</a:t>
            </a:r>
            <a:r>
              <a:rPr lang="en-US" sz="1600" i="1" dirty="0"/>
              <a:t> </a:t>
            </a:r>
            <a:r>
              <a:rPr lang="en-US" sz="1600" i="1" dirty="0" err="1"/>
              <a:t>vrátí</a:t>
            </a:r>
            <a:r>
              <a:rPr lang="en-US" sz="1600" i="1" dirty="0"/>
              <a:t> k </a:t>
            </a:r>
            <a:r>
              <a:rPr lang="en-US" sz="1600" i="1" u="sng" dirty="0" err="1"/>
              <a:t>Všeobecné</a:t>
            </a:r>
            <a:r>
              <a:rPr lang="en-US" sz="1600" i="1" dirty="0" smtClean="0"/>
              <a:t>.  </a:t>
            </a:r>
          </a:p>
          <a:p>
            <a:endParaRPr lang="en-US" sz="1600" dirty="0" smtClean="0"/>
          </a:p>
          <a:p>
            <a:r>
              <a:rPr lang="en-US" sz="1600" dirty="0" smtClean="0"/>
              <a:t>lit. </a:t>
            </a:r>
            <a:r>
              <a:rPr lang="en-US" sz="1600" i="1" dirty="0" smtClean="0"/>
              <a:t>Clients </a:t>
            </a:r>
            <a:r>
              <a:rPr lang="en-US" sz="1600" i="1" dirty="0"/>
              <a:t>of insurance companies which </a:t>
            </a:r>
            <a:r>
              <a:rPr lang="en-US" sz="1600" i="1" dirty="0" smtClean="0"/>
              <a:t>shut down will </a:t>
            </a:r>
            <a:r>
              <a:rPr lang="en-US" sz="1600" i="1" dirty="0"/>
              <a:t>automatically return to the </a:t>
            </a:r>
            <a:r>
              <a:rPr lang="en-US" sz="1600" i="1" u="sng" dirty="0" smtClean="0"/>
              <a:t>General {one}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80312" y="1484784"/>
            <a:ext cx="1152128" cy="7920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" y="274971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4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68127"/>
            <a:ext cx="4191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41" y="1201316"/>
            <a:ext cx="4307543" cy="22996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Reconstruction of a syntactic construction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95536" y="1772816"/>
            <a:ext cx="4695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3" name="Obdélník 2"/>
          <p:cNvSpPr/>
          <p:nvPr/>
        </p:nvSpPr>
        <p:spPr>
          <a:xfrm>
            <a:off x="91446" y="45811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 err="1"/>
              <a:t>Udělal</a:t>
            </a:r>
            <a:r>
              <a:rPr lang="en-US" sz="2400" i="1" dirty="0"/>
              <a:t> to </a:t>
            </a:r>
            <a:r>
              <a:rPr lang="en-US" sz="2400" i="1" dirty="0" err="1"/>
              <a:t>rychle</a:t>
            </a:r>
            <a:r>
              <a:rPr lang="en-US" sz="2400" i="1" dirty="0"/>
              <a:t> </a:t>
            </a:r>
            <a:r>
              <a:rPr lang="en-US" sz="2400" i="1" dirty="0" err="1"/>
              <a:t>jako</a:t>
            </a:r>
            <a:r>
              <a:rPr lang="en-US" sz="2400" i="1" dirty="0"/>
              <a:t> </a:t>
            </a:r>
            <a:r>
              <a:rPr lang="en-US" sz="2400" i="1" dirty="0" err="1"/>
              <a:t>Tonda</a:t>
            </a:r>
            <a:r>
              <a:rPr lang="en-US" sz="2400" i="1" dirty="0"/>
              <a:t>. (=lit. (He) did it fast like </a:t>
            </a:r>
            <a:r>
              <a:rPr lang="en-US" sz="2400" i="1" dirty="0" err="1"/>
              <a:t>Tonda</a:t>
            </a:r>
            <a:r>
              <a:rPr lang="en-US" sz="2400" i="1" dirty="0"/>
              <a:t>)</a:t>
            </a:r>
            <a:endParaRPr lang="cs-CZ" sz="2400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" y="274971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3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-180528" y="836613"/>
            <a:ext cx="8362950" cy="1079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Contextual </a:t>
            </a:r>
            <a:r>
              <a:rPr lang="en-US" b="1" dirty="0" err="1" smtClean="0"/>
              <a:t>boundness</a:t>
            </a:r>
            <a:r>
              <a:rPr lang="en-US" b="1" dirty="0" smtClean="0"/>
              <a:t> (TFA)</a:t>
            </a:r>
            <a:endParaRPr lang="cs-CZ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8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-180528" y="836613"/>
            <a:ext cx="8362950" cy="1079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Contextual </a:t>
            </a:r>
            <a:r>
              <a:rPr lang="en-US" b="1" dirty="0" err="1" smtClean="0"/>
              <a:t>boundness</a:t>
            </a:r>
            <a:r>
              <a:rPr lang="en-US" b="1" dirty="0" smtClean="0"/>
              <a:t> (TFA)</a:t>
            </a:r>
            <a:endParaRPr lang="cs-CZ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8313" y="1698079"/>
            <a:ext cx="8229600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/>
              <a:t>Topic-focus articulation</a:t>
            </a:r>
            <a:r>
              <a:rPr lang="cs-CZ" sz="2800" dirty="0" smtClean="0"/>
              <a:t> (</a:t>
            </a:r>
            <a:r>
              <a:rPr lang="cs-CZ" sz="2800" dirty="0" err="1" smtClean="0"/>
              <a:t>information</a:t>
            </a:r>
            <a:r>
              <a:rPr lang="cs-CZ" sz="2800" dirty="0" smtClean="0"/>
              <a:t> </a:t>
            </a:r>
            <a:r>
              <a:rPr lang="cs-CZ" sz="2800" dirty="0" err="1" smtClean="0"/>
              <a:t>structure</a:t>
            </a:r>
            <a:r>
              <a:rPr lang="cs-CZ" sz="2800" dirty="0" smtClean="0"/>
              <a:t>)</a:t>
            </a:r>
            <a:r>
              <a:rPr lang="en-US" sz="2800" dirty="0" smtClean="0"/>
              <a:t>: reflects the cognitively based ‚given‘ – ‚new‘ strategy  BUT belongs to the systems of individual languages rather than to the domain of cognition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description of TFA is an integral part of  the representation of the (literal) meaning of the sentence (</a:t>
            </a:r>
            <a:r>
              <a:rPr lang="en-US" sz="2800" dirty="0" err="1" smtClean="0"/>
              <a:t>Sgall</a:t>
            </a:r>
            <a:r>
              <a:rPr lang="en-US" sz="2800" dirty="0" smtClean="0"/>
              <a:t> et al. 1986) =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TFA is semantically relevant</a:t>
            </a:r>
            <a:r>
              <a:rPr lang="en-US" sz="2800" dirty="0" smtClean="0"/>
              <a:t>	</a:t>
            </a:r>
            <a:endParaRPr lang="en-US" sz="2800" dirty="0" smtClean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a declarative sentence asserts that its 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Focus</a:t>
            </a:r>
            <a:r>
              <a:rPr lang="en-US" sz="2800" dirty="0" smtClean="0"/>
              <a:t> holds about its 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Topic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F(T)</a:t>
            </a:r>
            <a:endParaRPr lang="cs-CZ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468313" y="836613"/>
            <a:ext cx="8362950" cy="10795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Contextual </a:t>
            </a:r>
            <a:r>
              <a:rPr lang="en-US" b="1" dirty="0" err="1" smtClean="0"/>
              <a:t>boundness</a:t>
            </a:r>
            <a:r>
              <a:rPr lang="en-US" b="1" dirty="0" smtClean="0"/>
              <a:t> (TFA)</a:t>
            </a:r>
            <a:endParaRPr lang="cs-CZ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700808"/>
            <a:ext cx="8712968" cy="44644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a specific </a:t>
            </a:r>
            <a:r>
              <a:rPr lang="en-US" sz="2400" dirty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TFA attribute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values: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400" dirty="0"/>
              <a:t> for a non-contrastive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contextually bound node</a:t>
            </a:r>
            <a:endParaRPr lang="en-U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400" dirty="0" smtClean="0"/>
              <a:t> </a:t>
            </a:r>
            <a:r>
              <a:rPr lang="en-US" sz="2400" dirty="0"/>
              <a:t>for a </a:t>
            </a:r>
            <a:r>
              <a:rPr lang="en-US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contrastive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contextually bound node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	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 dirty="0"/>
              <a:t> for a contextually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non-bound node</a:t>
            </a:r>
            <a:endParaRPr lang="en-US" sz="2400" b="1" dirty="0"/>
          </a:p>
          <a:p>
            <a:pPr>
              <a:lnSpc>
                <a:spcPct val="80000"/>
              </a:lnSpc>
              <a:buFontTx/>
              <a:buNone/>
            </a:pPr>
            <a:endParaRPr lang="cs-CZ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dirty="0" err="1"/>
              <a:t>Cz</a:t>
            </a:r>
            <a:r>
              <a:rPr lang="cs-CZ" sz="2400" dirty="0"/>
              <a:t>.</a:t>
            </a:r>
            <a:r>
              <a:rPr lang="en-US" sz="2400" dirty="0"/>
              <a:t>: </a:t>
            </a:r>
            <a:r>
              <a:rPr lang="cs-CZ" sz="2400" i="1" dirty="0"/>
              <a:t>Běloruský p</a:t>
            </a:r>
            <a:r>
              <a:rPr lang="en-US" sz="2400" i="1" dirty="0"/>
              <a:t>resident </a:t>
            </a:r>
            <a:r>
              <a:rPr lang="cs-CZ" sz="2400" i="1" dirty="0"/>
              <a:t>Alexandr </a:t>
            </a:r>
            <a:r>
              <a:rPr lang="en-US" sz="2400" i="1" dirty="0"/>
              <a:t>Luka</a:t>
            </a:r>
            <a:r>
              <a:rPr lang="cs-CZ" sz="2400" i="1" dirty="0"/>
              <a:t>š</a:t>
            </a:r>
            <a:r>
              <a:rPr lang="en-US" sz="2400" i="1" dirty="0" err="1"/>
              <a:t>enko</a:t>
            </a:r>
            <a:r>
              <a:rPr lang="cs-CZ" sz="2400" i="1" dirty="0"/>
              <a:t> nařídil pozastavit likvidaci vojenské techniky na území republiky</a:t>
            </a:r>
            <a:r>
              <a:rPr lang="cs-CZ" sz="24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Engl.: </a:t>
            </a:r>
            <a:r>
              <a:rPr lang="cs-CZ" sz="2400" dirty="0"/>
              <a:t>(lit.) </a:t>
            </a:r>
            <a:r>
              <a:rPr lang="cs-CZ" sz="2400" i="1" dirty="0" err="1"/>
              <a:t>Belorussian</a:t>
            </a:r>
            <a:r>
              <a:rPr lang="cs-CZ" sz="2400" i="1" dirty="0"/>
              <a:t> president Alexandr Lukašenko </a:t>
            </a:r>
            <a:r>
              <a:rPr lang="cs-CZ" sz="2400" i="1" dirty="0" err="1"/>
              <a:t>ordered</a:t>
            </a:r>
            <a:r>
              <a:rPr lang="cs-CZ" sz="2400" i="1" dirty="0"/>
              <a:t> </a:t>
            </a:r>
            <a:r>
              <a:rPr lang="cs-CZ" sz="2400" i="1" dirty="0" smtClean="0"/>
              <a:t>to</a:t>
            </a:r>
            <a:r>
              <a:rPr lang="en-US" sz="2400" i="1" dirty="0" smtClean="0"/>
              <a:t> </a:t>
            </a:r>
            <a:r>
              <a:rPr lang="cs-CZ" sz="2400" i="1" dirty="0" smtClean="0"/>
              <a:t>stop </a:t>
            </a:r>
            <a:r>
              <a:rPr lang="cs-CZ" sz="2400" i="1" dirty="0" err="1"/>
              <a:t>liquidation</a:t>
            </a:r>
            <a:r>
              <a:rPr lang="cs-CZ" sz="2400" i="1" dirty="0"/>
              <a:t> (</a:t>
            </a:r>
            <a:r>
              <a:rPr lang="cs-CZ" sz="2400" i="1" dirty="0" err="1"/>
              <a:t>of</a:t>
            </a:r>
            <a:r>
              <a:rPr lang="cs-CZ" sz="2400" i="1" dirty="0"/>
              <a:t>) </a:t>
            </a:r>
            <a:r>
              <a:rPr lang="cs-CZ" sz="2400" i="1" dirty="0" err="1"/>
              <a:t>military</a:t>
            </a:r>
            <a:r>
              <a:rPr lang="cs-CZ" sz="2400" i="1" dirty="0"/>
              <a:t> </a:t>
            </a:r>
            <a:r>
              <a:rPr lang="cs-CZ" sz="2400" i="1" dirty="0" err="1" smtClean="0"/>
              <a:t>te</a:t>
            </a:r>
            <a:r>
              <a:rPr lang="en-US" sz="2400" i="1" dirty="0" smtClean="0"/>
              <a:t>c</a:t>
            </a:r>
            <a:r>
              <a:rPr lang="cs-CZ" sz="2400" i="1" dirty="0" err="1" smtClean="0"/>
              <a:t>hnique</a:t>
            </a:r>
            <a:r>
              <a:rPr lang="cs-CZ" sz="2400" i="1" dirty="0" smtClean="0"/>
              <a:t> </a:t>
            </a:r>
            <a:r>
              <a:rPr lang="cs-CZ" sz="2400" i="1" dirty="0"/>
              <a:t>on </a:t>
            </a:r>
            <a:r>
              <a:rPr lang="cs-CZ" sz="2400" i="1" dirty="0" err="1"/>
              <a:t>territory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republic</a:t>
            </a:r>
            <a:r>
              <a:rPr lang="cs-CZ" sz="2400" dirty="0"/>
              <a:t>.</a:t>
            </a:r>
            <a:endParaRPr lang="en-US" sz="2400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/>
            <a:endParaRPr lang="cs-CZ" sz="1200">
              <a:solidFill>
                <a:srgbClr val="898989"/>
              </a:solidFill>
              <a:effectLst/>
              <a:latin typeface="Calibri" pitchFamily="34" charset="0"/>
            </a:endParaRPr>
          </a:p>
        </p:txBody>
      </p:sp>
      <p:pic>
        <p:nvPicPr>
          <p:cNvPr id="21506" name="Picture 2" descr="tre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33375"/>
            <a:ext cx="41592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39973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084888" y="260350"/>
            <a:ext cx="1079500" cy="58324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127625" y="118745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effectLst/>
                <a:latin typeface="Calibri" pitchFamily="34" charset="0"/>
              </a:rPr>
              <a:t>T</a:t>
            </a:r>
            <a:endParaRPr lang="cs-CZ" sz="3200" b="1">
              <a:solidFill>
                <a:schemeClr val="hlink"/>
              </a:solidFill>
              <a:effectLst/>
              <a:latin typeface="Calibri" pitchFamily="34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640513" y="75565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effectLst/>
                <a:latin typeface="Calibri" pitchFamily="34" charset="0"/>
              </a:rPr>
              <a:t>F</a:t>
            </a:r>
            <a:endParaRPr lang="cs-CZ" sz="3200" b="1">
              <a:solidFill>
                <a:schemeClr val="hlink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/>
      <p:bldP spid="276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26F2-9A39-492D-A31F-02D0FF9B80C0}" type="slidenum">
              <a:rPr lang="en-US" altLang="cs-CZ"/>
              <a:pPr/>
              <a:t>5</a:t>
            </a:fld>
            <a:endParaRPr lang="en-US" altLang="cs-CZ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272415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91138" name="Picture 2" descr="i-layers-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19125"/>
            <a:ext cx="36957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228184" y="1904999"/>
            <a:ext cx="25922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cs-CZ" sz="2800" b="1" i="1" dirty="0" smtClean="0"/>
              <a:t>(</a:t>
            </a:r>
            <a:r>
              <a:rPr lang="en-US" altLang="cs-CZ" sz="2800" b="1" i="1" dirty="0" smtClean="0"/>
              <a:t>He</a:t>
            </a:r>
            <a:r>
              <a:rPr lang="ru-RU" altLang="cs-CZ" sz="2800" b="1" i="1" dirty="0" smtClean="0"/>
              <a:t>) </a:t>
            </a:r>
            <a:r>
              <a:rPr lang="en-US" altLang="cs-CZ" sz="2800" b="1" i="1" dirty="0" smtClean="0"/>
              <a:t>would go to the forest</a:t>
            </a:r>
            <a:r>
              <a:rPr lang="ru-RU" altLang="cs-CZ" sz="2800" b="1" i="1" dirty="0" smtClean="0"/>
              <a:t>.</a:t>
            </a:r>
            <a:endParaRPr lang="en-US" altLang="cs-CZ" sz="2800" b="1" i="1" dirty="0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07504" y="1904999"/>
            <a:ext cx="2209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ctr">
              <a:spcBef>
                <a:spcPct val="50000"/>
              </a:spcBef>
              <a:defRPr sz="2800" b="1" i="1"/>
            </a:lvl1pPr>
          </a:lstStyle>
          <a:p>
            <a:r>
              <a:rPr lang="cs-CZ" altLang="cs-CZ" dirty="0"/>
              <a:t>Byl by šel </a:t>
            </a:r>
            <a:r>
              <a:rPr lang="cs-CZ" altLang="cs-CZ" dirty="0" err="1"/>
              <a:t>dolesa</a:t>
            </a:r>
            <a:r>
              <a:rPr lang="ru-RU" altLang="cs-CZ" dirty="0"/>
              <a:t>.</a:t>
            </a:r>
            <a:endParaRPr lang="en-US" altLang="cs-CZ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468313" y="836613"/>
            <a:ext cx="8362950" cy="1079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TFA -present </a:t>
            </a:r>
            <a:r>
              <a:rPr lang="en-US" dirty="0" err="1"/>
              <a:t>programme</a:t>
            </a:r>
            <a:endParaRPr lang="cs-CZ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Annotation of TFA in an English parallel text based on the same theory</a:t>
            </a:r>
          </a:p>
          <a:p>
            <a:r>
              <a:rPr lang="en-US" smtClean="0"/>
              <a:t>=&gt; preparation of a manual for such an annotation</a:t>
            </a:r>
          </a:p>
          <a:p>
            <a:r>
              <a:rPr lang="en-US" smtClean="0"/>
              <a:t>Comparison of results</a:t>
            </a:r>
          </a:p>
          <a:p>
            <a:r>
              <a:rPr lang="en-US" smtClean="0">
                <a:sym typeface="Wingdings" pitchFamily="2" charset="2"/>
              </a:rPr>
              <a:t> material for contrastive studies on TFA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4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251520" y="836613"/>
            <a:ext cx="8784976" cy="1079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TFA salience -tentative </a:t>
            </a:r>
            <a:r>
              <a:rPr lang="en-US" dirty="0"/>
              <a:t>“rules”</a:t>
            </a:r>
            <a:endParaRPr lang="cs-CZ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(i) if r is expressed by a weak pronoun (or zero, i.e. deleted in the surface shape) in a sentence, it retains its salience degree after this sentence is uttered: dg</a:t>
            </a:r>
            <a:r>
              <a:rPr lang="en-US" sz="2000" baseline="-25000" smtClean="0"/>
              <a:t>i</a:t>
            </a:r>
            <a:r>
              <a:rPr lang="en-US" sz="2000" smtClean="0"/>
              <a:t>(r) := dg</a:t>
            </a:r>
            <a:r>
              <a:rPr lang="en-US" sz="2000" baseline="-25000" smtClean="0"/>
              <a:t>i-1</a:t>
            </a:r>
            <a:r>
              <a:rPr lang="en-US" sz="2000" smtClean="0"/>
              <a:t>(r);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(ii) if r is expressed by a noun (group) carrying nb, then dg</a:t>
            </a:r>
            <a:r>
              <a:rPr lang="en-US" sz="2000" baseline="-25000" smtClean="0"/>
              <a:t>i</a:t>
            </a:r>
            <a:r>
              <a:rPr lang="en-US" sz="2000" smtClean="0"/>
              <a:t>(r) = 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(iii) if r is expressed by a noun (group) carrying cb, then dg</a:t>
            </a:r>
            <a:r>
              <a:rPr lang="en-US" sz="2000" baseline="-25000" smtClean="0"/>
              <a:t>i</a:t>
            </a:r>
            <a:r>
              <a:rPr lang="en-US" sz="2000" smtClean="0"/>
              <a:t>(r) =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(iv) dg</a:t>
            </a:r>
            <a:r>
              <a:rPr lang="en-US" sz="2000" baseline="-25000" smtClean="0"/>
              <a:t>i</a:t>
            </a:r>
            <a:r>
              <a:rPr lang="en-US" sz="2000" smtClean="0"/>
              <a:t>(q) := dg</a:t>
            </a:r>
            <a:r>
              <a:rPr lang="en-US" sz="2000" baseline="-25000" smtClean="0"/>
              <a:t>i</a:t>
            </a:r>
            <a:r>
              <a:rPr lang="en-US" sz="2000" smtClean="0"/>
              <a:t>(r) +2  obtains for every referent q that is not itself referred to in </a:t>
            </a:r>
            <a:r>
              <a:rPr lang="en-US" sz="2000" i="1" smtClean="0"/>
              <a:t>S</a:t>
            </a:r>
            <a:r>
              <a:rPr lang="en-US" sz="2000" i="1" baseline="-25000" smtClean="0"/>
              <a:t>i</a:t>
            </a:r>
            <a:r>
              <a:rPr lang="en-US" sz="2000" smtClean="0"/>
              <a:t>, but is immediately associated with an item present here;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(v) if r neither is included in </a:t>
            </a:r>
            <a:r>
              <a:rPr lang="en-US" sz="2000" i="1" smtClean="0"/>
              <a:t>S</a:t>
            </a:r>
            <a:r>
              <a:rPr lang="en-US" sz="2000" i="1" baseline="-25000" smtClean="0"/>
              <a:t>i</a:t>
            </a:r>
            <a:r>
              <a:rPr lang="en-US" sz="2000" smtClean="0"/>
              <a:t>, nor refers to an associated object, and has been mentioned in the focus of the preceding sentence, then dg</a:t>
            </a:r>
            <a:r>
              <a:rPr lang="en-US" sz="2000" baseline="-25000" smtClean="0"/>
              <a:t>i</a:t>
            </a:r>
            <a:r>
              <a:rPr lang="en-US" sz="2000" smtClean="0"/>
              <a:t>(r) :=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	dg</a:t>
            </a:r>
            <a:r>
              <a:rPr lang="en-US" sz="2000" baseline="-25000" smtClean="0"/>
              <a:t>i-1</a:t>
            </a:r>
            <a:r>
              <a:rPr lang="en-US" sz="2000" smtClean="0"/>
              <a:t>(r) +2.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(vi) if r neither is included in </a:t>
            </a:r>
            <a:r>
              <a:rPr lang="en-US" sz="2000" i="1" smtClean="0"/>
              <a:t>S</a:t>
            </a:r>
            <a:r>
              <a:rPr lang="en-US" sz="2000" i="1" baseline="-25000" smtClean="0"/>
              <a:t>i</a:t>
            </a:r>
            <a:r>
              <a:rPr lang="en-US" sz="2000" smtClean="0"/>
              <a:t>, nor refers to an associated object,  and has been mentioned in the topic of the preceding sentence, then dg</a:t>
            </a:r>
            <a:r>
              <a:rPr lang="en-US" sz="2000" baseline="-25000" smtClean="0"/>
              <a:t>i</a:t>
            </a:r>
            <a:r>
              <a:rPr lang="en-US" sz="2000" smtClean="0"/>
              <a:t>(r) := dg</a:t>
            </a:r>
            <a:r>
              <a:rPr lang="en-US" sz="2000" baseline="-25000" smtClean="0"/>
              <a:t>i-1</a:t>
            </a:r>
            <a:r>
              <a:rPr lang="en-US" sz="2000" smtClean="0"/>
              <a:t>(r) +1.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775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251520" y="836613"/>
            <a:ext cx="8784976" cy="1079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salience –Text 1</a:t>
            </a:r>
            <a:endParaRPr lang="cs-CZ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1. Across the river </a:t>
            </a:r>
            <a:r>
              <a:rPr lang="en-US" sz="16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</a:t>
            </a:r>
            <a:r>
              <a:rPr lang="en-US" sz="1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smtClean="0"/>
              <a:t>could now see a fire with </a:t>
            </a:r>
            <a:r>
              <a:rPr lang="en-US" sz="16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figures</a:t>
            </a:r>
            <a:r>
              <a:rPr lang="en-US" sz="1600" smtClean="0"/>
              <a:t> beside it.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2. When they moved closer,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3. they could make out two white horses against the background of the dark bushes.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4. Then he recognized them.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5. The pale blue </a:t>
            </a:r>
            <a:r>
              <a:rPr lang="en-US" sz="16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buggy</a:t>
            </a:r>
            <a:r>
              <a:rPr lang="en-US" sz="1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6. Two hours ago, </a:t>
            </a:r>
            <a:r>
              <a:rPr lang="en-US" sz="16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beauty</a:t>
            </a:r>
            <a:r>
              <a:rPr lang="en-US" sz="1600" smtClean="0"/>
              <a:t> from Chicago had sat on the seat.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7. While the </a:t>
            </a:r>
            <a:r>
              <a:rPr lang="en-US" sz="16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black man</a:t>
            </a:r>
            <a:r>
              <a:rPr lang="en-US" sz="1600" smtClean="0"/>
              <a:t> in livery had gone into Kapino’s for beer.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8. They stopped 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9. and looked across the river.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10. The young lady in the white dress was biting into a chicken leg. 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11. </a:t>
            </a:r>
            <a:r>
              <a:rPr lang="en-US" sz="16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</a:t>
            </a:r>
            <a:r>
              <a:rPr lang="en-US" sz="1600" smtClean="0"/>
              <a:t> looked at</a:t>
            </a:r>
            <a:r>
              <a:rPr lang="en-US" sz="1600" i="1" smtClean="0"/>
              <a:t> </a:t>
            </a:r>
            <a:r>
              <a:rPr lang="en-US" sz="1600" b="1" i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Magda</a:t>
            </a:r>
            <a:r>
              <a:rPr lang="en-US" sz="160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12. The child’s eyes, wide in amazement, stared across the river at this fairytale banquet. 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13. He looked at the straw hat.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14. Yes, beside it in the grass a pair of white shoes had been casually tossed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15. and beside them lay a crumpled white pile. …</a:t>
            </a:r>
            <a:r>
              <a:rPr lang="cs-CZ" sz="160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859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251520" y="836613"/>
            <a:ext cx="8784976" cy="1079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Salience </a:t>
            </a:r>
            <a:r>
              <a:rPr lang="en-US" dirty="0" smtClean="0"/>
              <a:t>–Text</a:t>
            </a:r>
            <a:endParaRPr lang="cs-CZ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r>
              <a:rPr lang="en-US" sz="1600" dirty="0" smtClean="0"/>
              <a:t>1.Across the river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</a:t>
            </a:r>
            <a:r>
              <a:rPr 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 smtClean="0"/>
              <a:t>could now see a fire with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figures</a:t>
            </a:r>
            <a:r>
              <a:rPr lang="en-US" sz="1600" dirty="0" smtClean="0"/>
              <a:t> beside it. 2. When they moved closer, 3. they could make out two white horses against the background of the dark bushes.4. Then he recognized them.5. The pale blue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buggy</a:t>
            </a:r>
            <a:r>
              <a:rPr lang="en-US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1600" dirty="0" smtClean="0"/>
              <a:t>6. Two hours ago,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beauty</a:t>
            </a:r>
            <a:r>
              <a:rPr lang="en-US" sz="1600" dirty="0" smtClean="0"/>
              <a:t> from Chicago had sat on the seat.7. While the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black man</a:t>
            </a:r>
            <a:r>
              <a:rPr lang="en-US" sz="1600" dirty="0" smtClean="0"/>
              <a:t> in livery had gone into </a:t>
            </a:r>
            <a:r>
              <a:rPr lang="en-US" sz="1600" dirty="0" err="1" smtClean="0"/>
              <a:t>Kapino’s</a:t>
            </a:r>
            <a:r>
              <a:rPr lang="en-US" sz="1600" dirty="0" smtClean="0"/>
              <a:t> for beer.8. They stopped …9. and looked across the river.10. The young lady in the white dress was biting into a chicken leg. …11.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</a:t>
            </a:r>
            <a:r>
              <a:rPr lang="en-US" sz="1600" dirty="0" smtClean="0"/>
              <a:t> looked at</a:t>
            </a:r>
            <a:r>
              <a:rPr lang="en-US" sz="1600" i="1" dirty="0" smtClean="0"/>
              <a:t>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Magda</a:t>
            </a:r>
            <a:r>
              <a:rPr lang="en-US" sz="1600" dirty="0" smtClean="0"/>
              <a:t>.12. The child’s eyes, wide in amazement, stared across the river at this fairytale banquet. …13. He looked at the straw hat.14. Yes, beside it in the grass a pair of white shoes had been casually tossed15. and beside them lay a crumpled white pile. …</a:t>
            </a:r>
            <a:r>
              <a:rPr lang="cs-CZ" sz="1600" dirty="0" smtClean="0"/>
              <a:t> </a:t>
            </a:r>
            <a:r>
              <a:rPr lang="en-US" sz="1600" dirty="0"/>
              <a:t>31. and … she had lifted the skirt over her head</a:t>
            </a:r>
            <a:r>
              <a:rPr lang="en-US" sz="1600" dirty="0" smtClean="0"/>
              <a:t>, 32</a:t>
            </a:r>
            <a:r>
              <a:rPr lang="en-US" sz="1600" dirty="0"/>
              <a:t>. slipped out of </a:t>
            </a:r>
            <a:r>
              <a:rPr lang="en-US" sz="1600" dirty="0" smtClean="0"/>
              <a:t>it 33</a:t>
            </a:r>
            <a:r>
              <a:rPr lang="en-US" sz="1600" dirty="0"/>
              <a:t>. and stood there in nothing but white knee-length knickers </a:t>
            </a:r>
            <a:r>
              <a:rPr lang="en-US" sz="1600" dirty="0" smtClean="0"/>
              <a:t>… 34</a:t>
            </a:r>
            <a:r>
              <a:rPr lang="en-US" sz="1600" dirty="0"/>
              <a:t>. He couldn’t take his eyes off her. </a:t>
            </a:r>
            <a:r>
              <a:rPr lang="en-US" sz="1600" dirty="0" smtClean="0"/>
              <a:t>… 35</a:t>
            </a:r>
            <a:r>
              <a:rPr lang="en-US" sz="1600" dirty="0"/>
              <a:t>. From downstream they could hear a banjo playing</a:t>
            </a:r>
            <a:r>
              <a:rPr lang="en-US" sz="1600" dirty="0" smtClean="0"/>
              <a:t>. 36</a:t>
            </a:r>
            <a:r>
              <a:rPr lang="en-US" sz="1600" dirty="0"/>
              <a:t>. A pleasant baritone voice sang: </a:t>
            </a:r>
            <a:r>
              <a:rPr lang="en-US" sz="1600" dirty="0" smtClean="0"/>
              <a:t>„…“ 37</a:t>
            </a:r>
            <a:r>
              <a:rPr lang="en-US" sz="1600" dirty="0"/>
              <a:t>. The girl let her hands drop</a:t>
            </a:r>
            <a:r>
              <a:rPr lang="en-US" sz="1600" dirty="0" smtClean="0"/>
              <a:t>… 38</a:t>
            </a:r>
            <a:r>
              <a:rPr lang="en-US" sz="1600" dirty="0"/>
              <a:t>. Cautiously, she stepped into the water</a:t>
            </a:r>
            <a:r>
              <a:rPr lang="en-US" sz="1600" dirty="0" smtClean="0"/>
              <a:t>. 39</a:t>
            </a:r>
            <a:r>
              <a:rPr lang="en-US" sz="1600" dirty="0"/>
              <a:t>. On their side of the river, …, something creaked</a:t>
            </a:r>
            <a:r>
              <a:rPr lang="en-US" sz="1600" dirty="0" smtClean="0"/>
              <a:t>. 40</a:t>
            </a:r>
            <a:r>
              <a:rPr lang="en-US" sz="1600" dirty="0"/>
              <a:t>. Looking towards the sound, he could barely distinguish the outline of a small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rowboat </a:t>
            </a:r>
            <a:r>
              <a:rPr lang="en-US" sz="1600" dirty="0" smtClean="0"/>
              <a:t>41</a:t>
            </a:r>
            <a:r>
              <a:rPr lang="en-US" sz="1600" dirty="0"/>
              <a:t>. and, in it, </a:t>
            </a:r>
            <a:r>
              <a:rPr lang="en-US" sz="16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someone’s dark silhouette</a:t>
            </a:r>
            <a:r>
              <a:rPr lang="en-US" sz="1600" dirty="0" smtClean="0"/>
              <a:t>. 42</a:t>
            </a:r>
            <a:r>
              <a:rPr lang="en-US" sz="1600" dirty="0"/>
              <a:t>. The moonlight fell on the head, the white whiskers, the hair in disarray</a:t>
            </a:r>
            <a:r>
              <a:rPr lang="en-US" sz="1600" dirty="0" smtClean="0"/>
              <a:t>. 43</a:t>
            </a:r>
            <a:r>
              <a:rPr lang="en-US" sz="1600" dirty="0"/>
              <a:t>. The Master</a:t>
            </a:r>
            <a:r>
              <a:rPr lang="en-US" sz="1600" dirty="0" smtClean="0"/>
              <a:t>! 44</a:t>
            </a:r>
            <a:r>
              <a:rPr lang="en-US" sz="1600" dirty="0"/>
              <a:t>. He looked quickly across the </a:t>
            </a:r>
            <a:r>
              <a:rPr lang="en-US" sz="1600" dirty="0" smtClean="0"/>
              <a:t>stream 45</a:t>
            </a:r>
            <a:r>
              <a:rPr lang="en-US" sz="1600" dirty="0"/>
              <a:t>. and saw the </a:t>
            </a:r>
            <a:r>
              <a:rPr lang="en-US" sz="1600" dirty="0" err="1"/>
              <a:t>Rusalka</a:t>
            </a:r>
            <a:r>
              <a:rPr lang="en-US" sz="1600" dirty="0"/>
              <a:t> up to her waist in the water. „Borne like a </a:t>
            </a:r>
            <a:r>
              <a:rPr lang="en-US" sz="1600" dirty="0" err="1"/>
              <a:t>vapour</a:t>
            </a:r>
            <a:r>
              <a:rPr lang="en-US" sz="1600" dirty="0"/>
              <a:t> </a:t>
            </a:r>
            <a:r>
              <a:rPr lang="en-US" sz="1600" dirty="0" smtClean="0"/>
              <a:t>…“</a:t>
            </a:r>
            <a:r>
              <a:rPr lang="en-US" sz="1600" dirty="0"/>
              <a:t>46. The Master’s head turned in profile towards the velvet baritone</a:t>
            </a:r>
            <a:r>
              <a:rPr lang="en-US" sz="1600" dirty="0" smtClean="0"/>
              <a:t>. 47</a:t>
            </a:r>
            <a:r>
              <a:rPr lang="en-US" sz="1600" dirty="0"/>
              <a:t>. He doesn’t see</a:t>
            </a:r>
            <a:r>
              <a:rPr lang="en-US" sz="1600" dirty="0" smtClean="0"/>
              <a:t>; 48</a:t>
            </a:r>
            <a:r>
              <a:rPr lang="en-US" sz="1600" dirty="0"/>
              <a:t>. he only hears</a:t>
            </a:r>
            <a:r>
              <a:rPr lang="en-US" sz="1600" dirty="0" smtClean="0"/>
              <a:t>, 49</a:t>
            </a:r>
            <a:r>
              <a:rPr lang="en-US" sz="1600" dirty="0"/>
              <a:t>. he thought</a:t>
            </a:r>
            <a:r>
              <a:rPr lang="en-US" sz="1600" dirty="0" smtClean="0"/>
              <a:t>. 50</a:t>
            </a:r>
            <a:r>
              <a:rPr lang="en-US" sz="1600" dirty="0"/>
              <a:t>. He himself saw. </a:t>
            </a:r>
            <a:r>
              <a:rPr lang="en-US" sz="1600" dirty="0" smtClean="0"/>
              <a:t>… 51</a:t>
            </a:r>
            <a:r>
              <a:rPr lang="en-US" sz="1600" dirty="0"/>
              <a:t>. The </a:t>
            </a:r>
            <a:r>
              <a:rPr lang="en-US" sz="1600" dirty="0" err="1"/>
              <a:t>Rusalka</a:t>
            </a:r>
            <a:r>
              <a:rPr lang="en-US" sz="1600" dirty="0"/>
              <a:t> was slowly lowering herself into the water, </a:t>
            </a:r>
            <a:r>
              <a:rPr lang="en-US" sz="1600" dirty="0" smtClean="0"/>
              <a:t>… 52</a:t>
            </a:r>
            <a:r>
              <a:rPr lang="en-US" sz="1600" dirty="0"/>
              <a:t>. Finally, all that remained on the water was a burning </a:t>
            </a:r>
            <a:r>
              <a:rPr lang="en-US" sz="1600" dirty="0" err="1"/>
              <a:t>waterlilly</a:t>
            </a:r>
            <a:r>
              <a:rPr lang="en-US" sz="1600" dirty="0" smtClean="0"/>
              <a:t>. 53</a:t>
            </a:r>
            <a:r>
              <a:rPr lang="en-US" sz="1600" dirty="0"/>
              <a:t>. Suddenly the child saw </a:t>
            </a:r>
            <a:r>
              <a:rPr lang="en-US" sz="1600" dirty="0" smtClean="0"/>
              <a:t>too 54</a:t>
            </a:r>
            <a:r>
              <a:rPr lang="en-US" sz="1600" dirty="0"/>
              <a:t>. and shrieked</a:t>
            </a:r>
            <a:r>
              <a:rPr lang="en-US" sz="1600" dirty="0" smtClean="0"/>
              <a:t>, 55</a:t>
            </a:r>
            <a:r>
              <a:rPr lang="en-US" sz="1600" dirty="0"/>
              <a:t>. „Papa</a:t>
            </a:r>
            <a:r>
              <a:rPr lang="en-US" sz="1600" dirty="0" smtClean="0"/>
              <a:t>!“ 56</a:t>
            </a:r>
            <a:r>
              <a:rPr lang="en-US" sz="1600" dirty="0"/>
              <a:t>. The Master started</a:t>
            </a:r>
            <a:r>
              <a:rPr lang="en-US" sz="1600" dirty="0" smtClean="0"/>
              <a:t>, 57</a:t>
            </a:r>
            <a:r>
              <a:rPr lang="en-US" sz="1600" dirty="0"/>
              <a:t>. looked </a:t>
            </a:r>
            <a:r>
              <a:rPr lang="en-US" sz="1600" dirty="0" smtClean="0"/>
              <a:t>around 58</a:t>
            </a:r>
            <a:r>
              <a:rPr lang="en-US" sz="1600" dirty="0"/>
              <a:t>. and then saw.</a:t>
            </a:r>
            <a:endParaRPr lang="cs-CZ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397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251520" y="836613"/>
            <a:ext cx="8784976" cy="1079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salience –Text 2</a:t>
            </a:r>
            <a:endParaRPr lang="cs-CZ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0" y="64023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The Project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co-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financed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by the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Union from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resources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of the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Fund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8313" y="1844675"/>
            <a:ext cx="8229600" cy="4302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16. The beauty stood up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17. and threw the half-eaten leg into the fire.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18. She stretched,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19. She said something to the man 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20. She lifted up her skirts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21. and, stepping gingerly through the grass,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22. she began walking upstream.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23. her head became a </a:t>
            </a:r>
            <a:r>
              <a:rPr lang="en-US" sz="1600" dirty="0" err="1" smtClean="0"/>
              <a:t>cooly</a:t>
            </a:r>
            <a:r>
              <a:rPr lang="en-US" sz="1600" dirty="0" smtClean="0"/>
              <a:t> glowing torch.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24. </a:t>
            </a:r>
            <a:r>
              <a:rPr lang="en-US" sz="1600" dirty="0" err="1" smtClean="0"/>
              <a:t>Intoxitated</a:t>
            </a:r>
            <a:r>
              <a:rPr lang="en-US" sz="1600" dirty="0" smtClean="0"/>
              <a:t>, </a:t>
            </a:r>
            <a:r>
              <a:rPr lang="en-US" sz="1600" dirty="0" err="1" smtClean="0"/>
              <a:t>Kovarik</a:t>
            </a:r>
            <a:r>
              <a:rPr lang="en-US" sz="1600" dirty="0" smtClean="0"/>
              <a:t> stepped forward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25. and silently followed the beautiful phantom’s pilgrimage.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26. The child padded silently behind him. 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27. The child whispered.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28. „She’s a </a:t>
            </a:r>
            <a:r>
              <a:rPr lang="en-US" sz="1600" dirty="0" err="1" smtClean="0"/>
              <a:t>Rusalka</a:t>
            </a:r>
            <a:r>
              <a:rPr lang="en-US" sz="1600" dirty="0" smtClean="0"/>
              <a:t>! A water nymph!“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29. He caught his breath.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30. The girl across the river unlaced her bodice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134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251520" y="836613"/>
            <a:ext cx="8784976" cy="1079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salience –Text 3</a:t>
            </a:r>
            <a:endParaRPr lang="cs-CZ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0" y="64023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The Project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co-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financed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by the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Union from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resources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of the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Fund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31. and … she had lifted the skirt over her head,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32. slipped out of it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33. and stood there in nothing but white knee-length knickers 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34. He couldn’t take his eyes off her. 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35. From downstream they could hear a banjo playing.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36. A pleasant baritone voice sang: „…“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37. The girl let her hands drop…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38. Cautiously, she stepped into the water.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39. On their side of the river, …, something creaked.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40. Looking towards the sound, he could barely distinguish the outline of a small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rowboat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41. and, in it, </a:t>
            </a:r>
            <a:r>
              <a:rPr lang="en-US" sz="16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someone’s dark silhouette</a:t>
            </a:r>
            <a:r>
              <a:rPr lang="en-US" sz="16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42. The moonlight fell on the head, the white whiskers, the hair in disarray.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43. The Master!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44. He looked quickly across the stream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45. and saw the </a:t>
            </a:r>
            <a:r>
              <a:rPr lang="en-US" sz="1600" dirty="0" err="1" smtClean="0"/>
              <a:t>Rusalka</a:t>
            </a:r>
            <a:r>
              <a:rPr lang="en-US" sz="1600" dirty="0" smtClean="0"/>
              <a:t> up to her waist in the water. „Borne like a </a:t>
            </a:r>
            <a:r>
              <a:rPr lang="en-US" sz="1600" dirty="0" err="1" smtClean="0"/>
              <a:t>vapour</a:t>
            </a:r>
            <a:r>
              <a:rPr lang="en-US" sz="1600" dirty="0" smtClean="0"/>
              <a:t> …“</a:t>
            </a:r>
          </a:p>
          <a:p>
            <a:pPr>
              <a:lnSpc>
                <a:spcPct val="80000"/>
              </a:lnSpc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220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251520" y="836613"/>
            <a:ext cx="8784976" cy="1079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salience –Text 4</a:t>
            </a:r>
            <a:endParaRPr lang="cs-CZ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0" y="64023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The Project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co-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financed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by the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Union from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resources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of the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Fund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46. The Master’s head turned in profile towards the velvet baritone.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47. He doesn’t see;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48. he only hears,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49. he thought.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50. He himself saw. 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51. The </a:t>
            </a:r>
            <a:r>
              <a:rPr lang="en-US" sz="2000" dirty="0" err="1" smtClean="0"/>
              <a:t>Rusalka</a:t>
            </a:r>
            <a:r>
              <a:rPr lang="en-US" sz="2000" dirty="0" smtClean="0"/>
              <a:t> was slowly lowering herself into the water, …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52. Finally, all that remained on the water was a burning </a:t>
            </a:r>
            <a:r>
              <a:rPr lang="en-US" sz="2000" dirty="0" err="1" smtClean="0"/>
              <a:t>waterlilly</a:t>
            </a:r>
            <a:r>
              <a:rPr lang="en-US" sz="20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53. Suddenly the child saw too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54. and shrieked,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55. „Papa!“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56. The Master started,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57. looked around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58. and then saw.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895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251520" y="836613"/>
            <a:ext cx="8784976" cy="10795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Text analysis</a:t>
            </a:r>
            <a:endParaRPr lang="cs-CZ" b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0" y="6402388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The Project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is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co-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financed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by the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Union from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resources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of the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1600" dirty="0" smtClean="0">
                <a:solidFill>
                  <a:schemeClr val="bg2">
                    <a:lumMod val="25000"/>
                  </a:schemeClr>
                </a:solidFill>
              </a:rPr>
              <a:t>Fund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628775"/>
            <a:ext cx="82296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smtClean="0"/>
              <a:t>seven selected ‚objects‘ (better to say: mental images of objects):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Dvořák’s daughter </a:t>
            </a:r>
            <a:r>
              <a:rPr lang="en-US" sz="1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Magda</a:t>
            </a:r>
            <a:r>
              <a:rPr lang="en-US" sz="1600" smtClean="0"/>
              <a:t> (M),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her lover </a:t>
            </a:r>
            <a:r>
              <a:rPr lang="en-US" sz="1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Kovarik</a:t>
            </a:r>
            <a:r>
              <a:rPr lang="en-US" sz="1600" smtClean="0"/>
              <a:t> (K),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the </a:t>
            </a:r>
            <a:r>
              <a:rPr lang="en-US" sz="1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lady</a:t>
            </a:r>
            <a:r>
              <a:rPr lang="en-US" sz="1600" smtClean="0"/>
              <a:t> (L, referred to also as </a:t>
            </a:r>
            <a:r>
              <a:rPr lang="en-US" sz="1600" i="1" smtClean="0"/>
              <a:t>Rusalka</a:t>
            </a:r>
            <a:r>
              <a:rPr lang="en-US" sz="1600" smtClean="0"/>
              <a:t>, </a:t>
            </a:r>
            <a:r>
              <a:rPr lang="en-US" sz="1600" i="1" smtClean="0"/>
              <a:t>waterlilly, strawhat</a:t>
            </a:r>
            <a:r>
              <a:rPr lang="en-US" sz="1600" smtClean="0"/>
              <a:t>, </a:t>
            </a:r>
            <a:r>
              <a:rPr lang="en-US" sz="1600" i="1" smtClean="0"/>
              <a:t>a pair of white </a:t>
            </a:r>
            <a:r>
              <a:rPr lang="cs-CZ" sz="1600" i="1" smtClean="0"/>
              <a:t>	</a:t>
            </a:r>
            <a:r>
              <a:rPr lang="en-US" sz="1600" i="1" smtClean="0"/>
              <a:t>shoes</a:t>
            </a:r>
            <a:r>
              <a:rPr lang="en-US" sz="1600" smtClean="0"/>
              <a:t>, </a:t>
            </a:r>
            <a:r>
              <a:rPr lang="en-US" sz="1600" i="1" smtClean="0"/>
              <a:t>a crumpled white pile)</a:t>
            </a:r>
            <a:r>
              <a:rPr lang="en-US" sz="1600" smtClean="0"/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the </a:t>
            </a:r>
            <a:r>
              <a:rPr lang="en-US" sz="1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black man</a:t>
            </a:r>
            <a:r>
              <a:rPr lang="en-US" sz="1600" smtClean="0"/>
              <a:t> (A, referred to also as </a:t>
            </a:r>
            <a:r>
              <a:rPr lang="en-US" sz="1600" i="1" smtClean="0"/>
              <a:t>banjo, baritone voice</a:t>
            </a:r>
            <a:r>
              <a:rPr lang="en-US" sz="1600" smtClean="0"/>
              <a:t>),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the </a:t>
            </a:r>
            <a:r>
              <a:rPr lang="en-US" sz="1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buggy</a:t>
            </a:r>
            <a:r>
              <a:rPr lang="en-US" sz="1600" smtClean="0"/>
              <a:t> (B, also </a:t>
            </a:r>
            <a:r>
              <a:rPr lang="en-US" sz="1600" i="1" smtClean="0"/>
              <a:t>horses, figures</a:t>
            </a:r>
            <a:r>
              <a:rPr lang="en-US" sz="1600" smtClean="0"/>
              <a:t>),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the </a:t>
            </a:r>
            <a:r>
              <a:rPr lang="en-US" sz="1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rowboat</a:t>
            </a:r>
            <a:r>
              <a:rPr lang="en-US" sz="1600" smtClean="0"/>
              <a:t> (R)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</a:t>
            </a:r>
            <a:r>
              <a:rPr lang="en-US" sz="1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Dvořák</a:t>
            </a:r>
            <a:r>
              <a:rPr lang="en-US" sz="1600" smtClean="0"/>
              <a:t> (D).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The rule (iv) for associated items (thus e.g. </a:t>
            </a:r>
            <a:r>
              <a:rPr lang="en-US" sz="1600" i="1" smtClean="0"/>
              <a:t>banquet</a:t>
            </a:r>
            <a:r>
              <a:rPr lang="en-US" sz="1600" smtClean="0"/>
              <a:t> in sentence 12 is associated with L and 	A) not taken into account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In underlying representations of the sentences elements deleted in the surface shape of the sentence are </a:t>
            </a:r>
            <a:r>
              <a:rPr lang="en-US" sz="1600" b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reconstructed</a:t>
            </a:r>
            <a:r>
              <a:rPr lang="en-US" sz="1600" smtClean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‘zero’ in  9 (as if there were the pronoun </a:t>
            </a:r>
            <a:r>
              <a:rPr lang="en-US" sz="1600" i="1" smtClean="0"/>
              <a:t>they</a:t>
            </a:r>
            <a:r>
              <a:rPr lang="en-US" sz="1600" smtClean="0"/>
              <a:t> referring to M and K),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in 17, 21, 32 and 33  (as if there were the pronoun </a:t>
            </a:r>
            <a:r>
              <a:rPr lang="en-US" sz="1600" i="1" smtClean="0"/>
              <a:t>she</a:t>
            </a:r>
            <a:r>
              <a:rPr lang="en-US" sz="1600" smtClean="0"/>
              <a:t> referring to the Lady),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in 25 and 45  (as if there were the pronoun </a:t>
            </a:r>
            <a:r>
              <a:rPr lang="en-US" sz="1600" i="1" smtClean="0"/>
              <a:t>he </a:t>
            </a:r>
            <a:r>
              <a:rPr lang="en-US" sz="1600" smtClean="0"/>
              <a:t>referring to Kovarik),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in 54 (as if there were the pronoun </a:t>
            </a:r>
            <a:r>
              <a:rPr lang="en-US" sz="1600" i="1" smtClean="0"/>
              <a:t>she</a:t>
            </a:r>
            <a:r>
              <a:rPr lang="en-US" sz="1600" smtClean="0"/>
              <a:t> referring to M)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in 57 and 58 (as if there were the pronoun </a:t>
            </a:r>
            <a:r>
              <a:rPr lang="en-US" sz="1600" i="1" smtClean="0"/>
              <a:t>he </a:t>
            </a:r>
            <a:r>
              <a:rPr lang="en-US" sz="1600" smtClean="0"/>
              <a:t>referring to Dvořák).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73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104453" name="Picture 5" descr="Dvorak obra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5175"/>
            <a:ext cx="8443913" cy="5526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9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524" y="332656"/>
            <a:ext cx="7722939" cy="119134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cs-CZ" dirty="0" smtClean="0"/>
              <a:t>(Contextual </a:t>
            </a:r>
            <a:r>
              <a:rPr lang="en-US" altLang="cs-CZ" dirty="0" err="1" smtClean="0"/>
              <a:t>boundness</a:t>
            </a:r>
            <a:r>
              <a:rPr lang="en-US" altLang="cs-CZ" dirty="0" smtClean="0"/>
              <a:t>)</a:t>
            </a:r>
            <a:endParaRPr lang="en-US" altLang="cs-CZ" dirty="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3962400" cy="132055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cs-CZ" sz="2400" dirty="0" smtClean="0"/>
              <a:t>attributes</a:t>
            </a:r>
            <a:r>
              <a:rPr lang="ru-RU" altLang="cs-CZ" sz="2400" dirty="0" smtClean="0"/>
              <a:t>:</a:t>
            </a:r>
            <a:endParaRPr lang="en-US" altLang="cs-CZ" sz="2400" dirty="0"/>
          </a:p>
          <a:p>
            <a:pPr>
              <a:lnSpc>
                <a:spcPct val="90000"/>
              </a:lnSpc>
            </a:pPr>
            <a:r>
              <a:rPr lang="en-US" altLang="cs-CZ" sz="2400" dirty="0" err="1" smtClean="0"/>
              <a:t>tfa</a:t>
            </a:r>
            <a:r>
              <a:rPr lang="en-US" altLang="cs-CZ" sz="2400" dirty="0" smtClean="0"/>
              <a:t> </a:t>
            </a:r>
            <a:r>
              <a:rPr lang="en-US" altLang="cs-CZ" sz="2400" dirty="0"/>
              <a:t>(t, c, f)</a:t>
            </a:r>
          </a:p>
          <a:p>
            <a:pPr>
              <a:lnSpc>
                <a:spcPct val="90000"/>
              </a:lnSpc>
            </a:pPr>
            <a:r>
              <a:rPr lang="en-US" altLang="cs-CZ" sz="2400" dirty="0" err="1"/>
              <a:t>deepord</a:t>
            </a:r>
            <a:r>
              <a:rPr lang="en-US" altLang="cs-CZ" sz="2400" dirty="0"/>
              <a:t> </a:t>
            </a:r>
            <a:r>
              <a:rPr lang="en-US" altLang="cs-CZ" sz="2400" dirty="0" smtClean="0"/>
              <a:t>(</a:t>
            </a:r>
            <a:r>
              <a:rPr lang="en-US" altLang="cs-CZ" sz="2400" dirty="0" smtClean="0">
                <a:latin typeface="Times New Roman" pitchFamily="18" charset="0"/>
                <a:cs typeface="Times New Roman" pitchFamily="18" charset="0"/>
              </a:rPr>
              <a:t>deep word order</a:t>
            </a:r>
            <a:r>
              <a:rPr lang="ru-RU" altLang="cs-CZ" sz="2400" dirty="0" smtClean="0">
                <a:latin typeface="Times New Roman" pitchFamily="18" charset="0"/>
              </a:rPr>
              <a:t>)</a:t>
            </a:r>
            <a:endParaRPr lang="en-US" altLang="cs-CZ" sz="2400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cs-CZ"/>
              <a:t>4-8 июня 2008 г.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cs-CZ"/>
              <a:t>Диалог 2008</a:t>
            </a: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6814-C942-4FCB-937E-E6B0AA69C425}" type="slidenum">
              <a:rPr lang="en-US" altLang="cs-CZ"/>
              <a:pPr/>
              <a:t>59</a:t>
            </a:fld>
            <a:endParaRPr lang="en-US" altLang="cs-CZ"/>
          </a:p>
        </p:txBody>
      </p:sp>
      <p:pic>
        <p:nvPicPr>
          <p:cNvPr id="96264" name="Picture 8" descr="C:\Documents and Settings\Anna\Desktop\referat_prezentace\t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349625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0" y="533400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200" i="1" dirty="0"/>
              <a:t>Knihy odnesl a noviny přinesl.</a:t>
            </a:r>
            <a:r>
              <a:rPr lang="ru-RU" altLang="cs-CZ" sz="2200" dirty="0"/>
              <a:t> </a:t>
            </a:r>
            <a:r>
              <a:rPr lang="cs-CZ" altLang="cs-CZ" sz="2200" dirty="0" smtClean="0"/>
              <a:t>– </a:t>
            </a:r>
            <a:r>
              <a:rPr lang="en-US" altLang="cs-CZ" sz="2200" i="1" dirty="0" smtClean="0"/>
              <a:t>As for the books</a:t>
            </a:r>
            <a:r>
              <a:rPr lang="en-US" altLang="cs-CZ" sz="2200" dirty="0" smtClean="0"/>
              <a:t>, </a:t>
            </a:r>
            <a:r>
              <a:rPr lang="ru-RU" altLang="cs-CZ" sz="2200" i="1" dirty="0" smtClean="0"/>
              <a:t>(</a:t>
            </a:r>
            <a:r>
              <a:rPr lang="en-US" altLang="cs-CZ" sz="2200" i="1" dirty="0"/>
              <a:t>h</a:t>
            </a:r>
            <a:r>
              <a:rPr lang="en-US" altLang="cs-CZ" sz="2200" i="1" dirty="0" smtClean="0"/>
              <a:t>e</a:t>
            </a:r>
            <a:r>
              <a:rPr lang="ru-RU" altLang="cs-CZ" sz="2200" i="1" dirty="0" smtClean="0"/>
              <a:t>)</a:t>
            </a:r>
            <a:r>
              <a:rPr lang="en-US" altLang="cs-CZ" sz="2200" i="1" dirty="0" smtClean="0"/>
              <a:t> took them away</a:t>
            </a:r>
            <a:r>
              <a:rPr lang="ru-RU" altLang="cs-CZ" sz="2200" i="1" dirty="0" smtClean="0"/>
              <a:t>, </a:t>
            </a:r>
            <a:r>
              <a:rPr lang="en-US" altLang="cs-CZ" sz="2200" i="1" dirty="0" smtClean="0"/>
              <a:t>and the magazines have been brought (by him)</a:t>
            </a:r>
            <a:r>
              <a:rPr lang="cs-CZ" altLang="cs-CZ" sz="2200" i="1" dirty="0" smtClean="0"/>
              <a:t>.</a:t>
            </a:r>
            <a:endParaRPr lang="en-US" alt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21182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7776864" cy="419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tectogramatical</a:t>
            </a:r>
            <a:r>
              <a:rPr lang="en-US" dirty="0"/>
              <a:t> layer of PDT 3.0 includes </a:t>
            </a:r>
            <a:r>
              <a:rPr lang="en-US" dirty="0" smtClean="0"/>
              <a:t>annotation of linguistic </a:t>
            </a:r>
            <a:r>
              <a:rPr lang="en-US" dirty="0"/>
              <a:t>phenomena from the perspective of discourse structure and coherence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Four coherence-related subprojects:</a:t>
            </a:r>
          </a:p>
          <a:p>
            <a:r>
              <a:rPr lang="en-US" dirty="0" smtClean="0"/>
              <a:t>annotation </a:t>
            </a:r>
            <a:r>
              <a:rPr lang="en-US" dirty="0"/>
              <a:t>of </a:t>
            </a:r>
            <a:r>
              <a:rPr lang="en-US" b="1" dirty="0" smtClean="0"/>
              <a:t>coreference,</a:t>
            </a:r>
          </a:p>
          <a:p>
            <a:r>
              <a:rPr lang="en-US" dirty="0" smtClean="0"/>
              <a:t>annotation </a:t>
            </a:r>
            <a:r>
              <a:rPr lang="en-US" dirty="0"/>
              <a:t>of </a:t>
            </a:r>
            <a:r>
              <a:rPr lang="en-US" b="1" dirty="0" smtClean="0"/>
              <a:t>bridging </a:t>
            </a:r>
            <a:r>
              <a:rPr lang="en-US" b="1" dirty="0"/>
              <a:t>relations</a:t>
            </a:r>
            <a:r>
              <a:rPr lang="en-US" b="1" dirty="0" smtClean="0"/>
              <a:t>,</a:t>
            </a:r>
          </a:p>
          <a:p>
            <a:r>
              <a:rPr lang="en-US" dirty="0"/>
              <a:t>ellipsis</a:t>
            </a:r>
          </a:p>
          <a:p>
            <a:r>
              <a:rPr lang="en-US" dirty="0"/>
              <a:t>contextual </a:t>
            </a:r>
            <a:r>
              <a:rPr lang="en-US" dirty="0" err="1"/>
              <a:t>boundness</a:t>
            </a:r>
            <a:r>
              <a:rPr lang="en-US" dirty="0"/>
              <a:t> (</a:t>
            </a:r>
            <a:r>
              <a:rPr lang="en-US" dirty="0" err="1"/>
              <a:t>tfa</a:t>
            </a:r>
            <a:r>
              <a:rPr lang="en-US" dirty="0"/>
              <a:t>)</a:t>
            </a:r>
          </a:p>
          <a:p>
            <a:r>
              <a:rPr lang="en-US" b="1" dirty="0" smtClean="0"/>
              <a:t>discourse</a:t>
            </a:r>
            <a:r>
              <a:rPr lang="en-US" dirty="0" smtClean="0"/>
              <a:t> </a:t>
            </a:r>
            <a:r>
              <a:rPr lang="en-US" dirty="0"/>
              <a:t>connectives, discourse units linked by them and semantic relations </a:t>
            </a:r>
            <a:r>
              <a:rPr lang="en-US" dirty="0" smtClean="0"/>
              <a:t>between </a:t>
            </a:r>
            <a:r>
              <a:rPr lang="en-US" dirty="0"/>
              <a:t>these </a:t>
            </a:r>
            <a:r>
              <a:rPr lang="en-US" dirty="0" smtClean="0"/>
              <a:t>units</a:t>
            </a: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323528" y="917848"/>
            <a:ext cx="698477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Coherence-related annotations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260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45840"/>
            <a:ext cx="8568952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600" dirty="0" smtClean="0"/>
              <a:t>Discourse relations - </a:t>
            </a:r>
            <a:r>
              <a:rPr lang="cs-CZ" sz="3600" dirty="0" err="1" smtClean="0"/>
              <a:t>Connectives</a:t>
            </a:r>
            <a:r>
              <a:rPr lang="cs-CZ" sz="3600" dirty="0" smtClean="0"/>
              <a:t>, </a:t>
            </a:r>
            <a:r>
              <a:rPr lang="cs-CZ" sz="3600" dirty="0" err="1" smtClean="0"/>
              <a:t>arguments</a:t>
            </a:r>
            <a:r>
              <a:rPr lang="cs-CZ" sz="3600" dirty="0" smtClean="0"/>
              <a:t>, </a:t>
            </a:r>
            <a:r>
              <a:rPr lang="cs-CZ" sz="3600" dirty="0" err="1" smtClean="0"/>
              <a:t>Annotation</a:t>
            </a:r>
            <a:r>
              <a:rPr lang="cs-CZ" sz="3600" dirty="0" smtClean="0"/>
              <a:t> on </a:t>
            </a:r>
            <a:r>
              <a:rPr lang="cs-CZ" sz="3600" dirty="0" err="1" smtClean="0"/>
              <a:t>Trees</a:t>
            </a:r>
            <a:endParaRPr lang="cs-CZ" sz="3600" dirty="0"/>
          </a:p>
        </p:txBody>
      </p:sp>
      <p:pic>
        <p:nvPicPr>
          <p:cNvPr id="3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8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Therefore, the majority of quality specialists remained in </a:t>
            </a:r>
            <a:r>
              <a:rPr lang="cs-CZ" sz="2400" i="1" cap="none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the majority of quality specialists remained in </a:t>
            </a:r>
            <a:r>
              <a:rPr lang="cs-CZ" sz="2400" i="1" cap="none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err="1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err="1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i="1" cap="none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majority of quality specialists remained in </a:t>
            </a:r>
            <a:r>
              <a:rPr lang="cs-CZ" sz="2400" i="1" cap="none" err="1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err="1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err="1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err="1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i="1" cap="none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majority of quality specialists remained in </a:t>
            </a:r>
            <a:r>
              <a:rPr lang="cs-CZ" sz="2400" i="1" cap="none" err="1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err="1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148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6729412" y="3645024"/>
            <a:ext cx="650900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0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err="1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err="1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i="1" cap="none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majority of quality specialists remained in </a:t>
            </a:r>
            <a:r>
              <a:rPr lang="cs-CZ" sz="2400" i="1" cap="none" err="1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err="1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0" y="1571625"/>
            <a:ext cx="4140200" cy="4664075"/>
          </a:xfrm>
        </p:spPr>
        <p:txBody>
          <a:bodyPr/>
          <a:lstStyle/>
          <a:p>
            <a:pPr marL="365125" indent="-282575"/>
            <a:endParaRPr lang="cs-CZ" sz="1600"/>
          </a:p>
          <a:p>
            <a:pPr marL="365125" indent="-282575"/>
            <a:endParaRPr lang="cs-CZ" sz="1600"/>
          </a:p>
          <a:p>
            <a:pPr marL="82550" indent="0">
              <a:buNone/>
            </a:pPr>
            <a:endParaRPr lang="cs-CZ" sz="1600"/>
          </a:p>
          <a:p>
            <a:pPr marL="365125" indent="-282575"/>
            <a:r>
              <a:rPr lang="cs-CZ" sz="2000" err="1">
                <a:latin typeface="Calibri" pitchFamily="34" charset="0"/>
              </a:rPr>
              <a:t>linking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of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the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arguments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of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the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relation</a:t>
            </a:r>
            <a:r>
              <a:rPr lang="cs-CZ" sz="2000">
                <a:latin typeface="Calibri" pitchFamily="34" charset="0"/>
              </a:rPr>
              <a:t> by </a:t>
            </a:r>
            <a:r>
              <a:rPr lang="cs-CZ" sz="2000" err="1">
                <a:latin typeface="Calibri" pitchFamily="34" charset="0"/>
              </a:rPr>
              <a:t>arrow</a:t>
            </a:r>
            <a:r>
              <a:rPr lang="cs-CZ" sz="2000">
                <a:latin typeface="Calibri" pitchFamily="34" charset="0"/>
              </a:rPr>
              <a:t> (</a:t>
            </a:r>
            <a:r>
              <a:rPr lang="cs-CZ" sz="2000" err="1">
                <a:latin typeface="Calibri" pitchFamily="34" charset="0"/>
              </a:rPr>
              <a:t>automatically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connected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with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choice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of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semantic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intepretation</a:t>
            </a:r>
            <a:r>
              <a:rPr lang="cs-CZ" sz="2000">
                <a:latin typeface="Calibri" pitchFamily="34" charset="0"/>
              </a:rPr>
              <a:t>)</a:t>
            </a:r>
          </a:p>
          <a:p>
            <a:pPr marL="365125" indent="-282575">
              <a:buFont typeface="Wingdings" pitchFamily="2" charset="2"/>
              <a:buNone/>
            </a:pPr>
            <a:endParaRPr lang="cs-CZ" sz="200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450" y="1465263"/>
            <a:ext cx="4273550" cy="5214937"/>
          </a:xfrm>
          <a:ln/>
        </p:spPr>
      </p:pic>
      <p:sp>
        <p:nvSpPr>
          <p:cNvPr id="16" name="Zahnutá šipka dolů 15"/>
          <p:cNvSpPr/>
          <p:nvPr/>
        </p:nvSpPr>
        <p:spPr>
          <a:xfrm>
            <a:off x="3563888" y="2060848"/>
            <a:ext cx="2500312" cy="428625"/>
          </a:xfrm>
          <a:prstGeom prst="curvedDownArrow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err="1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err="1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i="1" cap="none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majority of quality specialists remained in </a:t>
            </a:r>
            <a:r>
              <a:rPr lang="cs-CZ" sz="2400" i="1" cap="none" err="1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err="1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0" y="1571625"/>
            <a:ext cx="4140200" cy="4664075"/>
          </a:xfrm>
        </p:spPr>
        <p:txBody>
          <a:bodyPr/>
          <a:lstStyle/>
          <a:p>
            <a:pPr marL="365125" indent="-282575"/>
            <a:endParaRPr lang="cs-CZ" sz="1600"/>
          </a:p>
          <a:p>
            <a:pPr marL="365125" indent="-282575"/>
            <a:endParaRPr lang="cs-CZ" sz="1600"/>
          </a:p>
          <a:p>
            <a:pPr marL="82550" indent="0">
              <a:buNone/>
            </a:pPr>
            <a:endParaRPr lang="cs-CZ" sz="1600"/>
          </a:p>
          <a:p>
            <a:pPr marL="365125" indent="-282575"/>
            <a:r>
              <a:rPr lang="cs-CZ" sz="2000" err="1">
                <a:latin typeface="Calibri" pitchFamily="34" charset="0"/>
              </a:rPr>
              <a:t>linking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of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the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arguments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of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the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relation</a:t>
            </a:r>
            <a:r>
              <a:rPr lang="cs-CZ" sz="2000">
                <a:latin typeface="Calibri" pitchFamily="34" charset="0"/>
              </a:rPr>
              <a:t> by </a:t>
            </a:r>
            <a:r>
              <a:rPr lang="cs-CZ" sz="2000" err="1">
                <a:latin typeface="Calibri" pitchFamily="34" charset="0"/>
              </a:rPr>
              <a:t>arrow</a:t>
            </a:r>
            <a:r>
              <a:rPr lang="cs-CZ" sz="2000">
                <a:latin typeface="Calibri" pitchFamily="34" charset="0"/>
              </a:rPr>
              <a:t> (</a:t>
            </a:r>
            <a:r>
              <a:rPr lang="cs-CZ" sz="2000" err="1">
                <a:latin typeface="Calibri" pitchFamily="34" charset="0"/>
              </a:rPr>
              <a:t>automatically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connected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with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choice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of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semantic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intepretation</a:t>
            </a:r>
            <a:r>
              <a:rPr lang="cs-CZ" sz="2000">
                <a:latin typeface="Calibri" pitchFamily="34" charset="0"/>
              </a:rPr>
              <a:t>)</a:t>
            </a:r>
          </a:p>
          <a:p>
            <a:pPr marL="365125" indent="-282575">
              <a:buFont typeface="Wingdings" pitchFamily="2" charset="2"/>
              <a:buNone/>
            </a:pPr>
            <a:endParaRPr lang="cs-CZ" sz="2000">
              <a:latin typeface="Calibri" pitchFamily="34" charset="0"/>
            </a:endParaRPr>
          </a:p>
          <a:p>
            <a:pPr marL="365125" indent="-282575"/>
            <a:r>
              <a:rPr lang="cs-CZ" sz="2000" err="1">
                <a:latin typeface="Calibri" pitchFamily="34" charset="0"/>
              </a:rPr>
              <a:t>adding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of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the</a:t>
            </a:r>
            <a:r>
              <a:rPr lang="cs-CZ" sz="2000">
                <a:latin typeface="Calibri" pitchFamily="34" charset="0"/>
              </a:rPr>
              <a:t> </a:t>
            </a:r>
            <a:r>
              <a:rPr lang="cs-CZ" sz="2000" err="1">
                <a:latin typeface="Calibri" pitchFamily="34" charset="0"/>
              </a:rPr>
              <a:t>connective</a:t>
            </a:r>
            <a:endParaRPr lang="cs-CZ" sz="2000">
              <a:latin typeface="Calibri" pitchFamily="34" charset="0"/>
            </a:endParaRPr>
          </a:p>
          <a:p>
            <a:pPr marL="365125" indent="-282575"/>
            <a:endParaRPr lang="cs-CZ" sz="200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450" y="1465263"/>
            <a:ext cx="4273550" cy="5214937"/>
          </a:xfrm>
          <a:ln/>
        </p:spPr>
      </p:pic>
      <p:sp>
        <p:nvSpPr>
          <p:cNvPr id="15" name="Šipka dolů 14"/>
          <p:cNvSpPr/>
          <p:nvPr/>
        </p:nvSpPr>
        <p:spPr>
          <a:xfrm>
            <a:off x="4429124" y="2857496"/>
            <a:ext cx="71438" cy="164307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Zahnutá šipka dolů 15"/>
          <p:cNvSpPr/>
          <p:nvPr/>
        </p:nvSpPr>
        <p:spPr>
          <a:xfrm>
            <a:off x="3563888" y="2060848"/>
            <a:ext cx="2500312" cy="428625"/>
          </a:xfrm>
          <a:prstGeom prst="curvedDownArrow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6729412" y="3645024"/>
            <a:ext cx="650900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351838" cy="1143000"/>
          </a:xfrm>
        </p:spPr>
        <p:txBody>
          <a:bodyPr anchor="ctr">
            <a:normAutofit fontScale="90000"/>
          </a:bodyPr>
          <a:lstStyle/>
          <a:p>
            <a:r>
              <a:rPr lang="en-US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"Slovak elite was disappointed by the political choice of </a:t>
            </a:r>
            <a:r>
              <a:rPr lang="cs-CZ" sz="2400" i="1" cap="none" dirty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en-US" sz="2400" i="1" cap="none" dirty="0" err="1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lovakia</a:t>
            </a:r>
            <a:r>
              <a:rPr lang="en-US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cs-CZ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sz="2400" i="1" cap="none" dirty="0" smtClean="0">
                <a:solidFill>
                  <a:srgbClr val="2A6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400" i="1" u="sng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Therefore</a:t>
            </a:r>
            <a:r>
              <a:rPr lang="en-US" sz="2400" i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i="1" cap="none" dirty="0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majority of quality specialists remained in </a:t>
            </a:r>
            <a:r>
              <a:rPr lang="cs-CZ" sz="2400" i="1" cap="none" dirty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i="1" cap="none" dirty="0" err="1" smtClean="0">
                <a:solidFill>
                  <a:srgbClr val="F886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rague</a:t>
            </a:r>
            <a:r>
              <a:rPr lang="en-US" sz="2400" i="1" cap="none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."</a:t>
            </a:r>
            <a:endParaRPr lang="cs-CZ" sz="2400" cap="none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4294967295"/>
          </p:nvPr>
        </p:nvSpPr>
        <p:spPr>
          <a:xfrm>
            <a:off x="0" y="1571625"/>
            <a:ext cx="4140200" cy="4664075"/>
          </a:xfrm>
        </p:spPr>
        <p:txBody>
          <a:bodyPr/>
          <a:lstStyle/>
          <a:p>
            <a:pPr marL="365125" indent="-282575"/>
            <a:endParaRPr lang="cs-CZ" sz="1600" dirty="0"/>
          </a:p>
          <a:p>
            <a:pPr marL="365125" indent="-282575"/>
            <a:endParaRPr lang="cs-CZ" sz="1600" dirty="0"/>
          </a:p>
          <a:p>
            <a:pPr marL="82550" indent="0">
              <a:buNone/>
            </a:pPr>
            <a:endParaRPr lang="cs-CZ" sz="1600" dirty="0"/>
          </a:p>
          <a:p>
            <a:pPr marL="365125" indent="-282575"/>
            <a:r>
              <a:rPr lang="cs-CZ" sz="2000" dirty="0" err="1">
                <a:latin typeface="Calibri" pitchFamily="34" charset="0"/>
              </a:rPr>
              <a:t>linking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of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the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arguments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of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the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relation</a:t>
            </a:r>
            <a:r>
              <a:rPr lang="cs-CZ" sz="2000" dirty="0">
                <a:latin typeface="Calibri" pitchFamily="34" charset="0"/>
              </a:rPr>
              <a:t> by </a:t>
            </a:r>
            <a:r>
              <a:rPr lang="cs-CZ" sz="2000" dirty="0" err="1">
                <a:latin typeface="Calibri" pitchFamily="34" charset="0"/>
              </a:rPr>
              <a:t>arrow</a:t>
            </a:r>
            <a:r>
              <a:rPr lang="cs-CZ" sz="2000" dirty="0">
                <a:latin typeface="Calibri" pitchFamily="34" charset="0"/>
              </a:rPr>
              <a:t> (</a:t>
            </a:r>
            <a:r>
              <a:rPr lang="cs-CZ" sz="2000" dirty="0" err="1">
                <a:latin typeface="Calibri" pitchFamily="34" charset="0"/>
              </a:rPr>
              <a:t>automatically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connected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with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choice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of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semantic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intepretation</a:t>
            </a:r>
            <a:r>
              <a:rPr lang="cs-CZ" sz="2000" dirty="0">
                <a:latin typeface="Calibri" pitchFamily="34" charset="0"/>
              </a:rPr>
              <a:t>)</a:t>
            </a:r>
          </a:p>
          <a:p>
            <a:pPr marL="365125" indent="-282575">
              <a:buFont typeface="Wingdings" pitchFamily="2" charset="2"/>
              <a:buNone/>
            </a:pPr>
            <a:endParaRPr lang="cs-CZ" sz="2000" dirty="0">
              <a:latin typeface="Calibri" pitchFamily="34" charset="0"/>
            </a:endParaRPr>
          </a:p>
          <a:p>
            <a:pPr marL="365125" indent="-282575"/>
            <a:r>
              <a:rPr lang="cs-CZ" sz="2000" dirty="0" err="1">
                <a:latin typeface="Calibri" pitchFamily="34" charset="0"/>
              </a:rPr>
              <a:t>adding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of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the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connective</a:t>
            </a:r>
            <a:endParaRPr lang="cs-CZ" sz="2000" dirty="0">
              <a:latin typeface="Calibri" pitchFamily="34" charset="0"/>
            </a:endParaRPr>
          </a:p>
          <a:p>
            <a:pPr marL="365125" indent="-282575"/>
            <a:endParaRPr lang="cs-CZ" sz="2000" dirty="0">
              <a:latin typeface="Calibri" pitchFamily="34" charset="0"/>
            </a:endParaRPr>
          </a:p>
          <a:p>
            <a:pPr marL="365125" indent="-282575"/>
            <a:r>
              <a:rPr lang="cs-CZ" sz="2000" dirty="0" err="1">
                <a:latin typeface="Calibri" pitchFamily="34" charset="0"/>
              </a:rPr>
              <a:t>marking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of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the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span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of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the</a:t>
            </a:r>
            <a:r>
              <a:rPr lang="cs-CZ" sz="2000" dirty="0">
                <a:latin typeface="Calibri" pitchFamily="34" charset="0"/>
              </a:rPr>
              <a:t> </a:t>
            </a:r>
            <a:r>
              <a:rPr lang="cs-CZ" sz="2000" dirty="0" err="1">
                <a:latin typeface="Calibri" pitchFamily="34" charset="0"/>
              </a:rPr>
              <a:t>arguments</a:t>
            </a:r>
            <a:endParaRPr lang="cs-CZ" sz="20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450" y="1465263"/>
            <a:ext cx="4273550" cy="5214937"/>
          </a:xfrm>
          <a:ln/>
        </p:spPr>
      </p:pic>
      <p:sp>
        <p:nvSpPr>
          <p:cNvPr id="14" name="Šipka dolů 13"/>
          <p:cNvSpPr/>
          <p:nvPr/>
        </p:nvSpPr>
        <p:spPr>
          <a:xfrm flipH="1">
            <a:off x="4376396" y="3212976"/>
            <a:ext cx="71438" cy="1857388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4429124" y="2857496"/>
            <a:ext cx="71438" cy="1643074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Zahnutá šipka dolů 15"/>
          <p:cNvSpPr/>
          <p:nvPr/>
        </p:nvSpPr>
        <p:spPr>
          <a:xfrm>
            <a:off x="3563888" y="2060848"/>
            <a:ext cx="2500312" cy="428625"/>
          </a:xfrm>
          <a:prstGeom prst="curvedDownArrow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n94203_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" y="620688"/>
            <a:ext cx="88868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528" y="4653136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/>
              <a:t>Původně se uvažovalo o tom, že mladému literátovi, jenž by vyšel z klání vítězně, budou jeho texty vydány knižně. Protože se však porota rozhodla nakonec první cenu neudělit, obsáhne připravovaný výbor z prací nazvaný Názvuky texty všech oceněných účastníků soutěže</a:t>
            </a:r>
            <a:r>
              <a:rPr lang="cs-CZ" sz="1400" i="1" dirty="0" smtClean="0"/>
              <a:t>.</a:t>
            </a:r>
            <a:endParaRPr lang="en-US" sz="1400" i="1" dirty="0" smtClean="0"/>
          </a:p>
          <a:p>
            <a:endParaRPr lang="en-US" sz="1400" i="1" dirty="0"/>
          </a:p>
          <a:p>
            <a:r>
              <a:rPr lang="en-US" sz="1400" i="1" dirty="0" smtClean="0"/>
              <a:t>Initially, the book of the winner was supposed to be published. However, as the </a:t>
            </a:r>
            <a:r>
              <a:rPr lang="en-US" sz="1400" i="1" dirty="0"/>
              <a:t>j</a:t>
            </a:r>
            <a:r>
              <a:rPr lang="en-US" sz="1400" i="1" dirty="0" smtClean="0"/>
              <a:t>ury  decided not to give the first price,  the collected works of all authors will be published. </a:t>
            </a:r>
            <a:endParaRPr lang="en-US" sz="1400" i="1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112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9" y="4653136"/>
            <a:ext cx="7622232" cy="1656184"/>
          </a:xfrm>
        </p:spPr>
        <p:txBody>
          <a:bodyPr>
            <a:normAutofit/>
          </a:bodyPr>
          <a:lstStyle/>
          <a:p>
            <a:r>
              <a:rPr lang="cs-CZ" sz="4400" dirty="0" err="1" smtClean="0"/>
              <a:t>Discourse</a:t>
            </a:r>
            <a:r>
              <a:rPr lang="cs-CZ" sz="4400" dirty="0" smtClean="0"/>
              <a:t> </a:t>
            </a:r>
            <a:r>
              <a:rPr lang="cs-CZ" sz="4400" dirty="0" err="1" smtClean="0"/>
              <a:t>Representation</a:t>
            </a:r>
            <a:r>
              <a:rPr lang="cs-CZ" sz="4400" dirty="0" smtClean="0"/>
              <a:t> - </a:t>
            </a:r>
            <a:r>
              <a:rPr lang="cs-CZ" sz="4400" dirty="0" err="1" smtClean="0"/>
              <a:t>Compact</a:t>
            </a:r>
            <a:r>
              <a:rPr lang="cs-CZ" sz="4400" dirty="0" smtClean="0"/>
              <a:t> </a:t>
            </a:r>
            <a:r>
              <a:rPr lang="cs-CZ" sz="4400" dirty="0" err="1" smtClean="0"/>
              <a:t>View</a:t>
            </a:r>
            <a:endParaRPr lang="cs-CZ" sz="4400" dirty="0"/>
          </a:p>
        </p:txBody>
      </p:sp>
      <p:pic>
        <p:nvPicPr>
          <p:cNvPr id="4" name="Picture 2" descr="C:\Users\Lucie\Documents\stromy\liv_img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9552" y="1218223"/>
            <a:ext cx="6400800" cy="31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954379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Our “roots”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7992888" cy="3474720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</a:t>
            </a:r>
            <a:r>
              <a:rPr lang="en-US" dirty="0"/>
              <a:t>Generative Description</a:t>
            </a:r>
            <a:r>
              <a:rPr lang="ru-RU" dirty="0"/>
              <a:t> (</a:t>
            </a:r>
            <a:r>
              <a:rPr lang="en-US" dirty="0" err="1"/>
              <a:t>Sgall</a:t>
            </a:r>
            <a:r>
              <a:rPr lang="en-US" dirty="0"/>
              <a:t> et al</a:t>
            </a:r>
            <a:r>
              <a:rPr lang="en-US" dirty="0" smtClean="0"/>
              <a:t>., </a:t>
            </a:r>
            <a:r>
              <a:rPr lang="en-US" dirty="0"/>
              <a:t>1986</a:t>
            </a:r>
            <a:r>
              <a:rPr lang="ru-RU" dirty="0"/>
              <a:t>)</a:t>
            </a:r>
            <a:endParaRPr lang="en-US" dirty="0"/>
          </a:p>
          <a:p>
            <a:r>
              <a:rPr lang="en-US" dirty="0" err="1" smtClean="0"/>
              <a:t>Coreference</a:t>
            </a:r>
            <a:endParaRPr lang="en-US" dirty="0" smtClean="0"/>
          </a:p>
          <a:p>
            <a:pPr lvl="1"/>
            <a:r>
              <a:rPr lang="en-US" dirty="0" err="1" smtClean="0"/>
              <a:t>Ontonotes</a:t>
            </a:r>
            <a:r>
              <a:rPr lang="en-US" dirty="0" smtClean="0"/>
              <a:t> (</a:t>
            </a:r>
            <a:r>
              <a:rPr lang="cs-CZ" dirty="0" err="1" smtClean="0"/>
              <a:t>Pradhan</a:t>
            </a:r>
            <a:r>
              <a:rPr lang="cs-CZ" dirty="0" smtClean="0"/>
              <a:t> </a:t>
            </a:r>
            <a:r>
              <a:rPr lang="cs-CZ" dirty="0"/>
              <a:t>et al. </a:t>
            </a:r>
            <a:r>
              <a:rPr lang="cs-CZ" dirty="0" smtClean="0"/>
              <a:t>2007</a:t>
            </a:r>
            <a:r>
              <a:rPr lang="en-US" dirty="0" smtClean="0"/>
              <a:t>), </a:t>
            </a:r>
            <a:r>
              <a:rPr lang="en-US" dirty="0" err="1" smtClean="0"/>
              <a:t>Poesio</a:t>
            </a:r>
            <a:r>
              <a:rPr lang="en-US" dirty="0" smtClean="0"/>
              <a:t> (MATE, GNOME, VENEX, ARRAU), </a:t>
            </a:r>
            <a:r>
              <a:rPr lang="en-US" dirty="0" err="1" smtClean="0"/>
              <a:t>AnCora</a:t>
            </a:r>
            <a:r>
              <a:rPr lang="en-US" dirty="0" smtClean="0"/>
              <a:t> (</a:t>
            </a:r>
            <a:r>
              <a:rPr lang="en-US" dirty="0" err="1" smtClean="0"/>
              <a:t>Recasens</a:t>
            </a:r>
            <a:r>
              <a:rPr lang="en-US" dirty="0" smtClean="0"/>
              <a:t>), </a:t>
            </a:r>
            <a:r>
              <a:rPr lang="en-US" dirty="0" err="1" smtClean="0"/>
              <a:t>PoCoS</a:t>
            </a:r>
            <a:r>
              <a:rPr lang="en-US" dirty="0" smtClean="0"/>
              <a:t> (</a:t>
            </a:r>
            <a:r>
              <a:rPr lang="en-US" dirty="0" err="1" smtClean="0"/>
              <a:t>Chiarchos-Krasavina</a:t>
            </a:r>
            <a:r>
              <a:rPr lang="en-US" dirty="0" smtClean="0"/>
              <a:t>) et al. but on dependency trees</a:t>
            </a:r>
          </a:p>
          <a:p>
            <a:r>
              <a:rPr lang="en-US" dirty="0" smtClean="0"/>
              <a:t>Discourse</a:t>
            </a:r>
          </a:p>
          <a:p>
            <a:pPr lvl="1"/>
            <a:r>
              <a:rPr lang="cs-CZ" dirty="0" err="1" smtClean="0"/>
              <a:t>Penn</a:t>
            </a:r>
            <a:r>
              <a:rPr lang="cs-CZ" dirty="0" smtClean="0"/>
              <a:t> </a:t>
            </a:r>
            <a:r>
              <a:rPr lang="cs-CZ" dirty="0" err="1"/>
              <a:t>Discourse</a:t>
            </a:r>
            <a:r>
              <a:rPr lang="cs-CZ" dirty="0"/>
              <a:t> </a:t>
            </a:r>
            <a:r>
              <a:rPr lang="cs-CZ" dirty="0" err="1"/>
              <a:t>Treebank</a:t>
            </a:r>
            <a:r>
              <a:rPr lang="cs-CZ" dirty="0"/>
              <a:t> (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, PDTB, </a:t>
            </a:r>
            <a:r>
              <a:rPr lang="cs-CZ" dirty="0" err="1"/>
              <a:t>Prasad</a:t>
            </a:r>
            <a:r>
              <a:rPr lang="cs-CZ" dirty="0"/>
              <a:t> et. al., 2008</a:t>
            </a:r>
            <a:r>
              <a:rPr lang="cs-CZ" dirty="0" smtClean="0"/>
              <a:t>)</a:t>
            </a:r>
            <a:r>
              <a:rPr lang="en-US" dirty="0" smtClean="0"/>
              <a:t> - </a:t>
            </a:r>
            <a:r>
              <a:rPr lang="cs-CZ" dirty="0" err="1" smtClean="0"/>
              <a:t>identification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discourse</a:t>
            </a:r>
            <a:r>
              <a:rPr lang="cs-CZ" dirty="0"/>
              <a:t> </a:t>
            </a:r>
            <a:r>
              <a:rPr lang="cs-CZ" dirty="0" err="1"/>
              <a:t>markers</a:t>
            </a:r>
            <a:r>
              <a:rPr lang="en-US" dirty="0"/>
              <a:t> and</a:t>
            </a:r>
            <a:r>
              <a:rPr lang="cs-CZ" dirty="0"/>
              <a:t> relations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smtClean="0"/>
              <a:t>express</a:t>
            </a:r>
            <a:endParaRPr lang="en-US" dirty="0" smtClean="0"/>
          </a:p>
          <a:p>
            <a:pPr lvl="1"/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0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0999750"/>
              </p:ext>
            </p:extLst>
          </p:nvPr>
        </p:nvGraphicFramePr>
        <p:xfrm>
          <a:off x="395536" y="1196752"/>
          <a:ext cx="8229600" cy="5125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2552"/>
                <a:gridCol w="2232248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TEMPORAL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CONTINGENCY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COMPARISON (CONTRAST)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EXPANSION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precedence -</a:t>
                      </a:r>
                      <a:r>
                        <a:rPr lang="cs-CZ" baseline="0" smtClean="0"/>
                        <a:t> </a:t>
                      </a:r>
                      <a:r>
                        <a:rPr lang="cs-CZ" baseline="0" err="1" smtClean="0"/>
                        <a:t>succesion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reason</a:t>
                      </a:r>
                      <a:r>
                        <a:rPr lang="cs-CZ" smtClean="0"/>
                        <a:t> - </a:t>
                      </a:r>
                      <a:r>
                        <a:rPr lang="cs-CZ" err="1" smtClean="0"/>
                        <a:t>result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confrontation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conjunction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err="1" smtClean="0"/>
                        <a:t>synchronous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pragmatic</a:t>
                      </a:r>
                      <a:r>
                        <a:rPr lang="cs-CZ" smtClean="0"/>
                        <a:t> </a:t>
                      </a:r>
                      <a:r>
                        <a:rPr lang="cs-CZ" err="1" smtClean="0"/>
                        <a:t>reason</a:t>
                      </a:r>
                      <a:r>
                        <a:rPr lang="cs-CZ" smtClean="0"/>
                        <a:t> – </a:t>
                      </a:r>
                      <a:r>
                        <a:rPr lang="cs-CZ" err="1" smtClean="0"/>
                        <a:t>result</a:t>
                      </a:r>
                      <a:endParaRPr lang="cs-CZ" i="1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opposition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instantiation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purpose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pragmatic</a:t>
                      </a:r>
                      <a:r>
                        <a:rPr lang="cs-CZ" smtClean="0"/>
                        <a:t> </a:t>
                      </a:r>
                      <a:r>
                        <a:rPr lang="cs-CZ" err="1" smtClean="0"/>
                        <a:t>contrast</a:t>
                      </a:r>
                      <a:endParaRPr lang="cs-CZ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specification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explication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restrictive</a:t>
                      </a:r>
                      <a:r>
                        <a:rPr lang="cs-CZ" baseline="0" smtClean="0"/>
                        <a:t> </a:t>
                      </a:r>
                      <a:r>
                        <a:rPr lang="cs-CZ" baseline="0" err="1" smtClean="0"/>
                        <a:t>opposition</a:t>
                      </a:r>
                      <a:r>
                        <a:rPr lang="cs-CZ" baseline="0" smtClean="0"/>
                        <a:t> + </a:t>
                      </a:r>
                      <a:r>
                        <a:rPr lang="cs-CZ" baseline="0" err="1" smtClean="0"/>
                        <a:t>exception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equivalence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err="1" smtClean="0"/>
                        <a:t>condition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concession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generalization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pragmatic</a:t>
                      </a:r>
                      <a:r>
                        <a:rPr lang="cs-CZ" smtClean="0"/>
                        <a:t> </a:t>
                      </a:r>
                      <a:r>
                        <a:rPr lang="cs-CZ" err="1" smtClean="0"/>
                        <a:t>condition</a:t>
                      </a:r>
                      <a:endParaRPr lang="cs-CZ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correction</a:t>
                      </a:r>
                      <a:r>
                        <a:rPr lang="cs-CZ" smtClean="0"/>
                        <a:t> (</a:t>
                      </a:r>
                      <a:r>
                        <a:rPr lang="cs-CZ" err="1" smtClean="0"/>
                        <a:t>replacement</a:t>
                      </a:r>
                      <a:r>
                        <a:rPr lang="cs-CZ" smtClean="0"/>
                        <a:t>)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conjunctive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alternative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err="1" smtClean="0"/>
                        <a:t>gradation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disjunctive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alternative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>
          <a:xfrm>
            <a:off x="1011817" y="294048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Discourse </a:t>
            </a:r>
            <a:r>
              <a:rPr lang="cs-CZ" dirty="0" err="1" smtClean="0">
                <a:latin typeface="Calibri" pitchFamily="34" charset="0"/>
              </a:rPr>
              <a:t>Semantic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Labels</a:t>
            </a: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251520" y="954379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cs-CZ" dirty="0" err="1" smtClean="0">
                <a:latin typeface="Calibri" pitchFamily="34" charset="0"/>
              </a:rPr>
              <a:t>Additional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Information</a:t>
            </a:r>
            <a:r>
              <a:rPr lang="cs-CZ" dirty="0" smtClean="0">
                <a:latin typeface="Calibri" pitchFamily="34" charset="0"/>
              </a:rPr>
              <a:t> to </a:t>
            </a:r>
            <a:r>
              <a:rPr lang="cs-CZ" dirty="0" err="1" smtClean="0">
                <a:latin typeface="Calibri" pitchFamily="34" charset="0"/>
              </a:rPr>
              <a:t>Connective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Annotation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2276872"/>
            <a:ext cx="8555360" cy="41044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90000"/>
              </a:lnSpc>
              <a:buFont typeface="Georgia" pitchFamily="18" charset="0"/>
              <a:buNone/>
            </a:pPr>
            <a:r>
              <a:rPr lang="cs-CZ" sz="1800" dirty="0" err="1" smtClean="0"/>
              <a:t>Also</a:t>
            </a:r>
            <a:r>
              <a:rPr lang="cs-CZ" sz="1800" dirty="0" smtClean="0"/>
              <a:t> </a:t>
            </a:r>
            <a:r>
              <a:rPr lang="cs-CZ" sz="1800" dirty="0" err="1" smtClean="0"/>
              <a:t>annotated</a:t>
            </a:r>
            <a:r>
              <a:rPr lang="cs-CZ" sz="1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cs-CZ" sz="1800" dirty="0" smtClean="0"/>
              <a:t>List </a:t>
            </a:r>
            <a:r>
              <a:rPr lang="cs-CZ" sz="1800" dirty="0" err="1" smtClean="0"/>
              <a:t>structures</a:t>
            </a:r>
            <a:r>
              <a:rPr lang="cs-CZ" sz="1800" dirty="0" smtClean="0"/>
              <a:t> – </a:t>
            </a:r>
            <a:r>
              <a:rPr lang="cs-CZ" sz="1800" dirty="0" err="1" smtClean="0"/>
              <a:t>quite</a:t>
            </a:r>
            <a:r>
              <a:rPr lang="cs-CZ" sz="1800" dirty="0" smtClean="0"/>
              <a:t> </a:t>
            </a:r>
            <a:r>
              <a:rPr lang="cs-CZ" sz="1800" dirty="0" err="1" smtClean="0"/>
              <a:t>typical</a:t>
            </a:r>
            <a:r>
              <a:rPr lang="cs-CZ" sz="1800" dirty="0" smtClean="0"/>
              <a:t> </a:t>
            </a:r>
            <a:r>
              <a:rPr lang="cs-CZ" sz="1800" dirty="0" err="1" smtClean="0"/>
              <a:t>way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text </a:t>
            </a:r>
            <a:r>
              <a:rPr lang="cs-CZ" sz="1800" dirty="0" err="1" smtClean="0"/>
              <a:t>composition</a:t>
            </a:r>
            <a:endParaRPr lang="cs-CZ" sz="1800" dirty="0" smtClean="0"/>
          </a:p>
          <a:p>
            <a:pPr>
              <a:lnSpc>
                <a:spcPct val="90000"/>
              </a:lnSpc>
            </a:pPr>
            <a:r>
              <a:rPr lang="cs-CZ" sz="1800" dirty="0" err="1" smtClean="0"/>
              <a:t>Headings</a:t>
            </a:r>
            <a:endParaRPr lang="cs-CZ" sz="1800" dirty="0" smtClean="0"/>
          </a:p>
          <a:p>
            <a:pPr>
              <a:lnSpc>
                <a:spcPct val="90000"/>
              </a:lnSpc>
            </a:pPr>
            <a:r>
              <a:rPr lang="cs-CZ" sz="1800" dirty="0" err="1" smtClean="0"/>
              <a:t>Alternative</a:t>
            </a:r>
            <a:r>
              <a:rPr lang="cs-CZ" sz="1800" dirty="0" smtClean="0"/>
              <a:t> </a:t>
            </a:r>
            <a:r>
              <a:rPr lang="cs-CZ" sz="1800" dirty="0" err="1" smtClean="0"/>
              <a:t>lexical</a:t>
            </a:r>
            <a:r>
              <a:rPr lang="cs-CZ" sz="1800" dirty="0" smtClean="0"/>
              <a:t> </a:t>
            </a:r>
            <a:r>
              <a:rPr lang="cs-CZ" sz="1800" dirty="0" err="1" smtClean="0"/>
              <a:t>expressions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connectives</a:t>
            </a:r>
            <a:r>
              <a:rPr lang="cs-CZ" sz="1800" dirty="0" smtClean="0"/>
              <a:t>,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example</a:t>
            </a:r>
            <a:r>
              <a:rPr lang="cs-CZ" sz="1800" dirty="0" smtClean="0"/>
              <a:t>:</a:t>
            </a:r>
          </a:p>
          <a:p>
            <a:pPr marL="114300" indent="0">
              <a:lnSpc>
                <a:spcPct val="90000"/>
              </a:lnSpc>
              <a:buFont typeface="Georgia" pitchFamily="18" charset="0"/>
              <a:buNone/>
            </a:pPr>
            <a:r>
              <a:rPr lang="cs-CZ" sz="1800" i="1" dirty="0" smtClean="0"/>
              <a:t>	Z toho vyplývá… = tedy, takže…</a:t>
            </a:r>
          </a:p>
          <a:p>
            <a:pPr marL="114300" indent="0">
              <a:lnSpc>
                <a:spcPct val="90000"/>
              </a:lnSpc>
              <a:buFont typeface="Georgia" pitchFamily="18" charset="0"/>
              <a:buNone/>
            </a:pPr>
            <a:r>
              <a:rPr lang="cs-CZ" sz="1800" dirty="0" smtClean="0"/>
              <a:t>	(</a:t>
            </a:r>
            <a:r>
              <a:rPr lang="cs-CZ" sz="1800" i="1" dirty="0" err="1" smtClean="0"/>
              <a:t>This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implies</a:t>
            </a:r>
            <a:r>
              <a:rPr lang="cs-CZ" sz="1800" i="1" dirty="0" smtClean="0"/>
              <a:t>… = so, </a:t>
            </a:r>
            <a:r>
              <a:rPr lang="cs-CZ" sz="1800" i="1" dirty="0" err="1" smtClean="0"/>
              <a:t>therefore</a:t>
            </a:r>
            <a:r>
              <a:rPr lang="cs-CZ" sz="1800" i="1" dirty="0" smtClean="0"/>
              <a:t>…</a:t>
            </a:r>
            <a:r>
              <a:rPr lang="cs-CZ" sz="1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cs-CZ" sz="1800" dirty="0" smtClean="0"/>
              <a:t>Double-</a:t>
            </a:r>
            <a:r>
              <a:rPr lang="cs-CZ" sz="1800" dirty="0" err="1" smtClean="0"/>
              <a:t>sense</a:t>
            </a:r>
            <a:r>
              <a:rPr lang="cs-CZ" sz="1800" dirty="0" smtClean="0"/>
              <a:t> relations</a:t>
            </a:r>
          </a:p>
          <a:p>
            <a:pPr>
              <a:lnSpc>
                <a:spcPct val="90000"/>
              </a:lnSpc>
            </a:pPr>
            <a:r>
              <a:rPr lang="cs-CZ" sz="1800" dirty="0" err="1" smtClean="0"/>
              <a:t>The</a:t>
            </a:r>
            <a:r>
              <a:rPr lang="cs-CZ" sz="1800" dirty="0" smtClean="0"/>
              <a:t> so-</a:t>
            </a:r>
            <a:r>
              <a:rPr lang="cs-CZ" sz="1800" dirty="0" err="1" smtClean="0"/>
              <a:t>called</a:t>
            </a:r>
            <a:r>
              <a:rPr lang="cs-CZ" sz="1800" dirty="0" smtClean="0"/>
              <a:t> </a:t>
            </a:r>
            <a:r>
              <a:rPr lang="cs-CZ" sz="1800" dirty="0" err="1" smtClean="0"/>
              <a:t>collections</a:t>
            </a:r>
            <a:endParaRPr lang="cs-CZ" sz="1800" dirty="0" smtClean="0"/>
          </a:p>
          <a:p>
            <a:pPr>
              <a:lnSpc>
                <a:spcPct val="90000"/>
              </a:lnSpc>
            </a:pPr>
            <a:endParaRPr lang="cs-CZ" sz="1600" dirty="0" smtClean="0"/>
          </a:p>
          <a:p>
            <a:pPr marL="114300" indent="0">
              <a:lnSpc>
                <a:spcPct val="90000"/>
              </a:lnSpc>
              <a:buFont typeface="Georgia" pitchFamily="18" charset="0"/>
              <a:buNone/>
            </a:pPr>
            <a:r>
              <a:rPr lang="cs-CZ" sz="1800" dirty="0" smtClean="0"/>
              <a:t>Not </a:t>
            </a:r>
            <a:r>
              <a:rPr lang="cs-CZ" sz="1800" dirty="0" err="1" smtClean="0"/>
              <a:t>annotated</a:t>
            </a:r>
            <a:r>
              <a:rPr lang="cs-CZ" sz="1800" dirty="0" smtClean="0"/>
              <a:t> so far: </a:t>
            </a:r>
          </a:p>
          <a:p>
            <a:pPr>
              <a:lnSpc>
                <a:spcPct val="90000"/>
              </a:lnSpc>
            </a:pPr>
            <a:r>
              <a:rPr lang="cs-CZ" sz="1800" dirty="0" err="1" smtClean="0"/>
              <a:t>Implicit</a:t>
            </a:r>
            <a:r>
              <a:rPr lang="cs-CZ" sz="1800" dirty="0" smtClean="0"/>
              <a:t> </a:t>
            </a:r>
            <a:r>
              <a:rPr lang="cs-CZ" sz="1800" dirty="0" err="1" smtClean="0"/>
              <a:t>connectives</a:t>
            </a:r>
            <a:r>
              <a:rPr lang="cs-CZ" sz="1800" dirty="0" smtClean="0"/>
              <a:t> and </a:t>
            </a:r>
            <a:r>
              <a:rPr lang="cs-CZ" sz="1800" dirty="0" err="1" smtClean="0"/>
              <a:t>their</a:t>
            </a:r>
            <a:r>
              <a:rPr lang="cs-CZ" sz="1800" dirty="0" smtClean="0"/>
              <a:t> </a:t>
            </a:r>
            <a:r>
              <a:rPr lang="cs-CZ" sz="1800" dirty="0" err="1" smtClean="0"/>
              <a:t>arguments</a:t>
            </a:r>
            <a:r>
              <a:rPr lang="cs-CZ" sz="1800" dirty="0" smtClean="0"/>
              <a:t> and </a:t>
            </a:r>
            <a:r>
              <a:rPr lang="cs-CZ" sz="1800" dirty="0" err="1" smtClean="0"/>
              <a:t>senses</a:t>
            </a:r>
            <a:r>
              <a:rPr lang="cs-CZ" sz="1800" dirty="0" smtClean="0"/>
              <a:t> (in </a:t>
            </a:r>
            <a:r>
              <a:rPr lang="cs-CZ" sz="1800" dirty="0" err="1" smtClean="0"/>
              <a:t>comparison</a:t>
            </a:r>
            <a:r>
              <a:rPr lang="cs-CZ" sz="1800" dirty="0" smtClean="0"/>
              <a:t> to </a:t>
            </a:r>
            <a:r>
              <a:rPr lang="cs-CZ" sz="1800" dirty="0" err="1" smtClean="0"/>
              <a:t>Penn</a:t>
            </a:r>
            <a:r>
              <a:rPr lang="cs-CZ" sz="1800" dirty="0" smtClean="0"/>
              <a:t> </a:t>
            </a:r>
            <a:r>
              <a:rPr lang="cs-CZ" sz="1800" dirty="0" err="1" smtClean="0"/>
              <a:t>Discourse</a:t>
            </a:r>
            <a:r>
              <a:rPr lang="cs-CZ" sz="1800" dirty="0" smtClean="0"/>
              <a:t> </a:t>
            </a:r>
            <a:r>
              <a:rPr lang="cs-CZ" sz="1800" dirty="0" err="1" smtClean="0"/>
              <a:t>TreeBank</a:t>
            </a:r>
            <a:r>
              <a:rPr lang="cs-CZ" sz="1800" dirty="0" smtClean="0"/>
              <a:t> 2.0)</a:t>
            </a:r>
            <a:endParaRPr lang="cs-CZ" sz="1600" dirty="0" smtClean="0"/>
          </a:p>
          <a:p>
            <a:pPr marL="114300" indent="0">
              <a:lnSpc>
                <a:spcPct val="90000"/>
              </a:lnSpc>
              <a:buFont typeface="Georgia" pitchFamily="18" charset="0"/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036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764704"/>
            <a:ext cx="7467600" cy="6529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Genre classification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7467600" cy="504056"/>
          </a:xfrm>
        </p:spPr>
        <p:txBody>
          <a:bodyPr/>
          <a:lstStyle/>
          <a:p>
            <a:r>
              <a:rPr lang="en-US" dirty="0" smtClean="0"/>
              <a:t>manually annotated (Pol</a:t>
            </a:r>
            <a:r>
              <a:rPr lang="cs-CZ" dirty="0" err="1" smtClean="0"/>
              <a:t>áková</a:t>
            </a:r>
            <a:r>
              <a:rPr lang="cs-CZ" dirty="0" smtClean="0"/>
              <a:t> </a:t>
            </a:r>
            <a:r>
              <a:rPr lang="en-US" dirty="0" smtClean="0"/>
              <a:t>et al. 2014, LREC)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t="35837" r="10661" b="16442"/>
          <a:stretch/>
        </p:blipFill>
        <p:spPr bwMode="auto">
          <a:xfrm>
            <a:off x="107504" y="2204864"/>
            <a:ext cx="8842640" cy="33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2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738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Linguistic research based on the annotated data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77333" y="2060848"/>
            <a:ext cx="8027115" cy="4104456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coreference</a:t>
            </a:r>
            <a:r>
              <a:rPr lang="en-US" sz="1400" dirty="0" smtClean="0"/>
              <a:t>:</a:t>
            </a:r>
          </a:p>
          <a:p>
            <a:pPr lvl="1"/>
            <a:r>
              <a:rPr lang="en-US" sz="1200" dirty="0" smtClean="0"/>
              <a:t>coreference of generic NPs</a:t>
            </a:r>
            <a:r>
              <a:rPr lang="cs-CZ" sz="1200" dirty="0" smtClean="0"/>
              <a:t> (</a:t>
            </a:r>
            <a:r>
              <a:rPr lang="cs-CZ" sz="1200" dirty="0" err="1" smtClean="0"/>
              <a:t>Nedoluzhko</a:t>
            </a:r>
            <a:r>
              <a:rPr lang="cs-CZ" sz="1200" dirty="0" smtClean="0"/>
              <a:t> 2013)</a:t>
            </a:r>
            <a:endParaRPr lang="en-US" sz="1200" dirty="0" smtClean="0"/>
          </a:p>
          <a:p>
            <a:pPr lvl="1"/>
            <a:r>
              <a:rPr lang="en-US" sz="1200" dirty="0" smtClean="0"/>
              <a:t>translation of </a:t>
            </a:r>
            <a:r>
              <a:rPr lang="en-US" sz="1200" i="1" dirty="0" smtClean="0"/>
              <a:t>it</a:t>
            </a:r>
            <a:r>
              <a:rPr lang="en-US" sz="1200" dirty="0" smtClean="0"/>
              <a:t> in Czech using dependency structure</a:t>
            </a:r>
            <a:r>
              <a:rPr lang="cs-CZ" sz="1200" dirty="0" smtClean="0"/>
              <a:t> (Novák – </a:t>
            </a:r>
            <a:r>
              <a:rPr lang="cs-CZ" sz="1200" dirty="0" err="1" smtClean="0"/>
              <a:t>Nedoluzhko</a:t>
            </a:r>
            <a:r>
              <a:rPr lang="cs-CZ" sz="1200" dirty="0" smtClean="0"/>
              <a:t> 2013)</a:t>
            </a:r>
            <a:endParaRPr lang="ru-RU" sz="1200" dirty="0" smtClean="0"/>
          </a:p>
          <a:p>
            <a:pPr lvl="1"/>
            <a:r>
              <a:rPr lang="en-US" sz="1200" dirty="0" smtClean="0"/>
              <a:t>comparison of </a:t>
            </a:r>
            <a:r>
              <a:rPr lang="en-US" sz="1200" dirty="0" err="1" smtClean="0"/>
              <a:t>coreferential</a:t>
            </a:r>
            <a:r>
              <a:rPr lang="en-US" sz="1200" dirty="0" smtClean="0"/>
              <a:t> expressions in Czech and English (</a:t>
            </a:r>
            <a:r>
              <a:rPr lang="cs-CZ" sz="1200" dirty="0"/>
              <a:t>Novák – </a:t>
            </a:r>
            <a:r>
              <a:rPr lang="cs-CZ" sz="1200" dirty="0" err="1" smtClean="0"/>
              <a:t>Nedoluzhko</a:t>
            </a:r>
            <a:r>
              <a:rPr lang="en-US" sz="1200" dirty="0" smtClean="0"/>
              <a:t> 2014)</a:t>
            </a:r>
            <a:endParaRPr lang="cs-CZ" sz="1200" dirty="0" smtClean="0"/>
          </a:p>
          <a:p>
            <a:pPr lvl="1"/>
            <a:r>
              <a:rPr lang="en-US" sz="1200" dirty="0" err="1" smtClean="0"/>
              <a:t>premodifiers</a:t>
            </a:r>
            <a:endParaRPr lang="en-US" sz="1200" dirty="0" smtClean="0"/>
          </a:p>
          <a:p>
            <a:r>
              <a:rPr lang="en-US" sz="1400" b="1" dirty="0" smtClean="0"/>
              <a:t>discourse</a:t>
            </a:r>
            <a:r>
              <a:rPr lang="en-US" sz="1400" dirty="0" smtClean="0"/>
              <a:t>:</a:t>
            </a:r>
          </a:p>
          <a:p>
            <a:pPr lvl="1"/>
            <a:r>
              <a:rPr lang="en-US" sz="1200" dirty="0" smtClean="0"/>
              <a:t>problematic connectors</a:t>
            </a:r>
            <a:r>
              <a:rPr lang="cs-CZ" sz="1200" dirty="0" smtClean="0"/>
              <a:t>: </a:t>
            </a:r>
            <a:r>
              <a:rPr lang="cs-CZ" sz="1200" dirty="0" err="1"/>
              <a:t>Explication</a:t>
            </a:r>
            <a:r>
              <a:rPr lang="cs-CZ" sz="1200" dirty="0"/>
              <a:t> and Cause (</a:t>
            </a:r>
            <a:r>
              <a:rPr lang="cs-CZ" sz="1200" dirty="0" smtClean="0"/>
              <a:t>Rysová 2011), cause </a:t>
            </a:r>
            <a:r>
              <a:rPr lang="cs-CZ" sz="1200" dirty="0"/>
              <a:t>(Jínová </a:t>
            </a:r>
            <a:r>
              <a:rPr lang="cs-CZ" sz="1200" dirty="0" smtClean="0"/>
              <a:t>2011)</a:t>
            </a:r>
          </a:p>
          <a:p>
            <a:pPr lvl="1"/>
            <a:r>
              <a:rPr lang="cs-CZ" sz="1200" dirty="0"/>
              <a:t>Sentence </a:t>
            </a:r>
            <a:r>
              <a:rPr lang="cs-CZ" sz="1200" dirty="0" err="1"/>
              <a:t>Structure</a:t>
            </a:r>
            <a:r>
              <a:rPr lang="cs-CZ" sz="1200" dirty="0"/>
              <a:t> and </a:t>
            </a:r>
            <a:r>
              <a:rPr lang="cs-CZ" sz="1200" dirty="0" err="1"/>
              <a:t>Discourse</a:t>
            </a:r>
            <a:r>
              <a:rPr lang="cs-CZ" sz="1200" dirty="0"/>
              <a:t> </a:t>
            </a:r>
            <a:r>
              <a:rPr lang="cs-CZ" sz="1200" dirty="0" err="1"/>
              <a:t>Structure</a:t>
            </a:r>
            <a:r>
              <a:rPr lang="cs-CZ" sz="1200" dirty="0"/>
              <a:t>: </a:t>
            </a:r>
            <a:r>
              <a:rPr lang="cs-CZ" sz="1200" dirty="0" err="1"/>
              <a:t>Possible</a:t>
            </a:r>
            <a:r>
              <a:rPr lang="cs-CZ" sz="1200" dirty="0"/>
              <a:t> </a:t>
            </a:r>
            <a:r>
              <a:rPr lang="cs-CZ" sz="1200" dirty="0" err="1" smtClean="0"/>
              <a:t>Parallels</a:t>
            </a:r>
            <a:r>
              <a:rPr lang="cs-CZ" sz="1200" dirty="0"/>
              <a:t> (</a:t>
            </a:r>
            <a:r>
              <a:rPr lang="cs-CZ" sz="1200" dirty="0" smtClean="0"/>
              <a:t>Jínová et al. 2011)</a:t>
            </a:r>
            <a:endParaRPr lang="en-US" sz="1200" dirty="0" smtClean="0"/>
          </a:p>
          <a:p>
            <a:r>
              <a:rPr lang="en-US" sz="1400" b="1" dirty="0" smtClean="0"/>
              <a:t>coreference + discourse</a:t>
            </a:r>
            <a:r>
              <a:rPr lang="en-US" sz="1400" dirty="0" smtClean="0"/>
              <a:t>:</a:t>
            </a:r>
          </a:p>
          <a:p>
            <a:pPr lvl="1"/>
            <a:r>
              <a:rPr lang="en-US" sz="1200" dirty="0" smtClean="0"/>
              <a:t>problem of contrast in </a:t>
            </a:r>
            <a:r>
              <a:rPr lang="en-US" sz="1200" dirty="0" err="1" smtClean="0"/>
              <a:t>tfa</a:t>
            </a:r>
            <a:r>
              <a:rPr lang="en-US" sz="1200" dirty="0" smtClean="0"/>
              <a:t>, discourse and coreference annotation (</a:t>
            </a:r>
            <a:r>
              <a:rPr lang="cs-CZ" sz="1200" dirty="0" smtClean="0"/>
              <a:t>Zikánová 2011</a:t>
            </a:r>
            <a:r>
              <a:rPr lang="en-US" sz="1200" dirty="0" smtClean="0"/>
              <a:t>)</a:t>
            </a:r>
            <a:endParaRPr lang="cs-CZ" sz="1200" dirty="0" smtClean="0"/>
          </a:p>
          <a:p>
            <a:pPr lvl="1"/>
            <a:r>
              <a:rPr lang="en-US" sz="1200" dirty="0"/>
              <a:t>Interplay of Coreference and Discourse </a:t>
            </a:r>
            <a:r>
              <a:rPr lang="en-US" sz="1200" dirty="0" smtClean="0"/>
              <a:t>Relations</a:t>
            </a:r>
            <a:r>
              <a:rPr lang="cs-CZ" sz="1200" dirty="0" smtClean="0"/>
              <a:t> (Poláková et al. 2012)</a:t>
            </a:r>
          </a:p>
          <a:p>
            <a:pPr lvl="1"/>
            <a:r>
              <a:rPr lang="en-US" sz="1200" dirty="0" err="1" smtClean="0"/>
              <a:t>tectogrammatics</a:t>
            </a:r>
            <a:r>
              <a:rPr lang="en-US" sz="1200" dirty="0" smtClean="0"/>
              <a:t> and discourse (M</a:t>
            </a:r>
            <a:r>
              <a:rPr lang="cs-CZ" sz="1200" dirty="0" err="1" smtClean="0"/>
              <a:t>írovský</a:t>
            </a:r>
            <a:r>
              <a:rPr lang="cs-CZ" sz="1200" dirty="0" smtClean="0"/>
              <a:t> et al. 2012</a:t>
            </a:r>
            <a:r>
              <a:rPr lang="en-US" sz="1200" dirty="0" smtClean="0"/>
              <a:t>)</a:t>
            </a:r>
            <a:r>
              <a:rPr lang="cs-CZ" sz="1200" dirty="0" smtClean="0"/>
              <a:t>,</a:t>
            </a:r>
            <a:r>
              <a:rPr lang="en-US" sz="1200" dirty="0"/>
              <a:t> </a:t>
            </a:r>
            <a:r>
              <a:rPr lang="en-US" sz="1200" dirty="0" err="1" smtClean="0"/>
              <a:t>tectogrammatics</a:t>
            </a:r>
            <a:r>
              <a:rPr lang="cs-CZ" sz="1200" dirty="0" smtClean="0"/>
              <a:t> and </a:t>
            </a:r>
            <a:r>
              <a:rPr lang="en-US" sz="1200" dirty="0"/>
              <a:t>coreference </a:t>
            </a:r>
            <a:r>
              <a:rPr lang="cs-CZ" sz="1200" dirty="0" smtClean="0"/>
              <a:t>(</a:t>
            </a:r>
            <a:r>
              <a:rPr lang="cs-CZ" sz="1200" dirty="0" err="1" smtClean="0"/>
              <a:t>Nedoluzhko</a:t>
            </a:r>
            <a:r>
              <a:rPr lang="cs-CZ" sz="1200" dirty="0" smtClean="0"/>
              <a:t> - </a:t>
            </a:r>
            <a:r>
              <a:rPr lang="cs-CZ" sz="1200" dirty="0" err="1" smtClean="0"/>
              <a:t>Mírovský</a:t>
            </a:r>
            <a:r>
              <a:rPr lang="cs-CZ" sz="1200" dirty="0" smtClean="0"/>
              <a:t> </a:t>
            </a:r>
            <a:r>
              <a:rPr lang="cs-CZ" sz="1200" dirty="0"/>
              <a:t>2013</a:t>
            </a:r>
            <a:r>
              <a:rPr lang="cs-CZ" sz="1200" dirty="0" smtClean="0"/>
              <a:t>)</a:t>
            </a:r>
            <a:endParaRPr lang="en-US" sz="1200" dirty="0" smtClean="0"/>
          </a:p>
          <a:p>
            <a:r>
              <a:rPr lang="en-US" sz="1400" b="1" dirty="0" smtClean="0"/>
              <a:t>coreference </a:t>
            </a:r>
            <a:r>
              <a:rPr lang="en-US" sz="1400" b="1" dirty="0"/>
              <a:t>+ </a:t>
            </a:r>
            <a:r>
              <a:rPr lang="en-US" sz="1400" b="1" dirty="0" smtClean="0"/>
              <a:t>discourse + TFA </a:t>
            </a:r>
            <a:r>
              <a:rPr lang="en-US" sz="1400" dirty="0" smtClean="0"/>
              <a:t>(saliences, etc.) – running grant project </a:t>
            </a:r>
          </a:p>
          <a:p>
            <a:r>
              <a:rPr lang="en-US" sz="1400" dirty="0" smtClean="0"/>
              <a:t>TFA </a:t>
            </a:r>
            <a:r>
              <a:rPr lang="en-US" sz="1200" dirty="0"/>
              <a:t>in Czech, English and German</a:t>
            </a:r>
            <a:endParaRPr lang="cs-CZ" sz="12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23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512511" cy="1143000"/>
          </a:xfrm>
        </p:spPr>
        <p:txBody>
          <a:bodyPr/>
          <a:lstStyle/>
          <a:p>
            <a:r>
              <a:rPr lang="en-US" sz="4800" dirty="0">
                <a:effectLst/>
              </a:rPr>
              <a:t>Acknowledgements</a:t>
            </a:r>
            <a:endParaRPr lang="cs-CZ" sz="4800" dirty="0">
              <a:effectLst/>
            </a:endParaRPr>
          </a:p>
        </p:txBody>
      </p:sp>
      <p:sp>
        <p:nvSpPr>
          <p:cNvPr id="4" name="pole tekstowe 1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539552" y="2168101"/>
            <a:ext cx="8208912" cy="305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800" dirty="0"/>
              <a:t>The </a:t>
            </a:r>
            <a:r>
              <a:rPr lang="en-US" sz="1800" dirty="0" smtClean="0"/>
              <a:t>presentation of the results </a:t>
            </a:r>
            <a:r>
              <a:rPr lang="pl-PL" sz="1800" dirty="0" smtClean="0"/>
              <a:t>is </a:t>
            </a:r>
            <a:r>
              <a:rPr lang="pl-PL" sz="1800" dirty="0"/>
              <a:t>co-financed by the European Union from resources of </a:t>
            </a:r>
            <a:r>
              <a:rPr lang="pl-PL" sz="1800" dirty="0" smtClean="0"/>
              <a:t>the</a:t>
            </a:r>
            <a:r>
              <a:rPr lang="en-US" sz="1800" dirty="0" smtClean="0"/>
              <a:t> </a:t>
            </a:r>
            <a:r>
              <a:rPr lang="pl-PL" sz="1800" dirty="0" smtClean="0"/>
              <a:t>European </a:t>
            </a:r>
            <a:r>
              <a:rPr lang="pl-PL" sz="1800" dirty="0"/>
              <a:t>Social </a:t>
            </a:r>
            <a:r>
              <a:rPr lang="pl-PL" sz="1800" dirty="0" smtClean="0"/>
              <a:t>Fund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The research was supported </a:t>
            </a:r>
            <a:r>
              <a:rPr lang="en-US" sz="1800" dirty="0"/>
              <a:t>from the Grant Agency of the Czech Republic (grant P406/12/0658 Coreference, discourse relations and information structure in a contrastive perspective</a:t>
            </a:r>
            <a:r>
              <a:rPr lang="en-US" sz="1800" dirty="0" smtClean="0"/>
              <a:t>), </a:t>
            </a:r>
            <a:r>
              <a:rPr lang="en-US" sz="1800" dirty="0"/>
              <a:t>GAUK 3389/2015, EU (grant FP7-ICT-2013-10-610516 – </a:t>
            </a:r>
            <a:r>
              <a:rPr lang="en-US" sz="1800" dirty="0" err="1"/>
              <a:t>QTLeap</a:t>
            </a:r>
            <a:r>
              <a:rPr lang="en-US" sz="1800" dirty="0"/>
              <a:t>) and SVV project number 260 224. This work has been using language resources developed, stored, and distributed by the LINDAT/CLARIN project of the Ministry of Education, Youth and Sports of the Czech Republic (project LM2010013</a:t>
            </a:r>
            <a:r>
              <a:rPr lang="en-US" sz="1800" dirty="0" smtClean="0"/>
              <a:t>).</a:t>
            </a:r>
          </a:p>
          <a:p>
            <a:pPr eaLnBrk="1" hangingPunct="1"/>
            <a:r>
              <a:rPr lang="en-US" sz="1800" dirty="0" smtClean="0"/>
              <a:t>I gratefully acknowledge my colleagues </a:t>
            </a:r>
            <a:r>
              <a:rPr lang="cs-CZ" sz="1800" dirty="0" smtClean="0"/>
              <a:t>Eva Hajičová, Šárka Zikánová, Lucie Poláková, Jiří </a:t>
            </a:r>
            <a:r>
              <a:rPr lang="cs-CZ" sz="1800" dirty="0" err="1" smtClean="0"/>
              <a:t>Mírovský</a:t>
            </a:r>
            <a:r>
              <a:rPr lang="cs-CZ" sz="1800" dirty="0" smtClean="0"/>
              <a:t>, Kateřina Rysová et al.		</a:t>
            </a:r>
            <a:endParaRPr lang="pl-PL" sz="1800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240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313879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4694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3256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63419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87231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logo_ufal_GIF_w142px_transpar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016" y="5733255"/>
            <a:ext cx="680507" cy="547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8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4694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3256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63419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87231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555776" y="1700808"/>
            <a:ext cx="3809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/>
              <a:t>Thank </a:t>
            </a:r>
            <a:r>
              <a:rPr lang="en-US" sz="5400" b="1" dirty="0" smtClean="0"/>
              <a:t>you!</a:t>
            </a:r>
            <a:endParaRPr lang="en-US" sz="5400" b="1" dirty="0"/>
          </a:p>
        </p:txBody>
      </p:sp>
      <p:sp>
        <p:nvSpPr>
          <p:cNvPr id="13" name="Obdélník 12"/>
          <p:cNvSpPr/>
          <p:nvPr/>
        </p:nvSpPr>
        <p:spPr>
          <a:xfrm>
            <a:off x="1696936" y="2977788"/>
            <a:ext cx="5724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b="1" dirty="0"/>
              <a:t>http://ufal.mff.cuni.cz/discourse</a:t>
            </a:r>
          </a:p>
        </p:txBody>
      </p:sp>
      <p:pic>
        <p:nvPicPr>
          <p:cNvPr id="10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04694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3256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763419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87231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8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0930203"/>
              </p:ext>
            </p:extLst>
          </p:nvPr>
        </p:nvGraphicFramePr>
        <p:xfrm>
          <a:off x="539552" y="2199316"/>
          <a:ext cx="8136904" cy="375040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60240"/>
                <a:gridCol w="1648868"/>
                <a:gridCol w="2163898"/>
                <a:gridCol w="2163898"/>
              </a:tblGrid>
              <a:tr h="5186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PDT 3.0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PCEDT</a:t>
                      </a:r>
                      <a:r>
                        <a:rPr lang="en-US" sz="1600" baseline="0" dirty="0" smtClean="0">
                          <a:effectLst/>
                        </a:rPr>
                        <a:t> (Prague Czech-English Dependency Treebank)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58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English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Czech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9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grammatical and</a:t>
                      </a:r>
                      <a:r>
                        <a:rPr lang="en-US" sz="1400" baseline="0" dirty="0" smtClean="0">
                          <a:effectLst/>
                        </a:rPr>
                        <a:t> pronoun (zeros + #</a:t>
                      </a:r>
                      <a:r>
                        <a:rPr lang="en-US" sz="1400" baseline="0" dirty="0" err="1" smtClean="0">
                          <a:effectLst/>
                        </a:rPr>
                        <a:t>PersPron</a:t>
                      </a:r>
                      <a:r>
                        <a:rPr lang="en-US" sz="1400" baseline="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coreference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textual full-NP</a:t>
                      </a:r>
                      <a:r>
                        <a:rPr lang="en-US" sz="1400" baseline="0" dirty="0" smtClean="0">
                          <a:effectLst/>
                        </a:rPr>
                        <a:t> coreference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bridging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 (split ante)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 (split ante)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Ellipses reconstruction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cs-CZ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discourse relations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Information</a:t>
                      </a:r>
                      <a:r>
                        <a:rPr lang="en-US" sz="1400" baseline="0" dirty="0" smtClean="0">
                          <a:effectLst/>
                        </a:rPr>
                        <a:t> structure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YES</a:t>
                      </a:r>
                      <a:endParaRPr lang="en-US" sz="16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planned</a:t>
                      </a:r>
                      <a:endParaRPr lang="cs-CZ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work in progress</a:t>
                      </a: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3050" y="3381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1520" y="917848"/>
            <a:ext cx="792088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State of </a:t>
            </a:r>
            <a:r>
              <a:rPr lang="en-US" sz="3200" dirty="0" smtClean="0"/>
              <a:t>coherence-related </a:t>
            </a:r>
            <a:r>
              <a:rPr lang="en-US" sz="3200" dirty="0"/>
              <a:t>annotations</a:t>
            </a:r>
            <a:br>
              <a:rPr lang="en-US" sz="3200" dirty="0"/>
            </a:br>
            <a:r>
              <a:rPr lang="cs-CZ" sz="3200" dirty="0" smtClean="0"/>
              <a:t>in Prague</a:t>
            </a:r>
            <a:r>
              <a:rPr lang="en-US" sz="3200" dirty="0" smtClean="0"/>
              <a:t> corpora</a:t>
            </a:r>
            <a:endParaRPr lang="cs-CZ" sz="3200" dirty="0"/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2" y="91784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dirty="0" err="1"/>
              <a:t>Coreference</a:t>
            </a:r>
            <a:endParaRPr lang="cs-CZ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8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89" y="479687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8395</TotalTime>
  <Words>5543</Words>
  <Application>Microsoft Office PowerPoint</Application>
  <PresentationFormat>Předvádění na obrazovce (4:3)</PresentationFormat>
  <Paragraphs>611</Paragraphs>
  <Slides>75</Slides>
  <Notes>2</Notes>
  <HiddenSlides>10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6" baseType="lpstr">
      <vt:lpstr>Slipstream</vt:lpstr>
      <vt:lpstr>Prezentace aplikace PowerPoint</vt:lpstr>
      <vt:lpstr>keywords</vt:lpstr>
      <vt:lpstr>Annotation of textual phenomena in the Prague Dependency Treebank</vt:lpstr>
      <vt:lpstr>Prague Dependency Treebank (PDT 3.0)</vt:lpstr>
      <vt:lpstr>Prezentace aplikace PowerPoint</vt:lpstr>
      <vt:lpstr>Prezentace aplikace PowerPoint</vt:lpstr>
      <vt:lpstr>Our “roots”</vt:lpstr>
      <vt:lpstr>State of coherence-related annotations in Prague corpora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Exophora </vt:lpstr>
      <vt:lpstr>Bridging Relations</vt:lpstr>
      <vt:lpstr>Bridging Relations</vt:lpstr>
      <vt:lpstr>Bridging Relations</vt:lpstr>
      <vt:lpstr>Bridging Relations</vt:lpstr>
      <vt:lpstr>Bridging Relations</vt:lpstr>
      <vt:lpstr>Bridging Relations</vt:lpstr>
      <vt:lpstr>Bridging Relations</vt:lpstr>
      <vt:lpstr>Coreference and Bridging statistics</vt:lpstr>
      <vt:lpstr>Inter-annotator Agreement for coreference and bridging in PDT</vt:lpstr>
      <vt:lpstr>Overview of performance of tools for coreference and bridging</vt:lpstr>
      <vt:lpstr>Tree Editor TrEd</vt:lpstr>
      <vt:lpstr>Tectogrammatical tree</vt:lpstr>
      <vt:lpstr>The Annotation Tool – coreference and bridging module</vt:lpstr>
      <vt:lpstr>Pre-annotation</vt:lpstr>
      <vt:lpstr>Annotation</vt:lpstr>
      <vt:lpstr>Annotation</vt:lpstr>
      <vt:lpstr>Annotation</vt:lpstr>
      <vt:lpstr>Prezentace aplikace PowerPoint</vt:lpstr>
      <vt:lpstr>Annotation</vt:lpstr>
      <vt:lpstr>Annotation</vt:lpstr>
      <vt:lpstr>Annotation</vt:lpstr>
      <vt:lpstr>Comparing different annotations</vt:lpstr>
      <vt:lpstr>Comparing different annotations</vt:lpstr>
      <vt:lpstr>Zeros</vt:lpstr>
      <vt:lpstr>Prezentace aplikace PowerPoint</vt:lpstr>
      <vt:lpstr>Zeros without coreference</vt:lpstr>
      <vt:lpstr>Prezentace aplikace PowerPoint</vt:lpstr>
      <vt:lpstr>#PersPron, #Cor</vt:lpstr>
      <vt:lpstr>#Cor</vt:lpstr>
      <vt:lpstr>Reconstruction of the omitted node</vt:lpstr>
      <vt:lpstr>Reconstruction of a syntactic construction</vt:lpstr>
      <vt:lpstr>Contextual boundness (TFA)</vt:lpstr>
      <vt:lpstr>Contextual boundness (TFA)</vt:lpstr>
      <vt:lpstr>Contextual boundness (TFA)</vt:lpstr>
      <vt:lpstr>Prezentace aplikace PowerPoint</vt:lpstr>
      <vt:lpstr>TFA -present programme</vt:lpstr>
      <vt:lpstr>TFA salience -tentative “rules”</vt:lpstr>
      <vt:lpstr>salience –Text 1</vt:lpstr>
      <vt:lpstr>Salience –Text</vt:lpstr>
      <vt:lpstr>salience –Text 2</vt:lpstr>
      <vt:lpstr>salience –Text 3</vt:lpstr>
      <vt:lpstr>salience –Text 4</vt:lpstr>
      <vt:lpstr>Text analysis</vt:lpstr>
      <vt:lpstr>Prezentace aplikace PowerPoint</vt:lpstr>
      <vt:lpstr>(Contextual boundness)</vt:lpstr>
      <vt:lpstr>Discourse relations - Connectives, arguments, Annotation on Trees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"Slovak elite was disappointed by the political choice of Slovakia.  Therefore, the majority of quality specialists remained in Prague."</vt:lpstr>
      <vt:lpstr>Prezentace aplikace PowerPoint</vt:lpstr>
      <vt:lpstr>Discourse Representation - Compact View</vt:lpstr>
      <vt:lpstr>Discourse Semantic Labels</vt:lpstr>
      <vt:lpstr>Additional Information to Connective Annotation</vt:lpstr>
      <vt:lpstr>Genre classification</vt:lpstr>
      <vt:lpstr>Linguistic research based on the annotated data</vt:lpstr>
      <vt:lpstr>Acknowledgements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Prague Discourse Treebank (PDiT 1.0) and A coreferentially annotated corpus and anaphora resolution for Czech</dc:title>
  <dc:creator>Anja</dc:creator>
  <cp:lastModifiedBy>Anja</cp:lastModifiedBy>
  <cp:revision>124</cp:revision>
  <cp:lastPrinted>2015-04-25T21:45:03Z</cp:lastPrinted>
  <dcterms:created xsi:type="dcterms:W3CDTF">2013-05-29T17:03:34Z</dcterms:created>
  <dcterms:modified xsi:type="dcterms:W3CDTF">2015-04-30T13:21:17Z</dcterms:modified>
</cp:coreProperties>
</file>