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61" r:id="rId5"/>
    <p:sldId id="262" r:id="rId6"/>
    <p:sldId id="276" r:id="rId7"/>
    <p:sldId id="263" r:id="rId8"/>
    <p:sldId id="264" r:id="rId9"/>
    <p:sldId id="267" r:id="rId10"/>
    <p:sldId id="270" r:id="rId11"/>
    <p:sldId id="277" r:id="rId12"/>
    <p:sldId id="278" r:id="rId13"/>
    <p:sldId id="269" r:id="rId14"/>
    <p:sldId id="268" r:id="rId15"/>
    <p:sldId id="282" r:id="rId16"/>
    <p:sldId id="286" r:id="rId17"/>
    <p:sldId id="266" r:id="rId18"/>
    <p:sldId id="279" r:id="rId19"/>
    <p:sldId id="280" r:id="rId20"/>
    <p:sldId id="281" r:id="rId21"/>
    <p:sldId id="284" r:id="rId22"/>
    <p:sldId id="292" r:id="rId23"/>
    <p:sldId id="285" r:id="rId24"/>
    <p:sldId id="287" r:id="rId25"/>
    <p:sldId id="288" r:id="rId26"/>
    <p:sldId id="289" r:id="rId27"/>
    <p:sldId id="290" r:id="rId28"/>
    <p:sldId id="291" r:id="rId29"/>
    <p:sldId id="293" r:id="rId30"/>
    <p:sldId id="294" r:id="rId31"/>
    <p:sldId id="295" r:id="rId32"/>
    <p:sldId id="265" r:id="rId33"/>
    <p:sldId id="259" r:id="rId34"/>
    <p:sldId id="260" r:id="rId35"/>
    <p:sldId id="271" r:id="rId36"/>
    <p:sldId id="272" r:id="rId37"/>
    <p:sldId id="273" r:id="rId38"/>
    <p:sldId id="274" r:id="rId39"/>
    <p:sldId id="27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2" autoAdjust="0"/>
    <p:restoredTop sz="80672" autoAdjust="0"/>
  </p:normalViewPr>
  <p:slideViewPr>
    <p:cSldViewPr>
      <p:cViewPr varScale="1">
        <p:scale>
          <a:sx n="62" d="100"/>
          <a:sy n="62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BE59E-BB54-4C98-B71F-657F5552222D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EFBE8-9DEC-4D24-B813-E8005702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5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05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61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83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63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3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6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3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words X auxiliary words, dependencies, </a:t>
            </a:r>
            <a:r>
              <a:rPr lang="en-US" dirty="0" err="1" smtClean="0"/>
              <a:t>functors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smtClean="0"/>
              <a:t>coreference, reciprocity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31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81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39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39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78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BE8-9DEC-4D24-B813-E80057028E1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4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4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4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6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6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7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3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9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0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5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3027-94F9-4871-B9FE-423BF7164B2C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DF787-A8D8-4852-9CF2-A2F74A29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9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nions-projec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divf.eng.cam.ac.uk/faust" TargetMode="External"/><Relationship Id="rId5" Type="http://schemas.openxmlformats.org/officeDocument/2006/relationships/hyperlink" Target="http://www.euromatrixplus.net/" TargetMode="External"/><Relationship Id="rId4" Type="http://schemas.openxmlformats.org/officeDocument/2006/relationships/hyperlink" Target="http://www.euromatrix.ne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285999"/>
          </a:xfrm>
        </p:spPr>
        <p:txBody>
          <a:bodyPr/>
          <a:lstStyle/>
          <a:p>
            <a:r>
              <a:rPr lang="en-US" dirty="0" smtClean="0"/>
              <a:t>Prague Czech-English Dependency Treebank 2.0</a:t>
            </a:r>
            <a:br>
              <a:rPr lang="en-US" dirty="0" smtClean="0"/>
            </a:br>
            <a:r>
              <a:rPr lang="en-US" i="1" dirty="0" smtClean="0"/>
              <a:t>ufal.mff.cuni.cz/pcedt2.0 </a:t>
            </a:r>
            <a:endParaRPr lang="en-US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r>
              <a:rPr lang="en-US" dirty="0" err="1" smtClean="0"/>
              <a:t>Silvie</a:t>
            </a:r>
            <a:r>
              <a:rPr lang="en-US" dirty="0" smtClean="0"/>
              <a:t> </a:t>
            </a:r>
            <a:r>
              <a:rPr lang="cs-CZ" dirty="0" smtClean="0"/>
              <a:t>Cinková, Marie Mikulová,</a:t>
            </a:r>
            <a:endParaRPr lang="en-US" dirty="0" smtClean="0"/>
          </a:p>
          <a:p>
            <a:r>
              <a:rPr lang="cs-CZ" dirty="0" smtClean="0"/>
              <a:t>Jan Štěpánek</a:t>
            </a:r>
          </a:p>
          <a:p>
            <a:r>
              <a:rPr lang="cs-CZ" dirty="0" smtClean="0"/>
              <a:t>&amp; </a:t>
            </a:r>
            <a:r>
              <a:rPr lang="cs-CZ" dirty="0" err="1" smtClean="0"/>
              <a:t>professors</a:t>
            </a:r>
            <a:r>
              <a:rPr lang="cs-CZ" dirty="0" smtClean="0"/>
              <a:t>, </a:t>
            </a:r>
            <a:r>
              <a:rPr lang="cs-CZ" dirty="0" err="1" smtClean="0"/>
              <a:t>annotators</a:t>
            </a:r>
            <a:r>
              <a:rPr lang="cs-CZ" dirty="0" smtClean="0"/>
              <a:t> and </a:t>
            </a:r>
            <a:r>
              <a:rPr lang="cs-CZ" dirty="0" err="1" smtClean="0"/>
              <a:t>programmers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0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Afuns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predicate</a:t>
            </a:r>
          </a:p>
          <a:p>
            <a:r>
              <a:rPr lang="en-US" dirty="0" smtClean="0"/>
              <a:t>subject, object</a:t>
            </a:r>
          </a:p>
          <a:p>
            <a:r>
              <a:rPr lang="en-US" dirty="0" smtClean="0"/>
              <a:t>adverbial, attribute</a:t>
            </a:r>
          </a:p>
          <a:p>
            <a:r>
              <a:rPr lang="en-US" dirty="0" smtClean="0"/>
              <a:t>predicate noun/adj.</a:t>
            </a:r>
          </a:p>
          <a:p>
            <a:r>
              <a:rPr lang="en-US" dirty="0" smtClean="0"/>
              <a:t>auxiliary verb</a:t>
            </a:r>
          </a:p>
          <a:p>
            <a:r>
              <a:rPr lang="en-US" dirty="0" smtClean="0"/>
              <a:t>coordination node</a:t>
            </a:r>
          </a:p>
          <a:p>
            <a:r>
              <a:rPr lang="en-US" dirty="0" smtClean="0"/>
              <a:t>preposition</a:t>
            </a:r>
          </a:p>
          <a:p>
            <a:r>
              <a:rPr lang="en-US" dirty="0" smtClean="0"/>
              <a:t>subordinator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terminal punctuation</a:t>
            </a:r>
          </a:p>
          <a:p>
            <a:r>
              <a:rPr lang="en-US" dirty="0" smtClean="0"/>
              <a:t>other punctuation, graphic symbols</a:t>
            </a:r>
          </a:p>
          <a:p>
            <a:r>
              <a:rPr lang="en-US" dirty="0" smtClean="0"/>
              <a:t>technical root</a:t>
            </a:r>
          </a:p>
          <a:p>
            <a:r>
              <a:rPr lang="en-US" dirty="0" smtClean="0"/>
              <a:t>missing (elliptical governing node)</a:t>
            </a:r>
          </a:p>
          <a:p>
            <a:r>
              <a:rPr lang="en-US" dirty="0" smtClean="0"/>
              <a:t>determiners</a:t>
            </a:r>
          </a:p>
          <a:p>
            <a:r>
              <a:rPr lang="en-US" dirty="0" smtClean="0"/>
              <a:t>negation (</a:t>
            </a:r>
            <a:r>
              <a:rPr lang="en-US" i="1" dirty="0" smtClean="0"/>
              <a:t>not, </a:t>
            </a:r>
            <a:r>
              <a:rPr lang="en-US" i="1" dirty="0" err="1" smtClean="0"/>
              <a:t>n’t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unrecognized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i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7"/>
          <a:stretch/>
        </p:blipFill>
        <p:spPr>
          <a:xfrm>
            <a:off x="0" y="1371600"/>
            <a:ext cx="4648200" cy="5146734"/>
          </a:xfrm>
        </p:spPr>
      </p:pic>
      <p:sp>
        <p:nvSpPr>
          <p:cNvPr id="8" name="Ovál 7"/>
          <p:cNvSpPr/>
          <p:nvPr/>
        </p:nvSpPr>
        <p:spPr>
          <a:xfrm rot="20223622">
            <a:off x="2912783" y="2401274"/>
            <a:ext cx="1870804" cy="4377852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ál 8"/>
          <p:cNvSpPr/>
          <p:nvPr/>
        </p:nvSpPr>
        <p:spPr>
          <a:xfrm>
            <a:off x="2286000" y="2590800"/>
            <a:ext cx="1295400" cy="25908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47799"/>
            <a:ext cx="3810000" cy="5023049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 rot="20228728">
            <a:off x="6378841" y="1301934"/>
            <a:ext cx="2286000" cy="4272851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ál 11"/>
          <p:cNvSpPr/>
          <p:nvPr/>
        </p:nvSpPr>
        <p:spPr>
          <a:xfrm rot="1333424">
            <a:off x="5526107" y="1397342"/>
            <a:ext cx="1752600" cy="2971801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ál 12"/>
          <p:cNvSpPr/>
          <p:nvPr/>
        </p:nvSpPr>
        <p:spPr>
          <a:xfrm>
            <a:off x="2990935" y="3886200"/>
            <a:ext cx="1714500" cy="25146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5029200" y="2714459"/>
            <a:ext cx="1676400" cy="14478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524000"/>
            <a:ext cx="4370343" cy="4038600"/>
          </a:xfrm>
        </p:spPr>
      </p:pic>
      <p:sp>
        <p:nvSpPr>
          <p:cNvPr id="5" name="Ovál 4"/>
          <p:cNvSpPr/>
          <p:nvPr/>
        </p:nvSpPr>
        <p:spPr>
          <a:xfrm>
            <a:off x="838200" y="3429000"/>
            <a:ext cx="1371600" cy="12954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ál 6"/>
          <p:cNvSpPr/>
          <p:nvPr/>
        </p:nvSpPr>
        <p:spPr>
          <a:xfrm>
            <a:off x="2057400" y="2286000"/>
            <a:ext cx="1371600" cy="12954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3810000" y="3468757"/>
            <a:ext cx="1371600" cy="12954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 artificial nodes (traces etc.)</a:t>
            </a:r>
          </a:p>
          <a:p>
            <a:r>
              <a:rPr lang="en-US" sz="2400" dirty="0"/>
              <a:t>apposition and parenthesis not recognized as a paratactic structure</a:t>
            </a:r>
          </a:p>
          <a:p>
            <a:r>
              <a:rPr lang="en-US" sz="2400" dirty="0"/>
              <a:t>existential </a:t>
            </a:r>
            <a:r>
              <a:rPr lang="en-US" sz="2400" i="1" dirty="0"/>
              <a:t>there</a:t>
            </a:r>
            <a:r>
              <a:rPr lang="en-US" sz="2400" dirty="0"/>
              <a:t> is clause subject</a:t>
            </a:r>
          </a:p>
          <a:p>
            <a:r>
              <a:rPr lang="en-US" sz="2400" dirty="0"/>
              <a:t>particles in phrasal verbs labeled as </a:t>
            </a:r>
            <a:r>
              <a:rPr lang="en-US" sz="2400" dirty="0" err="1"/>
              <a:t>AuxV</a:t>
            </a:r>
            <a:r>
              <a:rPr lang="en-US" sz="2400" dirty="0"/>
              <a:t>, like auxiliary verbs</a:t>
            </a:r>
          </a:p>
          <a:p>
            <a:r>
              <a:rPr lang="en-US" sz="2400" dirty="0" smtClean="0"/>
              <a:t>prepositions</a:t>
            </a:r>
            <a:r>
              <a:rPr lang="en-US" sz="2400" dirty="0" smtClean="0"/>
              <a:t>, conjunctions and </a:t>
            </a:r>
            <a:r>
              <a:rPr lang="en-US" sz="2400" i="1" dirty="0" smtClean="0"/>
              <a:t>to</a:t>
            </a:r>
            <a:r>
              <a:rPr lang="en-US" sz="2400" dirty="0" smtClean="0"/>
              <a:t> govern “their” content words</a:t>
            </a:r>
          </a:p>
          <a:p>
            <a:r>
              <a:rPr lang="en-US" sz="2400" dirty="0" smtClean="0"/>
              <a:t>lexical verb governs the auxiliary verb</a:t>
            </a:r>
          </a:p>
          <a:p>
            <a:r>
              <a:rPr lang="en-US" sz="2400" dirty="0" smtClean="0"/>
              <a:t>modal verb/verb of control governs lexical verb</a:t>
            </a:r>
          </a:p>
          <a:p>
            <a:r>
              <a:rPr lang="en-US" sz="2400" dirty="0" smtClean="0"/>
              <a:t>coordination head is the conjunction, members are sisters, marked with suffix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CO_</a:t>
            </a:r>
          </a:p>
          <a:p>
            <a:r>
              <a:rPr lang="en-US" sz="2400" dirty="0" smtClean="0"/>
              <a:t>determiners </a:t>
            </a:r>
            <a:r>
              <a:rPr lang="en-US" sz="2400" dirty="0" smtClean="0"/>
              <a:t>are governed by nouns, labeled </a:t>
            </a:r>
            <a:r>
              <a:rPr lang="en-US" sz="2400" dirty="0" err="1" smtClean="0"/>
              <a:t>AuxA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38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Czech a-layer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42672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t-layer vs. a-layer</a:t>
            </a:r>
            <a:endParaRPr lang="en-US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0" b="3697"/>
          <a:stretch/>
        </p:blipFill>
        <p:spPr>
          <a:xfrm>
            <a:off x="3581400" y="152400"/>
            <a:ext cx="5410200" cy="6661972"/>
          </a:xfrm>
        </p:spPr>
      </p:pic>
      <p:sp>
        <p:nvSpPr>
          <p:cNvPr id="5" name="TextovéPole 4"/>
          <p:cNvSpPr txBox="1"/>
          <p:nvPr/>
        </p:nvSpPr>
        <p:spPr>
          <a:xfrm>
            <a:off x="228600" y="3429000"/>
            <a:ext cx="449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function words collapsed into content word nodes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valency frames (in verbs)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ellipsis restoration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semantic labeling (</a:t>
            </a:r>
            <a:r>
              <a:rPr lang="en-US" sz="2800" dirty="0" err="1" smtClean="0"/>
              <a:t>functors</a:t>
            </a:r>
            <a:r>
              <a:rPr lang="en-US" sz="28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anaphora resolution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99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to a-layer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a/</a:t>
            </a:r>
            <a:r>
              <a:rPr lang="en-US" b="1" dirty="0" err="1" smtClean="0"/>
              <a:t>lex.rf</a:t>
            </a:r>
            <a:r>
              <a:rPr lang="en-US" b="1" dirty="0" smtClean="0"/>
              <a:t>:</a:t>
            </a:r>
            <a:r>
              <a:rPr lang="en-US" dirty="0" smtClean="0"/>
              <a:t> content words</a:t>
            </a:r>
          </a:p>
          <a:p>
            <a:r>
              <a:rPr lang="en-US" b="1" dirty="0" smtClean="0"/>
              <a:t>a/</a:t>
            </a:r>
            <a:r>
              <a:rPr lang="en-US" b="1" dirty="0" err="1" smtClean="0"/>
              <a:t>aux.rf</a:t>
            </a:r>
            <a:r>
              <a:rPr lang="en-US" b="1" dirty="0" smtClean="0"/>
              <a:t>:</a:t>
            </a:r>
            <a:r>
              <a:rPr lang="en-US" dirty="0" smtClean="0"/>
              <a:t> auxiliary words</a:t>
            </a:r>
            <a:endParaRPr lang="en-US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690" y="1981200"/>
            <a:ext cx="4310478" cy="3276600"/>
          </a:xfrm>
        </p:spPr>
      </p:pic>
    </p:spTree>
    <p:extLst>
      <p:ext uri="{BB962C8B-B14F-4D97-AF65-F5344CB8AC3E}">
        <p14:creationId xmlns:p14="http://schemas.microsoft.com/office/powerpoint/2010/main" val="21445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t-layer</a:t>
            </a:r>
            <a:endParaRPr lang="en-US" sz="72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362200"/>
            <a:ext cx="8528111" cy="4419600"/>
          </a:xfrm>
        </p:spPr>
      </p:pic>
      <p:sp>
        <p:nvSpPr>
          <p:cNvPr id="2" name="TextovéPole 1"/>
          <p:cNvSpPr txBox="1"/>
          <p:nvPr/>
        </p:nvSpPr>
        <p:spPr>
          <a:xfrm>
            <a:off x="762000" y="1676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The opinion is mixed over its three-month prospects.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6855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l"/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Mr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. Carder also goes through periods when he buys stocks in conjunction with options to boost returns and protect against declines.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</a:rPr>
              <a:t>Pan 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Carder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má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50000"/>
                  </a:schemeClr>
                </a:solidFill>
              </a:rPr>
              <a:t>rovn</a:t>
            </a:r>
            <a:r>
              <a:rPr lang="cs-CZ" sz="2000" i="1" dirty="0" smtClean="0">
                <a:solidFill>
                  <a:schemeClr val="accent3">
                    <a:lumMod val="50000"/>
                  </a:schemeClr>
                </a:solidFill>
              </a:rPr>
              <a:t>ě</a:t>
            </a: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</a:rPr>
              <a:t>ž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období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kdy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kupuje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akcie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ve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spojení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s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opcemi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cs-CZ" sz="2000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i="1" dirty="0" err="1" smtClean="0">
                <a:solidFill>
                  <a:schemeClr val="accent3">
                    <a:lumMod val="50000"/>
                  </a:schemeClr>
                </a:solidFill>
              </a:rPr>
              <a:t>aby</a:t>
            </a: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zlepšil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výnosy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a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zabránil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</a:rPr>
              <a:t>poklesům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54331" cy="4972757"/>
          </a:xfrm>
        </p:spPr>
      </p:pic>
      <p:sp>
        <p:nvSpPr>
          <p:cNvPr id="5" name="Ovál 4"/>
          <p:cNvSpPr/>
          <p:nvPr/>
        </p:nvSpPr>
        <p:spPr>
          <a:xfrm>
            <a:off x="2819400" y="4191000"/>
            <a:ext cx="2362200" cy="2286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6858000" y="4343400"/>
            <a:ext cx="2362200" cy="2286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ál 8"/>
          <p:cNvSpPr/>
          <p:nvPr/>
        </p:nvSpPr>
        <p:spPr>
          <a:xfrm>
            <a:off x="5562600" y="4191000"/>
            <a:ext cx="762000" cy="6858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1524000" y="4191000"/>
            <a:ext cx="609600" cy="838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Volný tvar 15"/>
          <p:cNvSpPr/>
          <p:nvPr/>
        </p:nvSpPr>
        <p:spPr>
          <a:xfrm>
            <a:off x="86061" y="623944"/>
            <a:ext cx="4809214" cy="107576"/>
          </a:xfrm>
          <a:custGeom>
            <a:avLst/>
            <a:gdLst>
              <a:gd name="connsiteX0" fmla="*/ 0 w 4809214"/>
              <a:gd name="connsiteY0" fmla="*/ 64545 h 107576"/>
              <a:gd name="connsiteX1" fmla="*/ 387275 w 4809214"/>
              <a:gd name="connsiteY1" fmla="*/ 75303 h 107576"/>
              <a:gd name="connsiteX2" fmla="*/ 634701 w 4809214"/>
              <a:gd name="connsiteY2" fmla="*/ 86061 h 107576"/>
              <a:gd name="connsiteX3" fmla="*/ 1000461 w 4809214"/>
              <a:gd name="connsiteY3" fmla="*/ 96818 h 107576"/>
              <a:gd name="connsiteX4" fmla="*/ 1495313 w 4809214"/>
              <a:gd name="connsiteY4" fmla="*/ 86061 h 107576"/>
              <a:gd name="connsiteX5" fmla="*/ 1764254 w 4809214"/>
              <a:gd name="connsiteY5" fmla="*/ 64545 h 107576"/>
              <a:gd name="connsiteX6" fmla="*/ 3001384 w 4809214"/>
              <a:gd name="connsiteY6" fmla="*/ 75303 h 107576"/>
              <a:gd name="connsiteX7" fmla="*/ 3528508 w 4809214"/>
              <a:gd name="connsiteY7" fmla="*/ 64545 h 107576"/>
              <a:gd name="connsiteX8" fmla="*/ 4335332 w 4809214"/>
              <a:gd name="connsiteY8" fmla="*/ 75303 h 107576"/>
              <a:gd name="connsiteX9" fmla="*/ 4399878 w 4809214"/>
              <a:gd name="connsiteY9" fmla="*/ 86061 h 107576"/>
              <a:gd name="connsiteX10" fmla="*/ 4432151 w 4809214"/>
              <a:gd name="connsiteY10" fmla="*/ 96818 h 107576"/>
              <a:gd name="connsiteX11" fmla="*/ 4507454 w 4809214"/>
              <a:gd name="connsiteY11" fmla="*/ 107576 h 107576"/>
              <a:gd name="connsiteX12" fmla="*/ 4679577 w 4809214"/>
              <a:gd name="connsiteY12" fmla="*/ 96818 h 107576"/>
              <a:gd name="connsiteX13" fmla="*/ 4711850 w 4809214"/>
              <a:gd name="connsiteY13" fmla="*/ 86061 h 107576"/>
              <a:gd name="connsiteX14" fmla="*/ 4787153 w 4809214"/>
              <a:gd name="connsiteY14" fmla="*/ 64545 h 107576"/>
              <a:gd name="connsiteX15" fmla="*/ 4808668 w 4809214"/>
              <a:gd name="connsiteY15" fmla="*/ 0 h 10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09214" h="107576">
                <a:moveTo>
                  <a:pt x="0" y="64545"/>
                </a:moveTo>
                <a:lnTo>
                  <a:pt x="387275" y="75303"/>
                </a:lnTo>
                <a:lnTo>
                  <a:pt x="634701" y="86061"/>
                </a:lnTo>
                <a:lnTo>
                  <a:pt x="1000461" y="96818"/>
                </a:lnTo>
                <a:lnTo>
                  <a:pt x="1495313" y="86061"/>
                </a:lnTo>
                <a:cubicBezTo>
                  <a:pt x="1559636" y="83917"/>
                  <a:pt x="1694788" y="70860"/>
                  <a:pt x="1764254" y="64545"/>
                </a:cubicBezTo>
                <a:lnTo>
                  <a:pt x="3001384" y="75303"/>
                </a:lnTo>
                <a:cubicBezTo>
                  <a:pt x="3177129" y="75303"/>
                  <a:pt x="3352763" y="64545"/>
                  <a:pt x="3528508" y="64545"/>
                </a:cubicBezTo>
                <a:cubicBezTo>
                  <a:pt x="3797473" y="64545"/>
                  <a:pt x="4066391" y="71717"/>
                  <a:pt x="4335332" y="75303"/>
                </a:cubicBezTo>
                <a:cubicBezTo>
                  <a:pt x="4356847" y="78889"/>
                  <a:pt x="4378585" y="81329"/>
                  <a:pt x="4399878" y="86061"/>
                </a:cubicBezTo>
                <a:cubicBezTo>
                  <a:pt x="4410947" y="88521"/>
                  <a:pt x="4421032" y="94594"/>
                  <a:pt x="4432151" y="96818"/>
                </a:cubicBezTo>
                <a:cubicBezTo>
                  <a:pt x="4457014" y="101791"/>
                  <a:pt x="4482353" y="103990"/>
                  <a:pt x="4507454" y="107576"/>
                </a:cubicBezTo>
                <a:cubicBezTo>
                  <a:pt x="4564828" y="103990"/>
                  <a:pt x="4622407" y="102836"/>
                  <a:pt x="4679577" y="96818"/>
                </a:cubicBezTo>
                <a:cubicBezTo>
                  <a:pt x="4690854" y="95631"/>
                  <a:pt x="4700947" y="89176"/>
                  <a:pt x="4711850" y="86061"/>
                </a:cubicBezTo>
                <a:cubicBezTo>
                  <a:pt x="4806379" y="59053"/>
                  <a:pt x="4709793" y="90332"/>
                  <a:pt x="4787153" y="64545"/>
                </a:cubicBezTo>
                <a:cubicBezTo>
                  <a:pt x="4814635" y="23321"/>
                  <a:pt x="4808668" y="45201"/>
                  <a:pt x="4808668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Volný tvar 17"/>
          <p:cNvSpPr/>
          <p:nvPr/>
        </p:nvSpPr>
        <p:spPr>
          <a:xfrm>
            <a:off x="86061" y="1295400"/>
            <a:ext cx="4809214" cy="107576"/>
          </a:xfrm>
          <a:custGeom>
            <a:avLst/>
            <a:gdLst>
              <a:gd name="connsiteX0" fmla="*/ 0 w 4809214"/>
              <a:gd name="connsiteY0" fmla="*/ 64545 h 107576"/>
              <a:gd name="connsiteX1" fmla="*/ 387275 w 4809214"/>
              <a:gd name="connsiteY1" fmla="*/ 75303 h 107576"/>
              <a:gd name="connsiteX2" fmla="*/ 634701 w 4809214"/>
              <a:gd name="connsiteY2" fmla="*/ 86061 h 107576"/>
              <a:gd name="connsiteX3" fmla="*/ 1000461 w 4809214"/>
              <a:gd name="connsiteY3" fmla="*/ 96818 h 107576"/>
              <a:gd name="connsiteX4" fmla="*/ 1495313 w 4809214"/>
              <a:gd name="connsiteY4" fmla="*/ 86061 h 107576"/>
              <a:gd name="connsiteX5" fmla="*/ 1764254 w 4809214"/>
              <a:gd name="connsiteY5" fmla="*/ 64545 h 107576"/>
              <a:gd name="connsiteX6" fmla="*/ 3001384 w 4809214"/>
              <a:gd name="connsiteY6" fmla="*/ 75303 h 107576"/>
              <a:gd name="connsiteX7" fmla="*/ 3528508 w 4809214"/>
              <a:gd name="connsiteY7" fmla="*/ 64545 h 107576"/>
              <a:gd name="connsiteX8" fmla="*/ 4335332 w 4809214"/>
              <a:gd name="connsiteY8" fmla="*/ 75303 h 107576"/>
              <a:gd name="connsiteX9" fmla="*/ 4399878 w 4809214"/>
              <a:gd name="connsiteY9" fmla="*/ 86061 h 107576"/>
              <a:gd name="connsiteX10" fmla="*/ 4432151 w 4809214"/>
              <a:gd name="connsiteY10" fmla="*/ 96818 h 107576"/>
              <a:gd name="connsiteX11" fmla="*/ 4507454 w 4809214"/>
              <a:gd name="connsiteY11" fmla="*/ 107576 h 107576"/>
              <a:gd name="connsiteX12" fmla="*/ 4679577 w 4809214"/>
              <a:gd name="connsiteY12" fmla="*/ 96818 h 107576"/>
              <a:gd name="connsiteX13" fmla="*/ 4711850 w 4809214"/>
              <a:gd name="connsiteY13" fmla="*/ 86061 h 107576"/>
              <a:gd name="connsiteX14" fmla="*/ 4787153 w 4809214"/>
              <a:gd name="connsiteY14" fmla="*/ 64545 h 107576"/>
              <a:gd name="connsiteX15" fmla="*/ 4808668 w 4809214"/>
              <a:gd name="connsiteY15" fmla="*/ 0 h 10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09214" h="107576">
                <a:moveTo>
                  <a:pt x="0" y="64545"/>
                </a:moveTo>
                <a:lnTo>
                  <a:pt x="387275" y="75303"/>
                </a:lnTo>
                <a:lnTo>
                  <a:pt x="634701" y="86061"/>
                </a:lnTo>
                <a:lnTo>
                  <a:pt x="1000461" y="96818"/>
                </a:lnTo>
                <a:lnTo>
                  <a:pt x="1495313" y="86061"/>
                </a:lnTo>
                <a:cubicBezTo>
                  <a:pt x="1559636" y="83917"/>
                  <a:pt x="1694788" y="70860"/>
                  <a:pt x="1764254" y="64545"/>
                </a:cubicBezTo>
                <a:lnTo>
                  <a:pt x="3001384" y="75303"/>
                </a:lnTo>
                <a:cubicBezTo>
                  <a:pt x="3177129" y="75303"/>
                  <a:pt x="3352763" y="64545"/>
                  <a:pt x="3528508" y="64545"/>
                </a:cubicBezTo>
                <a:cubicBezTo>
                  <a:pt x="3797473" y="64545"/>
                  <a:pt x="4066391" y="71717"/>
                  <a:pt x="4335332" y="75303"/>
                </a:cubicBezTo>
                <a:cubicBezTo>
                  <a:pt x="4356847" y="78889"/>
                  <a:pt x="4378585" y="81329"/>
                  <a:pt x="4399878" y="86061"/>
                </a:cubicBezTo>
                <a:cubicBezTo>
                  <a:pt x="4410947" y="88521"/>
                  <a:pt x="4421032" y="94594"/>
                  <a:pt x="4432151" y="96818"/>
                </a:cubicBezTo>
                <a:cubicBezTo>
                  <a:pt x="4457014" y="101791"/>
                  <a:pt x="4482353" y="103990"/>
                  <a:pt x="4507454" y="107576"/>
                </a:cubicBezTo>
                <a:cubicBezTo>
                  <a:pt x="4564828" y="103990"/>
                  <a:pt x="4622407" y="102836"/>
                  <a:pt x="4679577" y="96818"/>
                </a:cubicBezTo>
                <a:cubicBezTo>
                  <a:pt x="4690854" y="95631"/>
                  <a:pt x="4700947" y="89176"/>
                  <a:pt x="4711850" y="86061"/>
                </a:cubicBezTo>
                <a:cubicBezTo>
                  <a:pt x="4806379" y="59053"/>
                  <a:pt x="4709793" y="90332"/>
                  <a:pt x="4787153" y="64545"/>
                </a:cubicBezTo>
                <a:cubicBezTo>
                  <a:pt x="4814635" y="23321"/>
                  <a:pt x="4808668" y="45201"/>
                  <a:pt x="4808668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8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6" grpId="0" animBg="1"/>
      <p:bldP spid="16" grpId="1" animBg="1"/>
      <p:bldP spid="18" grpId="0" animBg="1"/>
      <p:bldP spid="1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type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en-US" dirty="0" smtClean="0"/>
              <a:t>complex: </a:t>
            </a:r>
            <a:r>
              <a:rPr lang="en-US" i="1" dirty="0" smtClean="0"/>
              <a:t>bottles, went, #</a:t>
            </a:r>
            <a:r>
              <a:rPr lang="en-US" i="1" dirty="0" err="1" smtClean="0"/>
              <a:t>PersPron</a:t>
            </a:r>
            <a:endParaRPr lang="en-US" i="1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atomic: </a:t>
            </a:r>
            <a:r>
              <a:rPr lang="en-US" i="1" dirty="0" smtClean="0">
                <a:solidFill>
                  <a:srgbClr val="002060"/>
                </a:solidFill>
              </a:rPr>
              <a:t>probably, fortunately, not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quasi-complex: generated </a:t>
            </a:r>
            <a:r>
              <a:rPr lang="en-US" i="1" dirty="0" smtClean="0">
                <a:solidFill>
                  <a:srgbClr val="002060"/>
                </a:solidFill>
              </a:rPr>
              <a:t>#</a:t>
            </a:r>
            <a:r>
              <a:rPr lang="en-US" i="1" dirty="0" err="1" smtClean="0">
                <a:solidFill>
                  <a:srgbClr val="002060"/>
                </a:solidFill>
              </a:rPr>
              <a:t>PersPron</a:t>
            </a:r>
            <a:endParaRPr lang="en-US" i="1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paratactic structure/coordination root: </a:t>
            </a:r>
            <a:r>
              <a:rPr lang="en-US" i="1" dirty="0" smtClean="0">
                <a:solidFill>
                  <a:srgbClr val="002060"/>
                </a:solidFill>
              </a:rPr>
              <a:t>and, :, 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dependent </a:t>
            </a:r>
            <a:r>
              <a:rPr lang="en-US" dirty="0" err="1" smtClean="0">
                <a:solidFill>
                  <a:srgbClr val="002060"/>
                </a:solidFill>
              </a:rPr>
              <a:t>phraseme</a:t>
            </a:r>
            <a:r>
              <a:rPr lang="en-US" dirty="0" smtClean="0">
                <a:solidFill>
                  <a:srgbClr val="002060"/>
                </a:solidFill>
              </a:rPr>
              <a:t> part: </a:t>
            </a:r>
            <a:r>
              <a:rPr lang="en-US" i="1" dirty="0" smtClean="0">
                <a:solidFill>
                  <a:srgbClr val="002060"/>
                </a:solidFill>
              </a:rPr>
              <a:t>kick </a:t>
            </a:r>
            <a:r>
              <a:rPr lang="en-US" i="1" u="sng" dirty="0" smtClean="0">
                <a:solidFill>
                  <a:srgbClr val="002060"/>
                </a:solidFill>
              </a:rPr>
              <a:t>the bucket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foreign word: </a:t>
            </a:r>
            <a:r>
              <a:rPr lang="en-US" i="1" dirty="0" smtClean="0">
                <a:solidFill>
                  <a:srgbClr val="002060"/>
                </a:solidFill>
              </a:rPr>
              <a:t>Las, Vegas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list structure: multiword foreign/name/title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technical root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Coming</a:t>
            </a:r>
            <a:r>
              <a:rPr lang="cs-CZ" dirty="0" smtClean="0"/>
              <a:t> </a:t>
            </a:r>
            <a:r>
              <a:rPr lang="cs-CZ" dirty="0" err="1" smtClean="0"/>
              <a:t>soon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LDC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81600"/>
          </a:xfrm>
        </p:spPr>
        <p:txBody>
          <a:bodyPr/>
          <a:lstStyle/>
          <a:p>
            <a:pPr lvl="0" rtl="0"/>
            <a:r>
              <a:rPr lang="en-US" dirty="0" err="1" smtClean="0"/>
              <a:t>supercedes</a:t>
            </a:r>
            <a:r>
              <a:rPr lang="en-US" dirty="0" smtClean="0"/>
              <a:t> PCEDT 1.0 (Cu</a:t>
            </a:r>
            <a:r>
              <a:rPr lang="cs-CZ" dirty="0" err="1" smtClean="0"/>
              <a:t>řín</a:t>
            </a:r>
            <a:r>
              <a:rPr lang="cs-CZ" dirty="0"/>
              <a:t> </a:t>
            </a:r>
            <a:r>
              <a:rPr lang="cs-CZ" dirty="0" smtClean="0"/>
              <a:t>et al., 2004, LDC</a:t>
            </a:r>
            <a:r>
              <a:rPr lang="en-US" dirty="0" smtClean="0"/>
              <a:t>)</a:t>
            </a:r>
          </a:p>
          <a:p>
            <a:r>
              <a:rPr lang="en-US" dirty="0"/>
              <a:t>1M+ tokens – </a:t>
            </a:r>
            <a:r>
              <a:rPr lang="en-US" dirty="0" err="1"/>
              <a:t>PennTreebank</a:t>
            </a:r>
            <a:r>
              <a:rPr lang="en-US" dirty="0"/>
              <a:t> WSJ</a:t>
            </a:r>
          </a:p>
          <a:p>
            <a:r>
              <a:rPr lang="cs-CZ" dirty="0" smtClean="0"/>
              <a:t>Czech</a:t>
            </a:r>
            <a:r>
              <a:rPr lang="en-US" dirty="0" smtClean="0"/>
              <a:t>-</a:t>
            </a:r>
            <a:r>
              <a:rPr lang="cs-CZ" dirty="0" err="1" smtClean="0"/>
              <a:t>English</a:t>
            </a:r>
            <a:r>
              <a:rPr lang="en-US" dirty="0" smtClean="0"/>
              <a:t> </a:t>
            </a:r>
            <a:r>
              <a:rPr lang="en-US" dirty="0"/>
              <a:t>parallel– all texts </a:t>
            </a:r>
            <a:r>
              <a:rPr lang="en-US" dirty="0" smtClean="0"/>
              <a:t>translated</a:t>
            </a:r>
            <a:endParaRPr lang="en-US" dirty="0"/>
          </a:p>
          <a:p>
            <a:pPr lvl="0" rtl="0"/>
            <a:r>
              <a:rPr lang="en-US" dirty="0" smtClean="0"/>
              <a:t>1:1 sentence alignment </a:t>
            </a:r>
          </a:p>
          <a:p>
            <a:pPr lvl="0" rtl="0"/>
            <a:r>
              <a:rPr lang="en-US" dirty="0" smtClean="0"/>
              <a:t>automatic alignment of nodes (2 layers)</a:t>
            </a:r>
            <a:endParaRPr lang="en-US" dirty="0"/>
          </a:p>
          <a:p>
            <a:pPr lvl="0" rtl="0"/>
            <a:r>
              <a:rPr lang="en-US" dirty="0" smtClean="0"/>
              <a:t>manual </a:t>
            </a:r>
            <a:r>
              <a:rPr lang="en-US" dirty="0" err="1" smtClean="0"/>
              <a:t>tectogrammatical</a:t>
            </a:r>
            <a:r>
              <a:rPr lang="en-US" dirty="0" smtClean="0"/>
              <a:t> annotation</a:t>
            </a:r>
            <a:endParaRPr lang="en-US" dirty="0"/>
          </a:p>
          <a:p>
            <a:pPr lvl="1" rtl="0"/>
            <a:r>
              <a:rPr lang="en-US" dirty="0" smtClean="0"/>
              <a:t>for the first time on English!</a:t>
            </a:r>
            <a:endParaRPr lang="en-US" dirty="0"/>
          </a:p>
          <a:p>
            <a:pPr lvl="0" rtl="0"/>
            <a:r>
              <a:rPr lang="en-US" dirty="0" smtClean="0"/>
              <a:t>2,000 CZ sentences: manual analytical annotation</a:t>
            </a:r>
          </a:p>
          <a:p>
            <a:pPr lvl="0" rtl="0"/>
            <a:r>
              <a:rPr lang="en-US" dirty="0" smtClean="0"/>
              <a:t>based on the </a:t>
            </a:r>
            <a:r>
              <a:rPr lang="en-US" u="sng" dirty="0" smtClean="0"/>
              <a:t>Functional Generative Description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302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2514600" cy="465118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21085"/>
            <a:ext cx="2438400" cy="285774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047" y="0"/>
            <a:ext cx="2728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Non-dependency edge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list </a:t>
            </a:r>
            <a:r>
              <a:rPr lang="en-US" dirty="0">
                <a:solidFill>
                  <a:srgbClr val="00B050"/>
                </a:solidFill>
              </a:rPr>
              <a:t>structure: </a:t>
            </a:r>
            <a:r>
              <a:rPr lang="en-US" dirty="0"/>
              <a:t>multiword foreign/name/title</a:t>
            </a:r>
          </a:p>
          <a:p>
            <a:r>
              <a:rPr lang="en-US" dirty="0">
                <a:solidFill>
                  <a:srgbClr val="00B050"/>
                </a:solidFill>
              </a:rPr>
              <a:t>technical root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paratactic structure/coordination root: </a:t>
            </a:r>
            <a:r>
              <a:rPr lang="en-US" i="1" dirty="0" smtClean="0"/>
              <a:t>and, :, ;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atomic: </a:t>
            </a:r>
            <a:r>
              <a:rPr lang="en-US" i="1" dirty="0"/>
              <a:t>probably, fortunately, not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dependent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phraseme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part: </a:t>
            </a:r>
            <a:r>
              <a:rPr lang="en-US" i="1" dirty="0" smtClean="0"/>
              <a:t>kick </a:t>
            </a:r>
            <a:r>
              <a:rPr lang="en-US" i="1" u="sng" dirty="0" smtClean="0"/>
              <a:t>the bucket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foreign word: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/>
              <a:t>Las, Vegas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embers and shared modifiers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3443207" cy="2362200"/>
          </a:xfr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753" y="1828800"/>
            <a:ext cx="3934847" cy="3014828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4495800" y="3048000"/>
            <a:ext cx="1676400" cy="20574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5181600" cy="664453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/>
          <a:p>
            <a:pPr algn="r"/>
            <a:r>
              <a:rPr lang="en-US" dirty="0" smtClean="0"/>
              <a:t>Ambiguous dependencies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3657600" y="18288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</a:t>
            </a: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i="1" dirty="0" smtClean="0"/>
              <a:t>said </a:t>
            </a: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</a:rPr>
              <a:t>IBM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has priced </a:t>
            </a:r>
            <a:r>
              <a:rPr lang="en-US" sz="2400" i="1" dirty="0" smtClean="0"/>
              <a:t>its leases aggressively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, thinking </a:t>
            </a:r>
            <a:r>
              <a:rPr lang="en-US" sz="2400" i="1" dirty="0" smtClean="0"/>
              <a:t>that would help win business.</a:t>
            </a:r>
            <a:endParaRPr lang="en-US" sz="24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10200" y="35814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compl.rf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67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1" t="16082" r="5714" b="861"/>
          <a:stretch/>
        </p:blipFill>
        <p:spPr>
          <a:xfrm>
            <a:off x="0" y="-1"/>
            <a:ext cx="3581400" cy="6747789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Grammatical Coreference</a:t>
            </a:r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76350" y="1671935"/>
            <a:ext cx="756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 fuel that is cleaner to burn than either oil or coal</a:t>
            </a:r>
            <a:endParaRPr lang="en-US" sz="2400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19400" y="2819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coref_gram.rf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243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Generated nodes (</a:t>
            </a:r>
            <a:r>
              <a:rPr lang="en-US" dirty="0" err="1" smtClean="0"/>
              <a:t>is_generated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restoration of textual </a:t>
            </a:r>
            <a:r>
              <a:rPr lang="en-US" dirty="0"/>
              <a:t>ellipsis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I will take a day off today and you tomorrow.</a:t>
            </a:r>
          </a:p>
          <a:p>
            <a:r>
              <a:rPr lang="en-US" dirty="0" smtClean="0"/>
              <a:t>completion of valency frames</a:t>
            </a:r>
          </a:p>
          <a:p>
            <a:pPr lvl="1"/>
            <a:r>
              <a:rPr lang="en-US" i="1" dirty="0" smtClean="0"/>
              <a:t>a good book to read </a:t>
            </a:r>
            <a:r>
              <a:rPr lang="en-US" dirty="0" smtClean="0"/>
              <a:t>[somebody reads something]</a:t>
            </a:r>
          </a:p>
          <a:p>
            <a:r>
              <a:rPr lang="en-US" dirty="0" smtClean="0"/>
              <a:t>restoration of semantic shortcuts</a:t>
            </a:r>
          </a:p>
          <a:p>
            <a:pPr lvl="1"/>
            <a:r>
              <a:rPr lang="en-US" i="1" dirty="0" smtClean="0"/>
              <a:t>You are </a:t>
            </a:r>
            <a:r>
              <a:rPr lang="en-US" dirty="0" smtClean="0"/>
              <a:t>[#Equal] </a:t>
            </a:r>
            <a:r>
              <a:rPr lang="en-US" i="1" dirty="0" smtClean="0"/>
              <a:t>like my brother </a:t>
            </a:r>
            <a:r>
              <a:rPr lang="en-US" dirty="0" smtClean="0"/>
              <a:t>[is] [#Some]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Tectogrammatical</a:t>
            </a:r>
            <a:r>
              <a:rPr lang="en-US" dirty="0" smtClean="0"/>
              <a:t> lemma   (</a:t>
            </a:r>
            <a:r>
              <a:rPr lang="en-US" sz="4000" dirty="0" err="1" smtClean="0"/>
              <a:t>t_lemma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lexical value</a:t>
            </a:r>
          </a:p>
          <a:p>
            <a:pPr lvl="1"/>
            <a:r>
              <a:rPr lang="en-US" dirty="0" smtClean="0"/>
              <a:t>non-negated: </a:t>
            </a:r>
          </a:p>
          <a:p>
            <a:pPr marL="857250" lvl="2" indent="0">
              <a:buNone/>
            </a:pPr>
            <a:r>
              <a:rPr lang="en-US" i="1" dirty="0" smtClean="0"/>
              <a:t>uncool-&gt;cool</a:t>
            </a:r>
          </a:p>
          <a:p>
            <a:pPr lvl="1"/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51054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t-lemma substitute</a:t>
            </a:r>
          </a:p>
          <a:p>
            <a:pPr lvl="1"/>
            <a:r>
              <a:rPr lang="en-US" sz="2000" dirty="0" smtClean="0"/>
              <a:t>#</a:t>
            </a:r>
            <a:r>
              <a:rPr lang="en-US" sz="2000" dirty="0" err="1" smtClean="0"/>
              <a:t>PersPron</a:t>
            </a:r>
            <a:r>
              <a:rPr lang="en-US" sz="2000" dirty="0" smtClean="0"/>
              <a:t> for personal (and possessive) pronouns</a:t>
            </a:r>
          </a:p>
          <a:p>
            <a:pPr lvl="1"/>
            <a:r>
              <a:rPr lang="en-US" sz="2000" dirty="0"/>
              <a:t>#</a:t>
            </a:r>
            <a:r>
              <a:rPr lang="en-US" sz="2000" dirty="0" err="1"/>
              <a:t>Neg</a:t>
            </a:r>
            <a:r>
              <a:rPr lang="en-US" sz="2000" dirty="0"/>
              <a:t>: negation particle </a:t>
            </a:r>
          </a:p>
          <a:p>
            <a:pPr lvl="1"/>
            <a:r>
              <a:rPr lang="en-US" sz="2000" dirty="0"/>
              <a:t>punctuation symbols</a:t>
            </a:r>
          </a:p>
          <a:p>
            <a:pPr lvl="1"/>
            <a:r>
              <a:rPr lang="en-US" sz="2000" dirty="0" smtClean="0"/>
              <a:t>#Gen, #</a:t>
            </a:r>
            <a:r>
              <a:rPr lang="en-US" sz="2000" dirty="0" err="1" smtClean="0"/>
              <a:t>Oblfm</a:t>
            </a:r>
            <a:r>
              <a:rPr lang="en-US" sz="2000" dirty="0" smtClean="0"/>
              <a:t>: </a:t>
            </a:r>
            <a:r>
              <a:rPr lang="en-US" sz="2000" dirty="0" smtClean="0"/>
              <a:t>generic</a:t>
            </a:r>
          </a:p>
          <a:p>
            <a:pPr lvl="1"/>
            <a:r>
              <a:rPr lang="en-US" sz="2000" dirty="0" smtClean="0"/>
              <a:t>#</a:t>
            </a:r>
            <a:r>
              <a:rPr lang="en-US" sz="2000" dirty="0" err="1" smtClean="0"/>
              <a:t>Cor</a:t>
            </a:r>
            <a:r>
              <a:rPr lang="en-US" sz="2000" dirty="0" smtClean="0"/>
              <a:t>: grammar-required</a:t>
            </a:r>
          </a:p>
          <a:p>
            <a:pPr lvl="1"/>
            <a:r>
              <a:rPr lang="en-US" sz="2000" dirty="0" smtClean="0"/>
              <a:t>#</a:t>
            </a:r>
            <a:r>
              <a:rPr lang="en-US" sz="2000" dirty="0" err="1" smtClean="0"/>
              <a:t>Rcp</a:t>
            </a:r>
            <a:r>
              <a:rPr lang="en-US" sz="2000" dirty="0" smtClean="0"/>
              <a:t>: reciprocal element</a:t>
            </a:r>
          </a:p>
          <a:p>
            <a:pPr lvl="1"/>
            <a:r>
              <a:rPr lang="en-US" sz="2000" dirty="0" smtClean="0"/>
              <a:t>#</a:t>
            </a:r>
            <a:r>
              <a:rPr lang="en-US" sz="2000" dirty="0" err="1" smtClean="0"/>
              <a:t>Benef</a:t>
            </a:r>
            <a:r>
              <a:rPr lang="en-US" sz="2000" dirty="0" smtClean="0"/>
              <a:t>: generic recipient </a:t>
            </a:r>
          </a:p>
          <a:p>
            <a:pPr lvl="1"/>
            <a:r>
              <a:rPr lang="en-US" sz="2000" dirty="0" smtClean="0"/>
              <a:t>#</a:t>
            </a:r>
            <a:r>
              <a:rPr lang="en-US" sz="2000" dirty="0" err="1" smtClean="0"/>
              <a:t>Forn</a:t>
            </a:r>
            <a:r>
              <a:rPr lang="en-US" sz="2000" dirty="0" smtClean="0"/>
              <a:t>: foreign MW expression</a:t>
            </a:r>
          </a:p>
          <a:p>
            <a:pPr lvl="1"/>
            <a:r>
              <a:rPr lang="en-US" sz="2000" dirty="0" smtClean="0"/>
              <a:t>#</a:t>
            </a:r>
            <a:r>
              <a:rPr lang="en-US" sz="2000" dirty="0" smtClean="0"/>
              <a:t>Total, #Equal, #</a:t>
            </a:r>
            <a:r>
              <a:rPr lang="en-US" sz="2000" dirty="0" err="1" smtClean="0"/>
              <a:t>AsMuch</a:t>
            </a:r>
            <a:r>
              <a:rPr lang="en-US" sz="2000" dirty="0" smtClean="0"/>
              <a:t>, #Some: in semantic shortcuts</a:t>
            </a:r>
          </a:p>
          <a:p>
            <a:pPr lvl="1"/>
            <a:r>
              <a:rPr lang="en-US" sz="2000" dirty="0" smtClean="0"/>
              <a:t>#</a:t>
            </a:r>
            <a:r>
              <a:rPr lang="en-US" sz="2000" dirty="0" err="1" smtClean="0"/>
              <a:t>EmpVerb</a:t>
            </a:r>
            <a:r>
              <a:rPr lang="en-US" sz="2000" dirty="0" smtClean="0"/>
              <a:t>, #</a:t>
            </a:r>
            <a:r>
              <a:rPr lang="en-US" sz="2000" dirty="0" err="1" smtClean="0"/>
              <a:t>EmpNoun</a:t>
            </a:r>
            <a:r>
              <a:rPr lang="en-US" sz="2000" dirty="0" smtClean="0"/>
              <a:t>: missing element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843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Formeme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technical shortcut for references to auxiliary words</a:t>
            </a:r>
          </a:p>
          <a:p>
            <a:r>
              <a:rPr lang="en-US" dirty="0" smtClean="0"/>
              <a:t>morphosyntactic surface shape of a t-node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200" y="3358009"/>
            <a:ext cx="3581400" cy="304698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t-node [</a:t>
            </a:r>
            <a:r>
              <a:rPr lang="en-US" sz="3200" dirty="0" err="1" smtClean="0"/>
              <a:t>t_lemma</a:t>
            </a:r>
            <a:r>
              <a:rPr lang="en-US" sz="3200" dirty="0" smtClean="0"/>
              <a:t>=“cut”, a/</a:t>
            </a:r>
            <a:r>
              <a:rPr lang="en-US" sz="3200" dirty="0" err="1" smtClean="0"/>
              <a:t>lex.rf</a:t>
            </a:r>
            <a:r>
              <a:rPr lang="en-US" sz="3200" dirty="0" smtClean="0"/>
              <a:t> a-node [m/tag=“NN”], a/</a:t>
            </a:r>
            <a:r>
              <a:rPr lang="en-US" sz="3200" dirty="0" err="1" smtClean="0"/>
              <a:t>aux.rf</a:t>
            </a:r>
            <a:r>
              <a:rPr lang="en-US" sz="3200" dirty="0" smtClean="0"/>
              <a:t> a-node [m/lemma=“after”]]</a:t>
            </a:r>
            <a:endParaRPr lang="en-US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67200" y="3342382"/>
            <a:ext cx="4419600" cy="107721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t-node [</a:t>
            </a:r>
            <a:r>
              <a:rPr lang="en-US" sz="3200" dirty="0" err="1" smtClean="0"/>
              <a:t>t_lemma</a:t>
            </a:r>
            <a:r>
              <a:rPr lang="en-US" sz="3200" dirty="0" smtClean="0"/>
              <a:t>=“cut”, </a:t>
            </a:r>
            <a:r>
              <a:rPr lang="en-US" sz="3200" dirty="0" err="1" smtClean="0"/>
              <a:t>formeme</a:t>
            </a:r>
            <a:r>
              <a:rPr lang="en-US" sz="3200" dirty="0" smtClean="0"/>
              <a:t>=“</a:t>
            </a:r>
            <a:r>
              <a:rPr lang="en-US" sz="3200" dirty="0" err="1" smtClean="0"/>
              <a:t>n:after+X</a:t>
            </a:r>
            <a:r>
              <a:rPr lang="en-US" sz="3200" dirty="0" smtClean="0"/>
              <a:t>”]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62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relation between child and parent</a:t>
            </a:r>
          </a:p>
          <a:p>
            <a:r>
              <a:rPr lang="en-US" dirty="0" smtClean="0"/>
              <a:t>approx. 70 </a:t>
            </a:r>
            <a:r>
              <a:rPr lang="en-US" dirty="0" err="1" smtClean="0"/>
              <a:t>functors</a:t>
            </a:r>
            <a:endParaRPr lang="en-US" dirty="0" smtClean="0"/>
          </a:p>
          <a:p>
            <a:r>
              <a:rPr lang="en-US" dirty="0" smtClean="0"/>
              <a:t>5 arguments, paratactic relations, predicates, adjuncts </a:t>
            </a:r>
          </a:p>
          <a:p>
            <a:pPr lvl="1"/>
            <a:r>
              <a:rPr lang="en-US" dirty="0" smtClean="0"/>
              <a:t>ACT, PAT, ADDR, ORIG, EFF</a:t>
            </a:r>
          </a:p>
          <a:p>
            <a:pPr lvl="1"/>
            <a:r>
              <a:rPr lang="en-US" dirty="0" smtClean="0"/>
              <a:t>CONJ, DISJ, APPS, PAR</a:t>
            </a:r>
          </a:p>
          <a:p>
            <a:pPr lvl="1"/>
            <a:r>
              <a:rPr lang="en-US" dirty="0" smtClean="0"/>
              <a:t>TWHEN, CAUS</a:t>
            </a:r>
          </a:p>
          <a:p>
            <a:r>
              <a:rPr lang="en-US" dirty="0" smtClean="0"/>
              <a:t>English: two additional </a:t>
            </a:r>
            <a:r>
              <a:rPr lang="en-US" dirty="0" err="1" smtClean="0"/>
              <a:t>functors</a:t>
            </a:r>
            <a:r>
              <a:rPr lang="en-US" dirty="0" smtClean="0"/>
              <a:t>: SM and 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Grammatemes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semantically </a:t>
            </a:r>
            <a:r>
              <a:rPr lang="en-US" smtClean="0"/>
              <a:t>oriented counterparts </a:t>
            </a:r>
            <a:r>
              <a:rPr lang="en-US" dirty="0" smtClean="0"/>
              <a:t>of morphological categories</a:t>
            </a:r>
          </a:p>
          <a:p>
            <a:r>
              <a:rPr lang="en-US" b="1" dirty="0" err="1" smtClean="0"/>
              <a:t>sempos</a:t>
            </a:r>
            <a:r>
              <a:rPr lang="en-US" b="1" dirty="0" smtClean="0"/>
              <a:t>: </a:t>
            </a:r>
            <a:r>
              <a:rPr lang="en-US" dirty="0" smtClean="0"/>
              <a:t>semantic nouns, adjectives, verbs, adverbs</a:t>
            </a:r>
          </a:p>
          <a:p>
            <a:pPr lvl="1"/>
            <a:r>
              <a:rPr lang="en-US" dirty="0" smtClean="0"/>
              <a:t>substance, quality, event, circumstance</a:t>
            </a:r>
          </a:p>
          <a:p>
            <a:r>
              <a:rPr lang="en-US" b="1" dirty="0" err="1" smtClean="0"/>
              <a:t>deontmod</a:t>
            </a:r>
            <a:r>
              <a:rPr lang="en-US" b="1" dirty="0" smtClean="0"/>
              <a:t>: </a:t>
            </a:r>
            <a:r>
              <a:rPr lang="en-US" dirty="0" smtClean="0"/>
              <a:t>modal verbs are auxiliaries, give a </a:t>
            </a:r>
            <a:r>
              <a:rPr lang="en-US" dirty="0" err="1" smtClean="0"/>
              <a:t>grammateme</a:t>
            </a:r>
            <a:r>
              <a:rPr lang="en-US" dirty="0" smtClean="0"/>
              <a:t> to </a:t>
            </a:r>
            <a:r>
              <a:rPr lang="en-US" dirty="0" err="1" smtClean="0"/>
              <a:t>lex</a:t>
            </a:r>
            <a:r>
              <a:rPr lang="en-US" dirty="0" smtClean="0"/>
              <a:t>. verb</a:t>
            </a:r>
          </a:p>
          <a:p>
            <a:r>
              <a:rPr lang="en-US" b="1" dirty="0" smtClean="0"/>
              <a:t>tense, gender, </a:t>
            </a:r>
            <a:r>
              <a:rPr lang="en-US" b="1" dirty="0" err="1" smtClean="0"/>
              <a:t>animacy</a:t>
            </a:r>
            <a:r>
              <a:rPr lang="en-US" b="1" dirty="0" smtClean="0"/>
              <a:t>, negation, degree of comparison, politeness</a:t>
            </a:r>
            <a:r>
              <a:rPr lang="en-U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span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Czech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rtl="0"/>
            <a:r>
              <a:rPr lang="en-US" dirty="0" smtClean="0"/>
              <a:t>English TR – guidelines without data since 2004</a:t>
            </a:r>
            <a:endParaRPr lang="en-US" dirty="0"/>
          </a:p>
          <a:p>
            <a:pPr lvl="0" rtl="0"/>
            <a:r>
              <a:rPr lang="en-US" dirty="0" smtClean="0"/>
              <a:t>valency lexicon since 2005</a:t>
            </a:r>
            <a:r>
              <a:rPr lang="cs-CZ" dirty="0" smtClean="0"/>
              <a:t>-</a:t>
            </a:r>
            <a:r>
              <a:rPr lang="en-US" dirty="0" smtClean="0"/>
              <a:t>2011</a:t>
            </a:r>
            <a:endParaRPr lang="en-US" dirty="0"/>
          </a:p>
          <a:p>
            <a:pPr lvl="0" rtl="0"/>
            <a:r>
              <a:rPr lang="en-US" dirty="0" smtClean="0"/>
              <a:t>actual annotation 2006-2011</a:t>
            </a:r>
            <a:endParaRPr lang="en-US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rtl="0"/>
            <a:r>
              <a:rPr lang="en-US" smtClean="0"/>
              <a:t>translation &amp; revision 2006-2009</a:t>
            </a:r>
            <a:endParaRPr lang="en-US"/>
          </a:p>
          <a:p>
            <a:pPr lvl="0" rtl="0"/>
            <a:r>
              <a:rPr lang="en-US" smtClean="0"/>
              <a:t>TR annotation 2007-2010</a:t>
            </a:r>
            <a:endParaRPr lang="en-US"/>
          </a:p>
          <a:p>
            <a:pPr lvl="0" rtl="0"/>
            <a:r>
              <a:rPr lang="en-US" smtClean="0"/>
              <a:t>AR annotation (2000 sent.) 2008 (1 month)</a:t>
            </a:r>
            <a:endParaRPr lang="en-US"/>
          </a:p>
          <a:p>
            <a:pPr lvl="0" rtl="0"/>
            <a:r>
              <a:rPr lang="en-US" smtClean="0"/>
              <a:t>coreference 2010-2011 (9 months)</a:t>
            </a:r>
            <a:endParaRPr lang="en-US"/>
          </a:p>
          <a:p>
            <a:pPr lvl="0" rtl="0"/>
            <a:r>
              <a:rPr lang="en-US" smtClean="0"/>
              <a:t>revisions 2010-2011 (18 months)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305800" cy="1752599"/>
          </a:xfrm>
        </p:spPr>
        <p:txBody>
          <a:bodyPr/>
          <a:lstStyle/>
          <a:p>
            <a:r>
              <a:rPr lang="en-US" dirty="0" smtClean="0"/>
              <a:t>each verb occurrence linked to lexicon of frames</a:t>
            </a:r>
          </a:p>
          <a:p>
            <a:pPr lvl="1"/>
            <a:r>
              <a:rPr lang="en-US" dirty="0" smtClean="0"/>
              <a:t>PDT-VALLEX, </a:t>
            </a:r>
            <a:r>
              <a:rPr lang="en-US" dirty="0" err="1" smtClean="0"/>
              <a:t>Engvallex</a:t>
            </a:r>
            <a:endParaRPr lang="en-US" dirty="0" smtClean="0"/>
          </a:p>
          <a:p>
            <a:pPr lvl="1"/>
            <a:r>
              <a:rPr lang="en-US" dirty="0" smtClean="0"/>
              <a:t>participants vs. adjuncts</a:t>
            </a:r>
          </a:p>
          <a:p>
            <a:pPr lvl="1"/>
            <a:r>
              <a:rPr lang="en-US" dirty="0" smtClean="0"/>
              <a:t>obligatory vs. free</a:t>
            </a:r>
          </a:p>
          <a:p>
            <a:pPr lvl="1"/>
            <a:endParaRPr lang="en-US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399"/>
            <a:ext cx="9144000" cy="3366197"/>
          </a:xfrm>
        </p:spPr>
      </p:pic>
    </p:spTree>
    <p:extLst>
      <p:ext uri="{BB962C8B-B14F-4D97-AF65-F5344CB8AC3E}">
        <p14:creationId xmlns:p14="http://schemas.microsoft.com/office/powerpoint/2010/main" val="31415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pro obsah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2" t="59173" r="41706" b="16869"/>
          <a:stretch/>
        </p:blipFill>
        <p:spPr>
          <a:xfrm>
            <a:off x="304800" y="3774371"/>
            <a:ext cx="2209800" cy="2776614"/>
          </a:xfrm>
          <a:prstGeom prst="rect">
            <a:avLst/>
          </a:prstGeom>
        </p:spPr>
      </p:pic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Complete valency frames</a:t>
            </a:r>
            <a:endParaRPr lang="en-US" dirty="0"/>
          </a:p>
        </p:txBody>
      </p:sp>
      <p:pic>
        <p:nvPicPr>
          <p:cNvPr id="11" name="Zástupný symbol pro obsah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" t="14417" r="62815" b="59829"/>
          <a:stretch/>
        </p:blipFill>
        <p:spPr>
          <a:xfrm>
            <a:off x="2895600" y="1295400"/>
            <a:ext cx="3028222" cy="28956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82" t="43706"/>
          <a:stretch/>
        </p:blipFill>
        <p:spPr>
          <a:xfrm>
            <a:off x="6477000" y="2548467"/>
            <a:ext cx="2590800" cy="425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7225"/>
            <a:ext cx="5943600" cy="3640776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" r="3027"/>
          <a:stretch/>
        </p:blipFill>
        <p:spPr>
          <a:xfrm>
            <a:off x="0" y="23949"/>
            <a:ext cx="5562600" cy="4142904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257800" y="2590801"/>
            <a:ext cx="3873134" cy="1981199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translation: sentence-to-sentence</a:t>
            </a:r>
          </a:p>
          <a:p>
            <a:r>
              <a:rPr lang="en-US" sz="2400" dirty="0" smtClean="0"/>
              <a:t>David Mare</a:t>
            </a:r>
            <a:r>
              <a:rPr lang="cs-CZ" sz="2400" dirty="0" err="1" smtClean="0"/>
              <a:t>ček</a:t>
            </a:r>
            <a:r>
              <a:rPr lang="en-US" sz="2400" dirty="0" smtClean="0"/>
              <a:t>: node alignment (a, t-layer) statistical, </a:t>
            </a:r>
            <a:r>
              <a:rPr lang="en-US" sz="2400" dirty="0" err="1" smtClean="0"/>
              <a:t>Gisa</a:t>
            </a:r>
            <a:r>
              <a:rPr lang="en-US" sz="2400" dirty="0" smtClean="0"/>
              <a:t>++</a:t>
            </a:r>
            <a:endParaRPr lang="en-US" sz="24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581400" y="76200"/>
            <a:ext cx="5410200" cy="1143000"/>
          </a:xfrm>
        </p:spPr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annotated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manually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/>
              <a:t>tree structure</a:t>
            </a:r>
          </a:p>
          <a:p>
            <a:pPr lvl="1"/>
            <a:r>
              <a:rPr lang="en-US" sz="2400" dirty="0" smtClean="0"/>
              <a:t>references to a-layer</a:t>
            </a:r>
          </a:p>
          <a:p>
            <a:pPr lvl="1"/>
            <a:r>
              <a:rPr lang="en-US" sz="2400" dirty="0" smtClean="0"/>
              <a:t>m-tag revision in valency frames (a-layer)</a:t>
            </a:r>
          </a:p>
          <a:p>
            <a:pPr lvl="1"/>
            <a:r>
              <a:rPr lang="en-US" sz="2400" dirty="0" err="1" smtClean="0"/>
              <a:t>functors</a:t>
            </a:r>
            <a:endParaRPr lang="en-US" sz="2400" dirty="0" smtClean="0"/>
          </a:p>
          <a:p>
            <a:pPr lvl="1"/>
            <a:r>
              <a:rPr lang="en-US" sz="2400" dirty="0" smtClean="0"/>
              <a:t>valency</a:t>
            </a:r>
          </a:p>
          <a:p>
            <a:pPr lvl="1"/>
            <a:r>
              <a:rPr lang="en-US" sz="2400" dirty="0" smtClean="0"/>
              <a:t>ellipsis</a:t>
            </a:r>
          </a:p>
          <a:p>
            <a:pPr lvl="1"/>
            <a:r>
              <a:rPr lang="en-US" sz="2400" dirty="0" smtClean="0"/>
              <a:t>2,000 trees of Czech a-layer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cs-CZ" dirty="0" err="1" smtClean="0"/>
              <a:t>automatically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err="1" smtClean="0"/>
              <a:t>grammatemes</a:t>
            </a:r>
            <a:endParaRPr lang="cs-CZ" sz="2400" dirty="0" smtClean="0"/>
          </a:p>
          <a:p>
            <a:pPr lvl="1"/>
            <a:r>
              <a:rPr lang="cs-CZ" sz="2400" dirty="0" err="1" smtClean="0"/>
              <a:t>formemes</a:t>
            </a:r>
            <a:endParaRPr lang="en-US" sz="2400" dirty="0" smtClean="0"/>
          </a:p>
          <a:p>
            <a:pPr lvl="1"/>
            <a:r>
              <a:rPr lang="en-US" sz="2400" dirty="0" smtClean="0"/>
              <a:t>alignment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93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not there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valency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adjectives</a:t>
            </a:r>
            <a:endParaRPr lang="cs-CZ" dirty="0" smtClean="0"/>
          </a:p>
          <a:p>
            <a:r>
              <a:rPr lang="en-US" dirty="0" smtClean="0"/>
              <a:t>topic-focus articulation (information structure)</a:t>
            </a:r>
          </a:p>
          <a:p>
            <a:r>
              <a:rPr lang="en-US" dirty="0" smtClean="0"/>
              <a:t>quotation types</a:t>
            </a:r>
            <a:endParaRPr lang="cs-CZ" dirty="0" smtClean="0"/>
          </a:p>
          <a:p>
            <a:r>
              <a:rPr lang="cs-CZ" dirty="0" err="1" smtClean="0"/>
              <a:t>subfunctors</a:t>
            </a:r>
            <a:endParaRPr lang="cs-CZ" dirty="0" smtClean="0"/>
          </a:p>
          <a:p>
            <a:r>
              <a:rPr lang="cs-CZ" dirty="0" err="1" smtClean="0"/>
              <a:t>manual</a:t>
            </a:r>
            <a:r>
              <a:rPr lang="cs-CZ" dirty="0" smtClean="0"/>
              <a:t> </a:t>
            </a:r>
            <a:r>
              <a:rPr lang="cs-CZ" dirty="0" err="1" smtClean="0"/>
              <a:t>grammatemes</a:t>
            </a:r>
            <a:endParaRPr lang="cs-CZ" dirty="0" smtClean="0"/>
          </a:p>
          <a:p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textual</a:t>
            </a:r>
            <a:r>
              <a:rPr lang="cs-CZ" dirty="0" smtClean="0"/>
              <a:t> coreference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of English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– 10 annotators</a:t>
            </a:r>
          </a:p>
          <a:p>
            <a:r>
              <a:rPr lang="en-US" dirty="0" smtClean="0"/>
              <a:t>2008 better pre-processing (rules using BBN named entities, </a:t>
            </a:r>
            <a:r>
              <a:rPr lang="en-US" dirty="0" err="1" smtClean="0"/>
              <a:t>Vadas</a:t>
            </a:r>
            <a:r>
              <a:rPr lang="en-US" dirty="0" smtClean="0"/>
              <a:t>’ flat noun phrases)</a:t>
            </a:r>
          </a:p>
          <a:p>
            <a:r>
              <a:rPr lang="en-US" dirty="0" smtClean="0"/>
              <a:t>Mapping of </a:t>
            </a:r>
            <a:r>
              <a:rPr lang="en-US" dirty="0" err="1" smtClean="0"/>
              <a:t>Engvallex</a:t>
            </a:r>
            <a:r>
              <a:rPr lang="en-US" dirty="0" smtClean="0"/>
              <a:t> on </a:t>
            </a:r>
            <a:r>
              <a:rPr lang="en-US" dirty="0" err="1" smtClean="0"/>
              <a:t>PropBank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5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of Czech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PDT corpora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PML Tree Query Engine</a:t>
            </a:r>
          </a:p>
          <a:p>
            <a:pPr lvl="1"/>
            <a:r>
              <a:rPr lang="en-US" dirty="0" smtClean="0"/>
              <a:t>use the PMLTQ web interface </a:t>
            </a:r>
          </a:p>
          <a:p>
            <a:pPr lvl="2"/>
            <a:r>
              <a:rPr lang="en-US" dirty="0" smtClean="0"/>
              <a:t>ask stepanek@ufal.mff.cuni.cz for registration </a:t>
            </a:r>
          </a:p>
          <a:p>
            <a:pPr lvl="1"/>
            <a:r>
              <a:rPr lang="en-US" dirty="0" err="1" smtClean="0"/>
              <a:t>TrEd</a:t>
            </a:r>
            <a:r>
              <a:rPr lang="en-US" dirty="0" smtClean="0"/>
              <a:t> add-on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PMLTQ on the web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ask stepanek@ufal.mff.cuni.cz for registration</a:t>
            </a:r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331681"/>
            <a:ext cx="8991600" cy="33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00968" cy="6029656"/>
          </a:xfrm>
        </p:spPr>
      </p:pic>
    </p:spTree>
    <p:extLst>
      <p:ext uri="{BB962C8B-B14F-4D97-AF65-F5344CB8AC3E}">
        <p14:creationId xmlns:p14="http://schemas.microsoft.com/office/powerpoint/2010/main" val="6213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entire DVD ROM through LDC </a:t>
            </a:r>
          </a:p>
          <a:p>
            <a:r>
              <a:rPr lang="en-US" dirty="0" smtClean="0"/>
              <a:t>sample: </a:t>
            </a:r>
          </a:p>
          <a:p>
            <a:pPr marL="0" indent="0" algn="ctr">
              <a:buNone/>
            </a:pPr>
            <a:r>
              <a:rPr lang="en-US" sz="4800" b="1" dirty="0" smtClean="0"/>
              <a:t>ufal.mff.cuni.cz/pcedt2.0</a:t>
            </a:r>
          </a:p>
          <a:p>
            <a:r>
              <a:rPr lang="en-US" dirty="0" smtClean="0"/>
              <a:t>in negotiation:</a:t>
            </a:r>
            <a:r>
              <a:rPr lang="en-US" sz="5400" dirty="0" smtClean="0"/>
              <a:t> </a:t>
            </a:r>
            <a:r>
              <a:rPr lang="en-US" dirty="0" smtClean="0"/>
              <a:t>additional release without original PTB, no LDC license required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Ministry </a:t>
            </a:r>
            <a:r>
              <a:rPr lang="en-US" sz="2400" dirty="0"/>
              <a:t>of Education of the Czech Republic projects No.: </a:t>
            </a:r>
          </a:p>
          <a:p>
            <a:pPr lvl="1"/>
            <a:r>
              <a:rPr lang="en-US" sz="2000" dirty="0"/>
              <a:t>MSM0021620838</a:t>
            </a:r>
          </a:p>
          <a:p>
            <a:pPr lvl="1"/>
            <a:r>
              <a:rPr lang="en-US" sz="2000" dirty="0"/>
              <a:t>LC536</a:t>
            </a:r>
          </a:p>
          <a:p>
            <a:pPr lvl="1"/>
            <a:r>
              <a:rPr lang="en-US" sz="2000" dirty="0"/>
              <a:t>ME09008</a:t>
            </a:r>
          </a:p>
          <a:p>
            <a:pPr lvl="1"/>
            <a:r>
              <a:rPr lang="en-US" sz="2000" dirty="0"/>
              <a:t>LM2010013</a:t>
            </a:r>
          </a:p>
          <a:p>
            <a:pPr lvl="1"/>
            <a:r>
              <a:rPr lang="en-US" sz="2000" dirty="0"/>
              <a:t>7E09003+7E11051</a:t>
            </a:r>
          </a:p>
          <a:p>
            <a:pPr lvl="1"/>
            <a:r>
              <a:rPr lang="en-US" sz="2000" dirty="0"/>
              <a:t>7E11041 </a:t>
            </a:r>
          </a:p>
          <a:p>
            <a:r>
              <a:rPr lang="en-US" sz="2400" dirty="0"/>
              <a:t>Czech Science Foundation, grants No.: </a:t>
            </a:r>
          </a:p>
          <a:p>
            <a:pPr lvl="1"/>
            <a:r>
              <a:rPr lang="en-US" sz="2000" dirty="0"/>
              <a:t>GAP406/10/0875</a:t>
            </a:r>
          </a:p>
          <a:p>
            <a:pPr lvl="1"/>
            <a:r>
              <a:rPr lang="en-US" sz="2000" dirty="0"/>
              <a:t>GPP406/10/P193</a:t>
            </a:r>
          </a:p>
          <a:p>
            <a:pPr lvl="1"/>
            <a:r>
              <a:rPr lang="en-US" sz="2000" dirty="0"/>
              <a:t>GA405/09/0729</a:t>
            </a:r>
          </a:p>
          <a:p>
            <a:endParaRPr lang="en-US" sz="24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5105400"/>
          </a:xfrm>
        </p:spPr>
        <p:txBody>
          <a:bodyPr>
            <a:normAutofit/>
          </a:bodyPr>
          <a:lstStyle/>
          <a:p>
            <a:r>
              <a:rPr lang="en-US" sz="2000" dirty="0"/>
              <a:t>Research funds of the Faculty of Mathematics and Physics, Charles University, Czech Republic, Grant Agency of the Academy of Sciences of the Czech Republic: No. </a:t>
            </a:r>
            <a:r>
              <a:rPr lang="en-US" sz="2000" dirty="0" smtClean="0"/>
              <a:t>1ET101120503</a:t>
            </a:r>
          </a:p>
          <a:p>
            <a:r>
              <a:rPr lang="en-US" sz="2000" dirty="0" smtClean="0"/>
              <a:t>GAUK </a:t>
            </a:r>
            <a:r>
              <a:rPr lang="en-US" sz="2000" dirty="0"/>
              <a:t>116310, 158010, </a:t>
            </a:r>
            <a:r>
              <a:rPr lang="en-US" sz="2000" dirty="0" smtClean="0"/>
              <a:t>3537/2011</a:t>
            </a:r>
          </a:p>
          <a:p>
            <a:r>
              <a:rPr lang="en-US" sz="2400" dirty="0"/>
              <a:t>Also, this work was funded in part by the following projects sponsored by the European Commission: </a:t>
            </a:r>
          </a:p>
          <a:p>
            <a:pPr lvl="1"/>
            <a:r>
              <a:rPr lang="en-US" sz="2000" dirty="0">
                <a:hlinkClick r:id="rId3"/>
              </a:rPr>
              <a:t>Companions</a:t>
            </a:r>
            <a:r>
              <a:rPr lang="en-US" sz="2000" dirty="0"/>
              <a:t>, No. 034434</a:t>
            </a:r>
          </a:p>
          <a:p>
            <a:pPr lvl="1"/>
            <a:r>
              <a:rPr lang="en-US" sz="2000" dirty="0" err="1">
                <a:hlinkClick r:id="rId4"/>
              </a:rPr>
              <a:t>EuroMatrix</a:t>
            </a:r>
            <a:r>
              <a:rPr lang="en-US" sz="2000" dirty="0"/>
              <a:t>, No. 034291</a:t>
            </a:r>
          </a:p>
          <a:p>
            <a:pPr lvl="1"/>
            <a:r>
              <a:rPr lang="en-US" sz="2000" dirty="0" err="1">
                <a:hlinkClick r:id="rId5"/>
              </a:rPr>
              <a:t>EuroMatrixPlus</a:t>
            </a:r>
            <a:r>
              <a:rPr lang="en-US" sz="2000" dirty="0"/>
              <a:t>, No. 231720</a:t>
            </a:r>
          </a:p>
          <a:p>
            <a:pPr lvl="1"/>
            <a:r>
              <a:rPr lang="en-US" sz="2000" dirty="0">
                <a:hlinkClick r:id="rId6"/>
              </a:rPr>
              <a:t>Faust</a:t>
            </a:r>
            <a:r>
              <a:rPr lang="en-US" sz="2000" dirty="0"/>
              <a:t>, No. 247762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89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400"/>
            <a:ext cx="84582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76200" y="25400"/>
            <a:ext cx="3962400" cy="3022600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aoblený obdélník 5"/>
          <p:cNvSpPr/>
          <p:nvPr/>
        </p:nvSpPr>
        <p:spPr>
          <a:xfrm>
            <a:off x="4191000" y="-8467"/>
            <a:ext cx="3962400" cy="3056467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aoblený obdélník 7"/>
          <p:cNvSpPr/>
          <p:nvPr/>
        </p:nvSpPr>
        <p:spPr>
          <a:xfrm>
            <a:off x="220133" y="3124200"/>
            <a:ext cx="3962400" cy="312420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343400" y="3098800"/>
            <a:ext cx="4267200" cy="3683000"/>
          </a:xfrm>
          <a:prstGeom prst="round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381000"/>
            <a:ext cx="4040188" cy="639762"/>
          </a:xfrm>
        </p:spPr>
        <p:txBody>
          <a:bodyPr>
            <a:noAutofit/>
          </a:bodyPr>
          <a:lstStyle/>
          <a:p>
            <a:r>
              <a:rPr lang="en-US" sz="4800" dirty="0" smtClean="0"/>
              <a:t>w-layer</a:t>
            </a:r>
            <a:endParaRPr lang="en-US" sz="4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502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Opinion [node-id]</a:t>
            </a:r>
          </a:p>
          <a:p>
            <a:pPr marL="0" indent="0">
              <a:buNone/>
            </a:pPr>
            <a:r>
              <a:rPr lang="en-US" sz="2400" dirty="0" smtClean="0"/>
              <a:t> is </a:t>
            </a:r>
            <a:r>
              <a:rPr lang="en-US" sz="2400" dirty="0"/>
              <a:t>[node-id]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mixed [node-id]</a:t>
            </a:r>
          </a:p>
          <a:p>
            <a:pPr marL="0" indent="0">
              <a:buNone/>
            </a:pPr>
            <a:r>
              <a:rPr lang="en-US" sz="2400" dirty="0" smtClean="0"/>
              <a:t>over </a:t>
            </a:r>
            <a:r>
              <a:rPr lang="en-US" sz="2400" dirty="0"/>
              <a:t>[node-id]</a:t>
            </a:r>
          </a:p>
          <a:p>
            <a:pPr marL="0" indent="0">
              <a:buNone/>
            </a:pPr>
            <a:r>
              <a:rPr lang="en-US" sz="2400" dirty="0" smtClean="0"/>
              <a:t> its </a:t>
            </a:r>
            <a:r>
              <a:rPr lang="en-US" sz="2400" dirty="0"/>
              <a:t>[node-id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r>
              <a:rPr lang="en-US" sz="2400" dirty="0" smtClean="0"/>
              <a:t> three-month </a:t>
            </a:r>
            <a:r>
              <a:rPr lang="en-US" sz="2400" dirty="0"/>
              <a:t>[node-id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r>
              <a:rPr lang="en-US" sz="2400" dirty="0" smtClean="0"/>
              <a:t>prospects </a:t>
            </a:r>
            <a:r>
              <a:rPr lang="en-US" sz="2400" dirty="0"/>
              <a:t>[node-id]</a:t>
            </a:r>
          </a:p>
          <a:p>
            <a:pPr marL="0" indent="0">
              <a:buNone/>
            </a:pPr>
            <a:r>
              <a:rPr lang="en-US" sz="2400" dirty="0" smtClean="0"/>
              <a:t>. </a:t>
            </a:r>
            <a:r>
              <a:rPr lang="en-US" sz="2400" dirty="0"/>
              <a:t>[node-id]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572000" y="457200"/>
            <a:ext cx="4041775" cy="639762"/>
          </a:xfrm>
        </p:spPr>
        <p:txBody>
          <a:bodyPr>
            <a:noAutofit/>
          </a:bodyPr>
          <a:lstStyle/>
          <a:p>
            <a:r>
              <a:rPr lang="en-US" sz="4800" dirty="0" smtClean="0"/>
              <a:t>m-layer</a:t>
            </a:r>
            <a:endParaRPr lang="en-US" sz="4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572000" y="1600200"/>
            <a:ext cx="4041775" cy="5029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Opinion [node-id</a:t>
            </a:r>
            <a:r>
              <a:rPr lang="en-US" sz="2400" dirty="0" smtClean="0"/>
              <a:t>] [tag] [lemma]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is [node-id</a:t>
            </a:r>
            <a:r>
              <a:rPr lang="en-US" sz="2400" dirty="0" smtClean="0"/>
              <a:t>]</a:t>
            </a:r>
            <a:r>
              <a:rPr lang="en-US" sz="2400" dirty="0"/>
              <a:t> [tag] [lemma]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mixed [node-id</a:t>
            </a:r>
            <a:r>
              <a:rPr lang="en-US" sz="2400" dirty="0" smtClean="0"/>
              <a:t>]</a:t>
            </a:r>
            <a:r>
              <a:rPr lang="en-US" sz="2400" dirty="0"/>
              <a:t> [tag] [lemma]</a:t>
            </a:r>
          </a:p>
          <a:p>
            <a:pPr marL="0" indent="0">
              <a:buNone/>
            </a:pPr>
            <a:r>
              <a:rPr lang="en-US" sz="2400" dirty="0"/>
              <a:t>over [node-id</a:t>
            </a:r>
            <a:r>
              <a:rPr lang="en-US" sz="2400" dirty="0" smtClean="0"/>
              <a:t>]</a:t>
            </a:r>
            <a:r>
              <a:rPr lang="en-US" sz="2400" dirty="0"/>
              <a:t> [tag] [lemma]</a:t>
            </a:r>
          </a:p>
          <a:p>
            <a:pPr marL="0" indent="0">
              <a:buNone/>
            </a:pPr>
            <a:r>
              <a:rPr lang="en-US" sz="2400" dirty="0"/>
              <a:t> its [node-id</a:t>
            </a:r>
            <a:r>
              <a:rPr lang="en-US" sz="2400" dirty="0" smtClean="0"/>
              <a:t>]</a:t>
            </a:r>
            <a:r>
              <a:rPr lang="en-US" sz="2400" dirty="0"/>
              <a:t> [tag] [lemma]</a:t>
            </a:r>
          </a:p>
          <a:p>
            <a:pPr marL="0" indent="0">
              <a:buNone/>
            </a:pPr>
            <a:r>
              <a:rPr lang="en-US" sz="2400" dirty="0"/>
              <a:t> three-month [node-id</a:t>
            </a:r>
            <a:r>
              <a:rPr lang="en-US" sz="2400" dirty="0" smtClean="0"/>
              <a:t>]</a:t>
            </a:r>
            <a:r>
              <a:rPr lang="en-US" sz="2400" dirty="0"/>
              <a:t> [tag] [lemma]</a:t>
            </a:r>
          </a:p>
          <a:p>
            <a:pPr marL="0" indent="0">
              <a:buNone/>
            </a:pPr>
            <a:r>
              <a:rPr lang="en-US" sz="2400" dirty="0"/>
              <a:t>prospects [node-id</a:t>
            </a:r>
            <a:r>
              <a:rPr lang="en-US" sz="2400" dirty="0" smtClean="0"/>
              <a:t>]</a:t>
            </a:r>
            <a:r>
              <a:rPr lang="en-US" sz="2400" dirty="0"/>
              <a:t> [tag] [lemma]</a:t>
            </a:r>
          </a:p>
          <a:p>
            <a:pPr marL="0" indent="0">
              <a:buNone/>
            </a:pPr>
            <a:r>
              <a:rPr lang="en-US" sz="2400" dirty="0"/>
              <a:t>. [node-id</a:t>
            </a:r>
            <a:r>
              <a:rPr lang="en-US" sz="2400" dirty="0" smtClean="0"/>
              <a:t>]</a:t>
            </a:r>
            <a:r>
              <a:rPr lang="en-US" sz="2400" dirty="0"/>
              <a:t> [tag] [lemma]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00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p-layer</a:t>
            </a:r>
            <a:endParaRPr lang="en-US" sz="72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371600"/>
            <a:ext cx="6629400" cy="5396722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800" y="1435100"/>
            <a:ext cx="3008313" cy="46910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original PTB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manual tagging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manual bracketing</a:t>
            </a:r>
          </a:p>
          <a:p>
            <a:endParaRPr lang="en-US" sz="2000" dirty="0" smtClean="0"/>
          </a:p>
          <a:p>
            <a:r>
              <a:rPr lang="en-US" sz="2000" dirty="0" smtClean="0"/>
              <a:t>added automatically: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node 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lemmatization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r>
              <a:rPr lang="en-US" sz="2000" b="1" dirty="0" smtClean="0"/>
              <a:t>NO MANUAL REVISION!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6" r="5495" b="5962"/>
          <a:stretch/>
        </p:blipFill>
        <p:spPr bwMode="auto">
          <a:xfrm>
            <a:off x="5250730" y="2140920"/>
            <a:ext cx="3827198" cy="189768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800600"/>
            <a:ext cx="3457575" cy="188595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87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45876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a-layer</a:t>
            </a:r>
            <a:endParaRPr lang="en-US" sz="7200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193" y="1535435"/>
            <a:ext cx="5563207" cy="5241017"/>
          </a:xfrm>
          <a:ln>
            <a:noFill/>
            <a:prstDash val="sysDash"/>
          </a:ln>
        </p:spPr>
      </p:pic>
      <p:sp>
        <p:nvSpPr>
          <p:cNvPr id="4" name="Zástupný symbol pro text 3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m-layer integrated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EN: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manual tagging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automatic lemmatization (no revision)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 CZ: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automatic tagging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automatic lemmatization (no revision)</a:t>
            </a:r>
          </a:p>
          <a:p>
            <a:pPr indent="-285750"/>
            <a:r>
              <a:rPr lang="en-US" sz="2400" dirty="0" smtClean="0"/>
              <a:t>Automatic alignment</a:t>
            </a:r>
            <a:endParaRPr lang="en-US" sz="2400" dirty="0"/>
          </a:p>
        </p:txBody>
      </p:sp>
      <p:sp>
        <p:nvSpPr>
          <p:cNvPr id="21" name="Volný tvar 20"/>
          <p:cNvSpPr/>
          <p:nvPr/>
        </p:nvSpPr>
        <p:spPr>
          <a:xfrm>
            <a:off x="4114800" y="4176074"/>
            <a:ext cx="3694598" cy="923827"/>
          </a:xfrm>
          <a:custGeom>
            <a:avLst/>
            <a:gdLst>
              <a:gd name="connsiteX0" fmla="*/ 3770798 w 3770798"/>
              <a:gd name="connsiteY0" fmla="*/ 94268 h 923827"/>
              <a:gd name="connsiteX1" fmla="*/ 3714237 w 3770798"/>
              <a:gd name="connsiteY1" fmla="*/ 84841 h 923827"/>
              <a:gd name="connsiteX2" fmla="*/ 3657676 w 3770798"/>
              <a:gd name="connsiteY2" fmla="*/ 65987 h 923827"/>
              <a:gd name="connsiteX3" fmla="*/ 3629396 w 3770798"/>
              <a:gd name="connsiteY3" fmla="*/ 56561 h 923827"/>
              <a:gd name="connsiteX4" fmla="*/ 3553981 w 3770798"/>
              <a:gd name="connsiteY4" fmla="*/ 37707 h 923827"/>
              <a:gd name="connsiteX5" fmla="*/ 3356018 w 3770798"/>
              <a:gd name="connsiteY5" fmla="*/ 28280 h 923827"/>
              <a:gd name="connsiteX6" fmla="*/ 3280604 w 3770798"/>
              <a:gd name="connsiteY6" fmla="*/ 18853 h 923827"/>
              <a:gd name="connsiteX7" fmla="*/ 2837544 w 3770798"/>
              <a:gd name="connsiteY7" fmla="*/ 0 h 923827"/>
              <a:gd name="connsiteX8" fmla="*/ 2300216 w 3770798"/>
              <a:gd name="connsiteY8" fmla="*/ 18853 h 923827"/>
              <a:gd name="connsiteX9" fmla="*/ 2234229 w 3770798"/>
              <a:gd name="connsiteY9" fmla="*/ 28280 h 923827"/>
              <a:gd name="connsiteX10" fmla="*/ 2139961 w 3770798"/>
              <a:gd name="connsiteY10" fmla="*/ 56561 h 923827"/>
              <a:gd name="connsiteX11" fmla="*/ 2083400 w 3770798"/>
              <a:gd name="connsiteY11" fmla="*/ 65987 h 923827"/>
              <a:gd name="connsiteX12" fmla="*/ 2045693 w 3770798"/>
              <a:gd name="connsiteY12" fmla="*/ 75414 h 923827"/>
              <a:gd name="connsiteX13" fmla="*/ 1913717 w 3770798"/>
              <a:gd name="connsiteY13" fmla="*/ 94268 h 923827"/>
              <a:gd name="connsiteX14" fmla="*/ 1753462 w 3770798"/>
              <a:gd name="connsiteY14" fmla="*/ 113121 h 923827"/>
              <a:gd name="connsiteX15" fmla="*/ 1640340 w 3770798"/>
              <a:gd name="connsiteY15" fmla="*/ 131975 h 923827"/>
              <a:gd name="connsiteX16" fmla="*/ 1612060 w 3770798"/>
              <a:gd name="connsiteY16" fmla="*/ 141402 h 923827"/>
              <a:gd name="connsiteX17" fmla="*/ 1527218 w 3770798"/>
              <a:gd name="connsiteY17" fmla="*/ 160255 h 923827"/>
              <a:gd name="connsiteX18" fmla="*/ 1498938 w 3770798"/>
              <a:gd name="connsiteY18" fmla="*/ 169682 h 923827"/>
              <a:gd name="connsiteX19" fmla="*/ 1461231 w 3770798"/>
              <a:gd name="connsiteY19" fmla="*/ 179109 h 923827"/>
              <a:gd name="connsiteX20" fmla="*/ 1432950 w 3770798"/>
              <a:gd name="connsiteY20" fmla="*/ 188536 h 923827"/>
              <a:gd name="connsiteX21" fmla="*/ 1395243 w 3770798"/>
              <a:gd name="connsiteY21" fmla="*/ 197963 h 923827"/>
              <a:gd name="connsiteX22" fmla="*/ 1338682 w 3770798"/>
              <a:gd name="connsiteY22" fmla="*/ 216816 h 923827"/>
              <a:gd name="connsiteX23" fmla="*/ 1282121 w 3770798"/>
              <a:gd name="connsiteY23" fmla="*/ 235670 h 923827"/>
              <a:gd name="connsiteX24" fmla="*/ 1253841 w 3770798"/>
              <a:gd name="connsiteY24" fmla="*/ 245097 h 923827"/>
              <a:gd name="connsiteX25" fmla="*/ 1225561 w 3770798"/>
              <a:gd name="connsiteY25" fmla="*/ 254524 h 923827"/>
              <a:gd name="connsiteX26" fmla="*/ 1197280 w 3770798"/>
              <a:gd name="connsiteY26" fmla="*/ 273377 h 923827"/>
              <a:gd name="connsiteX27" fmla="*/ 1103012 w 3770798"/>
              <a:gd name="connsiteY27" fmla="*/ 301658 h 923827"/>
              <a:gd name="connsiteX28" fmla="*/ 1074732 w 3770798"/>
              <a:gd name="connsiteY28" fmla="*/ 320511 h 923827"/>
              <a:gd name="connsiteX29" fmla="*/ 1018171 w 3770798"/>
              <a:gd name="connsiteY29" fmla="*/ 339365 h 923827"/>
              <a:gd name="connsiteX30" fmla="*/ 933330 w 3770798"/>
              <a:gd name="connsiteY30" fmla="*/ 367645 h 923827"/>
              <a:gd name="connsiteX31" fmla="*/ 876769 w 3770798"/>
              <a:gd name="connsiteY31" fmla="*/ 386499 h 923827"/>
              <a:gd name="connsiteX32" fmla="*/ 791928 w 3770798"/>
              <a:gd name="connsiteY32" fmla="*/ 424206 h 923827"/>
              <a:gd name="connsiteX33" fmla="*/ 763647 w 3770798"/>
              <a:gd name="connsiteY33" fmla="*/ 433633 h 923827"/>
              <a:gd name="connsiteX34" fmla="*/ 735367 w 3770798"/>
              <a:gd name="connsiteY34" fmla="*/ 452486 h 923827"/>
              <a:gd name="connsiteX35" fmla="*/ 678806 w 3770798"/>
              <a:gd name="connsiteY35" fmla="*/ 471340 h 923827"/>
              <a:gd name="connsiteX36" fmla="*/ 650526 w 3770798"/>
              <a:gd name="connsiteY36" fmla="*/ 480767 h 923827"/>
              <a:gd name="connsiteX37" fmla="*/ 593965 w 3770798"/>
              <a:gd name="connsiteY37" fmla="*/ 509047 h 923827"/>
              <a:gd name="connsiteX38" fmla="*/ 565684 w 3770798"/>
              <a:gd name="connsiteY38" fmla="*/ 527901 h 923827"/>
              <a:gd name="connsiteX39" fmla="*/ 537404 w 3770798"/>
              <a:gd name="connsiteY39" fmla="*/ 537328 h 923827"/>
              <a:gd name="connsiteX40" fmla="*/ 480843 w 3770798"/>
              <a:gd name="connsiteY40" fmla="*/ 565608 h 923827"/>
              <a:gd name="connsiteX41" fmla="*/ 452563 w 3770798"/>
              <a:gd name="connsiteY41" fmla="*/ 584462 h 923827"/>
              <a:gd name="connsiteX42" fmla="*/ 424282 w 3770798"/>
              <a:gd name="connsiteY42" fmla="*/ 593888 h 923827"/>
              <a:gd name="connsiteX43" fmla="*/ 339441 w 3770798"/>
              <a:gd name="connsiteY43" fmla="*/ 641022 h 923827"/>
              <a:gd name="connsiteX44" fmla="*/ 282880 w 3770798"/>
              <a:gd name="connsiteY44" fmla="*/ 678730 h 923827"/>
              <a:gd name="connsiteX45" fmla="*/ 254600 w 3770798"/>
              <a:gd name="connsiteY45" fmla="*/ 697583 h 923827"/>
              <a:gd name="connsiteX46" fmla="*/ 207466 w 3770798"/>
              <a:gd name="connsiteY46" fmla="*/ 735291 h 923827"/>
              <a:gd name="connsiteX47" fmla="*/ 188612 w 3770798"/>
              <a:gd name="connsiteY47" fmla="*/ 763571 h 923827"/>
              <a:gd name="connsiteX48" fmla="*/ 160332 w 3770798"/>
              <a:gd name="connsiteY48" fmla="*/ 772998 h 923827"/>
              <a:gd name="connsiteX49" fmla="*/ 103771 w 3770798"/>
              <a:gd name="connsiteY49" fmla="*/ 820132 h 923827"/>
              <a:gd name="connsiteX50" fmla="*/ 75491 w 3770798"/>
              <a:gd name="connsiteY50" fmla="*/ 838985 h 923827"/>
              <a:gd name="connsiteX51" fmla="*/ 37783 w 3770798"/>
              <a:gd name="connsiteY51" fmla="*/ 876693 h 923827"/>
              <a:gd name="connsiteX52" fmla="*/ 28357 w 3770798"/>
              <a:gd name="connsiteY52" fmla="*/ 904973 h 923827"/>
              <a:gd name="connsiteX53" fmla="*/ 76 w 3770798"/>
              <a:gd name="connsiteY53" fmla="*/ 923827 h 92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770798" h="923827">
                <a:moveTo>
                  <a:pt x="3770798" y="94268"/>
                </a:moveTo>
                <a:cubicBezTo>
                  <a:pt x="3751944" y="91126"/>
                  <a:pt x="3732780" y="89477"/>
                  <a:pt x="3714237" y="84841"/>
                </a:cubicBezTo>
                <a:cubicBezTo>
                  <a:pt x="3694957" y="80021"/>
                  <a:pt x="3676530" y="72271"/>
                  <a:pt x="3657676" y="65987"/>
                </a:cubicBezTo>
                <a:lnTo>
                  <a:pt x="3629396" y="56561"/>
                </a:lnTo>
                <a:cubicBezTo>
                  <a:pt x="3602846" y="47711"/>
                  <a:pt x="3583559" y="39982"/>
                  <a:pt x="3553981" y="37707"/>
                </a:cubicBezTo>
                <a:cubicBezTo>
                  <a:pt x="3488113" y="32640"/>
                  <a:pt x="3422006" y="31422"/>
                  <a:pt x="3356018" y="28280"/>
                </a:cubicBezTo>
                <a:cubicBezTo>
                  <a:pt x="3330880" y="25138"/>
                  <a:pt x="3305917" y="19886"/>
                  <a:pt x="3280604" y="18853"/>
                </a:cubicBezTo>
                <a:lnTo>
                  <a:pt x="2837544" y="0"/>
                </a:lnTo>
                <a:cubicBezTo>
                  <a:pt x="2670201" y="3984"/>
                  <a:pt x="2474645" y="2996"/>
                  <a:pt x="2300216" y="18853"/>
                </a:cubicBezTo>
                <a:cubicBezTo>
                  <a:pt x="2278088" y="20865"/>
                  <a:pt x="2256225" y="25138"/>
                  <a:pt x="2234229" y="28280"/>
                </a:cubicBezTo>
                <a:cubicBezTo>
                  <a:pt x="2198163" y="40302"/>
                  <a:pt x="2175574" y="49439"/>
                  <a:pt x="2139961" y="56561"/>
                </a:cubicBezTo>
                <a:cubicBezTo>
                  <a:pt x="2121218" y="60309"/>
                  <a:pt x="2102143" y="62239"/>
                  <a:pt x="2083400" y="65987"/>
                </a:cubicBezTo>
                <a:cubicBezTo>
                  <a:pt x="2070696" y="68528"/>
                  <a:pt x="2058397" y="72873"/>
                  <a:pt x="2045693" y="75414"/>
                </a:cubicBezTo>
                <a:cubicBezTo>
                  <a:pt x="2000387" y="84475"/>
                  <a:pt x="1960058" y="88475"/>
                  <a:pt x="1913717" y="94268"/>
                </a:cubicBezTo>
                <a:cubicBezTo>
                  <a:pt x="1822068" y="117181"/>
                  <a:pt x="1933818" y="91479"/>
                  <a:pt x="1753462" y="113121"/>
                </a:cubicBezTo>
                <a:cubicBezTo>
                  <a:pt x="1715507" y="117676"/>
                  <a:pt x="1640340" y="131975"/>
                  <a:pt x="1640340" y="131975"/>
                </a:cubicBezTo>
                <a:cubicBezTo>
                  <a:pt x="1630913" y="135117"/>
                  <a:pt x="1621700" y="138992"/>
                  <a:pt x="1612060" y="141402"/>
                </a:cubicBezTo>
                <a:cubicBezTo>
                  <a:pt x="1534320" y="160838"/>
                  <a:pt x="1594946" y="140905"/>
                  <a:pt x="1527218" y="160255"/>
                </a:cubicBezTo>
                <a:cubicBezTo>
                  <a:pt x="1517664" y="162985"/>
                  <a:pt x="1508492" y="166952"/>
                  <a:pt x="1498938" y="169682"/>
                </a:cubicBezTo>
                <a:cubicBezTo>
                  <a:pt x="1486481" y="173241"/>
                  <a:pt x="1473688" y="175550"/>
                  <a:pt x="1461231" y="179109"/>
                </a:cubicBezTo>
                <a:cubicBezTo>
                  <a:pt x="1451676" y="181839"/>
                  <a:pt x="1442505" y="185806"/>
                  <a:pt x="1432950" y="188536"/>
                </a:cubicBezTo>
                <a:cubicBezTo>
                  <a:pt x="1420493" y="192095"/>
                  <a:pt x="1407652" y="194240"/>
                  <a:pt x="1395243" y="197963"/>
                </a:cubicBezTo>
                <a:cubicBezTo>
                  <a:pt x="1376208" y="203674"/>
                  <a:pt x="1357536" y="210532"/>
                  <a:pt x="1338682" y="216816"/>
                </a:cubicBezTo>
                <a:lnTo>
                  <a:pt x="1282121" y="235670"/>
                </a:lnTo>
                <a:lnTo>
                  <a:pt x="1253841" y="245097"/>
                </a:lnTo>
                <a:cubicBezTo>
                  <a:pt x="1244414" y="248239"/>
                  <a:pt x="1233829" y="249012"/>
                  <a:pt x="1225561" y="254524"/>
                </a:cubicBezTo>
                <a:cubicBezTo>
                  <a:pt x="1216134" y="260808"/>
                  <a:pt x="1207633" y="268776"/>
                  <a:pt x="1197280" y="273377"/>
                </a:cubicBezTo>
                <a:cubicBezTo>
                  <a:pt x="1167770" y="286492"/>
                  <a:pt x="1134351" y="293823"/>
                  <a:pt x="1103012" y="301658"/>
                </a:cubicBezTo>
                <a:cubicBezTo>
                  <a:pt x="1093585" y="307942"/>
                  <a:pt x="1085085" y="315910"/>
                  <a:pt x="1074732" y="320511"/>
                </a:cubicBezTo>
                <a:cubicBezTo>
                  <a:pt x="1056571" y="328582"/>
                  <a:pt x="1037025" y="333080"/>
                  <a:pt x="1018171" y="339365"/>
                </a:cubicBezTo>
                <a:lnTo>
                  <a:pt x="933330" y="367645"/>
                </a:lnTo>
                <a:cubicBezTo>
                  <a:pt x="933329" y="367645"/>
                  <a:pt x="876770" y="386498"/>
                  <a:pt x="876769" y="386499"/>
                </a:cubicBezTo>
                <a:cubicBezTo>
                  <a:pt x="831953" y="416375"/>
                  <a:pt x="859235" y="401770"/>
                  <a:pt x="791928" y="424206"/>
                </a:cubicBezTo>
                <a:cubicBezTo>
                  <a:pt x="782501" y="427348"/>
                  <a:pt x="771915" y="428121"/>
                  <a:pt x="763647" y="433633"/>
                </a:cubicBezTo>
                <a:cubicBezTo>
                  <a:pt x="754220" y="439917"/>
                  <a:pt x="745720" y="447885"/>
                  <a:pt x="735367" y="452486"/>
                </a:cubicBezTo>
                <a:cubicBezTo>
                  <a:pt x="717206" y="460557"/>
                  <a:pt x="697660" y="465055"/>
                  <a:pt x="678806" y="471340"/>
                </a:cubicBezTo>
                <a:cubicBezTo>
                  <a:pt x="669379" y="474482"/>
                  <a:pt x="658794" y="475255"/>
                  <a:pt x="650526" y="480767"/>
                </a:cubicBezTo>
                <a:cubicBezTo>
                  <a:pt x="569466" y="534804"/>
                  <a:pt x="672031" y="470013"/>
                  <a:pt x="593965" y="509047"/>
                </a:cubicBezTo>
                <a:cubicBezTo>
                  <a:pt x="583831" y="514114"/>
                  <a:pt x="575818" y="522834"/>
                  <a:pt x="565684" y="527901"/>
                </a:cubicBezTo>
                <a:cubicBezTo>
                  <a:pt x="556796" y="532345"/>
                  <a:pt x="546292" y="532884"/>
                  <a:pt x="537404" y="537328"/>
                </a:cubicBezTo>
                <a:cubicBezTo>
                  <a:pt x="464310" y="573875"/>
                  <a:pt x="551926" y="541914"/>
                  <a:pt x="480843" y="565608"/>
                </a:cubicBezTo>
                <a:cubicBezTo>
                  <a:pt x="471416" y="571893"/>
                  <a:pt x="462697" y="579395"/>
                  <a:pt x="452563" y="584462"/>
                </a:cubicBezTo>
                <a:cubicBezTo>
                  <a:pt x="443675" y="588906"/>
                  <a:pt x="432968" y="589062"/>
                  <a:pt x="424282" y="593888"/>
                </a:cubicBezTo>
                <a:cubicBezTo>
                  <a:pt x="327037" y="647913"/>
                  <a:pt x="403433" y="619693"/>
                  <a:pt x="339441" y="641022"/>
                </a:cubicBezTo>
                <a:lnTo>
                  <a:pt x="282880" y="678730"/>
                </a:lnTo>
                <a:lnTo>
                  <a:pt x="254600" y="697583"/>
                </a:lnTo>
                <a:cubicBezTo>
                  <a:pt x="200568" y="778631"/>
                  <a:pt x="272512" y="683254"/>
                  <a:pt x="207466" y="735291"/>
                </a:cubicBezTo>
                <a:cubicBezTo>
                  <a:pt x="198619" y="742369"/>
                  <a:pt x="197459" y="756493"/>
                  <a:pt x="188612" y="763571"/>
                </a:cubicBezTo>
                <a:cubicBezTo>
                  <a:pt x="180853" y="769778"/>
                  <a:pt x="169220" y="768554"/>
                  <a:pt x="160332" y="772998"/>
                </a:cubicBezTo>
                <a:cubicBezTo>
                  <a:pt x="125219" y="790554"/>
                  <a:pt x="135049" y="794067"/>
                  <a:pt x="103771" y="820132"/>
                </a:cubicBezTo>
                <a:cubicBezTo>
                  <a:pt x="95068" y="827385"/>
                  <a:pt x="84918" y="832701"/>
                  <a:pt x="75491" y="838985"/>
                </a:cubicBezTo>
                <a:cubicBezTo>
                  <a:pt x="50352" y="914401"/>
                  <a:pt x="88060" y="826416"/>
                  <a:pt x="37783" y="876693"/>
                </a:cubicBezTo>
                <a:cubicBezTo>
                  <a:pt x="30757" y="883719"/>
                  <a:pt x="35383" y="897947"/>
                  <a:pt x="28357" y="904973"/>
                </a:cubicBezTo>
                <a:cubicBezTo>
                  <a:pt x="-2905" y="936235"/>
                  <a:pt x="76" y="897872"/>
                  <a:pt x="76" y="923827"/>
                </a:cubicBezTo>
              </a:path>
            </a:pathLst>
          </a:custGeom>
          <a:noFill/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Volný tvar 21"/>
          <p:cNvSpPr/>
          <p:nvPr/>
        </p:nvSpPr>
        <p:spPr>
          <a:xfrm>
            <a:off x="3657600" y="3276600"/>
            <a:ext cx="3352800" cy="1000027"/>
          </a:xfrm>
          <a:custGeom>
            <a:avLst/>
            <a:gdLst>
              <a:gd name="connsiteX0" fmla="*/ 3770798 w 3770798"/>
              <a:gd name="connsiteY0" fmla="*/ 94268 h 923827"/>
              <a:gd name="connsiteX1" fmla="*/ 3714237 w 3770798"/>
              <a:gd name="connsiteY1" fmla="*/ 84841 h 923827"/>
              <a:gd name="connsiteX2" fmla="*/ 3657676 w 3770798"/>
              <a:gd name="connsiteY2" fmla="*/ 65987 h 923827"/>
              <a:gd name="connsiteX3" fmla="*/ 3629396 w 3770798"/>
              <a:gd name="connsiteY3" fmla="*/ 56561 h 923827"/>
              <a:gd name="connsiteX4" fmla="*/ 3553981 w 3770798"/>
              <a:gd name="connsiteY4" fmla="*/ 37707 h 923827"/>
              <a:gd name="connsiteX5" fmla="*/ 3356018 w 3770798"/>
              <a:gd name="connsiteY5" fmla="*/ 28280 h 923827"/>
              <a:gd name="connsiteX6" fmla="*/ 3280604 w 3770798"/>
              <a:gd name="connsiteY6" fmla="*/ 18853 h 923827"/>
              <a:gd name="connsiteX7" fmla="*/ 2837544 w 3770798"/>
              <a:gd name="connsiteY7" fmla="*/ 0 h 923827"/>
              <a:gd name="connsiteX8" fmla="*/ 2300216 w 3770798"/>
              <a:gd name="connsiteY8" fmla="*/ 18853 h 923827"/>
              <a:gd name="connsiteX9" fmla="*/ 2234229 w 3770798"/>
              <a:gd name="connsiteY9" fmla="*/ 28280 h 923827"/>
              <a:gd name="connsiteX10" fmla="*/ 2139961 w 3770798"/>
              <a:gd name="connsiteY10" fmla="*/ 56561 h 923827"/>
              <a:gd name="connsiteX11" fmla="*/ 2083400 w 3770798"/>
              <a:gd name="connsiteY11" fmla="*/ 65987 h 923827"/>
              <a:gd name="connsiteX12" fmla="*/ 2045693 w 3770798"/>
              <a:gd name="connsiteY12" fmla="*/ 75414 h 923827"/>
              <a:gd name="connsiteX13" fmla="*/ 1913717 w 3770798"/>
              <a:gd name="connsiteY13" fmla="*/ 94268 h 923827"/>
              <a:gd name="connsiteX14" fmla="*/ 1753462 w 3770798"/>
              <a:gd name="connsiteY14" fmla="*/ 113121 h 923827"/>
              <a:gd name="connsiteX15" fmla="*/ 1640340 w 3770798"/>
              <a:gd name="connsiteY15" fmla="*/ 131975 h 923827"/>
              <a:gd name="connsiteX16" fmla="*/ 1612060 w 3770798"/>
              <a:gd name="connsiteY16" fmla="*/ 141402 h 923827"/>
              <a:gd name="connsiteX17" fmla="*/ 1527218 w 3770798"/>
              <a:gd name="connsiteY17" fmla="*/ 160255 h 923827"/>
              <a:gd name="connsiteX18" fmla="*/ 1498938 w 3770798"/>
              <a:gd name="connsiteY18" fmla="*/ 169682 h 923827"/>
              <a:gd name="connsiteX19" fmla="*/ 1461231 w 3770798"/>
              <a:gd name="connsiteY19" fmla="*/ 179109 h 923827"/>
              <a:gd name="connsiteX20" fmla="*/ 1432950 w 3770798"/>
              <a:gd name="connsiteY20" fmla="*/ 188536 h 923827"/>
              <a:gd name="connsiteX21" fmla="*/ 1395243 w 3770798"/>
              <a:gd name="connsiteY21" fmla="*/ 197963 h 923827"/>
              <a:gd name="connsiteX22" fmla="*/ 1338682 w 3770798"/>
              <a:gd name="connsiteY22" fmla="*/ 216816 h 923827"/>
              <a:gd name="connsiteX23" fmla="*/ 1282121 w 3770798"/>
              <a:gd name="connsiteY23" fmla="*/ 235670 h 923827"/>
              <a:gd name="connsiteX24" fmla="*/ 1253841 w 3770798"/>
              <a:gd name="connsiteY24" fmla="*/ 245097 h 923827"/>
              <a:gd name="connsiteX25" fmla="*/ 1225561 w 3770798"/>
              <a:gd name="connsiteY25" fmla="*/ 254524 h 923827"/>
              <a:gd name="connsiteX26" fmla="*/ 1197280 w 3770798"/>
              <a:gd name="connsiteY26" fmla="*/ 273377 h 923827"/>
              <a:gd name="connsiteX27" fmla="*/ 1103012 w 3770798"/>
              <a:gd name="connsiteY27" fmla="*/ 301658 h 923827"/>
              <a:gd name="connsiteX28" fmla="*/ 1074732 w 3770798"/>
              <a:gd name="connsiteY28" fmla="*/ 320511 h 923827"/>
              <a:gd name="connsiteX29" fmla="*/ 1018171 w 3770798"/>
              <a:gd name="connsiteY29" fmla="*/ 339365 h 923827"/>
              <a:gd name="connsiteX30" fmla="*/ 933330 w 3770798"/>
              <a:gd name="connsiteY30" fmla="*/ 367645 h 923827"/>
              <a:gd name="connsiteX31" fmla="*/ 876769 w 3770798"/>
              <a:gd name="connsiteY31" fmla="*/ 386499 h 923827"/>
              <a:gd name="connsiteX32" fmla="*/ 791928 w 3770798"/>
              <a:gd name="connsiteY32" fmla="*/ 424206 h 923827"/>
              <a:gd name="connsiteX33" fmla="*/ 763647 w 3770798"/>
              <a:gd name="connsiteY33" fmla="*/ 433633 h 923827"/>
              <a:gd name="connsiteX34" fmla="*/ 735367 w 3770798"/>
              <a:gd name="connsiteY34" fmla="*/ 452486 h 923827"/>
              <a:gd name="connsiteX35" fmla="*/ 678806 w 3770798"/>
              <a:gd name="connsiteY35" fmla="*/ 471340 h 923827"/>
              <a:gd name="connsiteX36" fmla="*/ 650526 w 3770798"/>
              <a:gd name="connsiteY36" fmla="*/ 480767 h 923827"/>
              <a:gd name="connsiteX37" fmla="*/ 593965 w 3770798"/>
              <a:gd name="connsiteY37" fmla="*/ 509047 h 923827"/>
              <a:gd name="connsiteX38" fmla="*/ 565684 w 3770798"/>
              <a:gd name="connsiteY38" fmla="*/ 527901 h 923827"/>
              <a:gd name="connsiteX39" fmla="*/ 537404 w 3770798"/>
              <a:gd name="connsiteY39" fmla="*/ 537328 h 923827"/>
              <a:gd name="connsiteX40" fmla="*/ 480843 w 3770798"/>
              <a:gd name="connsiteY40" fmla="*/ 565608 h 923827"/>
              <a:gd name="connsiteX41" fmla="*/ 452563 w 3770798"/>
              <a:gd name="connsiteY41" fmla="*/ 584462 h 923827"/>
              <a:gd name="connsiteX42" fmla="*/ 424282 w 3770798"/>
              <a:gd name="connsiteY42" fmla="*/ 593888 h 923827"/>
              <a:gd name="connsiteX43" fmla="*/ 339441 w 3770798"/>
              <a:gd name="connsiteY43" fmla="*/ 641022 h 923827"/>
              <a:gd name="connsiteX44" fmla="*/ 282880 w 3770798"/>
              <a:gd name="connsiteY44" fmla="*/ 678730 h 923827"/>
              <a:gd name="connsiteX45" fmla="*/ 254600 w 3770798"/>
              <a:gd name="connsiteY45" fmla="*/ 697583 h 923827"/>
              <a:gd name="connsiteX46" fmla="*/ 207466 w 3770798"/>
              <a:gd name="connsiteY46" fmla="*/ 735291 h 923827"/>
              <a:gd name="connsiteX47" fmla="*/ 188612 w 3770798"/>
              <a:gd name="connsiteY47" fmla="*/ 763571 h 923827"/>
              <a:gd name="connsiteX48" fmla="*/ 160332 w 3770798"/>
              <a:gd name="connsiteY48" fmla="*/ 772998 h 923827"/>
              <a:gd name="connsiteX49" fmla="*/ 103771 w 3770798"/>
              <a:gd name="connsiteY49" fmla="*/ 820132 h 923827"/>
              <a:gd name="connsiteX50" fmla="*/ 75491 w 3770798"/>
              <a:gd name="connsiteY50" fmla="*/ 838985 h 923827"/>
              <a:gd name="connsiteX51" fmla="*/ 37783 w 3770798"/>
              <a:gd name="connsiteY51" fmla="*/ 876693 h 923827"/>
              <a:gd name="connsiteX52" fmla="*/ 28357 w 3770798"/>
              <a:gd name="connsiteY52" fmla="*/ 904973 h 923827"/>
              <a:gd name="connsiteX53" fmla="*/ 76 w 3770798"/>
              <a:gd name="connsiteY53" fmla="*/ 923827 h 92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770798" h="923827">
                <a:moveTo>
                  <a:pt x="3770798" y="94268"/>
                </a:moveTo>
                <a:cubicBezTo>
                  <a:pt x="3751944" y="91126"/>
                  <a:pt x="3732780" y="89477"/>
                  <a:pt x="3714237" y="84841"/>
                </a:cubicBezTo>
                <a:cubicBezTo>
                  <a:pt x="3694957" y="80021"/>
                  <a:pt x="3676530" y="72271"/>
                  <a:pt x="3657676" y="65987"/>
                </a:cubicBezTo>
                <a:lnTo>
                  <a:pt x="3629396" y="56561"/>
                </a:lnTo>
                <a:cubicBezTo>
                  <a:pt x="3602846" y="47711"/>
                  <a:pt x="3583559" y="39982"/>
                  <a:pt x="3553981" y="37707"/>
                </a:cubicBezTo>
                <a:cubicBezTo>
                  <a:pt x="3488113" y="32640"/>
                  <a:pt x="3422006" y="31422"/>
                  <a:pt x="3356018" y="28280"/>
                </a:cubicBezTo>
                <a:cubicBezTo>
                  <a:pt x="3330880" y="25138"/>
                  <a:pt x="3305917" y="19886"/>
                  <a:pt x="3280604" y="18853"/>
                </a:cubicBezTo>
                <a:lnTo>
                  <a:pt x="2837544" y="0"/>
                </a:lnTo>
                <a:cubicBezTo>
                  <a:pt x="2670201" y="3984"/>
                  <a:pt x="2474645" y="2996"/>
                  <a:pt x="2300216" y="18853"/>
                </a:cubicBezTo>
                <a:cubicBezTo>
                  <a:pt x="2278088" y="20865"/>
                  <a:pt x="2256225" y="25138"/>
                  <a:pt x="2234229" y="28280"/>
                </a:cubicBezTo>
                <a:cubicBezTo>
                  <a:pt x="2198163" y="40302"/>
                  <a:pt x="2175574" y="49439"/>
                  <a:pt x="2139961" y="56561"/>
                </a:cubicBezTo>
                <a:cubicBezTo>
                  <a:pt x="2121218" y="60309"/>
                  <a:pt x="2102143" y="62239"/>
                  <a:pt x="2083400" y="65987"/>
                </a:cubicBezTo>
                <a:cubicBezTo>
                  <a:pt x="2070696" y="68528"/>
                  <a:pt x="2058397" y="72873"/>
                  <a:pt x="2045693" y="75414"/>
                </a:cubicBezTo>
                <a:cubicBezTo>
                  <a:pt x="2000387" y="84475"/>
                  <a:pt x="1960058" y="88475"/>
                  <a:pt x="1913717" y="94268"/>
                </a:cubicBezTo>
                <a:cubicBezTo>
                  <a:pt x="1822068" y="117181"/>
                  <a:pt x="1933818" y="91479"/>
                  <a:pt x="1753462" y="113121"/>
                </a:cubicBezTo>
                <a:cubicBezTo>
                  <a:pt x="1715507" y="117676"/>
                  <a:pt x="1640340" y="131975"/>
                  <a:pt x="1640340" y="131975"/>
                </a:cubicBezTo>
                <a:cubicBezTo>
                  <a:pt x="1630913" y="135117"/>
                  <a:pt x="1621700" y="138992"/>
                  <a:pt x="1612060" y="141402"/>
                </a:cubicBezTo>
                <a:cubicBezTo>
                  <a:pt x="1534320" y="160838"/>
                  <a:pt x="1594946" y="140905"/>
                  <a:pt x="1527218" y="160255"/>
                </a:cubicBezTo>
                <a:cubicBezTo>
                  <a:pt x="1517664" y="162985"/>
                  <a:pt x="1508492" y="166952"/>
                  <a:pt x="1498938" y="169682"/>
                </a:cubicBezTo>
                <a:cubicBezTo>
                  <a:pt x="1486481" y="173241"/>
                  <a:pt x="1473688" y="175550"/>
                  <a:pt x="1461231" y="179109"/>
                </a:cubicBezTo>
                <a:cubicBezTo>
                  <a:pt x="1451676" y="181839"/>
                  <a:pt x="1442505" y="185806"/>
                  <a:pt x="1432950" y="188536"/>
                </a:cubicBezTo>
                <a:cubicBezTo>
                  <a:pt x="1420493" y="192095"/>
                  <a:pt x="1407652" y="194240"/>
                  <a:pt x="1395243" y="197963"/>
                </a:cubicBezTo>
                <a:cubicBezTo>
                  <a:pt x="1376208" y="203674"/>
                  <a:pt x="1357536" y="210532"/>
                  <a:pt x="1338682" y="216816"/>
                </a:cubicBezTo>
                <a:lnTo>
                  <a:pt x="1282121" y="235670"/>
                </a:lnTo>
                <a:lnTo>
                  <a:pt x="1253841" y="245097"/>
                </a:lnTo>
                <a:cubicBezTo>
                  <a:pt x="1244414" y="248239"/>
                  <a:pt x="1233829" y="249012"/>
                  <a:pt x="1225561" y="254524"/>
                </a:cubicBezTo>
                <a:cubicBezTo>
                  <a:pt x="1216134" y="260808"/>
                  <a:pt x="1207633" y="268776"/>
                  <a:pt x="1197280" y="273377"/>
                </a:cubicBezTo>
                <a:cubicBezTo>
                  <a:pt x="1167770" y="286492"/>
                  <a:pt x="1134351" y="293823"/>
                  <a:pt x="1103012" y="301658"/>
                </a:cubicBezTo>
                <a:cubicBezTo>
                  <a:pt x="1093585" y="307942"/>
                  <a:pt x="1085085" y="315910"/>
                  <a:pt x="1074732" y="320511"/>
                </a:cubicBezTo>
                <a:cubicBezTo>
                  <a:pt x="1056571" y="328582"/>
                  <a:pt x="1037025" y="333080"/>
                  <a:pt x="1018171" y="339365"/>
                </a:cubicBezTo>
                <a:lnTo>
                  <a:pt x="933330" y="367645"/>
                </a:lnTo>
                <a:cubicBezTo>
                  <a:pt x="933329" y="367645"/>
                  <a:pt x="876770" y="386498"/>
                  <a:pt x="876769" y="386499"/>
                </a:cubicBezTo>
                <a:cubicBezTo>
                  <a:pt x="831953" y="416375"/>
                  <a:pt x="859235" y="401770"/>
                  <a:pt x="791928" y="424206"/>
                </a:cubicBezTo>
                <a:cubicBezTo>
                  <a:pt x="782501" y="427348"/>
                  <a:pt x="771915" y="428121"/>
                  <a:pt x="763647" y="433633"/>
                </a:cubicBezTo>
                <a:cubicBezTo>
                  <a:pt x="754220" y="439917"/>
                  <a:pt x="745720" y="447885"/>
                  <a:pt x="735367" y="452486"/>
                </a:cubicBezTo>
                <a:cubicBezTo>
                  <a:pt x="717206" y="460557"/>
                  <a:pt x="697660" y="465055"/>
                  <a:pt x="678806" y="471340"/>
                </a:cubicBezTo>
                <a:cubicBezTo>
                  <a:pt x="669379" y="474482"/>
                  <a:pt x="658794" y="475255"/>
                  <a:pt x="650526" y="480767"/>
                </a:cubicBezTo>
                <a:cubicBezTo>
                  <a:pt x="569466" y="534804"/>
                  <a:pt x="672031" y="470013"/>
                  <a:pt x="593965" y="509047"/>
                </a:cubicBezTo>
                <a:cubicBezTo>
                  <a:pt x="583831" y="514114"/>
                  <a:pt x="575818" y="522834"/>
                  <a:pt x="565684" y="527901"/>
                </a:cubicBezTo>
                <a:cubicBezTo>
                  <a:pt x="556796" y="532345"/>
                  <a:pt x="546292" y="532884"/>
                  <a:pt x="537404" y="537328"/>
                </a:cubicBezTo>
                <a:cubicBezTo>
                  <a:pt x="464310" y="573875"/>
                  <a:pt x="551926" y="541914"/>
                  <a:pt x="480843" y="565608"/>
                </a:cubicBezTo>
                <a:cubicBezTo>
                  <a:pt x="471416" y="571893"/>
                  <a:pt x="462697" y="579395"/>
                  <a:pt x="452563" y="584462"/>
                </a:cubicBezTo>
                <a:cubicBezTo>
                  <a:pt x="443675" y="588906"/>
                  <a:pt x="432968" y="589062"/>
                  <a:pt x="424282" y="593888"/>
                </a:cubicBezTo>
                <a:cubicBezTo>
                  <a:pt x="327037" y="647913"/>
                  <a:pt x="403433" y="619693"/>
                  <a:pt x="339441" y="641022"/>
                </a:cubicBezTo>
                <a:lnTo>
                  <a:pt x="282880" y="678730"/>
                </a:lnTo>
                <a:lnTo>
                  <a:pt x="254600" y="697583"/>
                </a:lnTo>
                <a:cubicBezTo>
                  <a:pt x="200568" y="778631"/>
                  <a:pt x="272512" y="683254"/>
                  <a:pt x="207466" y="735291"/>
                </a:cubicBezTo>
                <a:cubicBezTo>
                  <a:pt x="198619" y="742369"/>
                  <a:pt x="197459" y="756493"/>
                  <a:pt x="188612" y="763571"/>
                </a:cubicBezTo>
                <a:cubicBezTo>
                  <a:pt x="180853" y="769778"/>
                  <a:pt x="169220" y="768554"/>
                  <a:pt x="160332" y="772998"/>
                </a:cubicBezTo>
                <a:cubicBezTo>
                  <a:pt x="125219" y="790554"/>
                  <a:pt x="135049" y="794067"/>
                  <a:pt x="103771" y="820132"/>
                </a:cubicBezTo>
                <a:cubicBezTo>
                  <a:pt x="95068" y="827385"/>
                  <a:pt x="84918" y="832701"/>
                  <a:pt x="75491" y="838985"/>
                </a:cubicBezTo>
                <a:cubicBezTo>
                  <a:pt x="50352" y="914401"/>
                  <a:pt x="88060" y="826416"/>
                  <a:pt x="37783" y="876693"/>
                </a:cubicBezTo>
                <a:cubicBezTo>
                  <a:pt x="30757" y="883719"/>
                  <a:pt x="35383" y="897947"/>
                  <a:pt x="28357" y="904973"/>
                </a:cubicBezTo>
                <a:cubicBezTo>
                  <a:pt x="-2905" y="936235"/>
                  <a:pt x="76" y="897872"/>
                  <a:pt x="76" y="923827"/>
                </a:cubicBezTo>
              </a:path>
            </a:pathLst>
          </a:custGeom>
          <a:noFill/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Volný tvar 22"/>
          <p:cNvSpPr/>
          <p:nvPr/>
        </p:nvSpPr>
        <p:spPr>
          <a:xfrm>
            <a:off x="3886200" y="5029200"/>
            <a:ext cx="3810000" cy="923827"/>
          </a:xfrm>
          <a:custGeom>
            <a:avLst/>
            <a:gdLst>
              <a:gd name="connsiteX0" fmla="*/ 3770798 w 3770798"/>
              <a:gd name="connsiteY0" fmla="*/ 94268 h 923827"/>
              <a:gd name="connsiteX1" fmla="*/ 3714237 w 3770798"/>
              <a:gd name="connsiteY1" fmla="*/ 84841 h 923827"/>
              <a:gd name="connsiteX2" fmla="*/ 3657676 w 3770798"/>
              <a:gd name="connsiteY2" fmla="*/ 65987 h 923827"/>
              <a:gd name="connsiteX3" fmla="*/ 3629396 w 3770798"/>
              <a:gd name="connsiteY3" fmla="*/ 56561 h 923827"/>
              <a:gd name="connsiteX4" fmla="*/ 3553981 w 3770798"/>
              <a:gd name="connsiteY4" fmla="*/ 37707 h 923827"/>
              <a:gd name="connsiteX5" fmla="*/ 3356018 w 3770798"/>
              <a:gd name="connsiteY5" fmla="*/ 28280 h 923827"/>
              <a:gd name="connsiteX6" fmla="*/ 3280604 w 3770798"/>
              <a:gd name="connsiteY6" fmla="*/ 18853 h 923827"/>
              <a:gd name="connsiteX7" fmla="*/ 2837544 w 3770798"/>
              <a:gd name="connsiteY7" fmla="*/ 0 h 923827"/>
              <a:gd name="connsiteX8" fmla="*/ 2300216 w 3770798"/>
              <a:gd name="connsiteY8" fmla="*/ 18853 h 923827"/>
              <a:gd name="connsiteX9" fmla="*/ 2234229 w 3770798"/>
              <a:gd name="connsiteY9" fmla="*/ 28280 h 923827"/>
              <a:gd name="connsiteX10" fmla="*/ 2139961 w 3770798"/>
              <a:gd name="connsiteY10" fmla="*/ 56561 h 923827"/>
              <a:gd name="connsiteX11" fmla="*/ 2083400 w 3770798"/>
              <a:gd name="connsiteY11" fmla="*/ 65987 h 923827"/>
              <a:gd name="connsiteX12" fmla="*/ 2045693 w 3770798"/>
              <a:gd name="connsiteY12" fmla="*/ 75414 h 923827"/>
              <a:gd name="connsiteX13" fmla="*/ 1913717 w 3770798"/>
              <a:gd name="connsiteY13" fmla="*/ 94268 h 923827"/>
              <a:gd name="connsiteX14" fmla="*/ 1753462 w 3770798"/>
              <a:gd name="connsiteY14" fmla="*/ 113121 h 923827"/>
              <a:gd name="connsiteX15" fmla="*/ 1640340 w 3770798"/>
              <a:gd name="connsiteY15" fmla="*/ 131975 h 923827"/>
              <a:gd name="connsiteX16" fmla="*/ 1612060 w 3770798"/>
              <a:gd name="connsiteY16" fmla="*/ 141402 h 923827"/>
              <a:gd name="connsiteX17" fmla="*/ 1527218 w 3770798"/>
              <a:gd name="connsiteY17" fmla="*/ 160255 h 923827"/>
              <a:gd name="connsiteX18" fmla="*/ 1498938 w 3770798"/>
              <a:gd name="connsiteY18" fmla="*/ 169682 h 923827"/>
              <a:gd name="connsiteX19" fmla="*/ 1461231 w 3770798"/>
              <a:gd name="connsiteY19" fmla="*/ 179109 h 923827"/>
              <a:gd name="connsiteX20" fmla="*/ 1432950 w 3770798"/>
              <a:gd name="connsiteY20" fmla="*/ 188536 h 923827"/>
              <a:gd name="connsiteX21" fmla="*/ 1395243 w 3770798"/>
              <a:gd name="connsiteY21" fmla="*/ 197963 h 923827"/>
              <a:gd name="connsiteX22" fmla="*/ 1338682 w 3770798"/>
              <a:gd name="connsiteY22" fmla="*/ 216816 h 923827"/>
              <a:gd name="connsiteX23" fmla="*/ 1282121 w 3770798"/>
              <a:gd name="connsiteY23" fmla="*/ 235670 h 923827"/>
              <a:gd name="connsiteX24" fmla="*/ 1253841 w 3770798"/>
              <a:gd name="connsiteY24" fmla="*/ 245097 h 923827"/>
              <a:gd name="connsiteX25" fmla="*/ 1225561 w 3770798"/>
              <a:gd name="connsiteY25" fmla="*/ 254524 h 923827"/>
              <a:gd name="connsiteX26" fmla="*/ 1197280 w 3770798"/>
              <a:gd name="connsiteY26" fmla="*/ 273377 h 923827"/>
              <a:gd name="connsiteX27" fmla="*/ 1103012 w 3770798"/>
              <a:gd name="connsiteY27" fmla="*/ 301658 h 923827"/>
              <a:gd name="connsiteX28" fmla="*/ 1074732 w 3770798"/>
              <a:gd name="connsiteY28" fmla="*/ 320511 h 923827"/>
              <a:gd name="connsiteX29" fmla="*/ 1018171 w 3770798"/>
              <a:gd name="connsiteY29" fmla="*/ 339365 h 923827"/>
              <a:gd name="connsiteX30" fmla="*/ 933330 w 3770798"/>
              <a:gd name="connsiteY30" fmla="*/ 367645 h 923827"/>
              <a:gd name="connsiteX31" fmla="*/ 876769 w 3770798"/>
              <a:gd name="connsiteY31" fmla="*/ 386499 h 923827"/>
              <a:gd name="connsiteX32" fmla="*/ 791928 w 3770798"/>
              <a:gd name="connsiteY32" fmla="*/ 424206 h 923827"/>
              <a:gd name="connsiteX33" fmla="*/ 763647 w 3770798"/>
              <a:gd name="connsiteY33" fmla="*/ 433633 h 923827"/>
              <a:gd name="connsiteX34" fmla="*/ 735367 w 3770798"/>
              <a:gd name="connsiteY34" fmla="*/ 452486 h 923827"/>
              <a:gd name="connsiteX35" fmla="*/ 678806 w 3770798"/>
              <a:gd name="connsiteY35" fmla="*/ 471340 h 923827"/>
              <a:gd name="connsiteX36" fmla="*/ 650526 w 3770798"/>
              <a:gd name="connsiteY36" fmla="*/ 480767 h 923827"/>
              <a:gd name="connsiteX37" fmla="*/ 593965 w 3770798"/>
              <a:gd name="connsiteY37" fmla="*/ 509047 h 923827"/>
              <a:gd name="connsiteX38" fmla="*/ 565684 w 3770798"/>
              <a:gd name="connsiteY38" fmla="*/ 527901 h 923827"/>
              <a:gd name="connsiteX39" fmla="*/ 537404 w 3770798"/>
              <a:gd name="connsiteY39" fmla="*/ 537328 h 923827"/>
              <a:gd name="connsiteX40" fmla="*/ 480843 w 3770798"/>
              <a:gd name="connsiteY40" fmla="*/ 565608 h 923827"/>
              <a:gd name="connsiteX41" fmla="*/ 452563 w 3770798"/>
              <a:gd name="connsiteY41" fmla="*/ 584462 h 923827"/>
              <a:gd name="connsiteX42" fmla="*/ 424282 w 3770798"/>
              <a:gd name="connsiteY42" fmla="*/ 593888 h 923827"/>
              <a:gd name="connsiteX43" fmla="*/ 339441 w 3770798"/>
              <a:gd name="connsiteY43" fmla="*/ 641022 h 923827"/>
              <a:gd name="connsiteX44" fmla="*/ 282880 w 3770798"/>
              <a:gd name="connsiteY44" fmla="*/ 678730 h 923827"/>
              <a:gd name="connsiteX45" fmla="*/ 254600 w 3770798"/>
              <a:gd name="connsiteY45" fmla="*/ 697583 h 923827"/>
              <a:gd name="connsiteX46" fmla="*/ 207466 w 3770798"/>
              <a:gd name="connsiteY46" fmla="*/ 735291 h 923827"/>
              <a:gd name="connsiteX47" fmla="*/ 188612 w 3770798"/>
              <a:gd name="connsiteY47" fmla="*/ 763571 h 923827"/>
              <a:gd name="connsiteX48" fmla="*/ 160332 w 3770798"/>
              <a:gd name="connsiteY48" fmla="*/ 772998 h 923827"/>
              <a:gd name="connsiteX49" fmla="*/ 103771 w 3770798"/>
              <a:gd name="connsiteY49" fmla="*/ 820132 h 923827"/>
              <a:gd name="connsiteX50" fmla="*/ 75491 w 3770798"/>
              <a:gd name="connsiteY50" fmla="*/ 838985 h 923827"/>
              <a:gd name="connsiteX51" fmla="*/ 37783 w 3770798"/>
              <a:gd name="connsiteY51" fmla="*/ 876693 h 923827"/>
              <a:gd name="connsiteX52" fmla="*/ 28357 w 3770798"/>
              <a:gd name="connsiteY52" fmla="*/ 904973 h 923827"/>
              <a:gd name="connsiteX53" fmla="*/ 76 w 3770798"/>
              <a:gd name="connsiteY53" fmla="*/ 923827 h 92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770798" h="923827">
                <a:moveTo>
                  <a:pt x="3770798" y="94268"/>
                </a:moveTo>
                <a:cubicBezTo>
                  <a:pt x="3751944" y="91126"/>
                  <a:pt x="3732780" y="89477"/>
                  <a:pt x="3714237" y="84841"/>
                </a:cubicBezTo>
                <a:cubicBezTo>
                  <a:pt x="3694957" y="80021"/>
                  <a:pt x="3676530" y="72271"/>
                  <a:pt x="3657676" y="65987"/>
                </a:cubicBezTo>
                <a:lnTo>
                  <a:pt x="3629396" y="56561"/>
                </a:lnTo>
                <a:cubicBezTo>
                  <a:pt x="3602846" y="47711"/>
                  <a:pt x="3583559" y="39982"/>
                  <a:pt x="3553981" y="37707"/>
                </a:cubicBezTo>
                <a:cubicBezTo>
                  <a:pt x="3488113" y="32640"/>
                  <a:pt x="3422006" y="31422"/>
                  <a:pt x="3356018" y="28280"/>
                </a:cubicBezTo>
                <a:cubicBezTo>
                  <a:pt x="3330880" y="25138"/>
                  <a:pt x="3305917" y="19886"/>
                  <a:pt x="3280604" y="18853"/>
                </a:cubicBezTo>
                <a:lnTo>
                  <a:pt x="2837544" y="0"/>
                </a:lnTo>
                <a:cubicBezTo>
                  <a:pt x="2670201" y="3984"/>
                  <a:pt x="2474645" y="2996"/>
                  <a:pt x="2300216" y="18853"/>
                </a:cubicBezTo>
                <a:cubicBezTo>
                  <a:pt x="2278088" y="20865"/>
                  <a:pt x="2256225" y="25138"/>
                  <a:pt x="2234229" y="28280"/>
                </a:cubicBezTo>
                <a:cubicBezTo>
                  <a:pt x="2198163" y="40302"/>
                  <a:pt x="2175574" y="49439"/>
                  <a:pt x="2139961" y="56561"/>
                </a:cubicBezTo>
                <a:cubicBezTo>
                  <a:pt x="2121218" y="60309"/>
                  <a:pt x="2102143" y="62239"/>
                  <a:pt x="2083400" y="65987"/>
                </a:cubicBezTo>
                <a:cubicBezTo>
                  <a:pt x="2070696" y="68528"/>
                  <a:pt x="2058397" y="72873"/>
                  <a:pt x="2045693" y="75414"/>
                </a:cubicBezTo>
                <a:cubicBezTo>
                  <a:pt x="2000387" y="84475"/>
                  <a:pt x="1960058" y="88475"/>
                  <a:pt x="1913717" y="94268"/>
                </a:cubicBezTo>
                <a:cubicBezTo>
                  <a:pt x="1822068" y="117181"/>
                  <a:pt x="1933818" y="91479"/>
                  <a:pt x="1753462" y="113121"/>
                </a:cubicBezTo>
                <a:cubicBezTo>
                  <a:pt x="1715507" y="117676"/>
                  <a:pt x="1640340" y="131975"/>
                  <a:pt x="1640340" y="131975"/>
                </a:cubicBezTo>
                <a:cubicBezTo>
                  <a:pt x="1630913" y="135117"/>
                  <a:pt x="1621700" y="138992"/>
                  <a:pt x="1612060" y="141402"/>
                </a:cubicBezTo>
                <a:cubicBezTo>
                  <a:pt x="1534320" y="160838"/>
                  <a:pt x="1594946" y="140905"/>
                  <a:pt x="1527218" y="160255"/>
                </a:cubicBezTo>
                <a:cubicBezTo>
                  <a:pt x="1517664" y="162985"/>
                  <a:pt x="1508492" y="166952"/>
                  <a:pt x="1498938" y="169682"/>
                </a:cubicBezTo>
                <a:cubicBezTo>
                  <a:pt x="1486481" y="173241"/>
                  <a:pt x="1473688" y="175550"/>
                  <a:pt x="1461231" y="179109"/>
                </a:cubicBezTo>
                <a:cubicBezTo>
                  <a:pt x="1451676" y="181839"/>
                  <a:pt x="1442505" y="185806"/>
                  <a:pt x="1432950" y="188536"/>
                </a:cubicBezTo>
                <a:cubicBezTo>
                  <a:pt x="1420493" y="192095"/>
                  <a:pt x="1407652" y="194240"/>
                  <a:pt x="1395243" y="197963"/>
                </a:cubicBezTo>
                <a:cubicBezTo>
                  <a:pt x="1376208" y="203674"/>
                  <a:pt x="1357536" y="210532"/>
                  <a:pt x="1338682" y="216816"/>
                </a:cubicBezTo>
                <a:lnTo>
                  <a:pt x="1282121" y="235670"/>
                </a:lnTo>
                <a:lnTo>
                  <a:pt x="1253841" y="245097"/>
                </a:lnTo>
                <a:cubicBezTo>
                  <a:pt x="1244414" y="248239"/>
                  <a:pt x="1233829" y="249012"/>
                  <a:pt x="1225561" y="254524"/>
                </a:cubicBezTo>
                <a:cubicBezTo>
                  <a:pt x="1216134" y="260808"/>
                  <a:pt x="1207633" y="268776"/>
                  <a:pt x="1197280" y="273377"/>
                </a:cubicBezTo>
                <a:cubicBezTo>
                  <a:pt x="1167770" y="286492"/>
                  <a:pt x="1134351" y="293823"/>
                  <a:pt x="1103012" y="301658"/>
                </a:cubicBezTo>
                <a:cubicBezTo>
                  <a:pt x="1093585" y="307942"/>
                  <a:pt x="1085085" y="315910"/>
                  <a:pt x="1074732" y="320511"/>
                </a:cubicBezTo>
                <a:cubicBezTo>
                  <a:pt x="1056571" y="328582"/>
                  <a:pt x="1037025" y="333080"/>
                  <a:pt x="1018171" y="339365"/>
                </a:cubicBezTo>
                <a:lnTo>
                  <a:pt x="933330" y="367645"/>
                </a:lnTo>
                <a:cubicBezTo>
                  <a:pt x="933329" y="367645"/>
                  <a:pt x="876770" y="386498"/>
                  <a:pt x="876769" y="386499"/>
                </a:cubicBezTo>
                <a:cubicBezTo>
                  <a:pt x="831953" y="416375"/>
                  <a:pt x="859235" y="401770"/>
                  <a:pt x="791928" y="424206"/>
                </a:cubicBezTo>
                <a:cubicBezTo>
                  <a:pt x="782501" y="427348"/>
                  <a:pt x="771915" y="428121"/>
                  <a:pt x="763647" y="433633"/>
                </a:cubicBezTo>
                <a:cubicBezTo>
                  <a:pt x="754220" y="439917"/>
                  <a:pt x="745720" y="447885"/>
                  <a:pt x="735367" y="452486"/>
                </a:cubicBezTo>
                <a:cubicBezTo>
                  <a:pt x="717206" y="460557"/>
                  <a:pt x="697660" y="465055"/>
                  <a:pt x="678806" y="471340"/>
                </a:cubicBezTo>
                <a:cubicBezTo>
                  <a:pt x="669379" y="474482"/>
                  <a:pt x="658794" y="475255"/>
                  <a:pt x="650526" y="480767"/>
                </a:cubicBezTo>
                <a:cubicBezTo>
                  <a:pt x="569466" y="534804"/>
                  <a:pt x="672031" y="470013"/>
                  <a:pt x="593965" y="509047"/>
                </a:cubicBezTo>
                <a:cubicBezTo>
                  <a:pt x="583831" y="514114"/>
                  <a:pt x="575818" y="522834"/>
                  <a:pt x="565684" y="527901"/>
                </a:cubicBezTo>
                <a:cubicBezTo>
                  <a:pt x="556796" y="532345"/>
                  <a:pt x="546292" y="532884"/>
                  <a:pt x="537404" y="537328"/>
                </a:cubicBezTo>
                <a:cubicBezTo>
                  <a:pt x="464310" y="573875"/>
                  <a:pt x="551926" y="541914"/>
                  <a:pt x="480843" y="565608"/>
                </a:cubicBezTo>
                <a:cubicBezTo>
                  <a:pt x="471416" y="571893"/>
                  <a:pt x="462697" y="579395"/>
                  <a:pt x="452563" y="584462"/>
                </a:cubicBezTo>
                <a:cubicBezTo>
                  <a:pt x="443675" y="588906"/>
                  <a:pt x="432968" y="589062"/>
                  <a:pt x="424282" y="593888"/>
                </a:cubicBezTo>
                <a:cubicBezTo>
                  <a:pt x="327037" y="647913"/>
                  <a:pt x="403433" y="619693"/>
                  <a:pt x="339441" y="641022"/>
                </a:cubicBezTo>
                <a:lnTo>
                  <a:pt x="282880" y="678730"/>
                </a:lnTo>
                <a:lnTo>
                  <a:pt x="254600" y="697583"/>
                </a:lnTo>
                <a:cubicBezTo>
                  <a:pt x="200568" y="778631"/>
                  <a:pt x="272512" y="683254"/>
                  <a:pt x="207466" y="735291"/>
                </a:cubicBezTo>
                <a:cubicBezTo>
                  <a:pt x="198619" y="742369"/>
                  <a:pt x="197459" y="756493"/>
                  <a:pt x="188612" y="763571"/>
                </a:cubicBezTo>
                <a:cubicBezTo>
                  <a:pt x="180853" y="769778"/>
                  <a:pt x="169220" y="768554"/>
                  <a:pt x="160332" y="772998"/>
                </a:cubicBezTo>
                <a:cubicBezTo>
                  <a:pt x="125219" y="790554"/>
                  <a:pt x="135049" y="794067"/>
                  <a:pt x="103771" y="820132"/>
                </a:cubicBezTo>
                <a:cubicBezTo>
                  <a:pt x="95068" y="827385"/>
                  <a:pt x="84918" y="832701"/>
                  <a:pt x="75491" y="838985"/>
                </a:cubicBezTo>
                <a:cubicBezTo>
                  <a:pt x="50352" y="914401"/>
                  <a:pt x="88060" y="826416"/>
                  <a:pt x="37783" y="876693"/>
                </a:cubicBezTo>
                <a:cubicBezTo>
                  <a:pt x="30757" y="883719"/>
                  <a:pt x="35383" y="897947"/>
                  <a:pt x="28357" y="904973"/>
                </a:cubicBezTo>
                <a:cubicBezTo>
                  <a:pt x="-2905" y="936235"/>
                  <a:pt x="76" y="897872"/>
                  <a:pt x="76" y="923827"/>
                </a:cubicBezTo>
              </a:path>
            </a:pathLst>
          </a:custGeom>
          <a:noFill/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Volný tvar 23"/>
          <p:cNvSpPr/>
          <p:nvPr/>
        </p:nvSpPr>
        <p:spPr>
          <a:xfrm>
            <a:off x="4901938" y="2450969"/>
            <a:ext cx="3007151" cy="914400"/>
          </a:xfrm>
          <a:custGeom>
            <a:avLst/>
            <a:gdLst>
              <a:gd name="connsiteX0" fmla="*/ 3007151 w 3007151"/>
              <a:gd name="connsiteY0" fmla="*/ 914400 h 914400"/>
              <a:gd name="connsiteX1" fmla="*/ 2950590 w 3007151"/>
              <a:gd name="connsiteY1" fmla="*/ 810705 h 914400"/>
              <a:gd name="connsiteX2" fmla="*/ 2894029 w 3007151"/>
              <a:gd name="connsiteY2" fmla="*/ 772998 h 914400"/>
              <a:gd name="connsiteX3" fmla="*/ 2837468 w 3007151"/>
              <a:gd name="connsiteY3" fmla="*/ 735291 h 914400"/>
              <a:gd name="connsiteX4" fmla="*/ 2809188 w 3007151"/>
              <a:gd name="connsiteY4" fmla="*/ 716437 h 914400"/>
              <a:gd name="connsiteX5" fmla="*/ 2790334 w 3007151"/>
              <a:gd name="connsiteY5" fmla="*/ 688157 h 914400"/>
              <a:gd name="connsiteX6" fmla="*/ 2733773 w 3007151"/>
              <a:gd name="connsiteY6" fmla="*/ 650450 h 914400"/>
              <a:gd name="connsiteX7" fmla="*/ 2705493 w 3007151"/>
              <a:gd name="connsiteY7" fmla="*/ 631596 h 914400"/>
              <a:gd name="connsiteX8" fmla="*/ 2648932 w 3007151"/>
              <a:gd name="connsiteY8" fmla="*/ 593889 h 914400"/>
              <a:gd name="connsiteX9" fmla="*/ 2620652 w 3007151"/>
              <a:gd name="connsiteY9" fmla="*/ 575035 h 914400"/>
              <a:gd name="connsiteX10" fmla="*/ 2564091 w 3007151"/>
              <a:gd name="connsiteY10" fmla="*/ 546755 h 914400"/>
              <a:gd name="connsiteX11" fmla="*/ 2507530 w 3007151"/>
              <a:gd name="connsiteY11" fmla="*/ 527901 h 914400"/>
              <a:gd name="connsiteX12" fmla="*/ 2479250 w 3007151"/>
              <a:gd name="connsiteY12" fmla="*/ 509047 h 914400"/>
              <a:gd name="connsiteX13" fmla="*/ 2450969 w 3007151"/>
              <a:gd name="connsiteY13" fmla="*/ 499621 h 914400"/>
              <a:gd name="connsiteX14" fmla="*/ 2356701 w 3007151"/>
              <a:gd name="connsiteY14" fmla="*/ 461913 h 914400"/>
              <a:gd name="connsiteX15" fmla="*/ 2328421 w 3007151"/>
              <a:gd name="connsiteY15" fmla="*/ 452487 h 914400"/>
              <a:gd name="connsiteX16" fmla="*/ 2300140 w 3007151"/>
              <a:gd name="connsiteY16" fmla="*/ 443060 h 914400"/>
              <a:gd name="connsiteX17" fmla="*/ 2271860 w 3007151"/>
              <a:gd name="connsiteY17" fmla="*/ 424206 h 914400"/>
              <a:gd name="connsiteX18" fmla="*/ 2205872 w 3007151"/>
              <a:gd name="connsiteY18" fmla="*/ 395926 h 914400"/>
              <a:gd name="connsiteX19" fmla="*/ 2177592 w 3007151"/>
              <a:gd name="connsiteY19" fmla="*/ 377072 h 914400"/>
              <a:gd name="connsiteX20" fmla="*/ 2149311 w 3007151"/>
              <a:gd name="connsiteY20" fmla="*/ 367645 h 914400"/>
              <a:gd name="connsiteX21" fmla="*/ 2121031 w 3007151"/>
              <a:gd name="connsiteY21" fmla="*/ 348792 h 914400"/>
              <a:gd name="connsiteX22" fmla="*/ 2064470 w 3007151"/>
              <a:gd name="connsiteY22" fmla="*/ 329938 h 914400"/>
              <a:gd name="connsiteX23" fmla="*/ 2036190 w 3007151"/>
              <a:gd name="connsiteY23" fmla="*/ 320511 h 914400"/>
              <a:gd name="connsiteX24" fmla="*/ 1951349 w 3007151"/>
              <a:gd name="connsiteY24" fmla="*/ 282804 h 914400"/>
              <a:gd name="connsiteX25" fmla="*/ 1894788 w 3007151"/>
              <a:gd name="connsiteY25" fmla="*/ 263951 h 914400"/>
              <a:gd name="connsiteX26" fmla="*/ 1866507 w 3007151"/>
              <a:gd name="connsiteY26" fmla="*/ 254524 h 914400"/>
              <a:gd name="connsiteX27" fmla="*/ 1828800 w 3007151"/>
              <a:gd name="connsiteY27" fmla="*/ 245097 h 914400"/>
              <a:gd name="connsiteX28" fmla="*/ 1743959 w 3007151"/>
              <a:gd name="connsiteY28" fmla="*/ 216817 h 914400"/>
              <a:gd name="connsiteX29" fmla="*/ 1715678 w 3007151"/>
              <a:gd name="connsiteY29" fmla="*/ 207390 h 914400"/>
              <a:gd name="connsiteX30" fmla="*/ 1677971 w 3007151"/>
              <a:gd name="connsiteY30" fmla="*/ 197963 h 914400"/>
              <a:gd name="connsiteX31" fmla="*/ 1621410 w 3007151"/>
              <a:gd name="connsiteY31" fmla="*/ 179109 h 914400"/>
              <a:gd name="connsiteX32" fmla="*/ 1583703 w 3007151"/>
              <a:gd name="connsiteY32" fmla="*/ 169683 h 914400"/>
              <a:gd name="connsiteX33" fmla="*/ 1527142 w 3007151"/>
              <a:gd name="connsiteY33" fmla="*/ 150829 h 914400"/>
              <a:gd name="connsiteX34" fmla="*/ 1489435 w 3007151"/>
              <a:gd name="connsiteY34" fmla="*/ 141402 h 914400"/>
              <a:gd name="connsiteX35" fmla="*/ 1432874 w 3007151"/>
              <a:gd name="connsiteY35" fmla="*/ 122549 h 914400"/>
              <a:gd name="connsiteX36" fmla="*/ 1376314 w 3007151"/>
              <a:gd name="connsiteY36" fmla="*/ 103695 h 914400"/>
              <a:gd name="connsiteX37" fmla="*/ 1348033 w 3007151"/>
              <a:gd name="connsiteY37" fmla="*/ 94268 h 914400"/>
              <a:gd name="connsiteX38" fmla="*/ 1225485 w 3007151"/>
              <a:gd name="connsiteY38" fmla="*/ 65988 h 914400"/>
              <a:gd name="connsiteX39" fmla="*/ 1187777 w 3007151"/>
              <a:gd name="connsiteY39" fmla="*/ 56561 h 914400"/>
              <a:gd name="connsiteX40" fmla="*/ 838986 w 3007151"/>
              <a:gd name="connsiteY40" fmla="*/ 28280 h 914400"/>
              <a:gd name="connsiteX41" fmla="*/ 461914 w 3007151"/>
              <a:gd name="connsiteY41" fmla="*/ 0 h 914400"/>
              <a:gd name="connsiteX42" fmla="*/ 179109 w 3007151"/>
              <a:gd name="connsiteY42" fmla="*/ 9427 h 914400"/>
              <a:gd name="connsiteX43" fmla="*/ 122549 w 3007151"/>
              <a:gd name="connsiteY43" fmla="*/ 28280 h 914400"/>
              <a:gd name="connsiteX44" fmla="*/ 65988 w 3007151"/>
              <a:gd name="connsiteY44" fmla="*/ 47134 h 914400"/>
              <a:gd name="connsiteX45" fmla="*/ 37707 w 3007151"/>
              <a:gd name="connsiteY45" fmla="*/ 56561 h 914400"/>
              <a:gd name="connsiteX46" fmla="*/ 0 w 3007151"/>
              <a:gd name="connsiteY46" fmla="*/ 56561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51" h="914400">
                <a:moveTo>
                  <a:pt x="3007151" y="914400"/>
                </a:moveTo>
                <a:cubicBezTo>
                  <a:pt x="2995868" y="886193"/>
                  <a:pt x="2976276" y="827829"/>
                  <a:pt x="2950590" y="810705"/>
                </a:cubicBezTo>
                <a:lnTo>
                  <a:pt x="2894029" y="772998"/>
                </a:lnTo>
                <a:lnTo>
                  <a:pt x="2837468" y="735291"/>
                </a:lnTo>
                <a:lnTo>
                  <a:pt x="2809188" y="716437"/>
                </a:lnTo>
                <a:cubicBezTo>
                  <a:pt x="2802903" y="707010"/>
                  <a:pt x="2798860" y="695617"/>
                  <a:pt x="2790334" y="688157"/>
                </a:cubicBezTo>
                <a:cubicBezTo>
                  <a:pt x="2773281" y="673236"/>
                  <a:pt x="2752627" y="663019"/>
                  <a:pt x="2733773" y="650450"/>
                </a:cubicBezTo>
                <a:lnTo>
                  <a:pt x="2705493" y="631596"/>
                </a:lnTo>
                <a:lnTo>
                  <a:pt x="2648932" y="593889"/>
                </a:lnTo>
                <a:cubicBezTo>
                  <a:pt x="2639505" y="587605"/>
                  <a:pt x="2631400" y="578618"/>
                  <a:pt x="2620652" y="575035"/>
                </a:cubicBezTo>
                <a:cubicBezTo>
                  <a:pt x="2517513" y="540655"/>
                  <a:pt x="2673733" y="595484"/>
                  <a:pt x="2564091" y="546755"/>
                </a:cubicBezTo>
                <a:cubicBezTo>
                  <a:pt x="2545930" y="538684"/>
                  <a:pt x="2524066" y="538925"/>
                  <a:pt x="2507530" y="527901"/>
                </a:cubicBezTo>
                <a:cubicBezTo>
                  <a:pt x="2498103" y="521616"/>
                  <a:pt x="2489384" y="514114"/>
                  <a:pt x="2479250" y="509047"/>
                </a:cubicBezTo>
                <a:cubicBezTo>
                  <a:pt x="2470362" y="504603"/>
                  <a:pt x="2460102" y="503535"/>
                  <a:pt x="2450969" y="499621"/>
                </a:cubicBezTo>
                <a:cubicBezTo>
                  <a:pt x="2353865" y="458006"/>
                  <a:pt x="2485455" y="504831"/>
                  <a:pt x="2356701" y="461913"/>
                </a:cubicBezTo>
                <a:lnTo>
                  <a:pt x="2328421" y="452487"/>
                </a:lnTo>
                <a:lnTo>
                  <a:pt x="2300140" y="443060"/>
                </a:lnTo>
                <a:cubicBezTo>
                  <a:pt x="2290713" y="436775"/>
                  <a:pt x="2281993" y="429273"/>
                  <a:pt x="2271860" y="424206"/>
                </a:cubicBezTo>
                <a:cubicBezTo>
                  <a:pt x="2166086" y="371317"/>
                  <a:pt x="2343209" y="474403"/>
                  <a:pt x="2205872" y="395926"/>
                </a:cubicBezTo>
                <a:cubicBezTo>
                  <a:pt x="2196035" y="390305"/>
                  <a:pt x="2187725" y="382139"/>
                  <a:pt x="2177592" y="377072"/>
                </a:cubicBezTo>
                <a:cubicBezTo>
                  <a:pt x="2168704" y="372628"/>
                  <a:pt x="2158199" y="372089"/>
                  <a:pt x="2149311" y="367645"/>
                </a:cubicBezTo>
                <a:cubicBezTo>
                  <a:pt x="2139178" y="362578"/>
                  <a:pt x="2131384" y="353393"/>
                  <a:pt x="2121031" y="348792"/>
                </a:cubicBezTo>
                <a:cubicBezTo>
                  <a:pt x="2102870" y="340721"/>
                  <a:pt x="2083324" y="336223"/>
                  <a:pt x="2064470" y="329938"/>
                </a:cubicBezTo>
                <a:cubicBezTo>
                  <a:pt x="2055043" y="326796"/>
                  <a:pt x="2044458" y="326023"/>
                  <a:pt x="2036190" y="320511"/>
                </a:cubicBezTo>
                <a:cubicBezTo>
                  <a:pt x="1991374" y="290635"/>
                  <a:pt x="2018656" y="305240"/>
                  <a:pt x="1951349" y="282804"/>
                </a:cubicBezTo>
                <a:lnTo>
                  <a:pt x="1894788" y="263951"/>
                </a:lnTo>
                <a:cubicBezTo>
                  <a:pt x="1885361" y="260809"/>
                  <a:pt x="1876147" y="256934"/>
                  <a:pt x="1866507" y="254524"/>
                </a:cubicBezTo>
                <a:cubicBezTo>
                  <a:pt x="1853938" y="251382"/>
                  <a:pt x="1841209" y="248820"/>
                  <a:pt x="1828800" y="245097"/>
                </a:cubicBezTo>
                <a:cubicBezTo>
                  <a:pt x="1800247" y="236531"/>
                  <a:pt x="1772239" y="226243"/>
                  <a:pt x="1743959" y="216817"/>
                </a:cubicBezTo>
                <a:cubicBezTo>
                  <a:pt x="1734532" y="213675"/>
                  <a:pt x="1725318" y="209800"/>
                  <a:pt x="1715678" y="207390"/>
                </a:cubicBezTo>
                <a:cubicBezTo>
                  <a:pt x="1703109" y="204248"/>
                  <a:pt x="1690380" y="201686"/>
                  <a:pt x="1677971" y="197963"/>
                </a:cubicBezTo>
                <a:cubicBezTo>
                  <a:pt x="1658936" y="192252"/>
                  <a:pt x="1640690" y="183929"/>
                  <a:pt x="1621410" y="179109"/>
                </a:cubicBezTo>
                <a:cubicBezTo>
                  <a:pt x="1608841" y="175967"/>
                  <a:pt x="1596112" y="173406"/>
                  <a:pt x="1583703" y="169683"/>
                </a:cubicBezTo>
                <a:cubicBezTo>
                  <a:pt x="1564668" y="163972"/>
                  <a:pt x="1546422" y="155649"/>
                  <a:pt x="1527142" y="150829"/>
                </a:cubicBezTo>
                <a:cubicBezTo>
                  <a:pt x="1514573" y="147687"/>
                  <a:pt x="1501844" y="145125"/>
                  <a:pt x="1489435" y="141402"/>
                </a:cubicBezTo>
                <a:cubicBezTo>
                  <a:pt x="1470400" y="135691"/>
                  <a:pt x="1451728" y="128833"/>
                  <a:pt x="1432874" y="122549"/>
                </a:cubicBezTo>
                <a:lnTo>
                  <a:pt x="1376314" y="103695"/>
                </a:lnTo>
                <a:cubicBezTo>
                  <a:pt x="1366887" y="100553"/>
                  <a:pt x="1357673" y="96678"/>
                  <a:pt x="1348033" y="94268"/>
                </a:cubicBezTo>
                <a:cubicBezTo>
                  <a:pt x="1163198" y="48060"/>
                  <a:pt x="1356076" y="95009"/>
                  <a:pt x="1225485" y="65988"/>
                </a:cubicBezTo>
                <a:cubicBezTo>
                  <a:pt x="1212837" y="63177"/>
                  <a:pt x="1200641" y="58105"/>
                  <a:pt x="1187777" y="56561"/>
                </a:cubicBezTo>
                <a:cubicBezTo>
                  <a:pt x="986702" y="32431"/>
                  <a:pt x="1020228" y="42221"/>
                  <a:pt x="838986" y="28280"/>
                </a:cubicBezTo>
                <a:cubicBezTo>
                  <a:pt x="419119" y="-4017"/>
                  <a:pt x="805040" y="20184"/>
                  <a:pt x="461914" y="0"/>
                </a:cubicBezTo>
                <a:cubicBezTo>
                  <a:pt x="367646" y="3142"/>
                  <a:pt x="273104" y="1594"/>
                  <a:pt x="179109" y="9427"/>
                </a:cubicBezTo>
                <a:cubicBezTo>
                  <a:pt x="159305" y="11077"/>
                  <a:pt x="141402" y="21996"/>
                  <a:pt x="122549" y="28280"/>
                </a:cubicBezTo>
                <a:lnTo>
                  <a:pt x="65988" y="47134"/>
                </a:lnTo>
                <a:cubicBezTo>
                  <a:pt x="56561" y="50276"/>
                  <a:pt x="47644" y="56561"/>
                  <a:pt x="37707" y="56561"/>
                </a:cubicBezTo>
                <a:lnTo>
                  <a:pt x="0" y="56561"/>
                </a:lnTo>
              </a:path>
            </a:pathLst>
          </a:custGeom>
          <a:noFill/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Volný tvar 24"/>
          <p:cNvSpPr/>
          <p:nvPr/>
        </p:nvSpPr>
        <p:spPr>
          <a:xfrm>
            <a:off x="4495801" y="2506523"/>
            <a:ext cx="1952134" cy="934261"/>
          </a:xfrm>
          <a:custGeom>
            <a:avLst/>
            <a:gdLst>
              <a:gd name="connsiteX0" fmla="*/ 1470581 w 1470581"/>
              <a:gd name="connsiteY0" fmla="*/ 934261 h 934261"/>
              <a:gd name="connsiteX1" fmla="*/ 1451727 w 1470581"/>
              <a:gd name="connsiteY1" fmla="*/ 887126 h 934261"/>
              <a:gd name="connsiteX2" fmla="*/ 1442301 w 1470581"/>
              <a:gd name="connsiteY2" fmla="*/ 858846 h 934261"/>
              <a:gd name="connsiteX3" fmla="*/ 1414020 w 1470581"/>
              <a:gd name="connsiteY3" fmla="*/ 839992 h 934261"/>
              <a:gd name="connsiteX4" fmla="*/ 1366886 w 1470581"/>
              <a:gd name="connsiteY4" fmla="*/ 792858 h 934261"/>
              <a:gd name="connsiteX5" fmla="*/ 1348033 w 1470581"/>
              <a:gd name="connsiteY5" fmla="*/ 764578 h 934261"/>
              <a:gd name="connsiteX6" fmla="*/ 1319752 w 1470581"/>
              <a:gd name="connsiteY6" fmla="*/ 736298 h 934261"/>
              <a:gd name="connsiteX7" fmla="*/ 1282045 w 1470581"/>
              <a:gd name="connsiteY7" fmla="*/ 689164 h 934261"/>
              <a:gd name="connsiteX8" fmla="*/ 1263191 w 1470581"/>
              <a:gd name="connsiteY8" fmla="*/ 660883 h 934261"/>
              <a:gd name="connsiteX9" fmla="*/ 1234911 w 1470581"/>
              <a:gd name="connsiteY9" fmla="*/ 642030 h 934261"/>
              <a:gd name="connsiteX10" fmla="*/ 1206631 w 1470581"/>
              <a:gd name="connsiteY10" fmla="*/ 613749 h 934261"/>
              <a:gd name="connsiteX11" fmla="*/ 1150070 w 1470581"/>
              <a:gd name="connsiteY11" fmla="*/ 576042 h 934261"/>
              <a:gd name="connsiteX12" fmla="*/ 1121789 w 1470581"/>
              <a:gd name="connsiteY12" fmla="*/ 557188 h 934261"/>
              <a:gd name="connsiteX13" fmla="*/ 1093509 w 1470581"/>
              <a:gd name="connsiteY13" fmla="*/ 547762 h 934261"/>
              <a:gd name="connsiteX14" fmla="*/ 1036948 w 1470581"/>
              <a:gd name="connsiteY14" fmla="*/ 500628 h 934261"/>
              <a:gd name="connsiteX15" fmla="*/ 1008668 w 1470581"/>
              <a:gd name="connsiteY15" fmla="*/ 491201 h 934261"/>
              <a:gd name="connsiteX16" fmla="*/ 980387 w 1470581"/>
              <a:gd name="connsiteY16" fmla="*/ 462920 h 934261"/>
              <a:gd name="connsiteX17" fmla="*/ 952107 w 1470581"/>
              <a:gd name="connsiteY17" fmla="*/ 444067 h 934261"/>
              <a:gd name="connsiteX18" fmla="*/ 933253 w 1470581"/>
              <a:gd name="connsiteY18" fmla="*/ 415786 h 934261"/>
              <a:gd name="connsiteX19" fmla="*/ 876692 w 1470581"/>
              <a:gd name="connsiteY19" fmla="*/ 368652 h 934261"/>
              <a:gd name="connsiteX20" fmla="*/ 829558 w 1470581"/>
              <a:gd name="connsiteY20" fmla="*/ 330945 h 934261"/>
              <a:gd name="connsiteX21" fmla="*/ 801278 w 1470581"/>
              <a:gd name="connsiteY21" fmla="*/ 302665 h 934261"/>
              <a:gd name="connsiteX22" fmla="*/ 744717 w 1470581"/>
              <a:gd name="connsiteY22" fmla="*/ 274384 h 934261"/>
              <a:gd name="connsiteX23" fmla="*/ 688156 w 1470581"/>
              <a:gd name="connsiteY23" fmla="*/ 246104 h 934261"/>
              <a:gd name="connsiteX24" fmla="*/ 659876 w 1470581"/>
              <a:gd name="connsiteY24" fmla="*/ 227250 h 934261"/>
              <a:gd name="connsiteX25" fmla="*/ 631595 w 1470581"/>
              <a:gd name="connsiteY25" fmla="*/ 217823 h 934261"/>
              <a:gd name="connsiteX26" fmla="*/ 603315 w 1470581"/>
              <a:gd name="connsiteY26" fmla="*/ 189543 h 934261"/>
              <a:gd name="connsiteX27" fmla="*/ 565608 w 1470581"/>
              <a:gd name="connsiteY27" fmla="*/ 180116 h 934261"/>
              <a:gd name="connsiteX28" fmla="*/ 537327 w 1470581"/>
              <a:gd name="connsiteY28" fmla="*/ 170689 h 934261"/>
              <a:gd name="connsiteX29" fmla="*/ 480767 w 1470581"/>
              <a:gd name="connsiteY29" fmla="*/ 132982 h 934261"/>
              <a:gd name="connsiteX30" fmla="*/ 395925 w 1470581"/>
              <a:gd name="connsiteY30" fmla="*/ 104702 h 934261"/>
              <a:gd name="connsiteX31" fmla="*/ 367645 w 1470581"/>
              <a:gd name="connsiteY31" fmla="*/ 95275 h 934261"/>
              <a:gd name="connsiteX32" fmla="*/ 339365 w 1470581"/>
              <a:gd name="connsiteY32" fmla="*/ 76421 h 934261"/>
              <a:gd name="connsiteX33" fmla="*/ 282804 w 1470581"/>
              <a:gd name="connsiteY33" fmla="*/ 57568 h 934261"/>
              <a:gd name="connsiteX34" fmla="*/ 197962 w 1470581"/>
              <a:gd name="connsiteY34" fmla="*/ 19861 h 934261"/>
              <a:gd name="connsiteX35" fmla="*/ 122548 w 1470581"/>
              <a:gd name="connsiteY35" fmla="*/ 1007 h 934261"/>
              <a:gd name="connsiteX36" fmla="*/ 0 w 1470581"/>
              <a:gd name="connsiteY36" fmla="*/ 1007 h 93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470581" h="934261">
                <a:moveTo>
                  <a:pt x="1470581" y="934261"/>
                </a:moveTo>
                <a:cubicBezTo>
                  <a:pt x="1464296" y="918549"/>
                  <a:pt x="1457669" y="902971"/>
                  <a:pt x="1451727" y="887126"/>
                </a:cubicBezTo>
                <a:cubicBezTo>
                  <a:pt x="1448238" y="877822"/>
                  <a:pt x="1448508" y="866605"/>
                  <a:pt x="1442301" y="858846"/>
                </a:cubicBezTo>
                <a:cubicBezTo>
                  <a:pt x="1435223" y="849999"/>
                  <a:pt x="1423447" y="846277"/>
                  <a:pt x="1414020" y="839992"/>
                </a:cubicBezTo>
                <a:cubicBezTo>
                  <a:pt x="1363746" y="764580"/>
                  <a:pt x="1429731" y="855703"/>
                  <a:pt x="1366886" y="792858"/>
                </a:cubicBezTo>
                <a:cubicBezTo>
                  <a:pt x="1358875" y="784847"/>
                  <a:pt x="1355286" y="773281"/>
                  <a:pt x="1348033" y="764578"/>
                </a:cubicBezTo>
                <a:cubicBezTo>
                  <a:pt x="1339498" y="754336"/>
                  <a:pt x="1329179" y="745725"/>
                  <a:pt x="1319752" y="736298"/>
                </a:cubicBezTo>
                <a:cubicBezTo>
                  <a:pt x="1301399" y="681240"/>
                  <a:pt x="1324685" y="731804"/>
                  <a:pt x="1282045" y="689164"/>
                </a:cubicBezTo>
                <a:cubicBezTo>
                  <a:pt x="1274034" y="681153"/>
                  <a:pt x="1271202" y="668894"/>
                  <a:pt x="1263191" y="660883"/>
                </a:cubicBezTo>
                <a:cubicBezTo>
                  <a:pt x="1255180" y="652872"/>
                  <a:pt x="1243614" y="649283"/>
                  <a:pt x="1234911" y="642030"/>
                </a:cubicBezTo>
                <a:cubicBezTo>
                  <a:pt x="1224669" y="633495"/>
                  <a:pt x="1217154" y="621934"/>
                  <a:pt x="1206631" y="613749"/>
                </a:cubicBezTo>
                <a:cubicBezTo>
                  <a:pt x="1188745" y="599838"/>
                  <a:pt x="1168924" y="588611"/>
                  <a:pt x="1150070" y="576042"/>
                </a:cubicBezTo>
                <a:cubicBezTo>
                  <a:pt x="1140643" y="569757"/>
                  <a:pt x="1132538" y="560771"/>
                  <a:pt x="1121789" y="557188"/>
                </a:cubicBezTo>
                <a:lnTo>
                  <a:pt x="1093509" y="547762"/>
                </a:lnTo>
                <a:cubicBezTo>
                  <a:pt x="1072660" y="526913"/>
                  <a:pt x="1063197" y="513753"/>
                  <a:pt x="1036948" y="500628"/>
                </a:cubicBezTo>
                <a:cubicBezTo>
                  <a:pt x="1028060" y="496184"/>
                  <a:pt x="1018095" y="494343"/>
                  <a:pt x="1008668" y="491201"/>
                </a:cubicBezTo>
                <a:cubicBezTo>
                  <a:pt x="999241" y="481774"/>
                  <a:pt x="990629" y="471455"/>
                  <a:pt x="980387" y="462920"/>
                </a:cubicBezTo>
                <a:cubicBezTo>
                  <a:pt x="971684" y="455667"/>
                  <a:pt x="960118" y="452078"/>
                  <a:pt x="952107" y="444067"/>
                </a:cubicBezTo>
                <a:cubicBezTo>
                  <a:pt x="944096" y="436056"/>
                  <a:pt x="940506" y="424490"/>
                  <a:pt x="933253" y="415786"/>
                </a:cubicBezTo>
                <a:cubicBezTo>
                  <a:pt x="910571" y="388568"/>
                  <a:pt x="904499" y="387190"/>
                  <a:pt x="876692" y="368652"/>
                </a:cubicBezTo>
                <a:cubicBezTo>
                  <a:pt x="834529" y="305406"/>
                  <a:pt x="884198" y="367371"/>
                  <a:pt x="829558" y="330945"/>
                </a:cubicBezTo>
                <a:cubicBezTo>
                  <a:pt x="818466" y="323550"/>
                  <a:pt x="811519" y="311200"/>
                  <a:pt x="801278" y="302665"/>
                </a:cubicBezTo>
                <a:cubicBezTo>
                  <a:pt x="760755" y="268895"/>
                  <a:pt x="787233" y="295642"/>
                  <a:pt x="744717" y="274384"/>
                </a:cubicBezTo>
                <a:cubicBezTo>
                  <a:pt x="671620" y="237836"/>
                  <a:pt x="759242" y="269799"/>
                  <a:pt x="688156" y="246104"/>
                </a:cubicBezTo>
                <a:cubicBezTo>
                  <a:pt x="678729" y="239819"/>
                  <a:pt x="670009" y="232317"/>
                  <a:pt x="659876" y="227250"/>
                </a:cubicBezTo>
                <a:cubicBezTo>
                  <a:pt x="650988" y="222806"/>
                  <a:pt x="639863" y="223335"/>
                  <a:pt x="631595" y="217823"/>
                </a:cubicBezTo>
                <a:cubicBezTo>
                  <a:pt x="620503" y="210428"/>
                  <a:pt x="614890" y="196157"/>
                  <a:pt x="603315" y="189543"/>
                </a:cubicBezTo>
                <a:cubicBezTo>
                  <a:pt x="592066" y="183115"/>
                  <a:pt x="578065" y="183675"/>
                  <a:pt x="565608" y="180116"/>
                </a:cubicBezTo>
                <a:cubicBezTo>
                  <a:pt x="556053" y="177386"/>
                  <a:pt x="546013" y="175515"/>
                  <a:pt x="537327" y="170689"/>
                </a:cubicBezTo>
                <a:cubicBezTo>
                  <a:pt x="517520" y="159685"/>
                  <a:pt x="502263" y="140147"/>
                  <a:pt x="480767" y="132982"/>
                </a:cubicBezTo>
                <a:lnTo>
                  <a:pt x="395925" y="104702"/>
                </a:lnTo>
                <a:cubicBezTo>
                  <a:pt x="386498" y="101560"/>
                  <a:pt x="375913" y="100787"/>
                  <a:pt x="367645" y="95275"/>
                </a:cubicBezTo>
                <a:cubicBezTo>
                  <a:pt x="358218" y="88990"/>
                  <a:pt x="349718" y="81022"/>
                  <a:pt x="339365" y="76421"/>
                </a:cubicBezTo>
                <a:cubicBezTo>
                  <a:pt x="321204" y="68350"/>
                  <a:pt x="299340" y="68592"/>
                  <a:pt x="282804" y="57568"/>
                </a:cubicBezTo>
                <a:cubicBezTo>
                  <a:pt x="237986" y="27690"/>
                  <a:pt x="265273" y="42298"/>
                  <a:pt x="197962" y="19861"/>
                </a:cubicBezTo>
                <a:cubicBezTo>
                  <a:pt x="172822" y="11481"/>
                  <a:pt x="149852" y="2524"/>
                  <a:pt x="122548" y="1007"/>
                </a:cubicBezTo>
                <a:cubicBezTo>
                  <a:pt x="81762" y="-1259"/>
                  <a:pt x="40849" y="1007"/>
                  <a:pt x="0" y="1007"/>
                </a:cubicBezTo>
              </a:path>
            </a:pathLst>
          </a:custGeom>
          <a:noFill/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Volný tvar 25"/>
          <p:cNvSpPr/>
          <p:nvPr/>
        </p:nvSpPr>
        <p:spPr>
          <a:xfrm>
            <a:off x="3403076" y="3044858"/>
            <a:ext cx="2394409" cy="358218"/>
          </a:xfrm>
          <a:custGeom>
            <a:avLst/>
            <a:gdLst>
              <a:gd name="connsiteX0" fmla="*/ 2394409 w 2394409"/>
              <a:gd name="connsiteY0" fmla="*/ 358218 h 358218"/>
              <a:gd name="connsiteX1" fmla="*/ 2347275 w 2394409"/>
              <a:gd name="connsiteY1" fmla="*/ 273377 h 358218"/>
              <a:gd name="connsiteX2" fmla="*/ 2328421 w 2394409"/>
              <a:gd name="connsiteY2" fmla="*/ 245097 h 358218"/>
              <a:gd name="connsiteX3" fmla="*/ 2243580 w 2394409"/>
              <a:gd name="connsiteY3" fmla="*/ 207389 h 358218"/>
              <a:gd name="connsiteX4" fmla="*/ 2102178 w 2394409"/>
              <a:gd name="connsiteY4" fmla="*/ 179109 h 358218"/>
              <a:gd name="connsiteX5" fmla="*/ 2064470 w 2394409"/>
              <a:gd name="connsiteY5" fmla="*/ 169682 h 358218"/>
              <a:gd name="connsiteX6" fmla="*/ 1970202 w 2394409"/>
              <a:gd name="connsiteY6" fmla="*/ 150829 h 358218"/>
              <a:gd name="connsiteX7" fmla="*/ 1923068 w 2394409"/>
              <a:gd name="connsiteY7" fmla="*/ 141402 h 358218"/>
              <a:gd name="connsiteX8" fmla="*/ 1809947 w 2394409"/>
              <a:gd name="connsiteY8" fmla="*/ 103695 h 358218"/>
              <a:gd name="connsiteX9" fmla="*/ 1753386 w 2394409"/>
              <a:gd name="connsiteY9" fmla="*/ 84841 h 358218"/>
              <a:gd name="connsiteX10" fmla="*/ 1725105 w 2394409"/>
              <a:gd name="connsiteY10" fmla="*/ 75414 h 358218"/>
              <a:gd name="connsiteX11" fmla="*/ 1640264 w 2394409"/>
              <a:gd name="connsiteY11" fmla="*/ 37707 h 358218"/>
              <a:gd name="connsiteX12" fmla="*/ 1611984 w 2394409"/>
              <a:gd name="connsiteY12" fmla="*/ 28280 h 358218"/>
              <a:gd name="connsiteX13" fmla="*/ 1536569 w 2394409"/>
              <a:gd name="connsiteY13" fmla="*/ 18853 h 358218"/>
              <a:gd name="connsiteX14" fmla="*/ 1451728 w 2394409"/>
              <a:gd name="connsiteY14" fmla="*/ 9427 h 358218"/>
              <a:gd name="connsiteX15" fmla="*/ 1404594 w 2394409"/>
              <a:gd name="connsiteY15" fmla="*/ 0 h 358218"/>
              <a:gd name="connsiteX16" fmla="*/ 923827 w 2394409"/>
              <a:gd name="connsiteY16" fmla="*/ 9427 h 358218"/>
              <a:gd name="connsiteX17" fmla="*/ 876693 w 2394409"/>
              <a:gd name="connsiteY17" fmla="*/ 18853 h 358218"/>
              <a:gd name="connsiteX18" fmla="*/ 763571 w 2394409"/>
              <a:gd name="connsiteY18" fmla="*/ 37707 h 358218"/>
              <a:gd name="connsiteX19" fmla="*/ 707011 w 2394409"/>
              <a:gd name="connsiteY19" fmla="*/ 56561 h 358218"/>
              <a:gd name="connsiteX20" fmla="*/ 669303 w 2394409"/>
              <a:gd name="connsiteY20" fmla="*/ 65987 h 358218"/>
              <a:gd name="connsiteX21" fmla="*/ 612743 w 2394409"/>
              <a:gd name="connsiteY21" fmla="*/ 84841 h 358218"/>
              <a:gd name="connsiteX22" fmla="*/ 518475 w 2394409"/>
              <a:gd name="connsiteY22" fmla="*/ 103695 h 358218"/>
              <a:gd name="connsiteX23" fmla="*/ 461914 w 2394409"/>
              <a:gd name="connsiteY23" fmla="*/ 122548 h 358218"/>
              <a:gd name="connsiteX24" fmla="*/ 433633 w 2394409"/>
              <a:gd name="connsiteY24" fmla="*/ 141402 h 358218"/>
              <a:gd name="connsiteX25" fmla="*/ 377072 w 2394409"/>
              <a:gd name="connsiteY25" fmla="*/ 160255 h 358218"/>
              <a:gd name="connsiteX26" fmla="*/ 348792 w 2394409"/>
              <a:gd name="connsiteY26" fmla="*/ 169682 h 358218"/>
              <a:gd name="connsiteX27" fmla="*/ 320512 w 2394409"/>
              <a:gd name="connsiteY27" fmla="*/ 179109 h 358218"/>
              <a:gd name="connsiteX28" fmla="*/ 254524 w 2394409"/>
              <a:gd name="connsiteY28" fmla="*/ 188536 h 358218"/>
              <a:gd name="connsiteX29" fmla="*/ 226244 w 2394409"/>
              <a:gd name="connsiteY29" fmla="*/ 197963 h 358218"/>
              <a:gd name="connsiteX30" fmla="*/ 150829 w 2394409"/>
              <a:gd name="connsiteY30" fmla="*/ 216816 h 358218"/>
              <a:gd name="connsiteX31" fmla="*/ 94268 w 2394409"/>
              <a:gd name="connsiteY31" fmla="*/ 235670 h 358218"/>
              <a:gd name="connsiteX32" fmla="*/ 65988 w 2394409"/>
              <a:gd name="connsiteY32" fmla="*/ 245097 h 358218"/>
              <a:gd name="connsiteX33" fmla="*/ 0 w 2394409"/>
              <a:gd name="connsiteY33" fmla="*/ 292231 h 35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94409" h="358218">
                <a:moveTo>
                  <a:pt x="2394409" y="358218"/>
                </a:moveTo>
                <a:cubicBezTo>
                  <a:pt x="2367212" y="290227"/>
                  <a:pt x="2388036" y="330443"/>
                  <a:pt x="2347275" y="273377"/>
                </a:cubicBezTo>
                <a:cubicBezTo>
                  <a:pt x="2340690" y="264158"/>
                  <a:pt x="2336432" y="253108"/>
                  <a:pt x="2328421" y="245097"/>
                </a:cubicBezTo>
                <a:cubicBezTo>
                  <a:pt x="2307787" y="224463"/>
                  <a:pt x="2268471" y="213612"/>
                  <a:pt x="2243580" y="207389"/>
                </a:cubicBezTo>
                <a:cubicBezTo>
                  <a:pt x="2085530" y="167878"/>
                  <a:pt x="2246191" y="205294"/>
                  <a:pt x="2102178" y="179109"/>
                </a:cubicBezTo>
                <a:cubicBezTo>
                  <a:pt x="2089431" y="176791"/>
                  <a:pt x="2077139" y="172397"/>
                  <a:pt x="2064470" y="169682"/>
                </a:cubicBezTo>
                <a:cubicBezTo>
                  <a:pt x="2033136" y="162968"/>
                  <a:pt x="2001625" y="157113"/>
                  <a:pt x="1970202" y="150829"/>
                </a:cubicBezTo>
                <a:cubicBezTo>
                  <a:pt x="1954491" y="147687"/>
                  <a:pt x="1938268" y="146469"/>
                  <a:pt x="1923068" y="141402"/>
                </a:cubicBezTo>
                <a:lnTo>
                  <a:pt x="1809947" y="103695"/>
                </a:lnTo>
                <a:lnTo>
                  <a:pt x="1753386" y="84841"/>
                </a:lnTo>
                <a:cubicBezTo>
                  <a:pt x="1743959" y="81699"/>
                  <a:pt x="1733373" y="80926"/>
                  <a:pt x="1725105" y="75414"/>
                </a:cubicBezTo>
                <a:cubicBezTo>
                  <a:pt x="1680289" y="45537"/>
                  <a:pt x="1707573" y="60144"/>
                  <a:pt x="1640264" y="37707"/>
                </a:cubicBezTo>
                <a:cubicBezTo>
                  <a:pt x="1630837" y="34565"/>
                  <a:pt x="1621844" y="29513"/>
                  <a:pt x="1611984" y="28280"/>
                </a:cubicBezTo>
                <a:lnTo>
                  <a:pt x="1536569" y="18853"/>
                </a:lnTo>
                <a:cubicBezTo>
                  <a:pt x="1508310" y="15528"/>
                  <a:pt x="1479896" y="13451"/>
                  <a:pt x="1451728" y="9427"/>
                </a:cubicBezTo>
                <a:cubicBezTo>
                  <a:pt x="1435867" y="7161"/>
                  <a:pt x="1420305" y="3142"/>
                  <a:pt x="1404594" y="0"/>
                </a:cubicBezTo>
                <a:lnTo>
                  <a:pt x="923827" y="9427"/>
                </a:lnTo>
                <a:cubicBezTo>
                  <a:pt x="907815" y="9999"/>
                  <a:pt x="892472" y="16069"/>
                  <a:pt x="876693" y="18853"/>
                </a:cubicBezTo>
                <a:lnTo>
                  <a:pt x="763571" y="37707"/>
                </a:lnTo>
                <a:cubicBezTo>
                  <a:pt x="744718" y="43992"/>
                  <a:pt x="726291" y="51742"/>
                  <a:pt x="707011" y="56561"/>
                </a:cubicBezTo>
                <a:cubicBezTo>
                  <a:pt x="694442" y="59703"/>
                  <a:pt x="681713" y="62264"/>
                  <a:pt x="669303" y="65987"/>
                </a:cubicBezTo>
                <a:cubicBezTo>
                  <a:pt x="650268" y="71697"/>
                  <a:pt x="632230" y="80943"/>
                  <a:pt x="612743" y="84841"/>
                </a:cubicBezTo>
                <a:cubicBezTo>
                  <a:pt x="581320" y="91126"/>
                  <a:pt x="548876" y="93562"/>
                  <a:pt x="518475" y="103695"/>
                </a:cubicBezTo>
                <a:cubicBezTo>
                  <a:pt x="499621" y="109979"/>
                  <a:pt x="478450" y="111524"/>
                  <a:pt x="461914" y="122548"/>
                </a:cubicBezTo>
                <a:cubicBezTo>
                  <a:pt x="452487" y="128833"/>
                  <a:pt x="443986" y="136801"/>
                  <a:pt x="433633" y="141402"/>
                </a:cubicBezTo>
                <a:cubicBezTo>
                  <a:pt x="415472" y="149473"/>
                  <a:pt x="395926" y="153971"/>
                  <a:pt x="377072" y="160255"/>
                </a:cubicBezTo>
                <a:lnTo>
                  <a:pt x="348792" y="169682"/>
                </a:lnTo>
                <a:cubicBezTo>
                  <a:pt x="339365" y="172824"/>
                  <a:pt x="330349" y="177704"/>
                  <a:pt x="320512" y="179109"/>
                </a:cubicBezTo>
                <a:lnTo>
                  <a:pt x="254524" y="188536"/>
                </a:lnTo>
                <a:cubicBezTo>
                  <a:pt x="245097" y="191678"/>
                  <a:pt x="235830" y="195349"/>
                  <a:pt x="226244" y="197963"/>
                </a:cubicBezTo>
                <a:cubicBezTo>
                  <a:pt x="201245" y="204781"/>
                  <a:pt x="175411" y="208622"/>
                  <a:pt x="150829" y="216816"/>
                </a:cubicBezTo>
                <a:lnTo>
                  <a:pt x="94268" y="235670"/>
                </a:lnTo>
                <a:cubicBezTo>
                  <a:pt x="84841" y="238812"/>
                  <a:pt x="74256" y="239585"/>
                  <a:pt x="65988" y="245097"/>
                </a:cubicBezTo>
                <a:cubicBezTo>
                  <a:pt x="5729" y="285269"/>
                  <a:pt x="25449" y="266782"/>
                  <a:pt x="0" y="292231"/>
                </a:cubicBezTo>
              </a:path>
            </a:pathLst>
          </a:custGeom>
          <a:noFill/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Volný tvar 26"/>
          <p:cNvSpPr/>
          <p:nvPr/>
        </p:nvSpPr>
        <p:spPr>
          <a:xfrm>
            <a:off x="4204355" y="2488676"/>
            <a:ext cx="1894787" cy="895547"/>
          </a:xfrm>
          <a:custGeom>
            <a:avLst/>
            <a:gdLst>
              <a:gd name="connsiteX0" fmla="*/ 1894787 w 1894787"/>
              <a:gd name="connsiteY0" fmla="*/ 18854 h 895547"/>
              <a:gd name="connsiteX1" fmla="*/ 1743958 w 1894787"/>
              <a:gd name="connsiteY1" fmla="*/ 9427 h 895547"/>
              <a:gd name="connsiteX2" fmla="*/ 1715678 w 1894787"/>
              <a:gd name="connsiteY2" fmla="*/ 0 h 895547"/>
              <a:gd name="connsiteX3" fmla="*/ 1423447 w 1894787"/>
              <a:gd name="connsiteY3" fmla="*/ 9427 h 895547"/>
              <a:gd name="connsiteX4" fmla="*/ 1366886 w 1894787"/>
              <a:gd name="connsiteY4" fmla="*/ 28281 h 895547"/>
              <a:gd name="connsiteX5" fmla="*/ 1338606 w 1894787"/>
              <a:gd name="connsiteY5" fmla="*/ 37708 h 895547"/>
              <a:gd name="connsiteX6" fmla="*/ 1282045 w 1894787"/>
              <a:gd name="connsiteY6" fmla="*/ 75415 h 895547"/>
              <a:gd name="connsiteX7" fmla="*/ 1168923 w 1894787"/>
              <a:gd name="connsiteY7" fmla="*/ 113122 h 895547"/>
              <a:gd name="connsiteX8" fmla="*/ 1084082 w 1894787"/>
              <a:gd name="connsiteY8" fmla="*/ 141402 h 895547"/>
              <a:gd name="connsiteX9" fmla="*/ 1055802 w 1894787"/>
              <a:gd name="connsiteY9" fmla="*/ 150829 h 895547"/>
              <a:gd name="connsiteX10" fmla="*/ 1027521 w 1894787"/>
              <a:gd name="connsiteY10" fmla="*/ 160256 h 895547"/>
              <a:gd name="connsiteX11" fmla="*/ 942680 w 1894787"/>
              <a:gd name="connsiteY11" fmla="*/ 197963 h 895547"/>
              <a:gd name="connsiteX12" fmla="*/ 914400 w 1894787"/>
              <a:gd name="connsiteY12" fmla="*/ 207390 h 895547"/>
              <a:gd name="connsiteX13" fmla="*/ 886119 w 1894787"/>
              <a:gd name="connsiteY13" fmla="*/ 226244 h 895547"/>
              <a:gd name="connsiteX14" fmla="*/ 838985 w 1894787"/>
              <a:gd name="connsiteY14" fmla="*/ 235670 h 895547"/>
              <a:gd name="connsiteX15" fmla="*/ 801278 w 1894787"/>
              <a:gd name="connsiteY15" fmla="*/ 245097 h 895547"/>
              <a:gd name="connsiteX16" fmla="*/ 744717 w 1894787"/>
              <a:gd name="connsiteY16" fmla="*/ 263951 h 895547"/>
              <a:gd name="connsiteX17" fmla="*/ 716437 w 1894787"/>
              <a:gd name="connsiteY17" fmla="*/ 273378 h 895547"/>
              <a:gd name="connsiteX18" fmla="*/ 678730 w 1894787"/>
              <a:gd name="connsiteY18" fmla="*/ 282804 h 895547"/>
              <a:gd name="connsiteX19" fmla="*/ 622169 w 1894787"/>
              <a:gd name="connsiteY19" fmla="*/ 301658 h 895547"/>
              <a:gd name="connsiteX20" fmla="*/ 593888 w 1894787"/>
              <a:gd name="connsiteY20" fmla="*/ 311085 h 895547"/>
              <a:gd name="connsiteX21" fmla="*/ 565608 w 1894787"/>
              <a:gd name="connsiteY21" fmla="*/ 329938 h 895547"/>
              <a:gd name="connsiteX22" fmla="*/ 509047 w 1894787"/>
              <a:gd name="connsiteY22" fmla="*/ 348792 h 895547"/>
              <a:gd name="connsiteX23" fmla="*/ 443059 w 1894787"/>
              <a:gd name="connsiteY23" fmla="*/ 386499 h 895547"/>
              <a:gd name="connsiteX24" fmla="*/ 414779 w 1894787"/>
              <a:gd name="connsiteY24" fmla="*/ 405353 h 895547"/>
              <a:gd name="connsiteX25" fmla="*/ 386499 w 1894787"/>
              <a:gd name="connsiteY25" fmla="*/ 414780 h 895547"/>
              <a:gd name="connsiteX26" fmla="*/ 329938 w 1894787"/>
              <a:gd name="connsiteY26" fmla="*/ 452487 h 895547"/>
              <a:gd name="connsiteX27" fmla="*/ 301657 w 1894787"/>
              <a:gd name="connsiteY27" fmla="*/ 471340 h 895547"/>
              <a:gd name="connsiteX28" fmla="*/ 245097 w 1894787"/>
              <a:gd name="connsiteY28" fmla="*/ 518475 h 895547"/>
              <a:gd name="connsiteX29" fmla="*/ 188536 w 1894787"/>
              <a:gd name="connsiteY29" fmla="*/ 556182 h 895547"/>
              <a:gd name="connsiteX30" fmla="*/ 122548 w 1894787"/>
              <a:gd name="connsiteY30" fmla="*/ 631596 h 895547"/>
              <a:gd name="connsiteX31" fmla="*/ 113121 w 1894787"/>
              <a:gd name="connsiteY31" fmla="*/ 659877 h 895547"/>
              <a:gd name="connsiteX32" fmla="*/ 65987 w 1894787"/>
              <a:gd name="connsiteY32" fmla="*/ 716437 h 895547"/>
              <a:gd name="connsiteX33" fmla="*/ 28280 w 1894787"/>
              <a:gd name="connsiteY33" fmla="*/ 772998 h 895547"/>
              <a:gd name="connsiteX34" fmla="*/ 9426 w 1894787"/>
              <a:gd name="connsiteY34" fmla="*/ 829559 h 895547"/>
              <a:gd name="connsiteX35" fmla="*/ 0 w 1894787"/>
              <a:gd name="connsiteY35" fmla="*/ 857839 h 895547"/>
              <a:gd name="connsiteX36" fmla="*/ 18853 w 1894787"/>
              <a:gd name="connsiteY36" fmla="*/ 895547 h 89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894787" h="895547">
                <a:moveTo>
                  <a:pt x="1894787" y="18854"/>
                </a:moveTo>
                <a:cubicBezTo>
                  <a:pt x="1844511" y="15712"/>
                  <a:pt x="1794056" y="14701"/>
                  <a:pt x="1743958" y="9427"/>
                </a:cubicBezTo>
                <a:cubicBezTo>
                  <a:pt x="1734076" y="8387"/>
                  <a:pt x="1725615" y="0"/>
                  <a:pt x="1715678" y="0"/>
                </a:cubicBezTo>
                <a:cubicBezTo>
                  <a:pt x="1618217" y="0"/>
                  <a:pt x="1520857" y="6285"/>
                  <a:pt x="1423447" y="9427"/>
                </a:cubicBezTo>
                <a:lnTo>
                  <a:pt x="1366886" y="28281"/>
                </a:lnTo>
                <a:cubicBezTo>
                  <a:pt x="1357459" y="31423"/>
                  <a:pt x="1346874" y="32196"/>
                  <a:pt x="1338606" y="37708"/>
                </a:cubicBezTo>
                <a:cubicBezTo>
                  <a:pt x="1319752" y="50277"/>
                  <a:pt x="1303542" y="68250"/>
                  <a:pt x="1282045" y="75415"/>
                </a:cubicBezTo>
                <a:lnTo>
                  <a:pt x="1168923" y="113122"/>
                </a:lnTo>
                <a:lnTo>
                  <a:pt x="1084082" y="141402"/>
                </a:lnTo>
                <a:lnTo>
                  <a:pt x="1055802" y="150829"/>
                </a:lnTo>
                <a:lnTo>
                  <a:pt x="1027521" y="160256"/>
                </a:lnTo>
                <a:cubicBezTo>
                  <a:pt x="982705" y="190135"/>
                  <a:pt x="1009991" y="175526"/>
                  <a:pt x="942680" y="197963"/>
                </a:cubicBezTo>
                <a:cubicBezTo>
                  <a:pt x="933253" y="201105"/>
                  <a:pt x="922668" y="201878"/>
                  <a:pt x="914400" y="207390"/>
                </a:cubicBezTo>
                <a:cubicBezTo>
                  <a:pt x="904973" y="213675"/>
                  <a:pt x="896727" y="222266"/>
                  <a:pt x="886119" y="226244"/>
                </a:cubicBezTo>
                <a:cubicBezTo>
                  <a:pt x="871117" y="231870"/>
                  <a:pt x="854626" y="232194"/>
                  <a:pt x="838985" y="235670"/>
                </a:cubicBezTo>
                <a:cubicBezTo>
                  <a:pt x="826338" y="238480"/>
                  <a:pt x="813687" y="241374"/>
                  <a:pt x="801278" y="245097"/>
                </a:cubicBezTo>
                <a:cubicBezTo>
                  <a:pt x="782243" y="250808"/>
                  <a:pt x="763571" y="257666"/>
                  <a:pt x="744717" y="263951"/>
                </a:cubicBezTo>
                <a:cubicBezTo>
                  <a:pt x="735290" y="267093"/>
                  <a:pt x="726077" y="270968"/>
                  <a:pt x="716437" y="273378"/>
                </a:cubicBezTo>
                <a:cubicBezTo>
                  <a:pt x="703868" y="276520"/>
                  <a:pt x="691139" y="279081"/>
                  <a:pt x="678730" y="282804"/>
                </a:cubicBezTo>
                <a:cubicBezTo>
                  <a:pt x="659695" y="288515"/>
                  <a:pt x="641023" y="295373"/>
                  <a:pt x="622169" y="301658"/>
                </a:cubicBezTo>
                <a:cubicBezTo>
                  <a:pt x="612742" y="304800"/>
                  <a:pt x="602156" y="305573"/>
                  <a:pt x="593888" y="311085"/>
                </a:cubicBezTo>
                <a:cubicBezTo>
                  <a:pt x="584461" y="317369"/>
                  <a:pt x="575961" y="325337"/>
                  <a:pt x="565608" y="329938"/>
                </a:cubicBezTo>
                <a:cubicBezTo>
                  <a:pt x="547447" y="338009"/>
                  <a:pt x="509047" y="348792"/>
                  <a:pt x="509047" y="348792"/>
                </a:cubicBezTo>
                <a:cubicBezTo>
                  <a:pt x="417865" y="417178"/>
                  <a:pt x="515039" y="350508"/>
                  <a:pt x="443059" y="386499"/>
                </a:cubicBezTo>
                <a:cubicBezTo>
                  <a:pt x="432926" y="391566"/>
                  <a:pt x="424912" y="400286"/>
                  <a:pt x="414779" y="405353"/>
                </a:cubicBezTo>
                <a:cubicBezTo>
                  <a:pt x="405891" y="409797"/>
                  <a:pt x="395185" y="409954"/>
                  <a:pt x="386499" y="414780"/>
                </a:cubicBezTo>
                <a:cubicBezTo>
                  <a:pt x="366691" y="425784"/>
                  <a:pt x="348792" y="439918"/>
                  <a:pt x="329938" y="452487"/>
                </a:cubicBezTo>
                <a:lnTo>
                  <a:pt x="301657" y="471340"/>
                </a:lnTo>
                <a:cubicBezTo>
                  <a:pt x="200611" y="538703"/>
                  <a:pt x="353959" y="433804"/>
                  <a:pt x="245097" y="518475"/>
                </a:cubicBezTo>
                <a:cubicBezTo>
                  <a:pt x="227211" y="532386"/>
                  <a:pt x="188536" y="556182"/>
                  <a:pt x="188536" y="556182"/>
                </a:cubicBezTo>
                <a:cubicBezTo>
                  <a:pt x="144544" y="622170"/>
                  <a:pt x="169683" y="600174"/>
                  <a:pt x="122548" y="631596"/>
                </a:cubicBezTo>
                <a:cubicBezTo>
                  <a:pt x="119406" y="641023"/>
                  <a:pt x="117565" y="650989"/>
                  <a:pt x="113121" y="659877"/>
                </a:cubicBezTo>
                <a:cubicBezTo>
                  <a:pt x="99996" y="686127"/>
                  <a:pt x="86837" y="695588"/>
                  <a:pt x="65987" y="716437"/>
                </a:cubicBezTo>
                <a:cubicBezTo>
                  <a:pt x="34800" y="809998"/>
                  <a:pt x="87124" y="667079"/>
                  <a:pt x="28280" y="772998"/>
                </a:cubicBezTo>
                <a:cubicBezTo>
                  <a:pt x="18629" y="790371"/>
                  <a:pt x="15710" y="810705"/>
                  <a:pt x="9426" y="829559"/>
                </a:cubicBezTo>
                <a:lnTo>
                  <a:pt x="0" y="857839"/>
                </a:lnTo>
                <a:cubicBezTo>
                  <a:pt x="10831" y="890336"/>
                  <a:pt x="2400" y="879094"/>
                  <a:pt x="18853" y="895547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ál 27"/>
          <p:cNvSpPr/>
          <p:nvPr/>
        </p:nvSpPr>
        <p:spPr>
          <a:xfrm>
            <a:off x="5715000" y="2488676"/>
            <a:ext cx="838200" cy="6355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ál 28"/>
          <p:cNvSpPr/>
          <p:nvPr/>
        </p:nvSpPr>
        <p:spPr>
          <a:xfrm>
            <a:off x="3886200" y="3365369"/>
            <a:ext cx="838200" cy="6355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371600"/>
          </a:xfrm>
        </p:spPr>
        <p:txBody>
          <a:bodyPr>
            <a:noAutofit/>
          </a:bodyPr>
          <a:lstStyle/>
          <a:p>
            <a:pPr algn="ctr"/>
            <a:r>
              <a:rPr lang="en-US" sz="6000" b="0" dirty="0" smtClean="0"/>
              <a:t>English a-layer </a:t>
            </a:r>
            <a:r>
              <a:rPr lang="en-US" sz="3200" b="0" dirty="0" smtClean="0"/>
              <a:t>(with integrated m-layer)</a:t>
            </a:r>
            <a:endParaRPr lang="en-US" sz="3600" b="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636" y="1295400"/>
            <a:ext cx="5506164" cy="510540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181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only automatic!!!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 err="1" smtClean="0"/>
              <a:t>Treex</a:t>
            </a:r>
            <a:r>
              <a:rPr lang="en-US" sz="2400" dirty="0" smtClean="0"/>
              <a:t> script by Martin </a:t>
            </a:r>
            <a:r>
              <a:rPr lang="en-US" sz="2400" dirty="0" err="1" smtClean="0"/>
              <a:t>Popel</a:t>
            </a: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/>
              <a:t>just a few manual m-tag revisions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dependency structure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labeling (</a:t>
            </a:r>
            <a:r>
              <a:rPr lang="en-US" sz="2400" dirty="0" err="1" smtClean="0"/>
              <a:t>afuns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tag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lemma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p_terminal.rf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alignment.rf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52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1237</Words>
  <Application>Microsoft Office PowerPoint</Application>
  <PresentationFormat>Předvádění na obrazovce (4:3)</PresentationFormat>
  <Paragraphs>259</Paragraphs>
  <Slides>40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 systému Office</vt:lpstr>
      <vt:lpstr>Prague Czech-English Dependency Treebank 2.0 ufal.mff.cuni.cz/pcedt2.0 </vt:lpstr>
      <vt:lpstr>Coming soon at the LDC</vt:lpstr>
      <vt:lpstr>Time span</vt:lpstr>
      <vt:lpstr>Access</vt:lpstr>
      <vt:lpstr>Prezentace aplikace PowerPoint</vt:lpstr>
      <vt:lpstr>Prezentace aplikace PowerPoint</vt:lpstr>
      <vt:lpstr>p-layer</vt:lpstr>
      <vt:lpstr>a-layer</vt:lpstr>
      <vt:lpstr>English a-layer (with integrated m-layer)</vt:lpstr>
      <vt:lpstr>Afuns</vt:lpstr>
      <vt:lpstr>Basic principles</vt:lpstr>
      <vt:lpstr>Basic principles</vt:lpstr>
      <vt:lpstr>Basic principles</vt:lpstr>
      <vt:lpstr>Czech a-layer</vt:lpstr>
      <vt:lpstr>t-layer vs. a-layer</vt:lpstr>
      <vt:lpstr>References to a-layer</vt:lpstr>
      <vt:lpstr>t-layer</vt:lpstr>
      <vt:lpstr>Mr. Carder also goes through periods when he buys stocks in conjunction with options to boost returns and protect against declines.  Pan Carder má rovněž období, kdy kupuje akcie ve spojení s opcemi,  aby zlepšil výnosy a zabránil poklesům. </vt:lpstr>
      <vt:lpstr>Node type</vt:lpstr>
      <vt:lpstr>Prezentace aplikace PowerPoint</vt:lpstr>
      <vt:lpstr>Non-dependency edge</vt:lpstr>
      <vt:lpstr>Members and shared modifiers</vt:lpstr>
      <vt:lpstr>Ambiguous dependencies</vt:lpstr>
      <vt:lpstr>Grammatical Coreference</vt:lpstr>
      <vt:lpstr>Generated nodes (is_generated)</vt:lpstr>
      <vt:lpstr>Tectogrammatical lemma   (t_lemma)</vt:lpstr>
      <vt:lpstr>Formeme</vt:lpstr>
      <vt:lpstr>Functor</vt:lpstr>
      <vt:lpstr>Grammatemes</vt:lpstr>
      <vt:lpstr>Valency</vt:lpstr>
      <vt:lpstr>Complete valency frames</vt:lpstr>
      <vt:lpstr>Alignment</vt:lpstr>
      <vt:lpstr>What has been annotated</vt:lpstr>
      <vt:lpstr>Still not there</vt:lpstr>
      <vt:lpstr>Annotation of English</vt:lpstr>
      <vt:lpstr>Annotation of Czech</vt:lpstr>
      <vt:lpstr>Searching PDT corpora</vt:lpstr>
      <vt:lpstr>PMLTQ on the web</vt:lpstr>
      <vt:lpstr>Prezentace aplikace PowerPoint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Prague Czech-English Dependency Treebank 2.0</dc:title>
  <dc:creator>Silvie Cinkova</dc:creator>
  <cp:lastModifiedBy>Silvie Cinkova</cp:lastModifiedBy>
  <cp:revision>195</cp:revision>
  <dcterms:created xsi:type="dcterms:W3CDTF">2011-11-30T09:37:23Z</dcterms:created>
  <dcterms:modified xsi:type="dcterms:W3CDTF">2011-12-05T09:07:25Z</dcterms:modified>
</cp:coreProperties>
</file>