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358" r:id="rId2"/>
    <p:sldId id="410" r:id="rId3"/>
    <p:sldId id="359" r:id="rId4"/>
    <p:sldId id="360" r:id="rId5"/>
    <p:sldId id="362" r:id="rId6"/>
    <p:sldId id="363" r:id="rId7"/>
    <p:sldId id="367" r:id="rId8"/>
    <p:sldId id="368" r:id="rId9"/>
    <p:sldId id="408" r:id="rId10"/>
    <p:sldId id="371" r:id="rId11"/>
    <p:sldId id="369" r:id="rId12"/>
    <p:sldId id="403" r:id="rId13"/>
    <p:sldId id="370" r:id="rId14"/>
    <p:sldId id="372" r:id="rId15"/>
    <p:sldId id="379" r:id="rId16"/>
    <p:sldId id="361" r:id="rId17"/>
    <p:sldId id="366" r:id="rId18"/>
    <p:sldId id="378" r:id="rId19"/>
    <p:sldId id="380" r:id="rId20"/>
    <p:sldId id="382" r:id="rId21"/>
    <p:sldId id="381" r:id="rId22"/>
    <p:sldId id="409" r:id="rId23"/>
    <p:sldId id="383" r:id="rId24"/>
    <p:sldId id="384" r:id="rId25"/>
    <p:sldId id="385" r:id="rId26"/>
    <p:sldId id="386" r:id="rId27"/>
    <p:sldId id="392" r:id="rId28"/>
    <p:sldId id="393" r:id="rId29"/>
    <p:sldId id="387" r:id="rId30"/>
    <p:sldId id="388" r:id="rId31"/>
    <p:sldId id="389" r:id="rId32"/>
    <p:sldId id="390" r:id="rId33"/>
    <p:sldId id="391" r:id="rId34"/>
    <p:sldId id="407" r:id="rId35"/>
    <p:sldId id="394" r:id="rId36"/>
    <p:sldId id="395" r:id="rId37"/>
    <p:sldId id="397" r:id="rId38"/>
    <p:sldId id="398" r:id="rId39"/>
    <p:sldId id="399" r:id="rId40"/>
    <p:sldId id="400" r:id="rId41"/>
    <p:sldId id="401" r:id="rId42"/>
    <p:sldId id="402" r:id="rId43"/>
    <p:sldId id="404" r:id="rId44"/>
    <p:sldId id="405" r:id="rId45"/>
    <p:sldId id="396" r:id="rId46"/>
    <p:sldId id="406" r:id="rId47"/>
    <p:sldId id="411" r:id="rId4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805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50" autoAdjust="0"/>
  </p:normalViewPr>
  <p:slideViewPr>
    <p:cSldViewPr snapToObjects="1"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610" y="-21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88ACA0-0F1A-4D97-BFED-9767BF626D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58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9BD61C-A505-4B4B-899B-D8D09DE85E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5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465088-E3C9-49AE-8738-9BDFDEEF4907}" type="slidenum">
              <a:rPr lang="cs-CZ" altLang="cs-CZ" sz="1200" smtClean="0"/>
              <a:pPr/>
              <a:t>1</a:t>
            </a:fld>
            <a:endParaRPr lang="cs-CZ" altLang="cs-CZ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DE2DEAA-DF65-4847-B30A-592135CF5F13}" type="slidenum">
              <a:rPr lang="cs-CZ" altLang="cs-CZ" sz="1200" smtClean="0"/>
              <a:pPr/>
              <a:t>11</a:t>
            </a:fld>
            <a:endParaRPr lang="cs-CZ" altLang="cs-CZ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06DDD5-AA3E-4A24-8996-37B2A2FE10C7}" type="slidenum">
              <a:rPr lang="cs-CZ" altLang="cs-CZ" sz="1200" smtClean="0"/>
              <a:pPr/>
              <a:t>12</a:t>
            </a:fld>
            <a:endParaRPr lang="cs-CZ" altLang="cs-CZ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319651-360D-416E-B5DA-A915B1ED10D5}" type="slidenum">
              <a:rPr lang="cs-CZ" altLang="cs-CZ" sz="1200" smtClean="0"/>
              <a:pPr/>
              <a:t>13</a:t>
            </a:fld>
            <a:endParaRPr lang="cs-CZ" altLang="cs-CZ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47397C-F686-47C3-93DB-AB1EA7D9FC0D}" type="slidenum">
              <a:rPr lang="cs-CZ" altLang="cs-CZ" sz="1200" smtClean="0"/>
              <a:pPr/>
              <a:t>14</a:t>
            </a:fld>
            <a:endParaRPr lang="cs-CZ" altLang="cs-CZ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5E86E2-3910-4C34-B21C-5DA961978096}" type="slidenum">
              <a:rPr lang="cs-CZ" altLang="cs-CZ" sz="1200" smtClean="0"/>
              <a:pPr/>
              <a:t>15</a:t>
            </a:fld>
            <a:endParaRPr lang="cs-CZ" altLang="cs-CZ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C1FF59-9AB5-457B-BFC3-32A1437C8E6E}" type="slidenum">
              <a:rPr lang="cs-CZ" altLang="cs-CZ" sz="1200" smtClean="0"/>
              <a:pPr/>
              <a:t>16</a:t>
            </a:fld>
            <a:endParaRPr lang="cs-CZ" altLang="cs-CZ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1BC23A-16F1-45B8-B782-B247EA83FD21}" type="slidenum">
              <a:rPr lang="cs-CZ" altLang="cs-CZ" sz="1200" smtClean="0"/>
              <a:pPr/>
              <a:t>17</a:t>
            </a:fld>
            <a:endParaRPr lang="cs-CZ" altLang="cs-CZ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E7E762-680D-4454-8D63-C7C0E264F7C5}" type="slidenum">
              <a:rPr lang="cs-CZ" altLang="cs-CZ" sz="1200" smtClean="0"/>
              <a:pPr/>
              <a:t>18</a:t>
            </a:fld>
            <a:endParaRPr lang="cs-CZ" altLang="cs-CZ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811C25-9D79-4C31-81B9-F62EBFD2120C}" type="slidenum">
              <a:rPr lang="cs-CZ" altLang="cs-CZ" sz="1200" smtClean="0"/>
              <a:pPr/>
              <a:t>19</a:t>
            </a:fld>
            <a:endParaRPr lang="cs-CZ" altLang="cs-CZ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132776-9B3B-41BE-A263-176C03918D5D}" type="slidenum">
              <a:rPr lang="cs-CZ" altLang="cs-CZ" sz="1200" smtClean="0"/>
              <a:pPr/>
              <a:t>20</a:t>
            </a:fld>
            <a:endParaRPr lang="cs-CZ" altLang="cs-CZ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9C6D8B-0D4C-4DFE-8619-D912371FFE00}" type="slidenum">
              <a:rPr lang="cs-CZ" altLang="cs-CZ" sz="1200" smtClean="0"/>
              <a:pPr/>
              <a:t>3</a:t>
            </a:fld>
            <a:endParaRPr lang="cs-CZ" altLang="cs-CZ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B10069-E153-4427-9B8C-B9CC2E63C2A2}" type="slidenum">
              <a:rPr lang="cs-CZ" altLang="cs-CZ" sz="1200" smtClean="0"/>
              <a:pPr/>
              <a:t>21</a:t>
            </a:fld>
            <a:endParaRPr lang="cs-CZ" altLang="cs-CZ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600BE4F-8AF9-4795-920B-2DB52977C2E8}" type="slidenum">
              <a:rPr lang="cs-CZ" altLang="cs-CZ" sz="1200" smtClean="0"/>
              <a:pPr/>
              <a:t>23</a:t>
            </a:fld>
            <a:endParaRPr lang="cs-CZ" altLang="cs-CZ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71B073C-96D7-43B8-85B0-65DC2D16201F}" type="slidenum">
              <a:rPr lang="cs-CZ" altLang="cs-CZ" sz="1200" smtClean="0"/>
              <a:pPr/>
              <a:t>24</a:t>
            </a:fld>
            <a:endParaRPr lang="cs-CZ" altLang="cs-CZ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937115-335A-4C6D-B447-318483FA446F}" type="slidenum">
              <a:rPr lang="cs-CZ" altLang="cs-CZ" sz="1200" smtClean="0"/>
              <a:pPr/>
              <a:t>25</a:t>
            </a:fld>
            <a:endParaRPr lang="cs-CZ" altLang="cs-CZ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9B48E7-0619-45FE-B091-92A8C5B8143D}" type="slidenum">
              <a:rPr lang="cs-CZ" altLang="cs-CZ" sz="1200" smtClean="0"/>
              <a:pPr/>
              <a:t>26</a:t>
            </a:fld>
            <a:endParaRPr lang="cs-CZ" altLang="cs-CZ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D4452C-3A05-4F04-89B8-484C56AC9C18}" type="slidenum">
              <a:rPr lang="cs-CZ" altLang="cs-CZ" sz="1200" smtClean="0"/>
              <a:pPr/>
              <a:t>27</a:t>
            </a:fld>
            <a:endParaRPr lang="cs-CZ" altLang="cs-CZ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DD9963-34C3-47A5-BC4D-7860F0FFE192}" type="slidenum">
              <a:rPr lang="cs-CZ" altLang="cs-CZ" sz="1200" smtClean="0"/>
              <a:pPr/>
              <a:t>28</a:t>
            </a:fld>
            <a:endParaRPr lang="cs-CZ" altLang="cs-CZ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EB7874-7FDD-4A61-8442-B072C90A67D4}" type="slidenum">
              <a:rPr lang="cs-CZ" altLang="cs-CZ" sz="1200" smtClean="0"/>
              <a:pPr/>
              <a:t>29</a:t>
            </a:fld>
            <a:endParaRPr lang="cs-CZ" altLang="cs-CZ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C21211-19E1-49FF-8375-3D0AF80A9D4C}" type="slidenum">
              <a:rPr lang="cs-CZ" altLang="cs-CZ" sz="1200" smtClean="0"/>
              <a:pPr/>
              <a:t>30</a:t>
            </a:fld>
            <a:endParaRPr lang="cs-CZ" altLang="cs-CZ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01D1BC-E10E-4B7C-96FA-DEEC3FD7B907}" type="slidenum">
              <a:rPr lang="cs-CZ" altLang="cs-CZ" sz="1200" smtClean="0"/>
              <a:pPr/>
              <a:t>31</a:t>
            </a:fld>
            <a:endParaRPr lang="cs-CZ" altLang="cs-CZ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B8B0D4-EF98-45F0-B30A-A41A168815E4}" type="slidenum">
              <a:rPr lang="cs-CZ" altLang="cs-CZ" sz="1200" smtClean="0"/>
              <a:pPr/>
              <a:t>4</a:t>
            </a:fld>
            <a:endParaRPr lang="cs-CZ" altLang="cs-CZ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73D1AC-6550-4454-BFDD-3AE8812E34FF}" type="slidenum">
              <a:rPr lang="cs-CZ" altLang="cs-CZ" sz="1200" smtClean="0"/>
              <a:pPr/>
              <a:t>32</a:t>
            </a:fld>
            <a:endParaRPr lang="cs-CZ" altLang="cs-CZ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10F6E8-72DE-44E7-A296-EC48F07090BD}" type="slidenum">
              <a:rPr lang="cs-CZ" altLang="cs-CZ" sz="1200" smtClean="0"/>
              <a:pPr/>
              <a:t>33</a:t>
            </a:fld>
            <a:endParaRPr lang="cs-CZ" altLang="cs-CZ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B642852-76B3-4207-8C1D-A2DB165EB87B}" type="slidenum">
              <a:rPr lang="cs-CZ" altLang="cs-CZ" sz="1200" smtClean="0"/>
              <a:pPr/>
              <a:t>34</a:t>
            </a:fld>
            <a:endParaRPr lang="cs-CZ" altLang="cs-CZ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BD776-6E29-4551-B710-8AD02391EE9D}" type="slidenum">
              <a:rPr lang="cs-CZ" altLang="cs-CZ" sz="1200" smtClean="0"/>
              <a:pPr/>
              <a:t>35</a:t>
            </a:fld>
            <a:endParaRPr lang="cs-CZ" altLang="cs-CZ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621C461-4310-4F11-AB53-76600FE0A6DB}" type="slidenum">
              <a:rPr lang="cs-CZ" altLang="cs-CZ" sz="1200" smtClean="0"/>
              <a:pPr/>
              <a:t>36</a:t>
            </a:fld>
            <a:endParaRPr lang="cs-CZ" altLang="cs-CZ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26F367-A210-4A21-9331-7454248B1AFE}" type="slidenum">
              <a:rPr lang="cs-CZ" altLang="cs-CZ" sz="1200" smtClean="0"/>
              <a:pPr/>
              <a:t>37</a:t>
            </a:fld>
            <a:endParaRPr lang="cs-CZ" altLang="cs-CZ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CCFA64-7B4A-42A0-9050-FD146FAACB0E}" type="slidenum">
              <a:rPr lang="cs-CZ" altLang="cs-CZ" sz="1200" smtClean="0"/>
              <a:pPr/>
              <a:t>38</a:t>
            </a:fld>
            <a:endParaRPr lang="cs-CZ" altLang="cs-CZ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531861-4C69-4B4D-9D17-A0DDB4187789}" type="slidenum">
              <a:rPr lang="cs-CZ" altLang="cs-CZ" sz="1200" smtClean="0"/>
              <a:pPr/>
              <a:t>39</a:t>
            </a:fld>
            <a:endParaRPr lang="cs-CZ" altLang="cs-CZ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5EFD41-C606-4FD7-8E9D-0D536BB252DD}" type="slidenum">
              <a:rPr lang="cs-CZ" altLang="cs-CZ" sz="1200" smtClean="0"/>
              <a:pPr/>
              <a:t>40</a:t>
            </a:fld>
            <a:endParaRPr lang="cs-CZ" altLang="cs-CZ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8E1489-DC44-4FDE-9FCF-5AFACF3CC0A0}" type="slidenum">
              <a:rPr lang="cs-CZ" altLang="cs-CZ" sz="1200" smtClean="0"/>
              <a:pPr/>
              <a:t>41</a:t>
            </a:fld>
            <a:endParaRPr lang="cs-CZ" altLang="cs-CZ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8948CB-034A-437E-A760-0B910EF8665D}" type="slidenum">
              <a:rPr lang="cs-CZ" altLang="cs-CZ" sz="1200" smtClean="0"/>
              <a:pPr/>
              <a:t>5</a:t>
            </a:fld>
            <a:endParaRPr lang="cs-CZ" altLang="cs-CZ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490FFB-7D43-4154-ACAC-42A8FE905E05}" type="slidenum">
              <a:rPr lang="cs-CZ" altLang="cs-CZ" sz="1200" smtClean="0"/>
              <a:pPr/>
              <a:t>42</a:t>
            </a:fld>
            <a:endParaRPr lang="cs-CZ" altLang="cs-CZ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F56D12-AB06-4595-9FAD-F81910CA61AC}" type="slidenum">
              <a:rPr lang="cs-CZ" altLang="cs-CZ" sz="1200" smtClean="0"/>
              <a:pPr/>
              <a:t>43</a:t>
            </a:fld>
            <a:endParaRPr lang="cs-CZ" altLang="cs-CZ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64D45E-7EE3-4F42-825F-8C43340EDBE8}" type="slidenum">
              <a:rPr lang="cs-CZ" altLang="cs-CZ" sz="1200" smtClean="0"/>
              <a:pPr/>
              <a:t>44</a:t>
            </a:fld>
            <a:endParaRPr lang="cs-CZ" altLang="cs-CZ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C680A0-770F-42AA-A0F9-E64AE33F97FC}" type="slidenum">
              <a:rPr lang="cs-CZ" altLang="cs-CZ" sz="1200" smtClean="0"/>
              <a:pPr/>
              <a:t>45</a:t>
            </a:fld>
            <a:endParaRPr lang="cs-CZ" altLang="cs-CZ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6E5146-BA46-4E99-95B9-2E68AE3FF970}" type="slidenum">
              <a:rPr lang="cs-CZ" altLang="cs-CZ" sz="1200" smtClean="0"/>
              <a:pPr/>
              <a:t>46</a:t>
            </a:fld>
            <a:endParaRPr lang="cs-CZ" altLang="cs-CZ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B69531-FAB0-4BE1-8399-E7C9C78F6123}" type="slidenum">
              <a:rPr lang="cs-CZ" altLang="cs-CZ" sz="1200" smtClean="0"/>
              <a:pPr/>
              <a:t>6</a:t>
            </a:fld>
            <a:endParaRPr lang="cs-CZ" altLang="cs-CZ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D5301E-CABC-4A54-8AA1-1A8F640A74E3}" type="slidenum">
              <a:rPr lang="cs-CZ" altLang="cs-CZ" sz="1200" smtClean="0"/>
              <a:pPr/>
              <a:t>7</a:t>
            </a:fld>
            <a:endParaRPr lang="cs-CZ" altLang="cs-CZ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DAA505-57A7-4B6D-A2EA-A0820DF5BA2D}" type="slidenum">
              <a:rPr lang="cs-CZ" altLang="cs-CZ" sz="1200" smtClean="0"/>
              <a:pPr/>
              <a:t>8</a:t>
            </a:fld>
            <a:endParaRPr lang="cs-CZ" altLang="cs-CZ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5CF9F9-6BC7-49BC-ACE7-3C0C73B16AB0}" type="slidenum">
              <a:rPr lang="cs-CZ" altLang="cs-CZ" sz="1200" smtClean="0"/>
              <a:pPr/>
              <a:t>9</a:t>
            </a:fld>
            <a:endParaRPr lang="cs-CZ" altLang="cs-CZ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25CD80-A1E5-4FDF-9AD7-20AE4B3EABA3}" type="slidenum">
              <a:rPr lang="cs-CZ" altLang="cs-CZ" sz="1200" smtClean="0"/>
              <a:pPr/>
              <a:t>10</a:t>
            </a:fld>
            <a:endParaRPr lang="cs-CZ" altLang="cs-CZ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smtClean="0"/>
              <a:t>Pravděpodobnosti zjištěny z Pražské závislostní stromové banky, verze 0.5 (19126 vět, 327597 slov).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 smtClean="0"/>
              <a:t>Klepnutím upravíte styl předlohy nadpisu.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CA" noProof="0" smtClean="0"/>
              <a:t>Klepnutím upravíte styl předlohy podnadpisu.</a:t>
            </a:r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C435-D08E-43AE-B9CF-FF167198E5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84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3598-B03C-4394-9D1C-24C8BF8B8F5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93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B9465-55BF-4473-AECD-E6902E5085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29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5CA55-C07F-4ED6-A8BC-79C57120FA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5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38DE7-5ECA-4367-A60C-3DB19D1A10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88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BE9B-EFBD-45EA-8891-3572DAB21B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61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9EDF2-AFAC-4C1C-9333-691D66605B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03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993EE-A36F-4BDC-97CA-E613FC8E8E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97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AC03-E063-4717-8593-9EFEA6FA92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13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42F2-D1EC-44A0-9D05-80744D2996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9C00-0CE4-418C-9FFC-74F72F423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7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1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 smtClean="0"/>
              <a:t>Klepnutím upravíte styl předlohy nadpisu.</a:t>
            </a:r>
          </a:p>
        </p:txBody>
      </p:sp>
      <p:sp>
        <p:nvSpPr>
          <p:cNvPr id="103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cs-CZ" smtClean="0"/>
              <a:t>Klepnutím upravíte styly předlohy textu.</a:t>
            </a:r>
          </a:p>
          <a:p>
            <a:pPr lvl="1"/>
            <a:r>
              <a:rPr lang="en-CA" altLang="cs-CZ" smtClean="0"/>
              <a:t>Druhá úroveň</a:t>
            </a:r>
          </a:p>
          <a:p>
            <a:pPr lvl="2"/>
            <a:r>
              <a:rPr lang="en-CA" altLang="cs-CZ" smtClean="0"/>
              <a:t>Třetí úroveň</a:t>
            </a:r>
          </a:p>
          <a:p>
            <a:pPr lvl="3"/>
            <a:r>
              <a:rPr lang="en-CA" altLang="cs-CZ" smtClean="0"/>
              <a:t>Čtvrtá úroveň</a:t>
            </a:r>
          </a:p>
          <a:p>
            <a:pPr lvl="4"/>
            <a:r>
              <a:rPr lang="en-CA" altLang="cs-CZ" smtClean="0"/>
              <a:t>Pátá úroveň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r>
              <a:rPr lang="cs-CZ"/>
              <a:t>29.11.2007</a:t>
            </a:r>
            <a:endParaRPr lang="en-CA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CA"/>
              <a:t>http://ufal.mff.cuni.cz/course/popj1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A4FCD1-4C1F-4269-BCF8-1B4D5E64A9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quest.ms.mff.cuni.cz/cgi-bin/zeman/morfo/index.pl" TargetMode="External"/><Relationship Id="rId2" Type="http://schemas.openxmlformats.org/officeDocument/2006/relationships/hyperlink" Target="http://ufal-point.mff.cuni.cz/services/morp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ndat.mff.cuni.cz/services/morphodita/" TargetMode="External"/><Relationship Id="rId4" Type="http://schemas.openxmlformats.org/officeDocument/2006/relationships/hyperlink" Target="http://nlp.fi.muni.cz/projekty/ajka/ajkacz.ht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lindat.mff.cuni.cz/repository/xmlu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Značkování (tagging)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mtClean="0"/>
              <a:t>Daniel Zeman</a:t>
            </a:r>
          </a:p>
          <a:p>
            <a:r>
              <a:rPr lang="cs-CZ" altLang="cs-CZ" noProof="1" smtClean="0"/>
              <a:t>http://</a:t>
            </a:r>
            <a:r>
              <a:rPr lang="cs-CZ" altLang="cs-CZ" smtClean="0"/>
              <a:t>ufal</a:t>
            </a:r>
            <a:r>
              <a:rPr lang="cs-CZ" altLang="cs-CZ" noProof="1" smtClean="0"/>
              <a:t>.mff.cuni.cz/course/popj1/</a:t>
            </a:r>
            <a:endParaRPr lang="cs-CZ" altLang="cs-CZ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Počítačové zpracování češtiny</a:t>
            </a:r>
            <a:endParaRPr lang="cs-CZ" altLang="cs-CZ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22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7A2A32D-07EE-4669-BAEA-66B1DAC54351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en-CA" altLang="cs-CZ" sz="140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Nejpravděpodobnější značky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800" smtClean="0"/>
              <a:t>		Z:		</a:t>
            </a:r>
            <a:r>
              <a:rPr lang="cs-CZ" altLang="cs-CZ" sz="1800" i="1" smtClean="0"/>
              <a:t>.	</a:t>
            </a:r>
            <a:r>
              <a:rPr lang="cs-CZ" altLang="cs-CZ" sz="1800" smtClean="0"/>
              <a:t>	0,16368</a:t>
            </a:r>
          </a:p>
          <a:p>
            <a:pPr>
              <a:buFontTx/>
              <a:buNone/>
            </a:pPr>
            <a:r>
              <a:rPr lang="cs-CZ" altLang="cs-CZ" sz="1800" smtClean="0"/>
              <a:t>		Db		</a:t>
            </a:r>
            <a:r>
              <a:rPr lang="cs-CZ" altLang="cs-CZ" sz="1800" i="1" smtClean="0"/>
              <a:t>jak</a:t>
            </a:r>
            <a:r>
              <a:rPr lang="cs-CZ" altLang="cs-CZ" sz="1800" smtClean="0"/>
              <a:t>		0,03514</a:t>
            </a:r>
          </a:p>
          <a:p>
            <a:pPr>
              <a:buFontTx/>
              <a:buNone/>
            </a:pPr>
            <a:r>
              <a:rPr lang="cs-CZ" altLang="cs-CZ" sz="1800" smtClean="0"/>
              <a:t>		J</a:t>
            </a:r>
            <a:r>
              <a:rPr lang="en-US" altLang="cs-CZ" sz="1800" smtClean="0"/>
              <a:t>^</a:t>
            </a:r>
            <a:r>
              <a:rPr lang="cs-CZ" altLang="cs-CZ" sz="1800" smtClean="0"/>
              <a:t>		</a:t>
            </a:r>
            <a:r>
              <a:rPr lang="cs-CZ" altLang="cs-CZ" sz="1800" i="1" smtClean="0"/>
              <a:t>ale</a:t>
            </a:r>
            <a:r>
              <a:rPr lang="cs-CZ" altLang="cs-CZ" sz="1800" smtClean="0"/>
              <a:t>		0,03471</a:t>
            </a:r>
          </a:p>
          <a:p>
            <a:pPr>
              <a:buFontTx/>
              <a:buNone/>
            </a:pPr>
            <a:r>
              <a:rPr lang="cs-CZ" altLang="cs-CZ" sz="1800" smtClean="0"/>
              <a:t>		R</a:t>
            </a:r>
            <a:r>
              <a:rPr lang="en-US" altLang="cs-CZ" sz="1800" smtClean="0"/>
              <a:t>R-6</a:t>
            </a:r>
            <a:r>
              <a:rPr lang="cs-CZ" altLang="cs-CZ" sz="1800" smtClean="0"/>
              <a:t>		</a:t>
            </a:r>
            <a:r>
              <a:rPr lang="cs-CZ" altLang="cs-CZ" sz="1800" i="1" smtClean="0"/>
              <a:t>o</a:t>
            </a:r>
            <a:r>
              <a:rPr lang="cs-CZ" altLang="cs-CZ" sz="1800" smtClean="0"/>
              <a:t>		0,03271</a:t>
            </a:r>
          </a:p>
          <a:p>
            <a:pPr>
              <a:buFontTx/>
              <a:buNone/>
            </a:pPr>
            <a:r>
              <a:rPr lang="cs-CZ" altLang="cs-CZ" sz="1800" smtClean="0"/>
              <a:t>		V</a:t>
            </a:r>
            <a:r>
              <a:rPr lang="en-US" altLang="cs-CZ" sz="1800" smtClean="0"/>
              <a:t>B-S-3P-A</a:t>
            </a:r>
            <a:r>
              <a:rPr lang="cs-CZ" altLang="cs-CZ" sz="1800" smtClean="0"/>
              <a:t>A	</a:t>
            </a:r>
            <a:r>
              <a:rPr lang="cs-CZ" altLang="cs-CZ" sz="1800" i="1" smtClean="0"/>
              <a:t>dělá</a:t>
            </a:r>
            <a:r>
              <a:rPr lang="cs-CZ" altLang="cs-CZ" sz="1800" smtClean="0"/>
              <a:t>		0,02865</a:t>
            </a:r>
          </a:p>
          <a:p>
            <a:pPr>
              <a:buFontTx/>
              <a:buNone/>
            </a:pPr>
            <a:r>
              <a:rPr lang="cs-CZ" altLang="cs-CZ" sz="1800" smtClean="0"/>
              <a:t>		</a:t>
            </a:r>
            <a:r>
              <a:rPr lang="en-US" altLang="cs-CZ" sz="1800" smtClean="0"/>
              <a:t>C=</a:t>
            </a:r>
            <a:r>
              <a:rPr lang="cs-CZ" altLang="cs-CZ" sz="1800" smtClean="0"/>
              <a:t>		</a:t>
            </a:r>
            <a:r>
              <a:rPr lang="cs-CZ" altLang="cs-CZ" sz="1800" i="1" smtClean="0"/>
              <a:t>100</a:t>
            </a:r>
            <a:r>
              <a:rPr lang="cs-CZ" altLang="cs-CZ" sz="1800" smtClean="0"/>
              <a:t>		0,02263</a:t>
            </a:r>
          </a:p>
          <a:p>
            <a:pPr>
              <a:buFontTx/>
              <a:buNone/>
            </a:pPr>
            <a:r>
              <a:rPr lang="cs-CZ" altLang="cs-CZ" sz="1800" smtClean="0"/>
              <a:t>		NNFS1-A	</a:t>
            </a:r>
            <a:r>
              <a:rPr lang="cs-CZ" altLang="cs-CZ" sz="1800" i="1" smtClean="0"/>
              <a:t>žena</a:t>
            </a:r>
            <a:r>
              <a:rPr lang="cs-CZ" altLang="cs-CZ" sz="1800" smtClean="0"/>
              <a:t>		0,02043</a:t>
            </a:r>
          </a:p>
          <a:p>
            <a:pPr>
              <a:buFontTx/>
              <a:buNone/>
            </a:pPr>
            <a:r>
              <a:rPr lang="cs-CZ" altLang="cs-CZ" sz="1800" smtClean="0"/>
              <a:t>		NNFS2-A	</a:t>
            </a:r>
            <a:r>
              <a:rPr lang="cs-CZ" altLang="cs-CZ" sz="1800" i="1" smtClean="0"/>
              <a:t>ženy</a:t>
            </a:r>
            <a:r>
              <a:rPr lang="cs-CZ" altLang="cs-CZ" sz="1800" smtClean="0"/>
              <a:t>		0,02039</a:t>
            </a:r>
          </a:p>
          <a:p>
            <a:pPr>
              <a:buFontTx/>
              <a:buNone/>
            </a:pPr>
            <a:r>
              <a:rPr lang="cs-CZ" altLang="cs-CZ" sz="1800" smtClean="0"/>
              <a:t>		RR-4		</a:t>
            </a:r>
            <a:r>
              <a:rPr lang="cs-CZ" altLang="cs-CZ" sz="1800" i="1" smtClean="0"/>
              <a:t>pro</a:t>
            </a:r>
            <a:r>
              <a:rPr lang="cs-CZ" altLang="cs-CZ" sz="1800" smtClean="0"/>
              <a:t>		0,02038</a:t>
            </a:r>
          </a:p>
          <a:p>
            <a:pPr>
              <a:buFontTx/>
              <a:buNone/>
            </a:pPr>
            <a:r>
              <a:rPr lang="cs-CZ" altLang="cs-CZ" sz="1800" smtClean="0"/>
              <a:t>		RR-2		</a:t>
            </a:r>
            <a:r>
              <a:rPr lang="cs-CZ" altLang="cs-CZ" sz="1800" i="1" smtClean="0"/>
              <a:t>bez</a:t>
            </a:r>
            <a:r>
              <a:rPr lang="cs-CZ" altLang="cs-CZ" sz="1800" smtClean="0"/>
              <a:t>		0,01922</a:t>
            </a:r>
          </a:p>
          <a:p>
            <a:pPr>
              <a:buFontTx/>
              <a:buNone/>
            </a:pPr>
            <a:r>
              <a:rPr lang="cs-CZ" altLang="cs-CZ" sz="1800" smtClean="0"/>
              <a:t>		1 výskyt: p = 3.10</a:t>
            </a:r>
            <a:r>
              <a:rPr lang="cs-CZ" altLang="cs-CZ" sz="1800" baseline="30000" smtClean="0"/>
              <a:t>-6</a:t>
            </a:r>
            <a:r>
              <a:rPr lang="cs-CZ" altLang="cs-CZ" sz="1800" smtClean="0"/>
              <a:t>		133 značek</a:t>
            </a:r>
          </a:p>
          <a:p>
            <a:pPr>
              <a:buFontTx/>
              <a:buNone/>
            </a:pPr>
            <a:r>
              <a:rPr lang="cs-CZ" altLang="cs-CZ" sz="1800" smtClean="0"/>
              <a:t>		0 výskytů z 327597:	</a:t>
            </a:r>
            <a:r>
              <a:rPr lang="cs-CZ" altLang="cs-CZ" sz="1800" u="sng" smtClean="0"/>
              <a:t>2112 značek z 3190 (66%)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05D3783F-964F-4EED-AB3D-6BAA39218819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en-CA" altLang="cs-CZ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Lze se vyhnout ruční práci anotátora?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Lidská práce je drahá, anotace korpusu navíc úmorná.</a:t>
            </a:r>
          </a:p>
          <a:p>
            <a:r>
              <a:rPr lang="cs-CZ" altLang="cs-CZ" sz="2400" smtClean="0"/>
              <a:t>Proto kde to jde, je snaha využívat i tzv. </a:t>
            </a:r>
            <a:r>
              <a:rPr lang="en-US" altLang="cs-CZ" sz="2400" i="1" smtClean="0"/>
              <a:t>unsupervised methods</a:t>
            </a:r>
            <a:r>
              <a:rPr lang="cs-CZ" altLang="cs-CZ" sz="2400" smtClean="0"/>
              <a:t> — učení bez lidského učitele.</a:t>
            </a:r>
          </a:p>
          <a:p>
            <a:r>
              <a:rPr lang="cs-CZ" altLang="cs-CZ" sz="2400" smtClean="0"/>
              <a:t>Pravděpodobnosti značek:</a:t>
            </a:r>
          </a:p>
          <a:p>
            <a:pPr lvl="1"/>
            <a:r>
              <a:rPr lang="cs-CZ" altLang="cs-CZ" sz="2000" smtClean="0"/>
              <a:t>Brát v úvahu jenom jednoznačné případy.</a:t>
            </a:r>
          </a:p>
          <a:p>
            <a:pPr lvl="1"/>
            <a:r>
              <a:rPr lang="cs-CZ" altLang="cs-CZ" sz="2000" smtClean="0"/>
              <a:t>Nebo: u nejednoznačných pravděpodobnost rozdělit rovným dílem. Výsledek bude ovšem stejný.</a:t>
            </a:r>
          </a:p>
          <a:p>
            <a:pPr lvl="1"/>
            <a:r>
              <a:rPr lang="cs-CZ" altLang="cs-CZ" sz="2000" smtClean="0"/>
              <a:t>Pravděpodobnosti pak nejsou porovnatelné všechny navzájem, pouze v jednotlivých třídách nejednoznačnosti.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43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872F10DF-6183-4024-BB64-EF3493E96C01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CA" altLang="cs-CZ" sz="14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testovat úspěšnost?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Opět potřebujeme data, kde už jsou značky přiřazeny ručně.</a:t>
            </a:r>
          </a:p>
          <a:p>
            <a:r>
              <a:rPr lang="cs-CZ" altLang="cs-CZ" sz="2400" smtClean="0"/>
              <a:t>Projít testovací data a pro každé slovo nechat model přiřadit značku. Pak ji porovnat se značkou přiřazenou ručně.</a:t>
            </a:r>
          </a:p>
          <a:p>
            <a:r>
              <a:rPr lang="cs-CZ" altLang="cs-CZ" sz="2400" smtClean="0"/>
              <a:t>Úspěšnost: počet správně přiřazených značek / počet slov v testovacích datech.</a:t>
            </a:r>
          </a:p>
          <a:p>
            <a:r>
              <a:rPr lang="cs-CZ" altLang="cs-CZ" sz="2400" smtClean="0"/>
              <a:t>Testovací data nesmí být použita pro trénování! (Typicky: 10% dat pro testování, zbytek pro trénování.)</a:t>
            </a:r>
          </a:p>
          <a:p>
            <a:r>
              <a:rPr lang="cs-CZ" altLang="cs-CZ" sz="2400" smtClean="0"/>
              <a:t>Pro češtinu existují modely s úspěšností </a:t>
            </a:r>
            <a:r>
              <a:rPr lang="cs-CZ" altLang="cs-CZ" sz="2400" smtClean="0">
                <a:solidFill>
                  <a:schemeClr val="folHlink"/>
                </a:solidFill>
              </a:rPr>
              <a:t>95 %</a:t>
            </a:r>
            <a:r>
              <a:rPr lang="cs-CZ" altLang="cs-CZ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7C03FE3-9A23-41F5-A7B1-99D46D7ACBA2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13</a:t>
            </a:fld>
            <a:endParaRPr lang="en-CA" altLang="cs-CZ" sz="140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Zohlednění lexikální informace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Pravděpodobnost značky (i relativní, vzhledem k pravděpodobnostem ostatních možností) se může lišit v závislosti na slovu.</a:t>
            </a:r>
          </a:p>
          <a:p>
            <a:r>
              <a:rPr lang="cs-CZ" altLang="cs-CZ" sz="2400" smtClean="0"/>
              <a:t>Příklad: slovo </a:t>
            </a:r>
            <a:r>
              <a:rPr lang="cs-CZ" altLang="cs-CZ" sz="2400" i="1" smtClean="0"/>
              <a:t>hlavně</a:t>
            </a:r>
            <a:r>
              <a:rPr lang="cs-CZ" altLang="cs-CZ" sz="2400" smtClean="0"/>
              <a:t> je buď příslovce (od přídavného jména </a:t>
            </a:r>
            <a:r>
              <a:rPr lang="cs-CZ" altLang="cs-CZ" sz="2400" i="1" smtClean="0"/>
              <a:t>hlavní</a:t>
            </a:r>
            <a:r>
              <a:rPr lang="cs-CZ" altLang="cs-CZ" sz="2400" smtClean="0"/>
              <a:t>, Dg-1A), nebo podstatné jméno </a:t>
            </a:r>
            <a:r>
              <a:rPr lang="cs-CZ" altLang="cs-CZ" sz="2400" i="1" smtClean="0"/>
              <a:t>hlaveň</a:t>
            </a:r>
            <a:r>
              <a:rPr lang="cs-CZ" altLang="cs-CZ" sz="2400" smtClean="0"/>
              <a:t> (NNFS2-A | NNFP1-A | NNFP4-A | NNFP5-A).</a:t>
            </a:r>
          </a:p>
          <a:p>
            <a:r>
              <a:rPr lang="cs-CZ" altLang="cs-CZ" sz="2400" smtClean="0"/>
              <a:t>Nelexikalizované pravděpodobnosti (výňatek z uvedené tabulky):</a:t>
            </a:r>
          </a:p>
          <a:p>
            <a:pPr lvl="1"/>
            <a:r>
              <a:rPr lang="cs-CZ" altLang="cs-CZ" sz="2000" smtClean="0"/>
              <a:t>NNFS2-A		0,02039</a:t>
            </a:r>
          </a:p>
          <a:p>
            <a:pPr lvl="1"/>
            <a:r>
              <a:rPr lang="cs-CZ" altLang="cs-CZ" sz="2000" smtClean="0"/>
              <a:t>Dg-1A		0,01343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E400385-49CB-4D95-B1F3-58C962DB321F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14</a:t>
            </a:fld>
            <a:endParaRPr lang="en-CA" altLang="cs-CZ" sz="140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Zohlednění lexikální informace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Lexikalizované:</a:t>
            </a:r>
          </a:p>
          <a:p>
            <a:pPr lvl="1"/>
            <a:r>
              <a:rPr lang="cs-CZ" altLang="cs-CZ" sz="2000" smtClean="0"/>
              <a:t>slovo </a:t>
            </a:r>
            <a:r>
              <a:rPr lang="cs-CZ" altLang="cs-CZ" sz="2000" i="1" smtClean="0"/>
              <a:t>hlavně</a:t>
            </a:r>
            <a:r>
              <a:rPr lang="cs-CZ" altLang="cs-CZ" sz="2000" smtClean="0"/>
              <a:t> se vyskytlo 45×, ani jednou jako </a:t>
            </a:r>
            <a:r>
              <a:rPr lang="cs-CZ" altLang="cs-CZ" sz="2000" i="1" smtClean="0"/>
              <a:t>hlaveň</a:t>
            </a:r>
            <a:endParaRPr lang="cs-CZ" altLang="cs-CZ" sz="2000" smtClean="0"/>
          </a:p>
          <a:p>
            <a:pPr lvl="1">
              <a:buFont typeface="Symbol" pitchFamily="18" charset="2"/>
              <a:buChar char="Þ"/>
            </a:pPr>
            <a:r>
              <a:rPr lang="cs-CZ" altLang="cs-CZ" sz="2400" smtClean="0"/>
              <a:t> </a:t>
            </a:r>
            <a:endParaRPr lang="cs-CZ" altLang="cs-CZ" sz="2000" smtClean="0"/>
          </a:p>
        </p:txBody>
      </p:sp>
      <p:graphicFrame>
        <p:nvGraphicFramePr>
          <p:cNvPr id="16391" name="Object 4"/>
          <p:cNvGraphicFramePr>
            <a:graphicFrameLocks noChangeAspect="1"/>
          </p:cNvGraphicFramePr>
          <p:nvPr/>
        </p:nvGraphicFramePr>
        <p:xfrm>
          <a:off x="1550988" y="2819400"/>
          <a:ext cx="26146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Rovnice" r:id="rId4" imgW="1285943" imgH="209460" progId="Equation.3">
                  <p:embed/>
                </p:oleObj>
              </mc:Choice>
              <mc:Fallback>
                <p:oleObj name="Rovnice" r:id="rId4" imgW="1285943" imgH="2094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2819400"/>
                        <a:ext cx="2614612" cy="49371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5"/>
          <p:cNvGraphicFramePr>
            <a:graphicFrameLocks noChangeAspect="1"/>
          </p:cNvGraphicFramePr>
          <p:nvPr/>
        </p:nvGraphicFramePr>
        <p:xfrm>
          <a:off x="3200400" y="3984625"/>
          <a:ext cx="275431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Rovnice" r:id="rId6" imgW="1209743" imgH="485775" progId="Equation.3">
                  <p:embed/>
                </p:oleObj>
              </mc:Choice>
              <mc:Fallback>
                <p:oleObj name="Rovnice" r:id="rId6" imgW="1209743" imgH="48577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84625"/>
                        <a:ext cx="2754313" cy="11652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7C3C725-C622-4A16-81C9-525D81497BDC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15</a:t>
            </a:fld>
            <a:endParaRPr lang="en-CA" altLang="cs-CZ" sz="140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Zohlednění lexikální informace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Více parametrů:</a:t>
            </a:r>
          </a:p>
          <a:p>
            <a:pPr lvl="1"/>
            <a:r>
              <a:rPr lang="cs-CZ" altLang="cs-CZ" sz="2000" smtClean="0"/>
              <a:t>Dosud max. 3190 řádků tabulky (počet značek).</a:t>
            </a:r>
          </a:p>
          <a:p>
            <a:pPr lvl="1"/>
            <a:r>
              <a:rPr lang="cs-CZ" altLang="cs-CZ" sz="2000" smtClean="0"/>
              <a:t>Tvarů 20 000 000 (× 3190 značek).</a:t>
            </a:r>
          </a:p>
          <a:p>
            <a:pPr lvl="1"/>
            <a:r>
              <a:rPr lang="cs-CZ" altLang="cs-CZ" sz="2000" smtClean="0"/>
              <a:t>V praxi 1078 značek, 58347 tvarů.</a:t>
            </a:r>
          </a:p>
          <a:p>
            <a:pPr lvl="1"/>
            <a:r>
              <a:rPr lang="cs-CZ" altLang="cs-CZ" sz="2000" smtClean="0"/>
              <a:t>Ne všechny tvary umožňují všechny značky.</a:t>
            </a:r>
          </a:p>
          <a:p>
            <a:pPr lvl="1"/>
            <a:r>
              <a:rPr lang="cs-CZ" altLang="cs-CZ" sz="2000" smtClean="0"/>
              <a:t>Při průměru 27 značek / tvar (silně nadsazeno!) je 1 350 000 parametrů.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438DA49-D24C-4C23-B455-941DE39A8402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16</a:t>
            </a:fld>
            <a:endParaRPr lang="en-CA" altLang="cs-CZ" sz="140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Zlepšení: kontext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Řadu nejednoznačností lze rozhodnout (zjednoznačnit) na základě kontextu, ve kterém se slovo objevilo.</a:t>
            </a:r>
          </a:p>
          <a:p>
            <a:r>
              <a:rPr lang="cs-CZ" altLang="cs-CZ" sz="2400" smtClean="0"/>
              <a:t>Nezbytný rozsah kontextu je různý nejen pro jednotlivé uvedené problémy, ale i pro jednotlivá slova v rámci vybraného problému.</a:t>
            </a:r>
          </a:p>
          <a:p>
            <a:r>
              <a:rPr lang="cs-CZ" altLang="cs-CZ" sz="2400" smtClean="0"/>
              <a:t>Jednoduché modely</a:t>
            </a:r>
          </a:p>
          <a:p>
            <a:pPr lvl="1"/>
            <a:r>
              <a:rPr lang="cs-CZ" altLang="cs-CZ" sz="2000" smtClean="0"/>
              <a:t>předcházející slovo</a:t>
            </a:r>
          </a:p>
          <a:p>
            <a:pPr lvl="1"/>
            <a:r>
              <a:rPr lang="cs-CZ" altLang="cs-CZ" sz="2000" smtClean="0"/>
              <a:t>dvě předcházející slova</a:t>
            </a:r>
          </a:p>
          <a:p>
            <a:r>
              <a:rPr lang="cs-CZ" altLang="cs-CZ" sz="2400" smtClean="0"/>
              <a:t>Složitější modely — takřka libovolný dotaz</a:t>
            </a:r>
          </a:p>
          <a:p>
            <a:pPr lvl="1"/>
            <a:r>
              <a:rPr lang="cs-CZ" altLang="cs-CZ" sz="2000" smtClean="0"/>
              <a:t>poslední sloveso bylo sloveso pohybu a před ním bylo zájmeno…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94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47DBFDE-4859-452D-89D1-163195CDAF3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17</a:t>
            </a:fld>
            <a:endParaRPr lang="en-CA" altLang="cs-CZ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Příklady rozhodujícího kontextu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i="1" smtClean="0"/>
              <a:t>ženu krávu na trh</a:t>
            </a:r>
            <a:endParaRPr lang="cs-CZ" altLang="cs-CZ" sz="2400" smtClean="0"/>
          </a:p>
          <a:p>
            <a:pPr lvl="1"/>
            <a:r>
              <a:rPr lang="cs-CZ" altLang="cs-CZ" sz="2000" smtClean="0"/>
              <a:t>Za slovem </a:t>
            </a:r>
            <a:r>
              <a:rPr lang="cs-CZ" altLang="cs-CZ" sz="2000" i="1" smtClean="0"/>
              <a:t>ženu</a:t>
            </a:r>
            <a:r>
              <a:rPr lang="cs-CZ" altLang="cs-CZ" sz="2000" smtClean="0"/>
              <a:t> následuje předmět (podstatné jméno, přídavné jméno, zájmeno nebo číslovka ve 4. pádě) nebo příslovečné určení místa (příslovce místa, předložka </a:t>
            </a:r>
            <a:r>
              <a:rPr lang="cs-CZ" altLang="cs-CZ" sz="2000" i="1" smtClean="0"/>
              <a:t>na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do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k</a:t>
            </a:r>
            <a:r>
              <a:rPr lang="cs-CZ" altLang="cs-CZ" sz="2000" smtClean="0"/>
              <a:t>, </a:t>
            </a:r>
            <a:r>
              <a:rPr lang="cs-CZ" altLang="cs-CZ" sz="2000" i="1" smtClean="0"/>
              <a:t>přes</a:t>
            </a:r>
            <a:r>
              <a:rPr lang="cs-CZ" altLang="cs-CZ" sz="2000" smtClean="0"/>
              <a:t>, …).</a:t>
            </a:r>
          </a:p>
          <a:p>
            <a:r>
              <a:rPr lang="cs-CZ" altLang="cs-CZ" sz="2400" i="1" smtClean="0"/>
              <a:t>viděl starou ženu</a:t>
            </a:r>
            <a:r>
              <a:rPr lang="cs-CZ" altLang="cs-CZ" sz="2400" smtClean="0"/>
              <a:t>; </a:t>
            </a:r>
            <a:r>
              <a:rPr lang="cs-CZ" altLang="cs-CZ" sz="2400" i="1" smtClean="0"/>
              <a:t>ženu ani květinou neuhodíš</a:t>
            </a:r>
            <a:endParaRPr lang="cs-CZ" altLang="cs-CZ" sz="2400" smtClean="0"/>
          </a:p>
          <a:p>
            <a:pPr lvl="1"/>
            <a:r>
              <a:rPr lang="cs-CZ" altLang="cs-CZ" sz="2000" smtClean="0"/>
              <a:t>V této klauzi (heuristika: po poslední čárce) se už vyskytlo sloveso.</a:t>
            </a:r>
          </a:p>
          <a:p>
            <a:pPr lvl="1"/>
            <a:r>
              <a:rPr lang="cs-CZ" altLang="cs-CZ" sz="2000" smtClean="0"/>
              <a:t>Bezprostředně předchází přídavné jméno, které připouští stejný pád (akuzativ).</a:t>
            </a:r>
          </a:p>
          <a:p>
            <a:pPr lvl="1"/>
            <a:r>
              <a:rPr lang="cs-CZ" altLang="cs-CZ" sz="2000" smtClean="0"/>
              <a:t>V okolí (levém ani pravém) nelze nalézt nic, co by mohlo být předmětem slovesa </a:t>
            </a:r>
            <a:r>
              <a:rPr lang="cs-CZ" altLang="cs-CZ" sz="2000" i="1" smtClean="0"/>
              <a:t>hnát</a:t>
            </a:r>
            <a:r>
              <a:rPr lang="cs-CZ" altLang="cs-CZ" sz="2000" smtClean="0"/>
              <a:t>. Naopak následuje jiné sloveso, vyžadující předmět.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Při výběru značky se díváme na slovo, kterému značku přiřazujeme, a na slovo, které mu ve větě bezprostředně předchází.</a:t>
            </a:r>
          </a:p>
          <a:p>
            <a:r>
              <a:rPr lang="cs-CZ" altLang="cs-CZ" sz="2400" smtClean="0"/>
              <a:t>Na začátku věty jednoznačné pomocné slovo #.</a:t>
            </a:r>
          </a:p>
        </p:txBody>
      </p:sp>
      <p:sp>
        <p:nvSpPr>
          <p:cNvPr id="20483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0484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048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63B5625-1293-4D22-9CAC-7FDFBA025E5B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18</a:t>
            </a:fld>
            <a:endParaRPr lang="en-CA" altLang="cs-CZ" sz="1400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Pravděpodobnosti s kontextem</a:t>
            </a:r>
          </a:p>
        </p:txBody>
      </p:sp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2619375" y="3954463"/>
          <a:ext cx="39211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Rovnice" r:id="rId4" imgW="1743143" imgH="514350" progId="Equation.3">
                  <p:embed/>
                </p:oleObj>
              </mc:Choice>
              <mc:Fallback>
                <p:oleObj name="Rovnice" r:id="rId4" imgW="1743143" imgH="51435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3954463"/>
                        <a:ext cx="3921125" cy="12255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3CDDFCA-A543-49A4-B918-8E7D202C071F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19</a:t>
            </a:fld>
            <a:endParaRPr lang="en-CA" altLang="cs-CZ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Počet parametrů modelu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Četnost každé trojice tvar-tvar-značka.</a:t>
            </a:r>
          </a:p>
          <a:p>
            <a:r>
              <a:rPr lang="cs-CZ" altLang="cs-CZ" sz="2400" smtClean="0"/>
              <a:t>Při počtu tvarů 58347 a značek 1078 (nalezeno v našem korpusu) potenciálně 3,6×10</a:t>
            </a:r>
            <a:r>
              <a:rPr lang="cs-CZ" altLang="cs-CZ" sz="2400" baseline="30000" smtClean="0"/>
              <a:t>12</a:t>
            </a:r>
            <a:r>
              <a:rPr lang="cs-CZ" altLang="cs-CZ" sz="2400" smtClean="0"/>
              <a:t> parametrů.</a:t>
            </a:r>
          </a:p>
          <a:p>
            <a:r>
              <a:rPr lang="cs-CZ" altLang="cs-CZ" sz="2400" smtClean="0"/>
              <a:t>Ale různých dvojic slov nemůže být více než slov v korpusu (v našem případě 327597)!</a:t>
            </a:r>
          </a:p>
          <a:p>
            <a:r>
              <a:rPr lang="cs-CZ" altLang="cs-CZ" sz="2400" smtClean="0"/>
              <a:t>Čili také: celý zbytek (stále 3,6×10</a:t>
            </a:r>
            <a:r>
              <a:rPr lang="cs-CZ" altLang="cs-CZ" sz="2400" baseline="30000" smtClean="0"/>
              <a:t>12</a:t>
            </a:r>
            <a:r>
              <a:rPr lang="cs-CZ" altLang="cs-CZ" sz="2400" smtClean="0"/>
              <a:t>) možností má p=0 (je považován za nemožný)! Totéž pro tvary, které jsme vůbec neviděli (2×10</a:t>
            </a:r>
            <a:r>
              <a:rPr lang="cs-CZ" altLang="cs-CZ" sz="2400" baseline="30000" smtClean="0"/>
              <a:t>7</a:t>
            </a:r>
            <a:r>
              <a:rPr lang="cs-CZ" altLang="cs-CZ" sz="2400" smtClean="0"/>
              <a:t>–58347 = 2×10</a:t>
            </a:r>
            <a:r>
              <a:rPr lang="cs-CZ" altLang="cs-CZ" sz="2400" baseline="30000" smtClean="0"/>
              <a:t>7</a:t>
            </a:r>
            <a:r>
              <a:rPr lang="cs-CZ" altLang="cs-CZ" sz="2400" smtClean="0"/>
              <a:t>). Ve skutečnosti je pro každý z nich jedna značka správně!</a:t>
            </a:r>
          </a:p>
          <a:p>
            <a:r>
              <a:rPr lang="cs-CZ" altLang="cs-CZ" sz="2400" smtClean="0">
                <a:sym typeface="Symbol" pitchFamily="18" charset="2"/>
              </a:rPr>
              <a:t> </a:t>
            </a:r>
            <a:r>
              <a:rPr lang="cs-CZ" altLang="cs-CZ" sz="2400" smtClean="0"/>
              <a:t>vyhlazování (později); jiný kontext</a:t>
            </a:r>
            <a:endParaRPr lang="cs-CZ" altLang="cs-CZ" sz="2400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Analýza češtiny on-line</a:t>
            </a:r>
            <a:br>
              <a:rPr lang="cs-CZ" altLang="cs-CZ" dirty="0" smtClean="0"/>
            </a:br>
            <a:r>
              <a:rPr lang="cs-CZ" altLang="cs-CZ" dirty="0" smtClean="0"/>
              <a:t>(+značkování)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cs-CZ" altLang="cs-CZ" dirty="0" smtClean="0">
              <a:hlinkClick r:id="rId2"/>
            </a:endParaRPr>
          </a:p>
          <a:p>
            <a:pPr marL="0" indent="0" algn="ctr">
              <a:buFontTx/>
              <a:buNone/>
            </a:pPr>
            <a:r>
              <a:rPr lang="cs-CZ" altLang="cs-CZ" dirty="0" smtClean="0">
                <a:hlinkClick r:id="rId2"/>
              </a:rPr>
              <a:t>http://ufal-point.mff.cuni.cz/services/morph/</a:t>
            </a:r>
            <a:endParaRPr lang="cs-CZ" altLang="cs-CZ" dirty="0" smtClean="0"/>
          </a:p>
          <a:p>
            <a:pPr marL="0" indent="0" algn="ctr">
              <a:buFontTx/>
              <a:buNone/>
            </a:pPr>
            <a:r>
              <a:rPr lang="cs-CZ" altLang="cs-CZ" dirty="0">
                <a:hlinkClick r:id="rId3"/>
              </a:rPr>
              <a:t>http://</a:t>
            </a:r>
            <a:r>
              <a:rPr lang="cs-CZ" altLang="cs-CZ" dirty="0" smtClean="0">
                <a:hlinkClick r:id="rId3"/>
              </a:rPr>
              <a:t>quest.ms.mff.cuni.cz/cgi-bin/zeman/morfo/index.pl</a:t>
            </a:r>
            <a:endParaRPr lang="cs-CZ" altLang="cs-CZ" dirty="0" smtClean="0"/>
          </a:p>
          <a:p>
            <a:pPr marL="0" indent="0" algn="ctr">
              <a:buFontTx/>
              <a:buNone/>
            </a:pPr>
            <a:r>
              <a:rPr lang="cs-CZ" altLang="cs-CZ" dirty="0">
                <a:hlinkClick r:id="rId4"/>
              </a:rPr>
              <a:t>http://</a:t>
            </a:r>
            <a:r>
              <a:rPr lang="cs-CZ" altLang="cs-CZ" dirty="0" smtClean="0">
                <a:hlinkClick r:id="rId4"/>
              </a:rPr>
              <a:t>nlp.fi.muni.cz/projekty/ajka/ajkacz.htm</a:t>
            </a:r>
            <a:endParaRPr lang="cs-CZ" altLang="cs-CZ" dirty="0" smtClean="0"/>
          </a:p>
          <a:p>
            <a:pPr marL="0" indent="0" algn="ctr">
              <a:buFontTx/>
              <a:buNone/>
            </a:pPr>
            <a:r>
              <a:rPr lang="cs-CZ" altLang="cs-CZ" dirty="0">
                <a:hlinkClick r:id="rId5"/>
              </a:rPr>
              <a:t>http://lindat.mff.cuni.cz/services/morphodita</a:t>
            </a:r>
            <a:r>
              <a:rPr lang="cs-CZ" altLang="cs-CZ" dirty="0" smtClean="0">
                <a:hlinkClick r:id="rId5"/>
              </a:rPr>
              <a:t>/</a:t>
            </a:r>
            <a:endParaRPr lang="cs-CZ" altLang="cs-CZ" dirty="0"/>
          </a:p>
        </p:txBody>
      </p:sp>
      <p:sp>
        <p:nvSpPr>
          <p:cNvPr id="410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10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1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922E8C2-846F-4536-8052-CCAD9598C44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</a:t>
            </a:fld>
            <a:endParaRPr lang="en-CA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A92D44D-08AF-455A-AA4F-BE7710E65573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20</a:t>
            </a:fld>
            <a:endParaRPr lang="en-CA" altLang="cs-CZ" sz="1400" smtClean="0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Přesnost a úplnost modelu</a:t>
            </a:r>
          </a:p>
        </p:txBody>
      </p:sp>
      <p:sp>
        <p:nvSpPr>
          <p:cNvPr id="2253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Obecnější kontext méně vystihuje pravidla pro konkrétní značku. Snadněji se v něm vyskytne i jiná značka.</a:t>
            </a:r>
          </a:p>
          <a:p>
            <a:pPr lvl="1"/>
            <a:r>
              <a:rPr lang="cs-CZ" altLang="cs-CZ" sz="2000" smtClean="0"/>
              <a:t>menší </a:t>
            </a:r>
            <a:r>
              <a:rPr lang="cs-CZ" altLang="cs-CZ" sz="2000" b="1" smtClean="0"/>
              <a:t>přesnost</a:t>
            </a:r>
            <a:r>
              <a:rPr lang="cs-CZ" altLang="cs-CZ" sz="2000" smtClean="0"/>
              <a:t> (</a:t>
            </a:r>
            <a:r>
              <a:rPr lang="en-US" altLang="cs-CZ" sz="2000" smtClean="0"/>
              <a:t>precision</a:t>
            </a:r>
            <a:r>
              <a:rPr lang="cs-CZ" altLang="cs-CZ" sz="2000" smtClean="0"/>
              <a:t>)</a:t>
            </a:r>
          </a:p>
          <a:p>
            <a:r>
              <a:rPr lang="cs-CZ" altLang="cs-CZ" sz="2400" smtClean="0"/>
              <a:t>Přesnější kontext snadněji spotřebuje dostupnou paměť.</a:t>
            </a:r>
          </a:p>
          <a:p>
            <a:r>
              <a:rPr lang="cs-CZ" altLang="cs-CZ" sz="2400" smtClean="0"/>
              <a:t>Kromě toho snadněji pomine případy, které jsou správně, ale z jeho zorného úhlu nebyly vidět (díval se „moc zblízka“).</a:t>
            </a:r>
          </a:p>
          <a:p>
            <a:pPr lvl="1"/>
            <a:r>
              <a:rPr lang="cs-CZ" altLang="cs-CZ" sz="2000" smtClean="0"/>
              <a:t>menší </a:t>
            </a:r>
            <a:r>
              <a:rPr lang="cs-CZ" altLang="cs-CZ" sz="2000" b="1" smtClean="0"/>
              <a:t>úplnost</a:t>
            </a:r>
            <a:r>
              <a:rPr lang="cs-CZ" altLang="cs-CZ" sz="2000" smtClean="0"/>
              <a:t>, (</a:t>
            </a:r>
            <a:r>
              <a:rPr lang="en-US" altLang="cs-CZ" sz="2000" smtClean="0"/>
              <a:t>recall</a:t>
            </a:r>
            <a:r>
              <a:rPr lang="cs-CZ" altLang="cs-CZ" sz="20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Při výběru značky se díváme na slovo, kterému značku přiřazujeme, a na značku, kterou jsme přiřadili předcházejícímu slovu.</a:t>
            </a:r>
          </a:p>
          <a:p>
            <a:r>
              <a:rPr lang="cs-CZ" altLang="cs-CZ" sz="2400" smtClean="0"/>
              <a:t>Na začátku věty jednoznačné pomocné slovo # se značkou Z#.</a:t>
            </a:r>
          </a:p>
        </p:txBody>
      </p:sp>
      <p:sp>
        <p:nvSpPr>
          <p:cNvPr id="23555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3556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355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1AFBF88-6540-47E1-8B72-CF3EDDDCE391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21</a:t>
            </a:fld>
            <a:endParaRPr lang="en-CA" altLang="cs-CZ" sz="1400" smtClean="0"/>
          </a:p>
        </p:txBody>
      </p:sp>
      <p:sp>
        <p:nvSpPr>
          <p:cNvPr id="235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Jiný kontext: místo slova značka</a:t>
            </a:r>
          </a:p>
        </p:txBody>
      </p:sp>
      <p:graphicFrame>
        <p:nvGraphicFramePr>
          <p:cNvPr id="23559" name="Object 1027"/>
          <p:cNvGraphicFramePr>
            <a:graphicFrameLocks noChangeAspect="1"/>
          </p:cNvGraphicFramePr>
          <p:nvPr/>
        </p:nvGraphicFramePr>
        <p:xfrm>
          <a:off x="2701925" y="3954463"/>
          <a:ext cx="375443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Rovnice" r:id="rId4" imgW="1666943" imgH="514350" progId="Equation.3">
                  <p:embed/>
                </p:oleObj>
              </mc:Choice>
              <mc:Fallback>
                <p:oleObj name="Rovnice" r:id="rId4" imgW="1666943" imgH="51435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3954463"/>
                        <a:ext cx="3754438" cy="12255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Hidden Markov Model </a:t>
            </a:r>
            <a:r>
              <a:rPr lang="cs-CZ" altLang="cs-CZ" smtClean="0"/>
              <a:t>(HMM)</a:t>
            </a:r>
            <a:br>
              <a:rPr lang="cs-CZ" altLang="cs-CZ" smtClean="0"/>
            </a:br>
            <a:r>
              <a:rPr lang="cs-CZ" altLang="cs-CZ" i="1" smtClean="0"/>
              <a:t>Skrytý Markovův model</a:t>
            </a:r>
            <a:endParaRPr lang="cs-CZ" altLang="cs-CZ" smtClean="0"/>
          </a:p>
        </p:txBody>
      </p:sp>
      <p:sp>
        <p:nvSpPr>
          <p:cNvPr id="24579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4580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458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F5D9E68-0A89-444B-85FB-CD8880AEC83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22</a:t>
            </a:fld>
            <a:endParaRPr lang="en-CA" altLang="cs-CZ" sz="1400" smtClean="0"/>
          </a:p>
        </p:txBody>
      </p:sp>
      <p:sp>
        <p:nvSpPr>
          <p:cNvPr id="24582" name="Ovál 6"/>
          <p:cNvSpPr>
            <a:spLocks noChangeArrowheads="1"/>
          </p:cNvSpPr>
          <p:nvPr/>
        </p:nvSpPr>
        <p:spPr bwMode="auto">
          <a:xfrm>
            <a:off x="1692275" y="2832100"/>
            <a:ext cx="719138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</a:t>
            </a:r>
            <a:r>
              <a:rPr lang="cs-CZ" altLang="cs-CZ" sz="24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3" name="Ovál 7"/>
          <p:cNvSpPr>
            <a:spLocks noChangeArrowheads="1"/>
          </p:cNvSpPr>
          <p:nvPr/>
        </p:nvSpPr>
        <p:spPr bwMode="auto">
          <a:xfrm>
            <a:off x="3348038" y="2832100"/>
            <a:ext cx="719137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</a:t>
            </a:r>
            <a:r>
              <a:rPr lang="cs-CZ" altLang="cs-CZ" sz="24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84" name="Ovál 8"/>
          <p:cNvSpPr>
            <a:spLocks noChangeArrowheads="1"/>
          </p:cNvSpPr>
          <p:nvPr/>
        </p:nvSpPr>
        <p:spPr bwMode="auto">
          <a:xfrm>
            <a:off x="5076825" y="2832100"/>
            <a:ext cx="719138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</a:t>
            </a:r>
            <a:r>
              <a:rPr lang="cs-CZ" altLang="cs-CZ" sz="2400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4585" name="Ovál 9"/>
          <p:cNvSpPr>
            <a:spLocks noChangeArrowheads="1"/>
          </p:cNvSpPr>
          <p:nvPr/>
        </p:nvSpPr>
        <p:spPr bwMode="auto">
          <a:xfrm>
            <a:off x="6804025" y="2832100"/>
            <a:ext cx="720725" cy="72072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t</a:t>
            </a:r>
            <a:r>
              <a:rPr lang="cs-CZ" altLang="cs-CZ" sz="2400" baseline="-2500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24586" name="Pravoúhlá spojnice 12"/>
          <p:cNvCxnSpPr>
            <a:cxnSpLocks noChangeShapeType="1"/>
            <a:stCxn id="24582" idx="6"/>
            <a:endCxn id="24583" idx="2"/>
          </p:cNvCxnSpPr>
          <p:nvPr/>
        </p:nvCxnSpPr>
        <p:spPr bwMode="auto">
          <a:xfrm>
            <a:off x="2411413" y="3192463"/>
            <a:ext cx="9366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7" name="Pravoúhlá spojnice 14"/>
          <p:cNvCxnSpPr>
            <a:cxnSpLocks noChangeShapeType="1"/>
            <a:stCxn id="24583" idx="6"/>
            <a:endCxn id="24584" idx="2"/>
          </p:cNvCxnSpPr>
          <p:nvPr/>
        </p:nvCxnSpPr>
        <p:spPr bwMode="auto">
          <a:xfrm>
            <a:off x="4067175" y="3192463"/>
            <a:ext cx="10096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588" name="Pravoúhlá spojnice 16"/>
          <p:cNvCxnSpPr>
            <a:cxnSpLocks noChangeShapeType="1"/>
            <a:stCxn id="24584" idx="6"/>
            <a:endCxn id="24585" idx="2"/>
          </p:cNvCxnSpPr>
          <p:nvPr/>
        </p:nvCxnSpPr>
        <p:spPr bwMode="auto">
          <a:xfrm>
            <a:off x="5795963" y="3192463"/>
            <a:ext cx="10080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9" name="Obdélník 17"/>
          <p:cNvSpPr>
            <a:spLocks noChangeArrowheads="1"/>
          </p:cNvSpPr>
          <p:nvPr/>
        </p:nvSpPr>
        <p:spPr bwMode="auto">
          <a:xfrm>
            <a:off x="1692275" y="4416425"/>
            <a:ext cx="719138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w</a:t>
            </a:r>
            <a:r>
              <a:rPr lang="cs-CZ" altLang="cs-CZ" sz="2400" baseline="-2500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24590" name="Pravoúhlá spojnice 12"/>
          <p:cNvCxnSpPr>
            <a:cxnSpLocks noChangeShapeType="1"/>
            <a:stCxn id="24582" idx="4"/>
            <a:endCxn id="24589" idx="0"/>
          </p:cNvCxnSpPr>
          <p:nvPr/>
        </p:nvCxnSpPr>
        <p:spPr bwMode="auto">
          <a:xfrm>
            <a:off x="2051050" y="3552825"/>
            <a:ext cx="0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1" name="Obdélník 21"/>
          <p:cNvSpPr>
            <a:spLocks noChangeArrowheads="1"/>
          </p:cNvSpPr>
          <p:nvPr/>
        </p:nvSpPr>
        <p:spPr bwMode="auto">
          <a:xfrm>
            <a:off x="3348038" y="4437063"/>
            <a:ext cx="719137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w</a:t>
            </a:r>
            <a:r>
              <a:rPr lang="cs-CZ" altLang="cs-CZ" sz="2400" baseline="-2500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4592" name="Pravoúhlá spojnice 12"/>
          <p:cNvCxnSpPr>
            <a:cxnSpLocks noChangeShapeType="1"/>
            <a:stCxn id="24583" idx="4"/>
            <a:endCxn id="24591" idx="0"/>
          </p:cNvCxnSpPr>
          <p:nvPr/>
        </p:nvCxnSpPr>
        <p:spPr bwMode="auto">
          <a:xfrm>
            <a:off x="3708400" y="3552825"/>
            <a:ext cx="0" cy="884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3" name="Obdélník 24"/>
          <p:cNvSpPr>
            <a:spLocks noChangeArrowheads="1"/>
          </p:cNvSpPr>
          <p:nvPr/>
        </p:nvSpPr>
        <p:spPr bwMode="auto">
          <a:xfrm>
            <a:off x="5076825" y="4416425"/>
            <a:ext cx="719138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w</a:t>
            </a:r>
            <a:r>
              <a:rPr lang="cs-CZ" altLang="cs-CZ" sz="2400" baseline="-2500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24594" name="Pravoúhlá spojnice 12"/>
          <p:cNvCxnSpPr>
            <a:cxnSpLocks noChangeShapeType="1"/>
            <a:stCxn id="24584" idx="4"/>
            <a:endCxn id="24593" idx="0"/>
          </p:cNvCxnSpPr>
          <p:nvPr/>
        </p:nvCxnSpPr>
        <p:spPr bwMode="auto">
          <a:xfrm>
            <a:off x="5435600" y="3552825"/>
            <a:ext cx="0" cy="863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5" name="Obdélník 27"/>
          <p:cNvSpPr>
            <a:spLocks noChangeArrowheads="1"/>
          </p:cNvSpPr>
          <p:nvPr/>
        </p:nvSpPr>
        <p:spPr bwMode="auto">
          <a:xfrm>
            <a:off x="6804025" y="4437063"/>
            <a:ext cx="720725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w</a:t>
            </a:r>
            <a:r>
              <a:rPr lang="cs-CZ" altLang="cs-CZ" sz="2400" baseline="-25000">
                <a:solidFill>
                  <a:schemeClr val="bg1"/>
                </a:solidFill>
              </a:rPr>
              <a:t>4</a:t>
            </a:r>
          </a:p>
        </p:txBody>
      </p:sp>
      <p:cxnSp>
        <p:nvCxnSpPr>
          <p:cNvPr id="24596" name="Pravoúhlá spojnice 12"/>
          <p:cNvCxnSpPr>
            <a:cxnSpLocks noChangeShapeType="1"/>
            <a:stCxn id="24585" idx="4"/>
            <a:endCxn id="24595" idx="0"/>
          </p:cNvCxnSpPr>
          <p:nvPr/>
        </p:nvCxnSpPr>
        <p:spPr bwMode="auto">
          <a:xfrm>
            <a:off x="7164388" y="3552825"/>
            <a:ext cx="0" cy="884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97" name="Zaoblený obdélníkový popisek 30"/>
          <p:cNvSpPr>
            <a:spLocks noChangeArrowheads="1"/>
          </p:cNvSpPr>
          <p:nvPr/>
        </p:nvSpPr>
        <p:spPr bwMode="auto">
          <a:xfrm>
            <a:off x="7756525" y="1911350"/>
            <a:ext cx="1008063" cy="647700"/>
          </a:xfrm>
          <a:prstGeom prst="wedgeRoundRectCallout">
            <a:avLst>
              <a:gd name="adj1" fmla="val -68398"/>
              <a:gd name="adj2" fmla="val 115843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značky</a:t>
            </a:r>
          </a:p>
        </p:txBody>
      </p:sp>
      <p:sp>
        <p:nvSpPr>
          <p:cNvPr id="24598" name="Zaoblený obdélníkový popisek 31"/>
          <p:cNvSpPr>
            <a:spLocks noChangeArrowheads="1"/>
          </p:cNvSpPr>
          <p:nvPr/>
        </p:nvSpPr>
        <p:spPr bwMode="auto">
          <a:xfrm>
            <a:off x="7756525" y="5461000"/>
            <a:ext cx="1008063" cy="647700"/>
          </a:xfrm>
          <a:prstGeom prst="wedgeRoundRectCallout">
            <a:avLst>
              <a:gd name="adj1" fmla="val -68398"/>
              <a:gd name="adj2" fmla="val -131935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slova</a:t>
            </a:r>
          </a:p>
        </p:txBody>
      </p:sp>
      <p:sp>
        <p:nvSpPr>
          <p:cNvPr id="24599" name="Zaoblený obdélníkový popisek 32"/>
          <p:cNvSpPr>
            <a:spLocks noChangeArrowheads="1"/>
          </p:cNvSpPr>
          <p:nvPr/>
        </p:nvSpPr>
        <p:spPr bwMode="auto">
          <a:xfrm>
            <a:off x="395288" y="1911350"/>
            <a:ext cx="1936750" cy="647700"/>
          </a:xfrm>
          <a:prstGeom prst="wedgeRoundRectCallout">
            <a:avLst>
              <a:gd name="adj1" fmla="val 29556"/>
              <a:gd name="adj2" fmla="val 74546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skryté stavy</a:t>
            </a:r>
          </a:p>
        </p:txBody>
      </p:sp>
      <p:sp>
        <p:nvSpPr>
          <p:cNvPr id="24600" name="Zaoblený obdélníkový popisek 33"/>
          <p:cNvSpPr>
            <a:spLocks noChangeArrowheads="1"/>
          </p:cNvSpPr>
          <p:nvPr/>
        </p:nvSpPr>
        <p:spPr bwMode="auto">
          <a:xfrm>
            <a:off x="395288" y="5461000"/>
            <a:ext cx="2952750" cy="647700"/>
          </a:xfrm>
          <a:prstGeom prst="wedgeRoundRectCallout">
            <a:avLst>
              <a:gd name="adj1" fmla="val 46546"/>
              <a:gd name="adj2" fmla="val -92361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viditelné projevy stavů</a:t>
            </a:r>
          </a:p>
        </p:txBody>
      </p:sp>
      <p:sp>
        <p:nvSpPr>
          <p:cNvPr id="24601" name="Zaoblený obdélníkový popisek 34"/>
          <p:cNvSpPr>
            <a:spLocks noChangeArrowheads="1"/>
          </p:cNvSpPr>
          <p:nvPr/>
        </p:nvSpPr>
        <p:spPr bwMode="auto">
          <a:xfrm>
            <a:off x="3095625" y="1911350"/>
            <a:ext cx="3636963" cy="647700"/>
          </a:xfrm>
          <a:prstGeom prst="wedgeRoundRectCallout">
            <a:avLst>
              <a:gd name="adj1" fmla="val 38574"/>
              <a:gd name="adj2" fmla="val 134769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pravděpodobnost přechodu</a:t>
            </a:r>
            <a:br>
              <a:rPr lang="cs-CZ" altLang="cs-CZ" sz="2400">
                <a:solidFill>
                  <a:schemeClr val="bg1"/>
                </a:solidFill>
              </a:rPr>
            </a:br>
            <a:r>
              <a:rPr lang="en-US" altLang="cs-CZ" sz="1600">
                <a:solidFill>
                  <a:schemeClr val="bg1"/>
                </a:solidFill>
              </a:rPr>
              <a:t>transition probability</a:t>
            </a:r>
            <a:endParaRPr lang="en-US" altLang="cs-CZ" sz="2400">
              <a:solidFill>
                <a:schemeClr val="bg1"/>
              </a:solidFill>
            </a:endParaRPr>
          </a:p>
        </p:txBody>
      </p:sp>
      <p:sp>
        <p:nvSpPr>
          <p:cNvPr id="24602" name="Zaoblený obdélníkový popisek 35"/>
          <p:cNvSpPr>
            <a:spLocks noChangeArrowheads="1"/>
          </p:cNvSpPr>
          <p:nvPr/>
        </p:nvSpPr>
        <p:spPr bwMode="auto">
          <a:xfrm>
            <a:off x="3708400" y="5461000"/>
            <a:ext cx="3635375" cy="647700"/>
          </a:xfrm>
          <a:prstGeom prst="wedgeRoundRectCallout">
            <a:avLst>
              <a:gd name="adj1" fmla="val -47894"/>
              <a:gd name="adj2" fmla="val -293681"/>
              <a:gd name="adj3" fmla="val 16667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pravděpodobnost projevu</a:t>
            </a:r>
            <a:br>
              <a:rPr lang="cs-CZ" altLang="cs-CZ" sz="2400">
                <a:solidFill>
                  <a:schemeClr val="bg1"/>
                </a:solidFill>
              </a:rPr>
            </a:br>
            <a:r>
              <a:rPr lang="en-US" altLang="cs-CZ" sz="1600">
                <a:solidFill>
                  <a:schemeClr val="bg1"/>
                </a:solidFill>
              </a:rPr>
              <a:t>emission probability</a:t>
            </a:r>
            <a:endParaRPr lang="en-US" alt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DD3A898-7BE4-4171-A83E-22E7124E83B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23</a:t>
            </a:fld>
            <a:endParaRPr lang="en-CA" altLang="cs-CZ" sz="1400" smtClean="0"/>
          </a:p>
        </p:txBody>
      </p:sp>
      <p:sp>
        <p:nvSpPr>
          <p:cNvPr id="2560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Problém: co když jsme minule zvolili špatně?</a:t>
            </a:r>
          </a:p>
        </p:txBody>
      </p:sp>
      <p:sp>
        <p:nvSpPr>
          <p:cNvPr id="25606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Výběr značky řídíme značkou předcházejícího slova.</a:t>
            </a:r>
          </a:p>
          <a:p>
            <a:r>
              <a:rPr lang="cs-CZ" altLang="cs-CZ" sz="2400" smtClean="0"/>
              <a:t>I ta mohla být víceznačná a museli jsme ji určit. Pokud jsme chybovali, je teď chyba ještě pravděpodobnější.</a:t>
            </a:r>
          </a:p>
          <a:p>
            <a:endParaRPr lang="cs-CZ" altLang="cs-CZ" sz="2400" smtClean="0"/>
          </a:p>
          <a:p>
            <a:r>
              <a:rPr lang="cs-CZ" altLang="cs-CZ" sz="2400" smtClean="0"/>
              <a:t>Zotavení z chyb: bere se v úvahu i </a:t>
            </a:r>
            <a:r>
              <a:rPr lang="cs-CZ" altLang="cs-CZ" sz="2400" smtClean="0">
                <a:solidFill>
                  <a:schemeClr val="folHlink"/>
                </a:solidFill>
              </a:rPr>
              <a:t>kontext vpravo</a:t>
            </a:r>
            <a:r>
              <a:rPr lang="cs-CZ" altLang="cs-CZ" sz="2400" smtClean="0"/>
              <a:t>.</a:t>
            </a:r>
          </a:p>
          <a:p>
            <a:r>
              <a:rPr lang="cs-CZ" altLang="cs-CZ" sz="2400" smtClean="0"/>
              <a:t>Pokud jsme minule vybrali značku A a pravděpodobnosti možných značek jsou teď výrazně nižší, než kdybychom zvolili značku B, vrátit se a zkusit B.</a:t>
            </a:r>
          </a:p>
          <a:p>
            <a:r>
              <a:rPr lang="cs-CZ" altLang="cs-CZ" sz="2400" smtClean="0"/>
              <a:t>Přesněji: snažíme se maximalizovat pravděpodobnost celé věty.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B3BCAFC-12FA-465B-B89D-2DD43B572349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24</a:t>
            </a:fld>
            <a:endParaRPr lang="en-CA" altLang="cs-CZ" sz="14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Pravděpodobnost věty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Věta je posloupnost slov.</a:t>
            </a:r>
          </a:p>
          <a:p>
            <a:r>
              <a:rPr lang="cs-CZ" altLang="cs-CZ" sz="2400" smtClean="0"/>
              <a:t>Pravděpodobnost věty </a:t>
            </a:r>
            <a:r>
              <a:rPr lang="cs-CZ" altLang="cs-CZ" sz="2400" i="1" smtClean="0"/>
              <a:t>S</a:t>
            </a:r>
            <a:r>
              <a:rPr lang="cs-CZ" altLang="cs-CZ" sz="2400" smtClean="0"/>
              <a:t>: pravděpodobnost, že se v jedné větě vyskytnou daná slova v daném pořadí. Formálně: každé slovo </a:t>
            </a:r>
            <a:r>
              <a:rPr lang="cs-CZ" altLang="cs-CZ" sz="2400" i="1" smtClean="0"/>
              <a:t>w</a:t>
            </a:r>
            <a:r>
              <a:rPr lang="cs-CZ" altLang="cs-CZ" sz="2400" smtClean="0"/>
              <a:t> má svou pravděpodobnost výskytu (v libovolné větě) </a:t>
            </a:r>
            <a:r>
              <a:rPr lang="cs-CZ" altLang="cs-CZ" sz="2400" i="1" smtClean="0"/>
              <a:t>p</a:t>
            </a:r>
            <a:r>
              <a:rPr lang="cs-CZ" altLang="cs-CZ" sz="2400" smtClean="0"/>
              <a:t>(</a:t>
            </a:r>
            <a:r>
              <a:rPr lang="cs-CZ" altLang="cs-CZ" sz="2400" i="1" smtClean="0"/>
              <a:t>w</a:t>
            </a:r>
            <a:r>
              <a:rPr lang="cs-CZ" altLang="cs-CZ" sz="2400" smtClean="0"/>
              <a:t>).</a:t>
            </a:r>
          </a:p>
        </p:txBody>
      </p:sp>
      <p:graphicFrame>
        <p:nvGraphicFramePr>
          <p:cNvPr id="26631" name="Object 4"/>
          <p:cNvGraphicFramePr>
            <a:graphicFrameLocks noChangeAspect="1"/>
          </p:cNvGraphicFramePr>
          <p:nvPr/>
        </p:nvGraphicFramePr>
        <p:xfrm>
          <a:off x="2019300" y="4505325"/>
          <a:ext cx="5118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Rovnice" r:id="rId4" imgW="2286000" imgH="438060" progId="Equation.3">
                  <p:embed/>
                </p:oleObj>
              </mc:Choice>
              <mc:Fallback>
                <p:oleObj name="Rovnice" r:id="rId4" imgW="2286000" imgH="4380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505325"/>
                        <a:ext cx="5118100" cy="10541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F85575B-FE74-47BD-AF2C-3394202CEC53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25</a:t>
            </a:fld>
            <a:endParaRPr lang="en-CA" altLang="cs-CZ" sz="1400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Pravděpodobnost posloupnosti značek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Kontext je předcházející značka, ne slovo.</a:t>
            </a:r>
          </a:p>
          <a:p>
            <a:r>
              <a:rPr lang="cs-CZ" altLang="cs-CZ" sz="2400" smtClean="0"/>
              <a:t>Místo posloupnosti slov nás zajímá posloupnost značek.</a:t>
            </a:r>
          </a:p>
          <a:p>
            <a:r>
              <a:rPr lang="cs-CZ" altLang="cs-CZ" sz="2400" smtClean="0"/>
              <a:t>Pravděpodobnost věty </a:t>
            </a:r>
            <a:r>
              <a:rPr lang="cs-CZ" altLang="cs-CZ" sz="2400" i="1" smtClean="0"/>
              <a:t>S</a:t>
            </a:r>
            <a:r>
              <a:rPr lang="cs-CZ" altLang="cs-CZ" sz="2400" smtClean="0"/>
              <a:t>: pravděpodobnost, že se v jedné větě vyskytnou dané značky v daném pořadí. Každá značka </a:t>
            </a:r>
            <a:r>
              <a:rPr lang="cs-CZ" altLang="cs-CZ" sz="2400" i="1" smtClean="0"/>
              <a:t>t</a:t>
            </a:r>
            <a:r>
              <a:rPr lang="cs-CZ" altLang="cs-CZ" sz="2400" smtClean="0"/>
              <a:t> má svou pravděpodobnost výskytu (v libovolné větě) </a:t>
            </a:r>
            <a:r>
              <a:rPr lang="cs-CZ" altLang="cs-CZ" sz="2400" i="1" smtClean="0"/>
              <a:t>p</a:t>
            </a:r>
            <a:r>
              <a:rPr lang="cs-CZ" altLang="cs-CZ" sz="2400" smtClean="0"/>
              <a:t>(</a:t>
            </a:r>
            <a:r>
              <a:rPr lang="cs-CZ" altLang="cs-CZ" sz="2400" i="1" smtClean="0"/>
              <a:t>t</a:t>
            </a:r>
            <a:r>
              <a:rPr lang="cs-CZ" altLang="cs-CZ" sz="2400" smtClean="0"/>
              <a:t>).</a:t>
            </a:r>
          </a:p>
        </p:txBody>
      </p:sp>
      <p:graphicFrame>
        <p:nvGraphicFramePr>
          <p:cNvPr id="27655" name="Object 4"/>
          <p:cNvGraphicFramePr>
            <a:graphicFrameLocks noChangeAspect="1"/>
          </p:cNvGraphicFramePr>
          <p:nvPr/>
        </p:nvGraphicFramePr>
        <p:xfrm>
          <a:off x="2449513" y="4505325"/>
          <a:ext cx="4256087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Rovnice" r:id="rId4" imgW="1895543" imgH="438060" progId="Equation.3">
                  <p:embed/>
                </p:oleObj>
              </mc:Choice>
              <mc:Fallback>
                <p:oleObj name="Rovnice" r:id="rId4" imgW="1895543" imgH="4380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4505325"/>
                        <a:ext cx="4256087" cy="10541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867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867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AC7BB1E8-9081-4A95-9D73-5C209EBC6E49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26</a:t>
            </a:fld>
            <a:endParaRPr lang="en-CA" altLang="cs-CZ" sz="140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Zjednodušení: výskyt značky je částečně nezávislý jev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Neumíme zjistit </a:t>
            </a:r>
            <a:r>
              <a:rPr lang="cs-CZ" altLang="cs-CZ" sz="2400" i="1" dirty="0" smtClean="0"/>
              <a:t>p</a:t>
            </a:r>
            <a:r>
              <a:rPr lang="cs-CZ" altLang="cs-CZ" sz="2400" dirty="0" smtClean="0"/>
              <a:t>(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dirty="0" smtClean="0"/>
              <a:t>|</a:t>
            </a:r>
            <a:r>
              <a:rPr lang="cs-CZ" altLang="cs-CZ" sz="2400" i="1" dirty="0" smtClean="0"/>
              <a:t>t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/>
              <a:t>…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baseline="-25000" dirty="0" smtClean="0"/>
              <a:t>-1</a:t>
            </a:r>
            <a:r>
              <a:rPr lang="cs-CZ" altLang="cs-CZ" sz="2400" dirty="0" smtClean="0"/>
              <a:t>). Model by měl příliš mnoho parametrů.</a:t>
            </a:r>
          </a:p>
          <a:p>
            <a:r>
              <a:rPr lang="cs-CZ" altLang="cs-CZ" sz="2400" dirty="0" smtClean="0"/>
              <a:t>Proto předpokládáme (chybně), že </a:t>
            </a:r>
            <a:r>
              <a:rPr lang="cs-CZ" altLang="cs-CZ" sz="2400" i="1" dirty="0" smtClean="0"/>
              <a:t>p</a:t>
            </a:r>
            <a:r>
              <a:rPr lang="cs-CZ" altLang="cs-CZ" sz="2400" dirty="0" smtClean="0"/>
              <a:t>(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dirty="0" smtClean="0"/>
              <a:t>|</a:t>
            </a:r>
            <a:r>
              <a:rPr lang="cs-CZ" altLang="cs-CZ" sz="2400" i="1" dirty="0" smtClean="0"/>
              <a:t>t</a:t>
            </a:r>
            <a:r>
              <a:rPr lang="cs-CZ" altLang="cs-CZ" sz="2400" baseline="-25000" dirty="0" smtClean="0"/>
              <a:t>1</a:t>
            </a:r>
            <a:r>
              <a:rPr lang="cs-CZ" altLang="cs-CZ" sz="2400" dirty="0" smtClean="0"/>
              <a:t>…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baseline="-25000" dirty="0" smtClean="0"/>
              <a:t>-1</a:t>
            </a:r>
            <a:r>
              <a:rPr lang="cs-CZ" altLang="cs-CZ" sz="2400" dirty="0" smtClean="0"/>
              <a:t>) = </a:t>
            </a:r>
            <a:r>
              <a:rPr lang="cs-CZ" altLang="cs-CZ" sz="2400" i="1" dirty="0" smtClean="0"/>
              <a:t>p</a:t>
            </a:r>
            <a:r>
              <a:rPr lang="cs-CZ" altLang="cs-CZ" sz="2400" dirty="0" smtClean="0"/>
              <a:t>(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dirty="0" smtClean="0"/>
              <a:t>|</a:t>
            </a:r>
            <a:r>
              <a:rPr lang="cs-CZ" altLang="cs-CZ" sz="2400" i="1" dirty="0" smtClean="0"/>
              <a:t>t</a:t>
            </a:r>
            <a:r>
              <a:rPr lang="cs-CZ" altLang="cs-CZ" sz="2400" i="1" baseline="-25000" dirty="0" smtClean="0"/>
              <a:t>i</a:t>
            </a:r>
            <a:r>
              <a:rPr lang="cs-CZ" altLang="cs-CZ" sz="2400" baseline="-25000" dirty="0" smtClean="0"/>
              <a:t>-1</a:t>
            </a:r>
            <a:r>
              <a:rPr lang="cs-CZ" altLang="cs-CZ" sz="2400" dirty="0" smtClean="0"/>
              <a:t>).</a:t>
            </a:r>
          </a:p>
          <a:p>
            <a:r>
              <a:rPr lang="cs-CZ" altLang="cs-CZ" sz="2400" dirty="0" smtClean="0"/>
              <a:t>Potom maximalizujeme součin</a:t>
            </a:r>
          </a:p>
        </p:txBody>
      </p:sp>
      <p:graphicFrame>
        <p:nvGraphicFramePr>
          <p:cNvPr id="286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1864"/>
              </p:ext>
            </p:extLst>
          </p:nvPr>
        </p:nvGraphicFramePr>
        <p:xfrm>
          <a:off x="2479675" y="4695825"/>
          <a:ext cx="41941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Rovnice" r:id="rId4" imgW="1866600" imgH="253800" progId="Equation.3">
                  <p:embed/>
                </p:oleObj>
              </mc:Choice>
              <mc:Fallback>
                <p:oleObj name="Rovnice" r:id="rId4" imgW="18666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4695825"/>
                        <a:ext cx="4194175" cy="67151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296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D66F3B1-39C5-4209-8D99-74DE7F6C97F3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27</a:t>
            </a:fld>
            <a:endParaRPr lang="en-CA" altLang="cs-CZ" sz="140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N-gramové modelování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smtClean="0"/>
              <a:t>Používáme kontext předcházejícího slova ke klasifikaci aktuálního slova.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Takové metodě se říká </a:t>
            </a:r>
            <a:r>
              <a:rPr lang="cs-CZ" altLang="cs-CZ" sz="2400" b="1" smtClean="0">
                <a:solidFill>
                  <a:schemeClr val="folHlink"/>
                </a:solidFill>
              </a:rPr>
              <a:t>bigram</a:t>
            </a:r>
            <a:r>
              <a:rPr lang="cs-CZ" altLang="cs-CZ" sz="2400" smtClean="0"/>
              <a:t> (dvougramové modelování). Dvougram: parametry modelu jsou četnosti </a:t>
            </a:r>
            <a:r>
              <a:rPr lang="cs-CZ" altLang="cs-CZ" sz="2400" i="1" smtClean="0"/>
              <a:t>dvojic</a:t>
            </a:r>
            <a:r>
              <a:rPr lang="cs-CZ" altLang="cs-CZ" sz="2400" smtClean="0"/>
              <a:t> aktuální slovo – předcházející slovo.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Obdobně </a:t>
            </a:r>
            <a:r>
              <a:rPr lang="cs-CZ" altLang="cs-CZ" sz="2400" b="1" smtClean="0">
                <a:solidFill>
                  <a:schemeClr val="folHlink"/>
                </a:solidFill>
              </a:rPr>
              <a:t>trigram</a:t>
            </a:r>
            <a:r>
              <a:rPr lang="cs-CZ" altLang="cs-CZ" sz="2400" smtClean="0"/>
              <a:t> využívá dvě předchozí slova.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Pro N&gt;3 už nepraktické: příliš mnoho parametrů, příliš řídká data (mnoho správných trojic nebylo nikdy vidět).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Sedmice slov údajně jednoznačně rekonstruují trénovací (anglický) text.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Samotné slovo bez kontextu: </a:t>
            </a:r>
            <a:r>
              <a:rPr lang="cs-CZ" altLang="cs-CZ" sz="2400" b="1" smtClean="0">
                <a:solidFill>
                  <a:schemeClr val="folHlink"/>
                </a:solidFill>
              </a:rPr>
              <a:t>unigram.</a:t>
            </a:r>
          </a:p>
          <a:p>
            <a:pPr>
              <a:lnSpc>
                <a:spcPct val="80000"/>
              </a:lnSpc>
            </a:pPr>
            <a:r>
              <a:rPr lang="cs-CZ" altLang="cs-CZ" sz="2400" smtClean="0"/>
              <a:t>Za 0-gram můžeme považovat rovnoměrné rozdělení.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07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07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E78C901-89A0-4A48-AA0D-052AE5F6AD70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28</a:t>
            </a:fld>
            <a:endParaRPr lang="en-CA" altLang="cs-CZ" sz="14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Využití n-gramového modelování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Základní a nejjednodušší metoda statistického zpracování jazyka.</a:t>
            </a:r>
          </a:p>
          <a:p>
            <a:r>
              <a:rPr lang="cs-CZ" altLang="cs-CZ" sz="2400" smtClean="0"/>
              <a:t>Kromě značkování lze použít i jinde:</a:t>
            </a:r>
          </a:p>
          <a:p>
            <a:pPr lvl="1"/>
            <a:r>
              <a:rPr lang="cs-CZ" altLang="cs-CZ" sz="2000" smtClean="0"/>
              <a:t>Lemmatizace. Pravděpodobnost lemmatu na základě tvaru a předcházejících lemmat. (Popř. i jiných věcí podle možností.)</a:t>
            </a:r>
          </a:p>
          <a:p>
            <a:pPr lvl="1"/>
            <a:r>
              <a:rPr lang="cs-CZ" altLang="cs-CZ" sz="2000" smtClean="0"/>
              <a:t>Rozlišování významu slov.</a:t>
            </a:r>
          </a:p>
          <a:p>
            <a:pPr lvl="1"/>
            <a:r>
              <a:rPr lang="cs-CZ" altLang="cs-CZ" sz="2000" smtClean="0">
                <a:solidFill>
                  <a:schemeClr val="folHlink"/>
                </a:solidFill>
              </a:rPr>
              <a:t>Jazykové modelování</a:t>
            </a:r>
            <a:r>
              <a:rPr lang="cs-CZ" altLang="cs-CZ" sz="2000" smtClean="0"/>
              <a:t>, např. jako složka rozpoznávání řeči (spolu s akustickým modelem). Pravděpodobnost tvaru na základě předcházejících tvarů (či podle možností značek a lemmat).</a:t>
            </a:r>
          </a:p>
          <a:p>
            <a:pPr lvl="1"/>
            <a:r>
              <a:rPr lang="cs-CZ" altLang="cs-CZ" sz="2000" smtClean="0"/>
              <a:t>Modelování syntaxe: nikoli dvojice po sobě jdoucích slov, ale dvojic řídící větný člen – závislý větný člen.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17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17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7DCA86A0-73DD-4671-8939-8F07DE738461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29</a:t>
            </a:fld>
            <a:endParaRPr lang="en-CA" altLang="cs-CZ" sz="1400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Hledání nejlepší posloupnosti značek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Hladově.</a:t>
            </a:r>
          </a:p>
          <a:p>
            <a:r>
              <a:rPr lang="cs-CZ" altLang="cs-CZ" sz="2400" smtClean="0"/>
              <a:t>Vyzkoušet všechny možnosti (backtracking).</a:t>
            </a:r>
          </a:p>
          <a:p>
            <a:r>
              <a:rPr lang="cs-CZ" altLang="cs-CZ" sz="2400" smtClean="0"/>
              <a:t>Trellis (Viterbi).</a:t>
            </a:r>
          </a:p>
          <a:p>
            <a:endParaRPr lang="cs-CZ" altLang="cs-CZ" sz="2400" smtClean="0"/>
          </a:p>
          <a:p>
            <a:r>
              <a:rPr lang="cs-CZ" altLang="cs-CZ" sz="2400" smtClean="0"/>
              <a:t>Hladově: pro každé slovo zvolit značku, která na základě předcházející značky má nevyšší pravděpodobnost.</a:t>
            </a:r>
          </a:p>
          <a:p>
            <a:pPr marL="819150" lvl="1">
              <a:buFont typeface="Wingdings" pitchFamily="2" charset="2"/>
              <a:buChar char="K"/>
            </a:pPr>
            <a:r>
              <a:rPr lang="cs-CZ" altLang="cs-CZ" sz="2000" smtClean="0"/>
              <a:t>Tak jsme to dělali dosud.</a:t>
            </a:r>
          </a:p>
          <a:p>
            <a:pPr marL="819150" lvl="1">
              <a:buFont typeface="Wingdings" pitchFamily="2" charset="2"/>
              <a:buChar char="L"/>
            </a:pPr>
            <a:r>
              <a:rPr lang="cs-CZ" altLang="cs-CZ" sz="2000" smtClean="0"/>
              <a:t>Nenajde maximum. Jakmile se vydáme po špatné cestě, už na ní zůstaneme.</a:t>
            </a:r>
          </a:p>
          <a:p>
            <a:pPr marL="819150" lvl="1">
              <a:buFont typeface="Wingdings" pitchFamily="2" charset="2"/>
              <a:buChar char="J"/>
            </a:pPr>
            <a:r>
              <a:rPr lang="cs-CZ" altLang="cs-CZ" sz="2000" smtClean="0"/>
              <a:t>Je to snadné a rychlé.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5CD42D0-E570-475D-8D72-0C5A0E814413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en-CA" altLang="cs-CZ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Homonymie: víceznačné výsledky morfologické analýzy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/>
              <a:t>je = on + PPNS4-3, PPXP4-3 | být + VB-S-3P-AA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stát = stát-1 (země) | stát-2 (na ulici) | stát-3 (milión) | stát­4 (se)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stane = stát-4 + VB-S-3P-AA | stanout + VB-S-3P-AA | stan + NNIS5-A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hnát = hnát-1 (noha) | hnát-2 (honit)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žena = žena + NNFS1-A | hnát-2 + VeYS-A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kupuje = kupovat + VB-S-3P-AA | kupovat + VeYS-A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růže = růže + NNFS1-A | NNFS2-A | NNFS5-A | NNFP1-A | NNFP4-A | NNFP5-A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27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27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8B7C0A2-958A-42AE-8584-65E0D85EFFA1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30</a:t>
            </a:fld>
            <a:endParaRPr lang="en-CA" altLang="cs-CZ" sz="140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Hledání cesty projitím všech možností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Hledání posloupnosti s nejvyšším součinem pravděpodobností je vlastně hledání nejlépe ohodnocené cesty v grafu:</a:t>
            </a:r>
          </a:p>
        </p:txBody>
      </p:sp>
      <p:sp>
        <p:nvSpPr>
          <p:cNvPr id="32775" name="AutoShape 4"/>
          <p:cNvSpPr>
            <a:spLocks noChangeArrowheads="1"/>
          </p:cNvSpPr>
          <p:nvPr/>
        </p:nvSpPr>
        <p:spPr bwMode="auto">
          <a:xfrm>
            <a:off x="2976563" y="4938713"/>
            <a:ext cx="600075" cy="4984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0,5</a:t>
            </a:r>
          </a:p>
        </p:txBody>
      </p:sp>
      <p:sp>
        <p:nvSpPr>
          <p:cNvPr id="32776" name="AutoShape 5"/>
          <p:cNvSpPr>
            <a:spLocks noChangeArrowheads="1"/>
          </p:cNvSpPr>
          <p:nvPr/>
        </p:nvSpPr>
        <p:spPr bwMode="auto">
          <a:xfrm>
            <a:off x="4483100" y="5434013"/>
            <a:ext cx="762000" cy="4984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0,02</a:t>
            </a:r>
          </a:p>
        </p:txBody>
      </p:sp>
      <p:sp>
        <p:nvSpPr>
          <p:cNvPr id="32777" name="AutoShape 6"/>
          <p:cNvSpPr>
            <a:spLocks noChangeArrowheads="1"/>
          </p:cNvSpPr>
          <p:nvPr/>
        </p:nvSpPr>
        <p:spPr bwMode="auto">
          <a:xfrm>
            <a:off x="2968625" y="3584575"/>
            <a:ext cx="606425" cy="4921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0,1</a:t>
            </a:r>
          </a:p>
        </p:txBody>
      </p:sp>
      <p:sp>
        <p:nvSpPr>
          <p:cNvPr id="32778" name="AutoShape 7"/>
          <p:cNvSpPr>
            <a:spLocks noChangeArrowheads="1"/>
          </p:cNvSpPr>
          <p:nvPr/>
        </p:nvSpPr>
        <p:spPr bwMode="auto">
          <a:xfrm>
            <a:off x="4564063" y="3775075"/>
            <a:ext cx="606425" cy="4921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0,9</a:t>
            </a:r>
          </a:p>
        </p:txBody>
      </p:sp>
      <p:sp>
        <p:nvSpPr>
          <p:cNvPr id="32779" name="AutoShape 8"/>
          <p:cNvSpPr>
            <a:spLocks noChangeArrowheads="1"/>
          </p:cNvSpPr>
          <p:nvPr/>
        </p:nvSpPr>
        <p:spPr bwMode="auto">
          <a:xfrm>
            <a:off x="4486275" y="4779963"/>
            <a:ext cx="762000" cy="49847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0,01</a:t>
            </a:r>
          </a:p>
        </p:txBody>
      </p:sp>
      <p:sp>
        <p:nvSpPr>
          <p:cNvPr id="32780" name="AutoShape 9"/>
          <p:cNvSpPr>
            <a:spLocks noChangeArrowheads="1"/>
          </p:cNvSpPr>
          <p:nvPr/>
        </p:nvSpPr>
        <p:spPr bwMode="auto">
          <a:xfrm>
            <a:off x="4565650" y="3087688"/>
            <a:ext cx="603250" cy="4953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/>
              <a:t>0,1</a:t>
            </a:r>
          </a:p>
        </p:txBody>
      </p:sp>
      <p:cxnSp>
        <p:nvCxnSpPr>
          <p:cNvPr id="32781" name="AutoShape 10"/>
          <p:cNvCxnSpPr>
            <a:cxnSpLocks noChangeShapeType="1"/>
            <a:stCxn id="32783" idx="6"/>
            <a:endCxn id="32777" idx="1"/>
          </p:cNvCxnSpPr>
          <p:nvPr/>
        </p:nvCxnSpPr>
        <p:spPr bwMode="auto">
          <a:xfrm flipV="1">
            <a:off x="2057400" y="3830638"/>
            <a:ext cx="911225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2" name="AutoShape 11"/>
          <p:cNvCxnSpPr>
            <a:cxnSpLocks noChangeShapeType="1"/>
            <a:stCxn id="32783" idx="6"/>
            <a:endCxn id="32775" idx="1"/>
          </p:cNvCxnSpPr>
          <p:nvPr/>
        </p:nvCxnSpPr>
        <p:spPr bwMode="auto">
          <a:xfrm>
            <a:off x="2057400" y="4497388"/>
            <a:ext cx="919163" cy="690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3" name="AutoShape 12"/>
          <p:cNvSpPr>
            <a:spLocks noChangeArrowheads="1"/>
          </p:cNvSpPr>
          <p:nvPr/>
        </p:nvSpPr>
        <p:spPr bwMode="auto">
          <a:xfrm>
            <a:off x="1905000" y="4419600"/>
            <a:ext cx="152400" cy="15557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cxnSp>
        <p:nvCxnSpPr>
          <p:cNvPr id="32784" name="AutoShape 13"/>
          <p:cNvCxnSpPr>
            <a:cxnSpLocks noChangeShapeType="1"/>
            <a:stCxn id="32777" idx="3"/>
            <a:endCxn id="32780" idx="1"/>
          </p:cNvCxnSpPr>
          <p:nvPr/>
        </p:nvCxnSpPr>
        <p:spPr bwMode="auto">
          <a:xfrm flipV="1">
            <a:off x="3575050" y="3335338"/>
            <a:ext cx="99060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AutoShape 14"/>
          <p:cNvCxnSpPr>
            <a:cxnSpLocks noChangeShapeType="1"/>
            <a:stCxn id="32777" idx="3"/>
            <a:endCxn id="32778" idx="1"/>
          </p:cNvCxnSpPr>
          <p:nvPr/>
        </p:nvCxnSpPr>
        <p:spPr bwMode="auto">
          <a:xfrm>
            <a:off x="3575050" y="3830638"/>
            <a:ext cx="989013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AutoShape 16"/>
          <p:cNvCxnSpPr>
            <a:cxnSpLocks noChangeShapeType="1"/>
            <a:stCxn id="32775" idx="3"/>
            <a:endCxn id="32779" idx="1"/>
          </p:cNvCxnSpPr>
          <p:nvPr/>
        </p:nvCxnSpPr>
        <p:spPr bwMode="auto">
          <a:xfrm flipV="1">
            <a:off x="3576638" y="5029200"/>
            <a:ext cx="909637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AutoShape 17"/>
          <p:cNvCxnSpPr>
            <a:cxnSpLocks noChangeShapeType="1"/>
            <a:stCxn id="32775" idx="3"/>
            <a:endCxn id="32776" idx="1"/>
          </p:cNvCxnSpPr>
          <p:nvPr/>
        </p:nvCxnSpPr>
        <p:spPr bwMode="auto">
          <a:xfrm>
            <a:off x="3576638" y="5187950"/>
            <a:ext cx="906462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88" name="Line 20"/>
          <p:cNvSpPr>
            <a:spLocks noChangeShapeType="1"/>
          </p:cNvSpPr>
          <p:nvPr/>
        </p:nvSpPr>
        <p:spPr bwMode="auto">
          <a:xfrm flipV="1">
            <a:off x="5241925" y="4779963"/>
            <a:ext cx="930275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V="1">
            <a:off x="5241925" y="5029200"/>
            <a:ext cx="930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0" name="Line 23"/>
          <p:cNvSpPr>
            <a:spLocks noChangeShapeType="1"/>
          </p:cNvSpPr>
          <p:nvPr/>
        </p:nvSpPr>
        <p:spPr bwMode="auto">
          <a:xfrm>
            <a:off x="5245100" y="5029200"/>
            <a:ext cx="927100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 flipV="1">
            <a:off x="5245100" y="5434013"/>
            <a:ext cx="9271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2" name="Line 25"/>
          <p:cNvSpPr>
            <a:spLocks noChangeShapeType="1"/>
          </p:cNvSpPr>
          <p:nvPr/>
        </p:nvSpPr>
        <p:spPr bwMode="auto">
          <a:xfrm flipV="1">
            <a:off x="5245100" y="5683250"/>
            <a:ext cx="930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3" name="Line 26"/>
          <p:cNvSpPr>
            <a:spLocks noChangeShapeType="1"/>
          </p:cNvSpPr>
          <p:nvPr/>
        </p:nvSpPr>
        <p:spPr bwMode="auto">
          <a:xfrm>
            <a:off x="5248275" y="5683250"/>
            <a:ext cx="923925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4" name="Line 27"/>
          <p:cNvSpPr>
            <a:spLocks noChangeShapeType="1"/>
          </p:cNvSpPr>
          <p:nvPr/>
        </p:nvSpPr>
        <p:spPr bwMode="auto">
          <a:xfrm flipV="1">
            <a:off x="5248275" y="3771900"/>
            <a:ext cx="93345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5" name="Line 28"/>
          <p:cNvSpPr>
            <a:spLocks noChangeShapeType="1"/>
          </p:cNvSpPr>
          <p:nvPr/>
        </p:nvSpPr>
        <p:spPr bwMode="auto">
          <a:xfrm flipV="1">
            <a:off x="5248275" y="4014788"/>
            <a:ext cx="930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5251450" y="4014788"/>
            <a:ext cx="920750" cy="255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 flipV="1">
            <a:off x="5251450" y="3086100"/>
            <a:ext cx="930275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8" name="Line 31"/>
          <p:cNvSpPr>
            <a:spLocks noChangeShapeType="1"/>
          </p:cNvSpPr>
          <p:nvPr/>
        </p:nvSpPr>
        <p:spPr bwMode="auto">
          <a:xfrm flipV="1">
            <a:off x="5251450" y="3335338"/>
            <a:ext cx="930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799" name="Line 32"/>
          <p:cNvSpPr>
            <a:spLocks noChangeShapeType="1"/>
          </p:cNvSpPr>
          <p:nvPr/>
        </p:nvSpPr>
        <p:spPr bwMode="auto">
          <a:xfrm>
            <a:off x="5254625" y="3335338"/>
            <a:ext cx="9271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2800" name="Rectangle 33"/>
          <p:cNvSpPr>
            <a:spLocks noChangeArrowheads="1"/>
          </p:cNvSpPr>
          <p:nvPr/>
        </p:nvSpPr>
        <p:spPr bwMode="auto">
          <a:xfrm>
            <a:off x="2743200" y="4395788"/>
            <a:ext cx="1439863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slovo 1</a:t>
            </a:r>
          </a:p>
        </p:txBody>
      </p:sp>
      <p:sp>
        <p:nvSpPr>
          <p:cNvPr id="32801" name="Rectangle 34"/>
          <p:cNvSpPr>
            <a:spLocks noChangeArrowheads="1"/>
          </p:cNvSpPr>
          <p:nvPr/>
        </p:nvSpPr>
        <p:spPr bwMode="auto">
          <a:xfrm>
            <a:off x="4191000" y="4395788"/>
            <a:ext cx="1439863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slovo 2</a:t>
            </a:r>
          </a:p>
        </p:txBody>
      </p:sp>
      <p:sp>
        <p:nvSpPr>
          <p:cNvPr id="32802" name="Rectangle 35"/>
          <p:cNvSpPr>
            <a:spLocks noChangeArrowheads="1"/>
          </p:cNvSpPr>
          <p:nvPr/>
        </p:nvSpPr>
        <p:spPr bwMode="auto">
          <a:xfrm>
            <a:off x="5646738" y="4395788"/>
            <a:ext cx="1439862" cy="25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000"/>
              <a:t>slovo 3</a:t>
            </a:r>
          </a:p>
        </p:txBody>
      </p:sp>
      <p:sp>
        <p:nvSpPr>
          <p:cNvPr id="32803" name="Text Box 36"/>
          <p:cNvSpPr txBox="1">
            <a:spLocks noChangeArrowheads="1"/>
          </p:cNvSpPr>
          <p:nvPr/>
        </p:nvSpPr>
        <p:spPr bwMode="auto">
          <a:xfrm>
            <a:off x="6369050" y="30861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0,01</a:t>
            </a:r>
          </a:p>
        </p:txBody>
      </p:sp>
      <p:sp>
        <p:nvSpPr>
          <p:cNvPr id="32804" name="Text Box 37"/>
          <p:cNvSpPr txBox="1">
            <a:spLocks noChangeArrowheads="1"/>
          </p:cNvSpPr>
          <p:nvPr/>
        </p:nvSpPr>
        <p:spPr bwMode="auto">
          <a:xfrm>
            <a:off x="6369050" y="37719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0,09</a:t>
            </a:r>
          </a:p>
        </p:txBody>
      </p:sp>
      <p:sp>
        <p:nvSpPr>
          <p:cNvPr id="32805" name="Text Box 38"/>
          <p:cNvSpPr txBox="1">
            <a:spLocks noChangeArrowheads="1"/>
          </p:cNvSpPr>
          <p:nvPr/>
        </p:nvSpPr>
        <p:spPr bwMode="auto">
          <a:xfrm>
            <a:off x="6369050" y="4779963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0,005</a:t>
            </a:r>
          </a:p>
        </p:txBody>
      </p:sp>
      <p:sp>
        <p:nvSpPr>
          <p:cNvPr id="32806" name="Text Box 39"/>
          <p:cNvSpPr txBox="1">
            <a:spLocks noChangeArrowheads="1"/>
          </p:cNvSpPr>
          <p:nvPr/>
        </p:nvSpPr>
        <p:spPr bwMode="auto">
          <a:xfrm>
            <a:off x="6369050" y="5475288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0,01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37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37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D717608-87CB-4191-864D-AE649903C6F3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31</a:t>
            </a:fld>
            <a:endParaRPr lang="en-CA" altLang="cs-CZ" sz="1400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Hledání cesty projitím všech možností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Počet možných cest roste exponenciálně s počtem slov ve větě. Pro větu o 16 slovech (průměr) s průměrným počtem 2 značek na slovo je to 65536 cest. Pro větu o 32 slovech (nijak neobvyklé) už to budou 4 miliardy cest.</a:t>
            </a:r>
          </a:p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Metoda je velmi náročná na čas.</a:t>
            </a:r>
          </a:p>
          <a:p>
            <a:pPr>
              <a:buFont typeface="Wingdings" pitchFamily="2" charset="2"/>
              <a:buChar char="J"/>
            </a:pPr>
            <a:r>
              <a:rPr lang="cs-CZ" altLang="cs-CZ" sz="2400" smtClean="0"/>
              <a:t>Ale najde opravdové maximum.</a:t>
            </a:r>
          </a:p>
          <a:p>
            <a:pPr>
              <a:buFont typeface="Wingdings" pitchFamily="2" charset="2"/>
              <a:buChar char="J"/>
            </a:pPr>
            <a:r>
              <a:rPr lang="cs-CZ" altLang="cs-CZ" sz="2400" smtClean="0"/>
              <a:t>Snižuje se chyba způsobená předpokladem, že značka slova závisí jen na jedné předcházející, ne na všech. Zvolená cesta do jisté míry reprezentuje i kontext ostatních předcházejících značek.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48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48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04DAD206-D922-480D-A536-C68711841DB8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32</a:t>
            </a:fld>
            <a:endParaRPr lang="en-CA" altLang="cs-CZ" sz="1400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Kompromis: Viterbiho hledání (Trellis)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/>
              <a:t>Nepamatovat si všechny cesty, ale </a:t>
            </a:r>
            <a:r>
              <a:rPr lang="cs-CZ" altLang="cs-CZ" sz="2400" i="1" smtClean="0"/>
              <a:t>n</a:t>
            </a:r>
            <a:r>
              <a:rPr lang="cs-CZ" altLang="cs-CZ" sz="2400" smtClean="0"/>
              <a:t>  (např. 5) nejlepších.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Při zpracování nového slova každou z nich rozšířit nejvýše </a:t>
            </a:r>
            <a:r>
              <a:rPr lang="cs-CZ" altLang="cs-CZ" sz="2400" i="1" smtClean="0"/>
              <a:t>n</a:t>
            </a:r>
            <a:r>
              <a:rPr lang="cs-CZ" altLang="cs-CZ" sz="2400" smtClean="0"/>
              <a:t> způsoby (těmi nejlepšími možnými).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Ze vzniklých </a:t>
            </a:r>
            <a:r>
              <a:rPr lang="cs-CZ" altLang="cs-CZ" sz="2400" i="1" smtClean="0"/>
              <a:t>n×n</a:t>
            </a:r>
            <a:r>
              <a:rPr lang="cs-CZ" altLang="cs-CZ" sz="2400" smtClean="0"/>
              <a:t> cest vybrat </a:t>
            </a:r>
            <a:r>
              <a:rPr lang="cs-CZ" altLang="cs-CZ" sz="2400" i="1" smtClean="0"/>
              <a:t>n</a:t>
            </a:r>
            <a:r>
              <a:rPr lang="cs-CZ" altLang="cs-CZ" sz="2400" smtClean="0"/>
              <a:t> nejlepších, ostatní zahodit.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Na konci vybrat nejlepší přeživší cestu.</a:t>
            </a:r>
          </a:p>
          <a:p>
            <a:pPr>
              <a:lnSpc>
                <a:spcPct val="90000"/>
              </a:lnSpc>
            </a:pPr>
            <a:r>
              <a:rPr lang="cs-CZ" altLang="cs-CZ" sz="2400" smtClean="0"/>
              <a:t>Pro </a:t>
            </a:r>
            <a:r>
              <a:rPr lang="cs-CZ" altLang="cs-CZ" sz="2400" i="1" smtClean="0"/>
              <a:t>n</a:t>
            </a:r>
            <a:r>
              <a:rPr lang="cs-CZ" altLang="cs-CZ" sz="2400" smtClean="0"/>
              <a:t>=1 jde o hladový algoritmus.</a:t>
            </a:r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endParaRPr lang="cs-CZ" altLang="cs-CZ" sz="2400" smtClean="0"/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r>
              <a:rPr lang="cs-CZ" altLang="cs-CZ" sz="2400" smtClean="0"/>
              <a:t>Máme možnost opravit dřívější chybné rozhodnutí.</a:t>
            </a:r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r>
              <a:rPr lang="cs-CZ" altLang="cs-CZ" sz="2400" smtClean="0"/>
              <a:t>Časovou náročnost lze regulovat velikostí </a:t>
            </a:r>
            <a:r>
              <a:rPr lang="cs-CZ" altLang="cs-CZ" sz="2400" i="1" smtClean="0"/>
              <a:t>n</a:t>
            </a:r>
            <a:r>
              <a:rPr lang="cs-CZ" altLang="cs-CZ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58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58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6B6C98F-E99A-4605-9428-DCCE7F971514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33</a:t>
            </a:fld>
            <a:endParaRPr lang="en-CA" altLang="cs-CZ" sz="1400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Viterbiho hledání</a:t>
            </a:r>
          </a:p>
        </p:txBody>
      </p:sp>
      <p:grpSp>
        <p:nvGrpSpPr>
          <p:cNvPr id="35846" name="Group 85"/>
          <p:cNvGrpSpPr>
            <a:grpSpLocks/>
          </p:cNvGrpSpPr>
          <p:nvPr/>
        </p:nvGrpSpPr>
        <p:grpSpPr bwMode="auto">
          <a:xfrm>
            <a:off x="2667000" y="2057400"/>
            <a:ext cx="1524000" cy="3352800"/>
            <a:chOff x="1680" y="1296"/>
            <a:chExt cx="960" cy="2112"/>
          </a:xfrm>
        </p:grpSpPr>
        <p:sp>
          <p:nvSpPr>
            <p:cNvPr id="35871" name="Line 4"/>
            <p:cNvSpPr>
              <a:spLocks noChangeShapeType="1"/>
            </p:cNvSpPr>
            <p:nvPr/>
          </p:nvSpPr>
          <p:spPr bwMode="auto">
            <a:xfrm flipV="1">
              <a:off x="2160" y="211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2" name="Line 5"/>
            <p:cNvSpPr>
              <a:spLocks noChangeShapeType="1"/>
            </p:cNvSpPr>
            <p:nvPr/>
          </p:nvSpPr>
          <p:spPr bwMode="auto">
            <a:xfrm flipV="1">
              <a:off x="2160" y="2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3" name="Line 6"/>
            <p:cNvSpPr>
              <a:spLocks noChangeShapeType="1"/>
            </p:cNvSpPr>
            <p:nvPr/>
          </p:nvSpPr>
          <p:spPr bwMode="auto">
            <a:xfrm>
              <a:off x="2160" y="235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4" name="Line 7"/>
            <p:cNvSpPr>
              <a:spLocks noChangeShapeType="1"/>
            </p:cNvSpPr>
            <p:nvPr/>
          </p:nvSpPr>
          <p:spPr bwMode="auto">
            <a:xfrm flipV="1">
              <a:off x="2160" y="28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5" name="Line 8"/>
            <p:cNvSpPr>
              <a:spLocks noChangeShapeType="1"/>
            </p:cNvSpPr>
            <p:nvPr/>
          </p:nvSpPr>
          <p:spPr bwMode="auto">
            <a:xfrm flipV="1">
              <a:off x="2160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6" name="Line 9"/>
            <p:cNvSpPr>
              <a:spLocks noChangeShapeType="1"/>
            </p:cNvSpPr>
            <p:nvPr/>
          </p:nvSpPr>
          <p:spPr bwMode="auto">
            <a:xfrm>
              <a:off x="2160" y="307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7" name="Line 10"/>
            <p:cNvSpPr>
              <a:spLocks noChangeShapeType="1"/>
            </p:cNvSpPr>
            <p:nvPr/>
          </p:nvSpPr>
          <p:spPr bwMode="auto">
            <a:xfrm flipV="1">
              <a:off x="2160" y="139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8" name="Line 11"/>
            <p:cNvSpPr>
              <a:spLocks noChangeShapeType="1"/>
            </p:cNvSpPr>
            <p:nvPr/>
          </p:nvSpPr>
          <p:spPr bwMode="auto">
            <a:xfrm flipV="1">
              <a:off x="2160" y="16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9" name="Line 12"/>
            <p:cNvSpPr>
              <a:spLocks noChangeShapeType="1"/>
            </p:cNvSpPr>
            <p:nvPr/>
          </p:nvSpPr>
          <p:spPr bwMode="auto">
            <a:xfrm>
              <a:off x="2160" y="16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0" name="Line 13"/>
            <p:cNvSpPr>
              <a:spLocks noChangeShapeType="1"/>
            </p:cNvSpPr>
            <p:nvPr/>
          </p:nvSpPr>
          <p:spPr bwMode="auto">
            <a:xfrm flipH="1">
              <a:off x="1680" y="1632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1" name="Line 14"/>
            <p:cNvSpPr>
              <a:spLocks noChangeShapeType="1"/>
            </p:cNvSpPr>
            <p:nvPr/>
          </p:nvSpPr>
          <p:spPr bwMode="auto">
            <a:xfrm>
              <a:off x="1680" y="23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2" name="Line 15"/>
            <p:cNvSpPr>
              <a:spLocks noChangeShapeType="1"/>
            </p:cNvSpPr>
            <p:nvPr/>
          </p:nvSpPr>
          <p:spPr bwMode="auto">
            <a:xfrm>
              <a:off x="1680" y="2352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3" name="Line 16"/>
            <p:cNvSpPr>
              <a:spLocks noChangeShapeType="1"/>
            </p:cNvSpPr>
            <p:nvPr/>
          </p:nvSpPr>
          <p:spPr bwMode="auto">
            <a:xfrm flipV="1">
              <a:off x="2400" y="201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4" name="Line 17"/>
            <p:cNvSpPr>
              <a:spLocks noChangeShapeType="1"/>
            </p:cNvSpPr>
            <p:nvPr/>
          </p:nvSpPr>
          <p:spPr bwMode="auto">
            <a:xfrm>
              <a:off x="2400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5" name="Line 18"/>
            <p:cNvSpPr>
              <a:spLocks noChangeShapeType="1"/>
            </p:cNvSpPr>
            <p:nvPr/>
          </p:nvSpPr>
          <p:spPr bwMode="auto">
            <a:xfrm>
              <a:off x="2400" y="211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6" name="Line 19"/>
            <p:cNvSpPr>
              <a:spLocks noChangeShapeType="1"/>
            </p:cNvSpPr>
            <p:nvPr/>
          </p:nvSpPr>
          <p:spPr bwMode="auto">
            <a:xfrm flipV="1">
              <a:off x="2400" y="225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7" name="Line 20"/>
            <p:cNvSpPr>
              <a:spLocks noChangeShapeType="1"/>
            </p:cNvSpPr>
            <p:nvPr/>
          </p:nvSpPr>
          <p:spPr bwMode="auto">
            <a:xfrm>
              <a:off x="2400" y="2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8" name="Line 21"/>
            <p:cNvSpPr>
              <a:spLocks noChangeShapeType="1"/>
            </p:cNvSpPr>
            <p:nvPr/>
          </p:nvSpPr>
          <p:spPr bwMode="auto">
            <a:xfrm>
              <a:off x="2400" y="235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89" name="Line 22"/>
            <p:cNvSpPr>
              <a:spLocks noChangeShapeType="1"/>
            </p:cNvSpPr>
            <p:nvPr/>
          </p:nvSpPr>
          <p:spPr bwMode="auto">
            <a:xfrm flipV="1">
              <a:off x="2400" y="24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0" name="Line 23"/>
            <p:cNvSpPr>
              <a:spLocks noChangeShapeType="1"/>
            </p:cNvSpPr>
            <p:nvPr/>
          </p:nvSpPr>
          <p:spPr bwMode="auto">
            <a:xfrm>
              <a:off x="2400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1" name="Line 24"/>
            <p:cNvSpPr>
              <a:spLocks noChangeShapeType="1"/>
            </p:cNvSpPr>
            <p:nvPr/>
          </p:nvSpPr>
          <p:spPr bwMode="auto">
            <a:xfrm>
              <a:off x="2400" y="25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2" name="Line 25"/>
            <p:cNvSpPr>
              <a:spLocks noChangeShapeType="1"/>
            </p:cNvSpPr>
            <p:nvPr/>
          </p:nvSpPr>
          <p:spPr bwMode="auto">
            <a:xfrm flipV="1">
              <a:off x="2400" y="273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3" name="Line 26"/>
            <p:cNvSpPr>
              <a:spLocks noChangeShapeType="1"/>
            </p:cNvSpPr>
            <p:nvPr/>
          </p:nvSpPr>
          <p:spPr bwMode="auto">
            <a:xfrm>
              <a:off x="2400" y="28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4" name="Line 27"/>
            <p:cNvSpPr>
              <a:spLocks noChangeShapeType="1"/>
            </p:cNvSpPr>
            <p:nvPr/>
          </p:nvSpPr>
          <p:spPr bwMode="auto">
            <a:xfrm>
              <a:off x="2400" y="283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5" name="Line 28"/>
            <p:cNvSpPr>
              <a:spLocks noChangeShapeType="1"/>
            </p:cNvSpPr>
            <p:nvPr/>
          </p:nvSpPr>
          <p:spPr bwMode="auto">
            <a:xfrm flipV="1">
              <a:off x="2400" y="297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6" name="Line 29"/>
            <p:cNvSpPr>
              <a:spLocks noChangeShapeType="1"/>
            </p:cNvSpPr>
            <p:nvPr/>
          </p:nvSpPr>
          <p:spPr bwMode="auto">
            <a:xfrm>
              <a:off x="2400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7" name="Line 30"/>
            <p:cNvSpPr>
              <a:spLocks noChangeShapeType="1"/>
            </p:cNvSpPr>
            <p:nvPr/>
          </p:nvSpPr>
          <p:spPr bwMode="auto">
            <a:xfrm>
              <a:off x="2400" y="307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8" name="Line 31"/>
            <p:cNvSpPr>
              <a:spLocks noChangeShapeType="1"/>
            </p:cNvSpPr>
            <p:nvPr/>
          </p:nvSpPr>
          <p:spPr bwMode="auto">
            <a:xfrm flipV="1">
              <a:off x="2400" y="321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99" name="Line 32"/>
            <p:cNvSpPr>
              <a:spLocks noChangeShapeType="1"/>
            </p:cNvSpPr>
            <p:nvPr/>
          </p:nvSpPr>
          <p:spPr bwMode="auto">
            <a:xfrm>
              <a:off x="240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0" name="Line 33"/>
            <p:cNvSpPr>
              <a:spLocks noChangeShapeType="1"/>
            </p:cNvSpPr>
            <p:nvPr/>
          </p:nvSpPr>
          <p:spPr bwMode="auto">
            <a:xfrm>
              <a:off x="2400" y="331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1" name="Line 34"/>
            <p:cNvSpPr>
              <a:spLocks noChangeShapeType="1"/>
            </p:cNvSpPr>
            <p:nvPr/>
          </p:nvSpPr>
          <p:spPr bwMode="auto">
            <a:xfrm flipV="1">
              <a:off x="2400" y="177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2" name="Line 35"/>
            <p:cNvSpPr>
              <a:spLocks noChangeShapeType="1"/>
            </p:cNvSpPr>
            <p:nvPr/>
          </p:nvSpPr>
          <p:spPr bwMode="auto">
            <a:xfrm>
              <a:off x="2400" y="18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3" name="Line 36"/>
            <p:cNvSpPr>
              <a:spLocks noChangeShapeType="1"/>
            </p:cNvSpPr>
            <p:nvPr/>
          </p:nvSpPr>
          <p:spPr bwMode="auto">
            <a:xfrm>
              <a:off x="2400" y="187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4" name="Line 37"/>
            <p:cNvSpPr>
              <a:spLocks noChangeShapeType="1"/>
            </p:cNvSpPr>
            <p:nvPr/>
          </p:nvSpPr>
          <p:spPr bwMode="auto">
            <a:xfrm flipV="1">
              <a:off x="2400" y="153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5" name="Line 38"/>
            <p:cNvSpPr>
              <a:spLocks noChangeShapeType="1"/>
            </p:cNvSpPr>
            <p:nvPr/>
          </p:nvSpPr>
          <p:spPr bwMode="auto">
            <a:xfrm>
              <a:off x="2400" y="16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6" name="Line 39"/>
            <p:cNvSpPr>
              <a:spLocks noChangeShapeType="1"/>
            </p:cNvSpPr>
            <p:nvPr/>
          </p:nvSpPr>
          <p:spPr bwMode="auto">
            <a:xfrm>
              <a:off x="2400" y="163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7" name="Line 40"/>
            <p:cNvSpPr>
              <a:spLocks noChangeShapeType="1"/>
            </p:cNvSpPr>
            <p:nvPr/>
          </p:nvSpPr>
          <p:spPr bwMode="auto">
            <a:xfrm flipV="1">
              <a:off x="2400" y="12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8" name="Line 41"/>
            <p:cNvSpPr>
              <a:spLocks noChangeShapeType="1"/>
            </p:cNvSpPr>
            <p:nvPr/>
          </p:nvSpPr>
          <p:spPr bwMode="auto">
            <a:xfrm>
              <a:off x="2400" y="13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909" name="Line 42"/>
            <p:cNvSpPr>
              <a:spLocks noChangeShapeType="1"/>
            </p:cNvSpPr>
            <p:nvPr/>
          </p:nvSpPr>
          <p:spPr bwMode="auto">
            <a:xfrm>
              <a:off x="2400" y="13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5847" name="Group 87"/>
          <p:cNvGrpSpPr>
            <a:grpSpLocks/>
          </p:cNvGrpSpPr>
          <p:nvPr/>
        </p:nvGrpSpPr>
        <p:grpSpPr bwMode="auto">
          <a:xfrm>
            <a:off x="5562600" y="2209800"/>
            <a:ext cx="1524000" cy="3048000"/>
            <a:chOff x="3504" y="1392"/>
            <a:chExt cx="960" cy="1920"/>
          </a:xfrm>
        </p:grpSpPr>
        <p:sp>
          <p:nvSpPr>
            <p:cNvPr id="35850" name="Line 43"/>
            <p:cNvSpPr>
              <a:spLocks noChangeShapeType="1"/>
            </p:cNvSpPr>
            <p:nvPr/>
          </p:nvSpPr>
          <p:spPr bwMode="auto">
            <a:xfrm flipV="1">
              <a:off x="3984" y="211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1" name="Line 44"/>
            <p:cNvSpPr>
              <a:spLocks noChangeShapeType="1"/>
            </p:cNvSpPr>
            <p:nvPr/>
          </p:nvSpPr>
          <p:spPr bwMode="auto">
            <a:xfrm flipV="1">
              <a:off x="3984" y="23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2" name="Line 45"/>
            <p:cNvSpPr>
              <a:spLocks noChangeShapeType="1"/>
            </p:cNvSpPr>
            <p:nvPr/>
          </p:nvSpPr>
          <p:spPr bwMode="auto">
            <a:xfrm>
              <a:off x="3984" y="235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3" name="Line 46"/>
            <p:cNvSpPr>
              <a:spLocks noChangeShapeType="1"/>
            </p:cNvSpPr>
            <p:nvPr/>
          </p:nvSpPr>
          <p:spPr bwMode="auto">
            <a:xfrm flipV="1">
              <a:off x="3984" y="28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4" name="Line 47"/>
            <p:cNvSpPr>
              <a:spLocks noChangeShapeType="1"/>
            </p:cNvSpPr>
            <p:nvPr/>
          </p:nvSpPr>
          <p:spPr bwMode="auto">
            <a:xfrm flipV="1">
              <a:off x="3984" y="30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5" name="Line 48"/>
            <p:cNvSpPr>
              <a:spLocks noChangeShapeType="1"/>
            </p:cNvSpPr>
            <p:nvPr/>
          </p:nvSpPr>
          <p:spPr bwMode="auto">
            <a:xfrm>
              <a:off x="3984" y="307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6" name="Line 49"/>
            <p:cNvSpPr>
              <a:spLocks noChangeShapeType="1"/>
            </p:cNvSpPr>
            <p:nvPr/>
          </p:nvSpPr>
          <p:spPr bwMode="auto">
            <a:xfrm flipV="1">
              <a:off x="3984" y="139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7" name="Line 50"/>
            <p:cNvSpPr>
              <a:spLocks noChangeShapeType="1"/>
            </p:cNvSpPr>
            <p:nvPr/>
          </p:nvSpPr>
          <p:spPr bwMode="auto">
            <a:xfrm flipV="1">
              <a:off x="3984" y="16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8" name="Line 51"/>
            <p:cNvSpPr>
              <a:spLocks noChangeShapeType="1"/>
            </p:cNvSpPr>
            <p:nvPr/>
          </p:nvSpPr>
          <p:spPr bwMode="auto">
            <a:xfrm>
              <a:off x="3984" y="163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9" name="Line 52"/>
            <p:cNvSpPr>
              <a:spLocks noChangeShapeType="1"/>
            </p:cNvSpPr>
            <p:nvPr/>
          </p:nvSpPr>
          <p:spPr bwMode="auto">
            <a:xfrm flipH="1">
              <a:off x="3504" y="1632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0" name="Line 53"/>
            <p:cNvSpPr>
              <a:spLocks noChangeShapeType="1"/>
            </p:cNvSpPr>
            <p:nvPr/>
          </p:nvSpPr>
          <p:spPr bwMode="auto">
            <a:xfrm>
              <a:off x="3504" y="23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1" name="Line 54"/>
            <p:cNvSpPr>
              <a:spLocks noChangeShapeType="1"/>
            </p:cNvSpPr>
            <p:nvPr/>
          </p:nvSpPr>
          <p:spPr bwMode="auto">
            <a:xfrm>
              <a:off x="3504" y="2352"/>
              <a:ext cx="48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2" name="Line 55"/>
            <p:cNvSpPr>
              <a:spLocks noChangeShapeType="1"/>
            </p:cNvSpPr>
            <p:nvPr/>
          </p:nvSpPr>
          <p:spPr bwMode="auto">
            <a:xfrm flipV="1">
              <a:off x="4224" y="201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3" name="Line 56"/>
            <p:cNvSpPr>
              <a:spLocks noChangeShapeType="1"/>
            </p:cNvSpPr>
            <p:nvPr/>
          </p:nvSpPr>
          <p:spPr bwMode="auto">
            <a:xfrm>
              <a:off x="4224" y="21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4" name="Line 57"/>
            <p:cNvSpPr>
              <a:spLocks noChangeShapeType="1"/>
            </p:cNvSpPr>
            <p:nvPr/>
          </p:nvSpPr>
          <p:spPr bwMode="auto">
            <a:xfrm>
              <a:off x="4224" y="211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5" name="Line 64"/>
            <p:cNvSpPr>
              <a:spLocks noChangeShapeType="1"/>
            </p:cNvSpPr>
            <p:nvPr/>
          </p:nvSpPr>
          <p:spPr bwMode="auto">
            <a:xfrm flipV="1">
              <a:off x="4224" y="249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6" name="Line 65"/>
            <p:cNvSpPr>
              <a:spLocks noChangeShapeType="1"/>
            </p:cNvSpPr>
            <p:nvPr/>
          </p:nvSpPr>
          <p:spPr bwMode="auto">
            <a:xfrm>
              <a:off x="4224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7" name="Line 66"/>
            <p:cNvSpPr>
              <a:spLocks noChangeShapeType="1"/>
            </p:cNvSpPr>
            <p:nvPr/>
          </p:nvSpPr>
          <p:spPr bwMode="auto">
            <a:xfrm>
              <a:off x="4224" y="25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8" name="Line 76"/>
            <p:cNvSpPr>
              <a:spLocks noChangeShapeType="1"/>
            </p:cNvSpPr>
            <p:nvPr/>
          </p:nvSpPr>
          <p:spPr bwMode="auto">
            <a:xfrm flipV="1">
              <a:off x="4224" y="1536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69" name="Line 77"/>
            <p:cNvSpPr>
              <a:spLocks noChangeShapeType="1"/>
            </p:cNvSpPr>
            <p:nvPr/>
          </p:nvSpPr>
          <p:spPr bwMode="auto">
            <a:xfrm>
              <a:off x="4224" y="163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70" name="Line 78"/>
            <p:cNvSpPr>
              <a:spLocks noChangeShapeType="1"/>
            </p:cNvSpPr>
            <p:nvPr/>
          </p:nvSpPr>
          <p:spPr bwMode="auto">
            <a:xfrm>
              <a:off x="4224" y="163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48" name="Text Box 82"/>
          <p:cNvSpPr txBox="1">
            <a:spLocks noChangeArrowheads="1"/>
          </p:cNvSpPr>
          <p:nvPr/>
        </p:nvSpPr>
        <p:spPr bwMode="auto">
          <a:xfrm>
            <a:off x="4521200" y="35052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třeba</a:t>
            </a:r>
          </a:p>
        </p:txBody>
      </p:sp>
      <p:sp>
        <p:nvSpPr>
          <p:cNvPr id="35849" name="Text Box 83"/>
          <p:cNvSpPr txBox="1">
            <a:spLocks noChangeArrowheads="1"/>
          </p:cNvSpPr>
          <p:nvPr/>
        </p:nvSpPr>
        <p:spPr bwMode="auto">
          <a:xfrm>
            <a:off x="1644650" y="3505200"/>
            <a:ext cx="86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/>
              <a:t>místo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68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92B77FE-5285-46F4-A686-C8D812D627D6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34</a:t>
            </a:fld>
            <a:endParaRPr lang="en-CA" altLang="cs-CZ" sz="140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Viterbi: pozor na nuly!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Pozor na řídká data!</a:t>
            </a:r>
          </a:p>
          <a:p>
            <a:pPr lvl="1"/>
            <a:r>
              <a:rPr lang="cs-CZ" altLang="cs-CZ" smtClean="0"/>
              <a:t>Má-li něco četnost 0, vynuluje se celý součin.</a:t>
            </a:r>
          </a:p>
          <a:p>
            <a:r>
              <a:rPr lang="cs-CZ" altLang="cs-CZ" smtClean="0"/>
              <a:t>Nuly dokážou Viterbiho úplně zničit.</a:t>
            </a:r>
          </a:p>
          <a:p>
            <a:r>
              <a:rPr lang="cs-CZ" altLang="cs-CZ" smtClean="0"/>
              <a:t>Řešení: </a:t>
            </a:r>
            <a:r>
              <a:rPr lang="cs-CZ" altLang="cs-CZ" b="1" smtClean="0"/>
              <a:t>vyhlazování</a:t>
            </a:r>
            <a:r>
              <a:rPr lang="cs-CZ" altLang="cs-CZ" smtClean="0"/>
              <a:t> (za chvíli).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789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78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F6425145-E69C-4D80-B075-E58EFC1F1F78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35</a:t>
            </a:fld>
            <a:endParaRPr lang="en-CA" altLang="cs-CZ" sz="140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Problém: nulové pravděpodobnosti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Řada správných dvojic se vůbec nevyskytla v trénovacích datech </a:t>
            </a:r>
            <a:r>
              <a:rPr lang="cs-CZ" altLang="cs-CZ" sz="2400" smtClean="0">
                <a:sym typeface="Symbol" pitchFamily="18" charset="2"/>
              </a:rPr>
              <a:t></a:t>
            </a:r>
            <a:r>
              <a:rPr lang="cs-CZ" altLang="cs-CZ" sz="2400" smtClean="0"/>
              <a:t> má pravděpodobnost 0.</a:t>
            </a:r>
          </a:p>
          <a:p>
            <a:r>
              <a:rPr lang="cs-CZ" altLang="cs-CZ" sz="2400" smtClean="0"/>
              <a:t>Znamená to, že se nevyskytnou nikdy? Ne!</a:t>
            </a:r>
          </a:p>
          <a:p>
            <a:r>
              <a:rPr lang="cs-CZ" altLang="cs-CZ" sz="2400" smtClean="0"/>
              <a:t>Např. u značkování je rozdíl mezi značkou, kterou pro dané slovo nepřipouští ani morfologická analýza, a značkou, kterou jsme pouze v daném kontextu ještě neviděli.</a:t>
            </a:r>
          </a:p>
          <a:p>
            <a:r>
              <a:rPr lang="cs-CZ" altLang="cs-CZ" sz="2400" smtClean="0"/>
              <a:t>Proto je snaha se nulovým pravděpodobnostem vyhnout. Tomu se říká </a:t>
            </a:r>
            <a:r>
              <a:rPr lang="cs-CZ" altLang="cs-CZ" sz="2400" b="1" smtClean="0"/>
              <a:t>vyhlazování</a:t>
            </a:r>
            <a:r>
              <a:rPr lang="cs-CZ" altLang="cs-CZ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89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89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F43C202-3ABF-4367-965F-C1EB37AE80B7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36</a:t>
            </a:fld>
            <a:endParaRPr lang="en-CA" altLang="cs-CZ" sz="140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Problém: nulové pravděpodobnosti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Příklad: rozpoznávání řeči.</a:t>
            </a:r>
          </a:p>
          <a:p>
            <a:pPr lvl="1"/>
            <a:r>
              <a:rPr lang="cs-CZ" altLang="cs-CZ" sz="2000" smtClean="0"/>
              <a:t>Akustický model: p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 = p(slovo|zvuk).</a:t>
            </a:r>
          </a:p>
          <a:p>
            <a:pPr lvl="1"/>
            <a:r>
              <a:rPr lang="cs-CZ" altLang="cs-CZ" sz="2000" smtClean="0"/>
              <a:t>Jazykový model: p</a:t>
            </a:r>
            <a:r>
              <a:rPr lang="cs-CZ" altLang="cs-CZ" sz="2000" baseline="-25000" smtClean="0"/>
              <a:t>j</a:t>
            </a:r>
            <a:r>
              <a:rPr lang="cs-CZ" altLang="cs-CZ" sz="2000" smtClean="0"/>
              <a:t> = p(slovo|předcházející slovo).</a:t>
            </a:r>
          </a:p>
          <a:p>
            <a:pPr lvl="1"/>
            <a:r>
              <a:rPr lang="cs-CZ" altLang="cs-CZ" sz="2000" smtClean="0"/>
              <a:t>p(slovo) = p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 . p</a:t>
            </a:r>
            <a:r>
              <a:rPr lang="cs-CZ" altLang="cs-CZ" sz="2000" baseline="-25000" smtClean="0"/>
              <a:t>j</a:t>
            </a:r>
          </a:p>
          <a:p>
            <a:r>
              <a:rPr lang="cs-CZ" altLang="cs-CZ" sz="2400" smtClean="0"/>
              <a:t>Pokud p</a:t>
            </a:r>
            <a:r>
              <a:rPr lang="cs-CZ" altLang="cs-CZ" sz="2400" baseline="-25000" smtClean="0"/>
              <a:t>j</a:t>
            </a:r>
            <a:r>
              <a:rPr lang="cs-CZ" altLang="cs-CZ" sz="2400" smtClean="0"/>
              <a:t> = 0, pak i p = 0 bez ohledu na p</a:t>
            </a:r>
            <a:r>
              <a:rPr lang="cs-CZ" altLang="cs-CZ" sz="2400" baseline="-25000" smtClean="0"/>
              <a:t>a</a:t>
            </a:r>
            <a:r>
              <a:rPr lang="cs-CZ" altLang="cs-CZ" sz="2400" smtClean="0"/>
              <a:t>. Co když p</a:t>
            </a:r>
            <a:r>
              <a:rPr lang="cs-CZ" altLang="cs-CZ" sz="2400" baseline="-25000" smtClean="0"/>
              <a:t>a</a:t>
            </a:r>
            <a:r>
              <a:rPr lang="cs-CZ" altLang="cs-CZ" sz="2400" smtClean="0"/>
              <a:t> = 1?</a:t>
            </a:r>
          </a:p>
          <a:p>
            <a:endParaRPr lang="cs-CZ" altLang="cs-CZ" sz="2400" smtClean="0"/>
          </a:p>
          <a:p>
            <a:r>
              <a:rPr lang="cs-CZ" altLang="cs-CZ" sz="2400" smtClean="0"/>
              <a:t>Možné řešení: přičíst ke všem četnostem malou konstantu, např. 1. Pokud trénovací data obsahovala 10000 dvojic slov (tj. 10000 slov), pak vše, co se nevyskytlo, má pravděpodobnost 1/10001.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3993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399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CE60C62-A507-496B-8B2D-4465C8B5C4FC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37</a:t>
            </a:fld>
            <a:endParaRPr lang="en-CA" altLang="cs-CZ" sz="1400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Problém: jak jemněji rozlišit neznámá slova?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J"/>
            </a:pPr>
            <a:r>
              <a:rPr lang="cs-CZ" altLang="cs-CZ" sz="2400" smtClean="0"/>
              <a:t>Přičtení konstanty je jednoduché a rychlé, neklade žádné nové nároky na zpracování dat.</a:t>
            </a:r>
          </a:p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Nedělá ale rozdíl mezi tím, co jsme neviděli a tím, o čem předem </a:t>
            </a:r>
            <a:r>
              <a:rPr lang="cs-CZ" altLang="cs-CZ" sz="2400" i="1" smtClean="0"/>
              <a:t>víme</a:t>
            </a:r>
            <a:r>
              <a:rPr lang="cs-CZ" altLang="cs-CZ" sz="2400" smtClean="0"/>
              <a:t>, že je to nemožné.</a:t>
            </a:r>
          </a:p>
          <a:p>
            <a:pPr lvl="1"/>
            <a:r>
              <a:rPr lang="cs-CZ" altLang="cs-CZ" sz="2000" smtClean="0"/>
              <a:t>Řešení: těmto opravdu nemožným dát p = 0. (Opatrně!)</a:t>
            </a:r>
          </a:p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Neznámé dvojice slov jsou všechny hodnoceny stejně (rovnoměrné rozdělení pravděpodobností). Co když víme, že některé z nich jsou pravděpodobnější?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09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09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091E143-6BAB-4FF2-9761-FD96400E9F65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38</a:t>
            </a:fld>
            <a:endParaRPr lang="en-CA" altLang="cs-CZ" sz="1400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Problém: jak jemněji rozlišit neznámá slova?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Neznámé dvojice slov jsou všechny hodnoceny stejně (rovnoměrné rozdělení pravděpodobností). Co když víme, že některé z nich jsou pravděpodobnější?</a:t>
            </a:r>
          </a:p>
          <a:p>
            <a:r>
              <a:rPr lang="cs-CZ" altLang="cs-CZ" sz="2400" smtClean="0"/>
              <a:t>Konkrétně: dvojice slov sice v trénovacích datech nebyla, ale slova tam byla samostatně.</a:t>
            </a:r>
          </a:p>
          <a:p>
            <a:r>
              <a:rPr lang="cs-CZ" altLang="cs-CZ" sz="2400" smtClean="0"/>
              <a:t>Příklad: věta </a:t>
            </a:r>
            <a:r>
              <a:rPr lang="cs-CZ" altLang="cs-CZ" sz="2400" i="1" smtClean="0"/>
              <a:t>„</a:t>
            </a:r>
            <a:r>
              <a:rPr lang="cs-CZ" altLang="cs-CZ" sz="2400" i="1" smtClean="0">
                <a:solidFill>
                  <a:srgbClr val="FFFF00"/>
                </a:solidFill>
              </a:rPr>
              <a:t>To</a:t>
            </a:r>
            <a:r>
              <a:rPr lang="cs-CZ" altLang="cs-CZ" sz="2400" i="1" smtClean="0"/>
              <a:t>/PDNS1 </a:t>
            </a:r>
            <a:r>
              <a:rPr lang="cs-CZ" altLang="cs-CZ" sz="2400" i="1" smtClean="0">
                <a:solidFill>
                  <a:srgbClr val="FFFF00"/>
                </a:solidFill>
              </a:rPr>
              <a:t>je</a:t>
            </a:r>
            <a:r>
              <a:rPr lang="cs-CZ" altLang="cs-CZ" sz="2400" i="1" smtClean="0"/>
              <a:t>/VB-S-3P-AA </a:t>
            </a:r>
            <a:r>
              <a:rPr lang="cs-CZ" altLang="cs-CZ" sz="2400" i="1" smtClean="0">
                <a:solidFill>
                  <a:srgbClr val="FFFF00"/>
                </a:solidFill>
              </a:rPr>
              <a:t>hlavně</a:t>
            </a:r>
            <a:r>
              <a:rPr lang="cs-CZ" altLang="cs-CZ" sz="2400" i="1" smtClean="0"/>
              <a:t>/Dg-1A </a:t>
            </a:r>
            <a:r>
              <a:rPr lang="cs-CZ" altLang="cs-CZ" sz="2400" i="1" smtClean="0">
                <a:solidFill>
                  <a:srgbClr val="FFFF00"/>
                </a:solidFill>
              </a:rPr>
              <a:t>vaše</a:t>
            </a:r>
            <a:r>
              <a:rPr lang="cs-CZ" altLang="cs-CZ" sz="2400" i="1" smtClean="0"/>
              <a:t>/PSHS1-P2 </a:t>
            </a:r>
            <a:r>
              <a:rPr lang="cs-CZ" altLang="cs-CZ" sz="2400" i="1" smtClean="0">
                <a:solidFill>
                  <a:srgbClr val="FFFF00"/>
                </a:solidFill>
              </a:rPr>
              <a:t>věc</a:t>
            </a:r>
            <a:r>
              <a:rPr lang="cs-CZ" altLang="cs-CZ" sz="2400" i="1" smtClean="0"/>
              <a:t>/NNFS1-A </a:t>
            </a:r>
            <a:r>
              <a:rPr lang="cs-CZ" altLang="cs-CZ" sz="2400" i="1" smtClean="0">
                <a:solidFill>
                  <a:srgbClr val="FFFF00"/>
                </a:solidFill>
              </a:rPr>
              <a:t>.</a:t>
            </a:r>
            <a:r>
              <a:rPr lang="cs-CZ" altLang="cs-CZ" sz="2400" i="1" smtClean="0"/>
              <a:t>/Z:“</a:t>
            </a:r>
            <a:endParaRPr lang="cs-CZ" altLang="cs-CZ" sz="2400" smtClean="0"/>
          </a:p>
          <a:p>
            <a:pPr lvl="1"/>
            <a:r>
              <a:rPr lang="cs-CZ" altLang="cs-CZ" sz="2000" smtClean="0"/>
              <a:t>Nevyskytlo se ani </a:t>
            </a:r>
            <a:r>
              <a:rPr lang="cs-CZ" altLang="cs-CZ" sz="2000" i="1" smtClean="0"/>
              <a:t>(VB-S-3P-AA hlavně/Dg-1A)</a:t>
            </a:r>
            <a:r>
              <a:rPr lang="cs-CZ" altLang="cs-CZ" sz="2000" smtClean="0"/>
              <a:t>, ani </a:t>
            </a:r>
            <a:r>
              <a:rPr lang="cs-CZ" altLang="cs-CZ" sz="2000" i="1" smtClean="0"/>
              <a:t>(VB-S-3P-AA hlavně/NNFP1-A)</a:t>
            </a:r>
            <a:r>
              <a:rPr lang="cs-CZ" altLang="cs-CZ" sz="2000" smtClean="0"/>
              <a:t>.</a:t>
            </a:r>
          </a:p>
          <a:p>
            <a:pPr lvl="1"/>
            <a:r>
              <a:rPr lang="cs-CZ" altLang="cs-CZ" sz="2000" smtClean="0"/>
              <a:t>Avšak 45× se vyskytlo (v jiném kontextu) </a:t>
            </a:r>
            <a:r>
              <a:rPr lang="cs-CZ" altLang="cs-CZ" sz="2000" i="1" smtClean="0"/>
              <a:t>hlavně/Dg-1A</a:t>
            </a:r>
            <a:r>
              <a:rPr lang="cs-CZ" altLang="cs-CZ" sz="2000" smtClean="0"/>
              <a:t>, druhá možnost ani jednou.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198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19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56ADB8B-5A14-49FE-BD4B-93D9C0FA9A82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39</a:t>
            </a:fld>
            <a:endParaRPr lang="en-CA" altLang="cs-CZ" sz="1400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Řešení: lepší méně specifická informace než žádná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Neznáme-li pravděpodobnost dvojice slov, spokojíme se s pravděpodobností aktuálního slova.</a:t>
            </a:r>
          </a:p>
          <a:p>
            <a:pPr lvl="1"/>
            <a:r>
              <a:rPr lang="cs-CZ" altLang="cs-CZ" sz="2000" smtClean="0"/>
              <a:t>Poznámka: v anglické literatuře </a:t>
            </a:r>
            <a:r>
              <a:rPr lang="en-US" altLang="cs-CZ" sz="2000" b="1" i="1" smtClean="0">
                <a:solidFill>
                  <a:schemeClr val="folHlink"/>
                </a:solidFill>
              </a:rPr>
              <a:t>back off</a:t>
            </a:r>
            <a:r>
              <a:rPr lang="en-US" altLang="cs-CZ" sz="2000" i="1" smtClean="0"/>
              <a:t> to less specific info</a:t>
            </a:r>
            <a:r>
              <a:rPr lang="cs-CZ" altLang="cs-CZ" sz="2000" smtClean="0"/>
              <a:t>.</a:t>
            </a:r>
          </a:p>
          <a:p>
            <a:pPr lvl="1"/>
            <a:r>
              <a:rPr lang="cs-CZ" altLang="cs-CZ" sz="2000" smtClean="0"/>
              <a:t>Kombinace n-gramového modelu s (n–1)-gramovým.</a:t>
            </a:r>
          </a:p>
          <a:p>
            <a:pPr lvl="1"/>
            <a:r>
              <a:rPr lang="cs-CZ" altLang="cs-CZ" sz="2000" smtClean="0"/>
              <a:t>Pokud ani 1-gramový model (</a:t>
            </a:r>
            <a:r>
              <a:rPr lang="cs-CZ" altLang="cs-CZ" sz="2000" b="1" smtClean="0"/>
              <a:t>unigram</a:t>
            </a:r>
            <a:r>
              <a:rPr lang="cs-CZ" altLang="cs-CZ" sz="2000" smtClean="0"/>
              <a:t>) nepomůže, pak teprve nasadíme rovnoměrné rozdělení pravděpodobností (0-gram).</a:t>
            </a:r>
          </a:p>
          <a:p>
            <a:endParaRPr lang="cs-CZ" altLang="cs-CZ" sz="2400" smtClean="0"/>
          </a:p>
          <a:p>
            <a:r>
              <a:rPr lang="cs-CZ" altLang="cs-CZ" sz="2400" smtClean="0"/>
              <a:t>Potíž: kombinujeme několik pravděpodobnostních rozdělení, v každém z nich je součet p roven 1, tj. v kombinovaném modelu tomu tak není!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614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614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D11A8C8-9B60-488F-A9A0-323BFDB0E01A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en-CA" altLang="cs-CZ" sz="1400" smtClean="0"/>
          </a:p>
        </p:txBody>
      </p:sp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Extrémní mnohoznačnost</a:t>
            </a:r>
          </a:p>
        </p:txBody>
      </p:sp>
      <p:sp>
        <p:nvSpPr>
          <p:cNvPr id="615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/>
              <a:t>vlastní =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vlastní + AAMS1-1A | AAMS5-1A | AAMP1-1A | AAMP4-1A | AAMP5-1A | AAIS1-1A | AAIS4-1A | AAIS5-1A | AAIP1-1A | AAIP4-1A | AAIP5-1A | AAFS1-1A | AAFS2-1A | AAFS3-1A | AAFS4-1A | AAFS5-1A | AAFS6-1A | AAFS7-1A | AAFP1-1A | AAFP4-1A | AAFP5-1A | AANS1-1A | AANS4-1A | AANS5-1A | AANP1-1A | AANP4-1A | AANP5-1A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vlastnit + VB-S-3P-AA | VB-P-3P-AA</a:t>
            </a:r>
          </a:p>
          <a:p>
            <a:pPr>
              <a:lnSpc>
                <a:spcPct val="90000"/>
              </a:lnSpc>
            </a:pPr>
            <a:endParaRPr lang="cs-CZ" altLang="cs-CZ" sz="2400" smtClean="0"/>
          </a:p>
          <a:p>
            <a:pPr>
              <a:lnSpc>
                <a:spcPct val="90000"/>
              </a:lnSpc>
            </a:pPr>
            <a:r>
              <a:rPr lang="cs-CZ" altLang="cs-CZ" sz="2400" smtClean="0"/>
              <a:t>Ani jiné jazyky nejsou jednoznačné.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books = book (kniha) + NNS | book (rezervovat) + VBZ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meeting = meeting (schůze) + NN | meet (sejít se) + VB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30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30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645D152-9477-47DE-A31F-B5526494E27A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40</a:t>
            </a:fld>
            <a:endParaRPr lang="en-CA" altLang="cs-CZ" sz="1400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Vyhlazování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Jednotlivé modely (rozdělení) zkombinovat do jednoho, v němž bude opět součet pravděpodobností = 1. Jak?</a:t>
            </a:r>
          </a:p>
          <a:p>
            <a:r>
              <a:rPr lang="cs-CZ" altLang="cs-CZ" sz="2400" smtClean="0"/>
              <a:t>Celková pravděpodobnost je součet pravděpodobností v jednotlivých modelech normalizovaných </a:t>
            </a:r>
            <a:r>
              <a:rPr lang="cs-CZ" altLang="cs-CZ" sz="2400" b="1" smtClean="0"/>
              <a:t>váhovým koeficientem </a:t>
            </a:r>
            <a:r>
              <a:rPr lang="cs-CZ" altLang="cs-CZ" sz="2400" b="1" smtClean="0">
                <a:sym typeface="Symbol" pitchFamily="18" charset="2"/>
              </a:rPr>
              <a:t></a:t>
            </a:r>
            <a:r>
              <a:rPr lang="cs-CZ" altLang="cs-CZ" sz="2400" b="1" baseline="-25000" smtClean="0">
                <a:sym typeface="Symbol" pitchFamily="18" charset="2"/>
              </a:rPr>
              <a:t>i</a:t>
            </a:r>
            <a:r>
              <a:rPr lang="cs-CZ" altLang="cs-CZ" sz="2400" smtClean="0">
                <a:sym typeface="Symbol" pitchFamily="18" charset="2"/>
              </a:rPr>
              <a:t>.</a:t>
            </a:r>
          </a:p>
          <a:p>
            <a:r>
              <a:rPr lang="cs-CZ" altLang="cs-CZ" sz="2400" smtClean="0"/>
              <a:t>Váhy jsou čísla mezi 0 a 1, jejich součet je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403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9DE59DC-57D8-40B1-B6AF-508BBAE2546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41</a:t>
            </a:fld>
            <a:endParaRPr lang="en-CA" altLang="cs-CZ" sz="1400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Vyhlazování</a:t>
            </a:r>
          </a:p>
        </p:txBody>
      </p:sp>
      <p:graphicFrame>
        <p:nvGraphicFramePr>
          <p:cNvPr id="44038" name="Object 3"/>
          <p:cNvGraphicFramePr>
            <a:graphicFrameLocks noChangeAspect="1"/>
          </p:cNvGraphicFramePr>
          <p:nvPr/>
        </p:nvGraphicFramePr>
        <p:xfrm>
          <a:off x="2286000" y="2139950"/>
          <a:ext cx="4781550" cy="295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Rovnice" r:id="rId4" imgW="2133600" imgH="1295310" progId="Equation.3">
                  <p:embed/>
                </p:oleObj>
              </mc:Choice>
              <mc:Fallback>
                <p:oleObj name="Rovnice" r:id="rId4" imgW="2133600" imgH="129531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139950"/>
                        <a:ext cx="4781550" cy="29559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505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50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2BC65E12-3287-46F7-B84A-00F888CD3336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42</a:t>
            </a:fld>
            <a:endParaRPr lang="en-CA" altLang="cs-CZ" sz="1400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zjistit vyhlazovací váhy?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Odhadem, např. 0,9 + 0,09 + 0,009 + 0,001. Obvykle funguje přijatelně.</a:t>
            </a:r>
          </a:p>
          <a:p>
            <a:r>
              <a:rPr lang="cs-CZ" altLang="cs-CZ" sz="2400" smtClean="0"/>
              <a:t>Iteračním algoritmem.</a:t>
            </a:r>
          </a:p>
          <a:p>
            <a:pPr lvl="1"/>
            <a:r>
              <a:rPr lang="cs-CZ" altLang="cs-CZ" sz="2000" smtClean="0"/>
              <a:t>Vyčlenit část dat, která nepoužijeme ani pro trénování ani pro test („vyčleněná data“, held-out data). Např. Trénink = 80%, Vyčl = 10%, Test = 10%.</a:t>
            </a:r>
          </a:p>
          <a:p>
            <a:pPr lvl="1"/>
            <a:r>
              <a:rPr lang="cs-CZ" altLang="cs-CZ" sz="2000" smtClean="0"/>
              <a:t>Stanovit počáteční váhy a pro vzniklý model vyzkoušet, jak dobře odpovídá vyčleněným datům.</a:t>
            </a:r>
          </a:p>
          <a:p>
            <a:pPr lvl="1"/>
            <a:r>
              <a:rPr lang="cs-CZ" altLang="cs-CZ" sz="2000" smtClean="0"/>
              <a:t>Na základě tohoto pozorování upravit váhy a opakovat.</a:t>
            </a:r>
          </a:p>
          <a:p>
            <a:pPr lvl="1"/>
            <a:r>
              <a:rPr lang="cs-CZ" altLang="cs-CZ" sz="2000" smtClean="0"/>
              <a:t>Proces konverguje k optimálním vahám. (Jsou optimální pro tato vyčleněná data. Na testovacích datech to bude horší.)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608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608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8C2BF25-26A4-4632-B8A2-421C12C3FF27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43</a:t>
            </a:fld>
            <a:endParaRPr lang="en-CA" altLang="cs-CZ" sz="1400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zjistit vyhlazovací váhy?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i="1" smtClean="0"/>
              <a:t>V</a:t>
            </a:r>
            <a:r>
              <a:rPr lang="cs-CZ" altLang="cs-CZ" sz="2400" smtClean="0"/>
              <a:t> jsou vyčleněná data.</a:t>
            </a:r>
            <a:endParaRPr lang="cs-CZ" altLang="cs-CZ" sz="2400" i="1" smtClean="0"/>
          </a:p>
        </p:txBody>
      </p:sp>
      <p:graphicFrame>
        <p:nvGraphicFramePr>
          <p:cNvPr id="46087" name="Object 4"/>
          <p:cNvGraphicFramePr>
            <a:graphicFrameLocks noChangeAspect="1"/>
          </p:cNvGraphicFramePr>
          <p:nvPr/>
        </p:nvGraphicFramePr>
        <p:xfrm>
          <a:off x="769938" y="4265613"/>
          <a:ext cx="31972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Rovnice" r:id="rId4" imgW="1409700" imgH="647790" progId="Equation.3">
                  <p:embed/>
                </p:oleObj>
              </mc:Choice>
              <mc:Fallback>
                <p:oleObj name="Rovnice" r:id="rId4" imgW="1409700" imgH="6477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265613"/>
                        <a:ext cx="3197225" cy="15335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5"/>
          <p:cNvGraphicFramePr>
            <a:graphicFrameLocks noChangeAspect="1"/>
          </p:cNvGraphicFramePr>
          <p:nvPr/>
        </p:nvGraphicFramePr>
        <p:xfrm>
          <a:off x="769938" y="2884488"/>
          <a:ext cx="36703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Rovnice" r:id="rId6" imgW="1628843" imgH="647790" progId="Equation.3">
                  <p:embed/>
                </p:oleObj>
              </mc:Choice>
              <mc:Fallback>
                <p:oleObj name="Rovnice" r:id="rId6" imgW="1628843" imgH="6477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884488"/>
                        <a:ext cx="3670300" cy="15335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6"/>
          <p:cNvGraphicFramePr>
            <a:graphicFrameLocks noChangeAspect="1"/>
          </p:cNvGraphicFramePr>
          <p:nvPr/>
        </p:nvGraphicFramePr>
        <p:xfrm>
          <a:off x="5486400" y="4656138"/>
          <a:ext cx="19462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Rovnice" r:id="rId8" imgW="838200" imgH="438060" progId="Equation.3">
                  <p:embed/>
                </p:oleObj>
              </mc:Choice>
              <mc:Fallback>
                <p:oleObj name="Rovnice" r:id="rId8" imgW="838200" imgH="4380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56138"/>
                        <a:ext cx="1946275" cy="10572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0" name="Object 7"/>
          <p:cNvGraphicFramePr>
            <a:graphicFrameLocks noChangeAspect="1"/>
          </p:cNvGraphicFramePr>
          <p:nvPr/>
        </p:nvGraphicFramePr>
        <p:xfrm>
          <a:off x="5486400" y="2884488"/>
          <a:ext cx="269716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4" name="Rovnice" r:id="rId10" imgW="1181100" imgH="647790" progId="Equation.3">
                  <p:embed/>
                </p:oleObj>
              </mc:Choice>
              <mc:Fallback>
                <p:oleObj name="Rovnice" r:id="rId10" imgW="1181100" imgH="6477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884488"/>
                        <a:ext cx="2697163" cy="15335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71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71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8672EF78-5CF3-4091-9099-41B5F7D9DB3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44</a:t>
            </a:fld>
            <a:endParaRPr lang="en-CA" altLang="cs-CZ" sz="1400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zjistit vyhlazovací váhy?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400" smtClean="0"/>
          </a:p>
          <a:p>
            <a:endParaRPr lang="cs-CZ" altLang="cs-CZ" sz="2400" smtClean="0"/>
          </a:p>
          <a:p>
            <a:endParaRPr lang="cs-CZ" altLang="cs-CZ" sz="2400" smtClean="0"/>
          </a:p>
          <a:p>
            <a:endParaRPr lang="cs-CZ" altLang="cs-CZ" sz="2400" smtClean="0"/>
          </a:p>
          <a:p>
            <a:endParaRPr lang="cs-CZ" altLang="cs-CZ" sz="2400" smtClean="0"/>
          </a:p>
          <a:p>
            <a:r>
              <a:rPr lang="cs-CZ" altLang="cs-CZ" sz="2400" smtClean="0"/>
              <a:t>S upravenými vahami lze průchod vyčleněnými daty opakovat a získat ještě lepší váhy (EM algoritmus, estimation-maximization).</a:t>
            </a:r>
          </a:p>
          <a:p>
            <a:r>
              <a:rPr lang="cs-CZ" altLang="cs-CZ" sz="2400" smtClean="0"/>
              <a:t>Kdybychom použili trénovací data, vyšly by váhy 1-0-0-0.</a:t>
            </a:r>
          </a:p>
        </p:txBody>
      </p:sp>
      <p:graphicFrame>
        <p:nvGraphicFramePr>
          <p:cNvPr id="47111" name="Object 5"/>
          <p:cNvGraphicFramePr>
            <a:graphicFrameLocks noChangeAspect="1"/>
          </p:cNvGraphicFramePr>
          <p:nvPr/>
        </p:nvGraphicFramePr>
        <p:xfrm>
          <a:off x="3733800" y="1981200"/>
          <a:ext cx="163988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Rovnice" r:id="rId4" imgW="704985" imgH="514350" progId="Equation.3">
                  <p:embed/>
                </p:oleObj>
              </mc:Choice>
              <mc:Fallback>
                <p:oleObj name="Rovnice" r:id="rId4" imgW="704985" imgH="5143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981200"/>
                        <a:ext cx="1639888" cy="12255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81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81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2223A9B-93FC-42A5-90A1-BD5CD55837EB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45</a:t>
            </a:fld>
            <a:endParaRPr lang="en-CA" altLang="cs-CZ" sz="1400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Předpovídání každé kategorie zvlášť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Předvedli jsme současně:</a:t>
            </a:r>
          </a:p>
          <a:p>
            <a:pPr lvl="1"/>
            <a:r>
              <a:rPr lang="cs-CZ" altLang="cs-CZ" sz="2000" smtClean="0"/>
              <a:t>jednu metodu značkování (lze řešit i jinak)</a:t>
            </a:r>
          </a:p>
          <a:p>
            <a:pPr lvl="1"/>
            <a:r>
              <a:rPr lang="cs-CZ" altLang="cs-CZ" sz="2000" smtClean="0"/>
              <a:t>jedno použití n-gramového modelování (lze použít i jinde)</a:t>
            </a:r>
          </a:p>
          <a:p>
            <a:r>
              <a:rPr lang="cs-CZ" altLang="cs-CZ" sz="2400" smtClean="0"/>
              <a:t>Jedna možnost jiného značkování:</a:t>
            </a:r>
          </a:p>
          <a:p>
            <a:pPr lvl="1"/>
            <a:r>
              <a:rPr lang="cs-CZ" altLang="cs-CZ" sz="2000" smtClean="0"/>
              <a:t>Modelovat každou kategorii zvlášť.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8100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A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40386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G</a:t>
            </a: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2672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F</a:t>
            </a:r>
          </a:p>
        </p:txBody>
      </p:sp>
      <p:sp>
        <p:nvSpPr>
          <p:cNvPr id="48138" name="Text Box 7"/>
          <p:cNvSpPr txBox="1">
            <a:spLocks noChangeArrowheads="1"/>
          </p:cNvSpPr>
          <p:nvPr/>
        </p:nvSpPr>
        <p:spPr bwMode="auto">
          <a:xfrm>
            <a:off x="44958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S</a:t>
            </a:r>
          </a:p>
        </p:txBody>
      </p:sp>
      <p:sp>
        <p:nvSpPr>
          <p:cNvPr id="48139" name="Text Box 8"/>
          <p:cNvSpPr txBox="1">
            <a:spLocks noChangeArrowheads="1"/>
          </p:cNvSpPr>
          <p:nvPr/>
        </p:nvSpPr>
        <p:spPr bwMode="auto">
          <a:xfrm>
            <a:off x="47244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3</a:t>
            </a:r>
          </a:p>
        </p:txBody>
      </p:sp>
      <p:sp>
        <p:nvSpPr>
          <p:cNvPr id="48140" name="Text Box 9"/>
          <p:cNvSpPr txBox="1">
            <a:spLocks noChangeArrowheads="1"/>
          </p:cNvSpPr>
          <p:nvPr/>
        </p:nvSpPr>
        <p:spPr bwMode="auto">
          <a:xfrm>
            <a:off x="49530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1" name="Text Box 10"/>
          <p:cNvSpPr txBox="1">
            <a:spLocks noChangeArrowheads="1"/>
          </p:cNvSpPr>
          <p:nvPr/>
        </p:nvSpPr>
        <p:spPr bwMode="auto">
          <a:xfrm>
            <a:off x="51816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2" name="Text Box 11"/>
          <p:cNvSpPr txBox="1">
            <a:spLocks noChangeArrowheads="1"/>
          </p:cNvSpPr>
          <p:nvPr/>
        </p:nvSpPr>
        <p:spPr bwMode="auto">
          <a:xfrm>
            <a:off x="54102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3" name="Text Box 12"/>
          <p:cNvSpPr txBox="1">
            <a:spLocks noChangeArrowheads="1"/>
          </p:cNvSpPr>
          <p:nvPr/>
        </p:nvSpPr>
        <p:spPr bwMode="auto">
          <a:xfrm>
            <a:off x="56388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4" name="Text Box 13"/>
          <p:cNvSpPr txBox="1">
            <a:spLocks noChangeArrowheads="1"/>
          </p:cNvSpPr>
          <p:nvPr/>
        </p:nvSpPr>
        <p:spPr bwMode="auto">
          <a:xfrm>
            <a:off x="63246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5" name="Text Box 14"/>
          <p:cNvSpPr txBox="1">
            <a:spLocks noChangeArrowheads="1"/>
          </p:cNvSpPr>
          <p:nvPr/>
        </p:nvSpPr>
        <p:spPr bwMode="auto">
          <a:xfrm>
            <a:off x="67818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6" name="Text Box 15"/>
          <p:cNvSpPr txBox="1">
            <a:spLocks noChangeArrowheads="1"/>
          </p:cNvSpPr>
          <p:nvPr/>
        </p:nvSpPr>
        <p:spPr bwMode="auto">
          <a:xfrm>
            <a:off x="70104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47" name="Text Box 16"/>
          <p:cNvSpPr txBox="1">
            <a:spLocks noChangeArrowheads="1"/>
          </p:cNvSpPr>
          <p:nvPr/>
        </p:nvSpPr>
        <p:spPr bwMode="auto">
          <a:xfrm>
            <a:off x="58674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1</a:t>
            </a:r>
          </a:p>
        </p:txBody>
      </p:sp>
      <p:sp>
        <p:nvSpPr>
          <p:cNvPr id="48148" name="Text Box 17"/>
          <p:cNvSpPr txBox="1">
            <a:spLocks noChangeArrowheads="1"/>
          </p:cNvSpPr>
          <p:nvPr/>
        </p:nvSpPr>
        <p:spPr bwMode="auto">
          <a:xfrm>
            <a:off x="2209800" y="4130675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slovní druh</a:t>
            </a:r>
          </a:p>
        </p:txBody>
      </p:sp>
      <p:cxnSp>
        <p:nvCxnSpPr>
          <p:cNvPr id="48149" name="AutoShape 18"/>
          <p:cNvCxnSpPr>
            <a:cxnSpLocks noChangeShapeType="1"/>
            <a:stCxn id="48148" idx="2"/>
            <a:endCxn id="48135" idx="0"/>
          </p:cNvCxnSpPr>
          <p:nvPr/>
        </p:nvCxnSpPr>
        <p:spPr bwMode="auto">
          <a:xfrm>
            <a:off x="2895600" y="4527550"/>
            <a:ext cx="110490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0" name="Text Box 19"/>
          <p:cNvSpPr txBox="1">
            <a:spLocks noChangeArrowheads="1"/>
          </p:cNvSpPr>
          <p:nvPr/>
        </p:nvSpPr>
        <p:spPr bwMode="auto">
          <a:xfrm>
            <a:off x="3581400" y="4130675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poddruh</a:t>
            </a:r>
          </a:p>
        </p:txBody>
      </p:sp>
      <p:cxnSp>
        <p:nvCxnSpPr>
          <p:cNvPr id="48151" name="AutoShape 20"/>
          <p:cNvCxnSpPr>
            <a:cxnSpLocks noChangeShapeType="1"/>
            <a:stCxn id="48150" idx="2"/>
            <a:endCxn id="48136" idx="0"/>
          </p:cNvCxnSpPr>
          <p:nvPr/>
        </p:nvCxnSpPr>
        <p:spPr bwMode="auto">
          <a:xfrm>
            <a:off x="4114800" y="4527550"/>
            <a:ext cx="11430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2" name="Text Box 21"/>
          <p:cNvSpPr txBox="1">
            <a:spLocks noChangeArrowheads="1"/>
          </p:cNvSpPr>
          <p:nvPr/>
        </p:nvSpPr>
        <p:spPr bwMode="auto">
          <a:xfrm>
            <a:off x="3276600" y="5791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rod</a:t>
            </a:r>
          </a:p>
        </p:txBody>
      </p:sp>
      <p:cxnSp>
        <p:nvCxnSpPr>
          <p:cNvPr id="48153" name="AutoShape 22"/>
          <p:cNvCxnSpPr>
            <a:cxnSpLocks noChangeShapeType="1"/>
            <a:stCxn id="48152" idx="0"/>
            <a:endCxn id="48137" idx="2"/>
          </p:cNvCxnSpPr>
          <p:nvPr/>
        </p:nvCxnSpPr>
        <p:spPr bwMode="auto">
          <a:xfrm flipV="1">
            <a:off x="3543300" y="5502275"/>
            <a:ext cx="9144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4" name="Text Box 23"/>
          <p:cNvSpPr txBox="1">
            <a:spLocks noChangeArrowheads="1"/>
          </p:cNvSpPr>
          <p:nvPr/>
        </p:nvSpPr>
        <p:spPr bwMode="auto">
          <a:xfrm>
            <a:off x="3733800" y="5791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číslo</a:t>
            </a:r>
          </a:p>
        </p:txBody>
      </p:sp>
      <p:cxnSp>
        <p:nvCxnSpPr>
          <p:cNvPr id="48155" name="AutoShape 24"/>
          <p:cNvCxnSpPr>
            <a:cxnSpLocks noChangeShapeType="1"/>
            <a:stCxn id="48154" idx="0"/>
            <a:endCxn id="48138" idx="2"/>
          </p:cNvCxnSpPr>
          <p:nvPr/>
        </p:nvCxnSpPr>
        <p:spPr bwMode="auto">
          <a:xfrm flipV="1">
            <a:off x="4076700" y="5502275"/>
            <a:ext cx="6096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6" name="Text Box 25"/>
          <p:cNvSpPr txBox="1">
            <a:spLocks noChangeArrowheads="1"/>
          </p:cNvSpPr>
          <p:nvPr/>
        </p:nvSpPr>
        <p:spPr bwMode="auto">
          <a:xfrm>
            <a:off x="4343400" y="57912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pád</a:t>
            </a:r>
          </a:p>
        </p:txBody>
      </p:sp>
      <p:cxnSp>
        <p:nvCxnSpPr>
          <p:cNvPr id="48157" name="AutoShape 26"/>
          <p:cNvCxnSpPr>
            <a:cxnSpLocks noChangeShapeType="1"/>
            <a:stCxn id="48156" idx="0"/>
            <a:endCxn id="48139" idx="2"/>
          </p:cNvCxnSpPr>
          <p:nvPr/>
        </p:nvCxnSpPr>
        <p:spPr bwMode="auto">
          <a:xfrm flipV="1">
            <a:off x="4648200" y="5502275"/>
            <a:ext cx="2667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58" name="Text Box 27"/>
          <p:cNvSpPr txBox="1">
            <a:spLocks noChangeArrowheads="1"/>
          </p:cNvSpPr>
          <p:nvPr/>
        </p:nvSpPr>
        <p:spPr bwMode="auto">
          <a:xfrm>
            <a:off x="4572000" y="397827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vnitřní rod</a:t>
            </a:r>
          </a:p>
        </p:txBody>
      </p:sp>
      <p:cxnSp>
        <p:nvCxnSpPr>
          <p:cNvPr id="48159" name="AutoShape 28"/>
          <p:cNvCxnSpPr>
            <a:cxnSpLocks noChangeShapeType="1"/>
            <a:stCxn id="48158" idx="2"/>
            <a:endCxn id="48140" idx="0"/>
          </p:cNvCxnSpPr>
          <p:nvPr/>
        </p:nvCxnSpPr>
        <p:spPr bwMode="auto">
          <a:xfrm>
            <a:off x="5029200" y="4679950"/>
            <a:ext cx="1143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0" name="Text Box 29"/>
          <p:cNvSpPr txBox="1">
            <a:spLocks noChangeArrowheads="1"/>
          </p:cNvSpPr>
          <p:nvPr/>
        </p:nvSpPr>
        <p:spPr bwMode="auto">
          <a:xfrm>
            <a:off x="5410200" y="397827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vnitřní číslo</a:t>
            </a:r>
          </a:p>
        </p:txBody>
      </p:sp>
      <p:cxnSp>
        <p:nvCxnSpPr>
          <p:cNvPr id="48161" name="AutoShape 30"/>
          <p:cNvCxnSpPr>
            <a:cxnSpLocks noChangeShapeType="1"/>
            <a:stCxn id="48160" idx="2"/>
            <a:endCxn id="48141" idx="0"/>
          </p:cNvCxnSpPr>
          <p:nvPr/>
        </p:nvCxnSpPr>
        <p:spPr bwMode="auto">
          <a:xfrm flipH="1">
            <a:off x="5372100" y="4679950"/>
            <a:ext cx="4953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2" name="Text Box 31"/>
          <p:cNvSpPr txBox="1">
            <a:spLocks noChangeArrowheads="1"/>
          </p:cNvSpPr>
          <p:nvPr/>
        </p:nvSpPr>
        <p:spPr bwMode="auto">
          <a:xfrm>
            <a:off x="4876800" y="5791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osoba</a:t>
            </a:r>
          </a:p>
        </p:txBody>
      </p:sp>
      <p:cxnSp>
        <p:nvCxnSpPr>
          <p:cNvPr id="48163" name="AutoShape 32"/>
          <p:cNvCxnSpPr>
            <a:cxnSpLocks noChangeShapeType="1"/>
            <a:stCxn id="48162" idx="0"/>
            <a:endCxn id="48142" idx="2"/>
          </p:cNvCxnSpPr>
          <p:nvPr/>
        </p:nvCxnSpPr>
        <p:spPr bwMode="auto">
          <a:xfrm flipV="1">
            <a:off x="5295900" y="5502275"/>
            <a:ext cx="3048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4" name="Text Box 33"/>
          <p:cNvSpPr txBox="1">
            <a:spLocks noChangeArrowheads="1"/>
          </p:cNvSpPr>
          <p:nvPr/>
        </p:nvSpPr>
        <p:spPr bwMode="auto">
          <a:xfrm>
            <a:off x="5638800" y="58070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čas</a:t>
            </a:r>
          </a:p>
        </p:txBody>
      </p:sp>
      <p:cxnSp>
        <p:nvCxnSpPr>
          <p:cNvPr id="48165" name="AutoShape 34"/>
          <p:cNvCxnSpPr>
            <a:cxnSpLocks noChangeShapeType="1"/>
            <a:stCxn id="48164" idx="0"/>
            <a:endCxn id="48143" idx="2"/>
          </p:cNvCxnSpPr>
          <p:nvPr/>
        </p:nvCxnSpPr>
        <p:spPr bwMode="auto">
          <a:xfrm flipH="1" flipV="1">
            <a:off x="5829300" y="5502275"/>
            <a:ext cx="76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6" name="Text Box 35"/>
          <p:cNvSpPr txBox="1">
            <a:spLocks noChangeArrowheads="1"/>
          </p:cNvSpPr>
          <p:nvPr/>
        </p:nvSpPr>
        <p:spPr bwMode="auto">
          <a:xfrm>
            <a:off x="6096000" y="5791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stupeň</a:t>
            </a:r>
          </a:p>
        </p:txBody>
      </p:sp>
      <p:cxnSp>
        <p:nvCxnSpPr>
          <p:cNvPr id="48167" name="AutoShape 36"/>
          <p:cNvCxnSpPr>
            <a:cxnSpLocks noChangeShapeType="1"/>
            <a:stCxn id="48166" idx="0"/>
            <a:endCxn id="48147" idx="2"/>
          </p:cNvCxnSpPr>
          <p:nvPr/>
        </p:nvCxnSpPr>
        <p:spPr bwMode="auto">
          <a:xfrm flipH="1" flipV="1">
            <a:off x="6057900" y="5502275"/>
            <a:ext cx="4953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68" name="Text Box 37"/>
          <p:cNvSpPr txBox="1">
            <a:spLocks noChangeArrowheads="1"/>
          </p:cNvSpPr>
          <p:nvPr/>
        </p:nvSpPr>
        <p:spPr bwMode="auto">
          <a:xfrm>
            <a:off x="6248400" y="42068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zápor</a:t>
            </a:r>
          </a:p>
        </p:txBody>
      </p:sp>
      <p:cxnSp>
        <p:nvCxnSpPr>
          <p:cNvPr id="48169" name="AutoShape 38"/>
          <p:cNvCxnSpPr>
            <a:cxnSpLocks noChangeShapeType="1"/>
            <a:stCxn id="48168" idx="2"/>
            <a:endCxn id="48173" idx="0"/>
          </p:cNvCxnSpPr>
          <p:nvPr/>
        </p:nvCxnSpPr>
        <p:spPr bwMode="auto">
          <a:xfrm flipH="1">
            <a:off x="6286500" y="4603750"/>
            <a:ext cx="342900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70" name="Text Box 39"/>
          <p:cNvSpPr txBox="1">
            <a:spLocks noChangeArrowheads="1"/>
          </p:cNvSpPr>
          <p:nvPr/>
        </p:nvSpPr>
        <p:spPr bwMode="auto">
          <a:xfrm>
            <a:off x="6858000" y="3978275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slovesný rod</a:t>
            </a:r>
          </a:p>
        </p:txBody>
      </p:sp>
      <p:cxnSp>
        <p:nvCxnSpPr>
          <p:cNvPr id="48171" name="AutoShape 40"/>
          <p:cNvCxnSpPr>
            <a:cxnSpLocks noChangeShapeType="1"/>
            <a:stCxn id="48170" idx="2"/>
            <a:endCxn id="48144" idx="0"/>
          </p:cNvCxnSpPr>
          <p:nvPr/>
        </p:nvCxnSpPr>
        <p:spPr bwMode="auto">
          <a:xfrm flipH="1">
            <a:off x="6515100" y="4679950"/>
            <a:ext cx="9144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72" name="Text Box 41"/>
          <p:cNvSpPr txBox="1">
            <a:spLocks noChangeArrowheads="1"/>
          </p:cNvSpPr>
          <p:nvPr/>
        </p:nvSpPr>
        <p:spPr bwMode="auto">
          <a:xfrm>
            <a:off x="65532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-</a:t>
            </a:r>
          </a:p>
        </p:txBody>
      </p:sp>
      <p:sp>
        <p:nvSpPr>
          <p:cNvPr id="48173" name="Text Box 42"/>
          <p:cNvSpPr txBox="1">
            <a:spLocks noChangeArrowheads="1"/>
          </p:cNvSpPr>
          <p:nvPr/>
        </p:nvSpPr>
        <p:spPr bwMode="auto">
          <a:xfrm>
            <a:off x="6096000" y="50450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400" b="1">
                <a:latin typeface="Courier New" pitchFamily="49" charset="0"/>
              </a:rPr>
              <a:t>A</a:t>
            </a:r>
          </a:p>
        </p:txBody>
      </p:sp>
      <p:sp>
        <p:nvSpPr>
          <p:cNvPr id="48174" name="Text Box 43"/>
          <p:cNvSpPr txBox="1">
            <a:spLocks noChangeArrowheads="1"/>
          </p:cNvSpPr>
          <p:nvPr/>
        </p:nvSpPr>
        <p:spPr bwMode="auto">
          <a:xfrm>
            <a:off x="6934200" y="5791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2000"/>
              <a:t>odstín</a:t>
            </a:r>
          </a:p>
        </p:txBody>
      </p:sp>
      <p:cxnSp>
        <p:nvCxnSpPr>
          <p:cNvPr id="48175" name="AutoShape 44"/>
          <p:cNvCxnSpPr>
            <a:cxnSpLocks noChangeShapeType="1"/>
            <a:stCxn id="48174" idx="0"/>
            <a:endCxn id="48146" idx="2"/>
          </p:cNvCxnSpPr>
          <p:nvPr/>
        </p:nvCxnSpPr>
        <p:spPr bwMode="auto">
          <a:xfrm flipH="1" flipV="1">
            <a:off x="7200900" y="5502275"/>
            <a:ext cx="1524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491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491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97248480-91AC-49E9-8C48-0845BC9C9762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46</a:t>
            </a:fld>
            <a:endParaRPr lang="en-CA" altLang="cs-CZ" sz="1400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Předpovídání každé kategorie zvlášť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/>
              <a:t>Dosud:</a:t>
            </a:r>
          </a:p>
          <a:p>
            <a:pPr lvl="1"/>
            <a:r>
              <a:rPr lang="cs-CZ" altLang="cs-CZ" sz="2400" smtClean="0"/>
              <a:t>„Za přídavným jménem ženského rodu v jednotném čísle a třetím pádě následuje podstatné jméno ženského rodu v jednotném čísle a třetím pádě.“</a:t>
            </a:r>
          </a:p>
          <a:p>
            <a:r>
              <a:rPr lang="cs-CZ" altLang="cs-CZ" sz="2800" smtClean="0"/>
              <a:t>Nyní:</a:t>
            </a:r>
          </a:p>
          <a:p>
            <a:pPr lvl="1"/>
            <a:r>
              <a:rPr lang="cs-CZ" altLang="cs-CZ" sz="2400" smtClean="0"/>
              <a:t>„Za třetím pádem následuje třetí pád.“</a:t>
            </a:r>
          </a:p>
          <a:p>
            <a:pPr lvl="1"/>
            <a:r>
              <a:rPr lang="cs-CZ" altLang="cs-CZ" sz="2400" smtClean="0"/>
              <a:t>…</a:t>
            </a:r>
          </a:p>
          <a:p>
            <a:r>
              <a:rPr lang="cs-CZ" altLang="cs-CZ" sz="2800" smtClean="0"/>
              <a:t>Není dáno, že to tak musí být lepší. Ale lze to zkusit. (Hajič a Hladká,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Domácí úkol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/>
              <a:t>Sežeňte si </a:t>
            </a:r>
            <a:r>
              <a:rPr lang="cs-CZ" altLang="cs-CZ" sz="2000" dirty="0" err="1" smtClean="0"/>
              <a:t>tagger</a:t>
            </a:r>
            <a:r>
              <a:rPr lang="cs-CZ" altLang="cs-CZ" sz="2000" dirty="0" smtClean="0"/>
              <a:t> (např. </a:t>
            </a:r>
            <a:r>
              <a:rPr lang="cs-CZ" altLang="cs-CZ" sz="2000" dirty="0" err="1" smtClean="0"/>
              <a:t>Morphodita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TreeTagger</a:t>
            </a:r>
            <a:r>
              <a:rPr lang="cs-CZ" altLang="cs-CZ" sz="2000" dirty="0" smtClean="0"/>
              <a:t>, RF-</a:t>
            </a:r>
            <a:r>
              <a:rPr lang="cs-CZ" altLang="cs-CZ" sz="2000" dirty="0" err="1" smtClean="0"/>
              <a:t>Tagger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TnT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Stanford</a:t>
            </a:r>
            <a:r>
              <a:rPr lang="cs-CZ" altLang="cs-CZ" sz="2000" dirty="0" smtClean="0"/>
              <a:t>)</a:t>
            </a:r>
          </a:p>
          <a:p>
            <a:pPr lvl="1"/>
            <a:r>
              <a:rPr lang="cs-CZ" altLang="cs-CZ" sz="1800" dirty="0" smtClean="0"/>
              <a:t>Google: </a:t>
            </a:r>
            <a:r>
              <a:rPr lang="cs-CZ" altLang="cs-CZ" sz="1800" dirty="0" err="1" smtClean="0"/>
              <a:t>download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>
                <a:solidFill>
                  <a:srgbClr val="FFFF00"/>
                </a:solidFill>
              </a:rPr>
              <a:t>pos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tagger</a:t>
            </a:r>
            <a:endParaRPr lang="cs-CZ" altLang="cs-CZ" sz="1800" dirty="0" smtClean="0"/>
          </a:p>
          <a:p>
            <a:r>
              <a:rPr lang="cs-CZ" altLang="cs-CZ" sz="2000" dirty="0" smtClean="0"/>
              <a:t>Zvolte si jazyk</a:t>
            </a:r>
          </a:p>
          <a:p>
            <a:r>
              <a:rPr lang="cs-CZ" altLang="cs-CZ" sz="2000" dirty="0" smtClean="0"/>
              <a:t>Sežeňte označkovaný korpus</a:t>
            </a:r>
          </a:p>
          <a:p>
            <a:pPr lvl="1"/>
            <a:r>
              <a:rPr lang="cs-CZ" altLang="cs-CZ" sz="1800" dirty="0" smtClean="0"/>
              <a:t>Např. </a:t>
            </a:r>
            <a:r>
              <a:rPr lang="cs-CZ" altLang="cs-CZ" sz="1800" dirty="0" smtClean="0">
                <a:hlinkClick r:id="rId2"/>
              </a:rPr>
              <a:t>https://lindat.mff.cuni.cz/repository/xmlui/</a:t>
            </a:r>
            <a:r>
              <a:rPr lang="cs-CZ" altLang="cs-CZ" sz="1800" dirty="0" smtClean="0"/>
              <a:t> </a:t>
            </a:r>
          </a:p>
          <a:p>
            <a:r>
              <a:rPr lang="cs-CZ" altLang="cs-CZ" sz="2000" dirty="0" err="1" smtClean="0"/>
              <a:t>Tagger</a:t>
            </a:r>
            <a:r>
              <a:rPr lang="cs-CZ" altLang="cs-CZ" sz="2000" dirty="0" smtClean="0"/>
              <a:t> natrénujte / nebo stáhněte hotový natrénovaný model</a:t>
            </a:r>
          </a:p>
          <a:p>
            <a:r>
              <a:rPr lang="cs-CZ" altLang="cs-CZ" sz="2000" dirty="0" smtClean="0"/>
              <a:t>Vyhodnoťte úspěšnost, prohlédněte si časté druhy chyb</a:t>
            </a:r>
          </a:p>
          <a:p>
            <a:r>
              <a:rPr lang="cs-CZ" altLang="cs-CZ" sz="2000" dirty="0" smtClean="0"/>
              <a:t>Napište mi zprávu mailem</a:t>
            </a:r>
          </a:p>
          <a:p>
            <a:pPr lvl="1"/>
            <a:r>
              <a:rPr lang="cs-CZ" altLang="cs-CZ" sz="1800" dirty="0" smtClean="0"/>
              <a:t>(do </a:t>
            </a:r>
            <a:r>
              <a:rPr lang="cs-CZ" altLang="cs-CZ" sz="1800" dirty="0" smtClean="0"/>
              <a:t>27. </a:t>
            </a:r>
            <a:r>
              <a:rPr lang="cs-CZ" altLang="cs-CZ" sz="1800" dirty="0" smtClean="0"/>
              <a:t>listopadu)</a:t>
            </a:r>
          </a:p>
        </p:txBody>
      </p:sp>
      <p:sp>
        <p:nvSpPr>
          <p:cNvPr id="5018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5018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501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39D9F7-2126-4535-8189-6C27BB918363}" type="slidenum">
              <a:rPr lang="en-CA" altLang="cs-CZ" sz="1400" smtClean="0"/>
              <a:pPr/>
              <a:t>47</a:t>
            </a:fld>
            <a:endParaRPr lang="en-CA" alt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BE885EF-D5E1-4685-A708-E509D7838CB6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en-CA" altLang="cs-CZ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Klasifikační problémy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(Zde se omezujeme na morfologickou rovinu.)</a:t>
            </a:r>
          </a:p>
          <a:p>
            <a:r>
              <a:rPr lang="cs-CZ" altLang="cs-CZ" sz="2400" smtClean="0"/>
              <a:t>Jeden tvar téhož hesla, více morfologických kategorií (čísel, pádů) — více značek.</a:t>
            </a:r>
          </a:p>
          <a:p>
            <a:pPr lvl="1"/>
            <a:r>
              <a:rPr lang="cs-CZ" altLang="cs-CZ" sz="2000" smtClean="0"/>
              <a:t>Řešení: </a:t>
            </a:r>
            <a:r>
              <a:rPr lang="cs-CZ" altLang="cs-CZ" sz="2000" b="1" smtClean="0">
                <a:solidFill>
                  <a:schemeClr val="folHlink"/>
                </a:solidFill>
              </a:rPr>
              <a:t>značkování</a:t>
            </a:r>
            <a:r>
              <a:rPr lang="cs-CZ" altLang="cs-CZ" sz="2000" smtClean="0">
                <a:solidFill>
                  <a:schemeClr val="folHlink"/>
                </a:solidFill>
              </a:rPr>
              <a:t> (tagging)</a:t>
            </a:r>
            <a:r>
              <a:rPr lang="cs-CZ" altLang="cs-CZ" sz="2000" smtClean="0"/>
              <a:t>.</a:t>
            </a:r>
          </a:p>
          <a:p>
            <a:r>
              <a:rPr lang="cs-CZ" altLang="cs-CZ" sz="2400" smtClean="0"/>
              <a:t>Více hesel, u každého jedna značka.</a:t>
            </a:r>
          </a:p>
          <a:p>
            <a:pPr lvl="1"/>
            <a:r>
              <a:rPr lang="cs-CZ" altLang="cs-CZ" sz="2000" smtClean="0"/>
              <a:t>Řešení: </a:t>
            </a:r>
            <a:r>
              <a:rPr lang="cs-CZ" altLang="cs-CZ" sz="2000" b="1" smtClean="0">
                <a:solidFill>
                  <a:schemeClr val="folHlink"/>
                </a:solidFill>
              </a:rPr>
              <a:t>lemmatizace</a:t>
            </a:r>
            <a:r>
              <a:rPr lang="cs-CZ" altLang="cs-CZ" sz="2000" smtClean="0">
                <a:solidFill>
                  <a:schemeClr val="folHlink"/>
                </a:solidFill>
              </a:rPr>
              <a:t> (lemmatization)</a:t>
            </a:r>
            <a:r>
              <a:rPr lang="cs-CZ" altLang="cs-CZ" sz="2000" smtClean="0"/>
              <a:t>.</a:t>
            </a:r>
          </a:p>
          <a:p>
            <a:r>
              <a:rPr lang="cs-CZ" altLang="cs-CZ" sz="2400" smtClean="0"/>
              <a:t>Více hesel, u některých více značek.</a:t>
            </a:r>
          </a:p>
          <a:p>
            <a:pPr lvl="1"/>
            <a:r>
              <a:rPr lang="cs-CZ" altLang="cs-CZ" sz="2000" smtClean="0"/>
              <a:t>Řešení: kombinace značkování a lemmatizace.</a:t>
            </a:r>
          </a:p>
          <a:p>
            <a:r>
              <a:rPr lang="cs-CZ" altLang="cs-CZ" sz="2400" smtClean="0"/>
              <a:t>Stejné heslo a značka, ale různé významy.</a:t>
            </a:r>
          </a:p>
          <a:p>
            <a:pPr lvl="1"/>
            <a:r>
              <a:rPr lang="cs-CZ" altLang="cs-CZ" sz="2000" smtClean="0"/>
              <a:t>Řešení: rozlišení významu slov (word sense disambiguation).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219B0DF-273C-49B4-943C-E57F33741180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n-CA" altLang="cs-CZ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Podobné problémy, podobná řešení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Všechny problémy mají podobné rysy:</a:t>
            </a:r>
          </a:p>
          <a:p>
            <a:pPr lvl="1"/>
            <a:r>
              <a:rPr lang="cs-CZ" altLang="cs-CZ" sz="2000" smtClean="0"/>
              <a:t>Nejednoznačným prvkem je slovo.</a:t>
            </a:r>
          </a:p>
          <a:p>
            <a:pPr lvl="1"/>
            <a:r>
              <a:rPr lang="cs-CZ" altLang="cs-CZ" sz="2000" smtClean="0"/>
              <a:t>Jsou možné různé interpretace tohoto slova.</a:t>
            </a:r>
          </a:p>
          <a:p>
            <a:pPr lvl="1"/>
            <a:r>
              <a:rPr lang="cs-CZ" altLang="cs-CZ" sz="2000" smtClean="0"/>
              <a:t>Je třeba určit, která je ta správná.</a:t>
            </a:r>
          </a:p>
          <a:p>
            <a:pPr lvl="1"/>
            <a:r>
              <a:rPr lang="cs-CZ" altLang="cs-CZ" sz="2000" smtClean="0"/>
              <a:t>K tomu je třeba znát kontext. Bez něj jsou všechny interpretace správné.</a:t>
            </a:r>
          </a:p>
          <a:p>
            <a:r>
              <a:rPr lang="cs-CZ" altLang="cs-CZ" sz="2400" smtClean="0"/>
              <a:t>I metody jsou tedy podobné.</a:t>
            </a:r>
          </a:p>
          <a:p>
            <a:r>
              <a:rPr lang="cs-CZ" altLang="cs-CZ" sz="2400" smtClean="0"/>
              <a:t>Nadále se budeme zabývat hlavně vlastním značkováním.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8982B69-2E5B-4AAF-83E4-297DF12D1DA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en-CA" altLang="cs-CZ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Primitivní řešení:</a:t>
            </a:r>
            <a:br>
              <a:rPr lang="cs-CZ" altLang="cs-CZ" smtClean="0"/>
            </a:br>
            <a:r>
              <a:rPr lang="cs-CZ" altLang="cs-CZ" smtClean="0"/>
              <a:t>vyhrává nejpravděpodobnější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Přechodníky jsou v současném jazyku málo časté (málo pravděpodobné) </a:t>
            </a:r>
            <a:r>
              <a:rPr lang="cs-CZ" altLang="cs-CZ" sz="2400" smtClean="0">
                <a:sym typeface="Symbol" pitchFamily="18" charset="2"/>
              </a:rPr>
              <a:t></a:t>
            </a:r>
            <a:r>
              <a:rPr lang="cs-CZ" altLang="cs-CZ" sz="2400" smtClean="0"/>
              <a:t> pro „žena“ vyhraje značka NNFS1-A.</a:t>
            </a:r>
          </a:p>
          <a:p>
            <a:r>
              <a:rPr lang="cs-CZ" altLang="cs-CZ" sz="2400" smtClean="0"/>
              <a:t>5. pád neživotného podstatného jména je nepravděpodobný </a:t>
            </a:r>
            <a:r>
              <a:rPr lang="cs-CZ" altLang="cs-CZ" sz="2400" smtClean="0">
                <a:sym typeface="Symbol" pitchFamily="18" charset="2"/>
              </a:rPr>
              <a:t></a:t>
            </a:r>
            <a:r>
              <a:rPr lang="cs-CZ" altLang="cs-CZ" sz="2400" smtClean="0"/>
              <a:t> pro „stane“ vyhraje VB-S-3P-AA.</a:t>
            </a:r>
          </a:p>
          <a:p>
            <a:endParaRPr lang="cs-CZ" altLang="cs-CZ" sz="2400" smtClean="0"/>
          </a:p>
          <a:p>
            <a:pPr>
              <a:buFont typeface="Wingdings" pitchFamily="2" charset="2"/>
              <a:buChar char="L"/>
            </a:pPr>
            <a:r>
              <a:rPr lang="cs-CZ" altLang="cs-CZ" sz="2400" smtClean="0"/>
              <a:t>Bohužel, velmi často je toto „řešení“ chybné.</a:t>
            </a:r>
          </a:p>
          <a:p>
            <a:pPr lvl="1"/>
            <a:r>
              <a:rPr lang="cs-CZ" altLang="cs-CZ" sz="2000" smtClean="0"/>
              <a:t>Víceznačné koncovky různých pádů, např. zaměnitelnost 1. a 4. pádu mužských neživotných jmen (</a:t>
            </a:r>
            <a:r>
              <a:rPr lang="cs-CZ" altLang="cs-CZ" sz="2000" smtClean="0">
                <a:sym typeface="Symbol" pitchFamily="18" charset="2"/>
              </a:rPr>
              <a:t></a:t>
            </a:r>
            <a:r>
              <a:rPr lang="cs-CZ" altLang="cs-CZ" sz="2000" smtClean="0"/>
              <a:t> rozdíl mezi podmětem a předmětem, to je významná chyba).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F13067D6-A952-4EF4-BA51-DA4310367A65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en-CA" altLang="cs-CZ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získat pravděpodobnosti?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/>
              <a:t>Dostatečně velká textová data — </a:t>
            </a:r>
            <a:r>
              <a:rPr lang="cs-CZ" altLang="cs-CZ" sz="2400" b="1" smtClean="0"/>
              <a:t>korpus</a:t>
            </a:r>
            <a:r>
              <a:rPr lang="cs-CZ" altLang="cs-CZ" sz="2400" smtClean="0"/>
              <a:t>.</a:t>
            </a:r>
          </a:p>
          <a:p>
            <a:r>
              <a:rPr lang="cs-CZ" altLang="cs-CZ" sz="2400" smtClean="0"/>
              <a:t>Někdo musí korpus projít a ručně rozhodnout všechny nejednoznačnosti — provést </a:t>
            </a:r>
            <a:r>
              <a:rPr lang="cs-CZ" altLang="cs-CZ" sz="2400" b="1" smtClean="0"/>
              <a:t>anotaci</a:t>
            </a:r>
            <a:r>
              <a:rPr lang="cs-CZ" altLang="cs-CZ" sz="2400" smtClean="0"/>
              <a:t>, anotovat korpus.</a:t>
            </a:r>
          </a:p>
          <a:p>
            <a:r>
              <a:rPr lang="cs-CZ" altLang="cs-CZ" sz="2400" smtClean="0"/>
              <a:t>Program spočítá výskyty jednotlivých značek.</a:t>
            </a:r>
          </a:p>
          <a:p>
            <a:r>
              <a:rPr lang="cs-CZ" altLang="cs-CZ" sz="2400" smtClean="0"/>
              <a:t>Je-li korpus dostatečně velký, relativní četnost značky odpovídá pravděpodobnosti jejího výskytu.</a:t>
            </a:r>
          </a:p>
        </p:txBody>
      </p:sp>
      <p:graphicFrame>
        <p:nvGraphicFramePr>
          <p:cNvPr id="10247" name="Object 4"/>
          <p:cNvGraphicFramePr>
            <a:graphicFrameLocks noChangeAspect="1"/>
          </p:cNvGraphicFramePr>
          <p:nvPr/>
        </p:nvGraphicFramePr>
        <p:xfrm>
          <a:off x="3581400" y="4800600"/>
          <a:ext cx="18923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Rovnice" r:id="rId4" imgW="838200" imgH="485775" progId="Equation.3">
                  <p:embed/>
                </p:oleObj>
              </mc:Choice>
              <mc:Fallback>
                <p:oleObj name="Rovnice" r:id="rId4" imgW="838200" imgH="48577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1892300" cy="113188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smtClean="0"/>
              <a:t>29.11.2007</a:t>
            </a:r>
            <a:endParaRPr lang="en-CA" altLang="cs-CZ" sz="1400" smtClean="0"/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cs-CZ" sz="1400" smtClean="0"/>
              <a:t>http://ufal.mff.cuni.cz/course/popj1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FE58C9C-B69C-49A4-92BC-8B2382BB153D}" type="slidenum">
              <a:rPr lang="en-CA" altLang="cs-CZ" sz="1400" smtClean="0"/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en-CA" altLang="cs-CZ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Nejpravděpodobnější značky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Gender Study: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Jaký rod u podstatných jmen je v češtině nejběžnější?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puls">
  <a:themeElements>
    <a:clrScheme name="Impuls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mpuls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prezentací\IMPULS.POT</Template>
  <TotalTime>32419</TotalTime>
  <Words>2650</Words>
  <Application>Microsoft Office PowerPoint</Application>
  <PresentationFormat>Předvádění na obrazovce (4:3)</PresentationFormat>
  <Paragraphs>514</Paragraphs>
  <Slides>47</Slides>
  <Notes>44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5" baseType="lpstr">
      <vt:lpstr>Arial</vt:lpstr>
      <vt:lpstr>Symbol</vt:lpstr>
      <vt:lpstr>Courier New</vt:lpstr>
      <vt:lpstr>Times New Roman</vt:lpstr>
      <vt:lpstr>Wingdings</vt:lpstr>
      <vt:lpstr>Impuls</vt:lpstr>
      <vt:lpstr>Rovnice</vt:lpstr>
      <vt:lpstr>Editor rovnic 3.0</vt:lpstr>
      <vt:lpstr>Značkování (tagging)</vt:lpstr>
      <vt:lpstr>Analýza češtiny on-line (+značkování)</vt:lpstr>
      <vt:lpstr>Homonymie: víceznačné výsledky morfologické analýzy</vt:lpstr>
      <vt:lpstr>Extrémní mnohoznačnost</vt:lpstr>
      <vt:lpstr>Klasifikační problémy</vt:lpstr>
      <vt:lpstr>Podobné problémy, podobná řešení</vt:lpstr>
      <vt:lpstr>Primitivní řešení: vyhrává nejpravděpodobnější</vt:lpstr>
      <vt:lpstr>Jak získat pravděpodobnosti?</vt:lpstr>
      <vt:lpstr>Nejpravděpodobnější značky</vt:lpstr>
      <vt:lpstr>Nejpravděpodobnější značky</vt:lpstr>
      <vt:lpstr>Lze se vyhnout ruční práci anotátora?</vt:lpstr>
      <vt:lpstr>Jak testovat úspěšnost?</vt:lpstr>
      <vt:lpstr>Zohlednění lexikální informace</vt:lpstr>
      <vt:lpstr>Zohlednění lexikální informace</vt:lpstr>
      <vt:lpstr>Zohlednění lexikální informace</vt:lpstr>
      <vt:lpstr>Zlepšení: kontext</vt:lpstr>
      <vt:lpstr>Příklady rozhodujícího kontextu</vt:lpstr>
      <vt:lpstr>Pravděpodobnosti s kontextem</vt:lpstr>
      <vt:lpstr>Počet parametrů modelu</vt:lpstr>
      <vt:lpstr>Přesnost a úplnost modelu</vt:lpstr>
      <vt:lpstr>Jiný kontext: místo slova značka</vt:lpstr>
      <vt:lpstr>Hidden Markov Model (HMM) Skrytý Markovův model</vt:lpstr>
      <vt:lpstr>Problém: co když jsme minule zvolili špatně?</vt:lpstr>
      <vt:lpstr>Pravděpodobnost věty</vt:lpstr>
      <vt:lpstr>Pravděpodobnost posloupnosti značek</vt:lpstr>
      <vt:lpstr>Zjednodušení: výskyt značky je částečně nezávislý jev</vt:lpstr>
      <vt:lpstr>N-gramové modelování</vt:lpstr>
      <vt:lpstr>Využití n-gramového modelování</vt:lpstr>
      <vt:lpstr>Hledání nejlepší posloupnosti značek</vt:lpstr>
      <vt:lpstr>Hledání cesty projitím všech možností</vt:lpstr>
      <vt:lpstr>Hledání cesty projitím všech možností</vt:lpstr>
      <vt:lpstr>Kompromis: Viterbiho hledání (Trellis)</vt:lpstr>
      <vt:lpstr>Viterbiho hledání</vt:lpstr>
      <vt:lpstr>Viterbi: pozor na nuly!</vt:lpstr>
      <vt:lpstr>Problém: nulové pravděpodobnosti</vt:lpstr>
      <vt:lpstr>Problém: nulové pravděpodobnosti</vt:lpstr>
      <vt:lpstr>Problém: jak jemněji rozlišit neznámá slova?</vt:lpstr>
      <vt:lpstr>Problém: jak jemněji rozlišit neznámá slova?</vt:lpstr>
      <vt:lpstr>Řešení: lepší méně specifická informace než žádná</vt:lpstr>
      <vt:lpstr>Vyhlazování</vt:lpstr>
      <vt:lpstr>Vyhlazování</vt:lpstr>
      <vt:lpstr>Jak zjistit vyhlazovací váhy?</vt:lpstr>
      <vt:lpstr>Jak zjistit vyhlazovací váhy?</vt:lpstr>
      <vt:lpstr>Jak zjistit vyhlazovací váhy?</vt:lpstr>
      <vt:lpstr>Předpovídání každé kategorie zvlášť</vt:lpstr>
      <vt:lpstr>Předpovídání každé kategorie zvlášť</vt:lpstr>
      <vt:lpstr>Domácí úkol</vt:lpstr>
    </vt:vector>
  </TitlesOfParts>
  <Company>ÚFAL MFF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Počítačové zpracování češtiny 7</dc:title>
  <dc:subject>Zjednoznačnění analýzy (značkování)</dc:subject>
  <dc:creator>Daniel Zeman</dc:creator>
  <cp:lastModifiedBy>Daniel Zeman</cp:lastModifiedBy>
  <cp:revision>211</cp:revision>
  <cp:lastPrinted>1999-11-20T09:56:20Z</cp:lastPrinted>
  <dcterms:created xsi:type="dcterms:W3CDTF">1999-10-12T15:45:52Z</dcterms:created>
  <dcterms:modified xsi:type="dcterms:W3CDTF">2017-11-06T07:15:42Z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zeman@ufal.ms.mff.cuni.cz</vt:lpwstr>
  </property>
  <property fmtid="{D5CDD505-2E9C-101B-9397-08002B2CF9AE}" pid="8" name="HomePage">
    <vt:lpwstr>http://www.ms.mff.cuni.cz/~zeman/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3</vt:i4>
  </property>
  <property fmtid="{D5CDD505-2E9C-101B-9397-08002B2CF9AE}" pid="21" name="OutputDir">
    <vt:lpwstr>D:\Dan\Pzč</vt:lpwstr>
  </property>
</Properties>
</file>