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51" r:id="rId1"/>
  </p:sldMasterIdLst>
  <p:notesMasterIdLst>
    <p:notesMasterId r:id="rId28"/>
  </p:notesMasterIdLst>
  <p:handoutMasterIdLst>
    <p:handoutMasterId r:id="rId29"/>
  </p:handoutMasterIdLst>
  <p:sldIdLst>
    <p:sldId id="358" r:id="rId2"/>
    <p:sldId id="387" r:id="rId3"/>
    <p:sldId id="375" r:id="rId4"/>
    <p:sldId id="369" r:id="rId5"/>
    <p:sldId id="377" r:id="rId6"/>
    <p:sldId id="384" r:id="rId7"/>
    <p:sldId id="378" r:id="rId8"/>
    <p:sldId id="379" r:id="rId9"/>
    <p:sldId id="385" r:id="rId10"/>
    <p:sldId id="380" r:id="rId11"/>
    <p:sldId id="411" r:id="rId12"/>
    <p:sldId id="381" r:id="rId13"/>
    <p:sldId id="382" r:id="rId14"/>
    <p:sldId id="383" r:id="rId15"/>
    <p:sldId id="386" r:id="rId16"/>
    <p:sldId id="372" r:id="rId17"/>
    <p:sldId id="373" r:id="rId18"/>
    <p:sldId id="389" r:id="rId19"/>
    <p:sldId id="390" r:id="rId20"/>
    <p:sldId id="391" r:id="rId21"/>
    <p:sldId id="392" r:id="rId22"/>
    <p:sldId id="410" r:id="rId23"/>
    <p:sldId id="412" r:id="rId24"/>
    <p:sldId id="413" r:id="rId25"/>
    <p:sldId id="414" r:id="rId26"/>
    <p:sldId id="374" r:id="rId27"/>
  </p:sldIdLst>
  <p:sldSz cx="9144000" cy="6858000" type="screen4x3"/>
  <p:notesSz cx="7315200" cy="9601200"/>
  <p:embeddedFontLst>
    <p:embeddedFont>
      <p:font typeface="Verdana" panose="020B0604030504040204" pitchFamily="34" charset="0"/>
      <p:regular r:id="rId30"/>
      <p:bold r:id="rId31"/>
      <p:italic r:id="rId32"/>
      <p:boldItalic r:id="rId33"/>
    </p:embeddedFont>
    <p:embeddedFont>
      <p:font typeface="宋体" panose="02010600030101010101" pitchFamily="2" charset="-122"/>
      <p:regular r:id="rId34"/>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3805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Objects="1">
      <p:cViewPr varScale="1">
        <p:scale>
          <a:sx n="74" d="100"/>
          <a:sy n="74" d="100"/>
        </p:scale>
        <p:origin x="-1254"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1212"/>
    </p:cViewPr>
  </p:sorterViewPr>
  <p:notesViewPr>
    <p:cSldViewPr snapToObjects="1">
      <p:cViewPr>
        <p:scale>
          <a:sx n="100" d="100"/>
          <a:sy n="100" d="100"/>
        </p:scale>
        <p:origin x="-204" y="315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6.xml"/><Relationship Id="rId1" Type="http://schemas.openxmlformats.org/officeDocument/2006/relationships/slide" Target="slides/slide4.xml"/><Relationship Id="rId5" Type="http://schemas.openxmlformats.org/officeDocument/2006/relationships/slide" Target="slides/slide16.xml"/><Relationship Id="rId4"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cs-CZ"/>
          </a:p>
        </p:txBody>
      </p:sp>
      <p:sp>
        <p:nvSpPr>
          <p:cNvPr id="57347" name="Rectangle 3"/>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cs-CZ"/>
          </a:p>
        </p:txBody>
      </p:sp>
      <p:sp>
        <p:nvSpPr>
          <p:cNvPr id="57348" name="Rectangle 4"/>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cs-CZ"/>
          </a:p>
        </p:txBody>
      </p:sp>
      <p:sp>
        <p:nvSpPr>
          <p:cNvPr id="57349" name="Rectangle 5"/>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03DAB846-6B65-4BE4-8530-6A60DDE7F23B}" type="slidenum">
              <a:rPr lang="cs-CZ"/>
              <a:pPr>
                <a:defRPr/>
              </a:pPr>
              <a:t>‹#›</a:t>
            </a:fld>
            <a:endParaRPr lang="cs-CZ"/>
          </a:p>
        </p:txBody>
      </p:sp>
    </p:spTree>
    <p:extLst>
      <p:ext uri="{BB962C8B-B14F-4D97-AF65-F5344CB8AC3E}">
        <p14:creationId xmlns:p14="http://schemas.microsoft.com/office/powerpoint/2010/main" val="527020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cs-CZ"/>
          </a:p>
        </p:txBody>
      </p:sp>
      <p:sp>
        <p:nvSpPr>
          <p:cNvPr id="7171"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cs-CZ"/>
          </a:p>
        </p:txBody>
      </p:sp>
      <p:sp>
        <p:nvSpPr>
          <p:cNvPr id="440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cs-CZ"/>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7EE1B908-AEF3-4531-ABD6-02E73C7607A0}" type="slidenum">
              <a:rPr lang="cs-CZ"/>
              <a:pPr>
                <a:defRPr/>
              </a:pPr>
              <a:t>‹#›</a:t>
            </a:fld>
            <a:endParaRPr lang="cs-CZ"/>
          </a:p>
        </p:txBody>
      </p:sp>
    </p:spTree>
    <p:extLst>
      <p:ext uri="{BB962C8B-B14F-4D97-AF65-F5344CB8AC3E}">
        <p14:creationId xmlns:p14="http://schemas.microsoft.com/office/powerpoint/2010/main" val="427727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C705FA01-77F2-4F1C-83D6-7629AEE78D0C}" type="slidenum">
              <a:rPr lang="cs-CZ" altLang="cs-CZ" sz="1300" smtClean="0"/>
              <a:pPr/>
              <a:t>1</a:t>
            </a:fld>
            <a:endParaRPr lang="cs-CZ" altLang="cs-CZ" sz="13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44C63559-E119-4DEB-9942-A4DD75614FB0}" type="slidenum">
              <a:rPr lang="cs-CZ" altLang="cs-CZ" sz="1300" smtClean="0"/>
              <a:pPr/>
              <a:t>10</a:t>
            </a:fld>
            <a:endParaRPr lang="cs-CZ" altLang="cs-CZ" sz="13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4EC6E79A-D07F-484E-9447-ED35FBBB1604}" type="slidenum">
              <a:rPr lang="cs-CZ" altLang="cs-CZ" sz="1300" smtClean="0"/>
              <a:pPr/>
              <a:t>11</a:t>
            </a:fld>
            <a:endParaRPr lang="cs-CZ" altLang="cs-CZ" sz="13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2DB0C6B-F63C-4BE4-84D6-61F2425B02B9}" type="slidenum">
              <a:rPr lang="cs-CZ" altLang="cs-CZ" sz="1300" smtClean="0"/>
              <a:pPr/>
              <a:t>12</a:t>
            </a:fld>
            <a:endParaRPr lang="cs-CZ" altLang="cs-CZ" sz="13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A8728319-84F9-4AF3-82B7-E58F2C861CC7}" type="slidenum">
              <a:rPr lang="cs-CZ" altLang="cs-CZ" sz="1300" smtClean="0"/>
              <a:pPr/>
              <a:t>13</a:t>
            </a:fld>
            <a:endParaRPr lang="cs-CZ" altLang="cs-CZ" sz="13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E688BB63-A790-4456-872E-BB9ADF883BCD}" type="slidenum">
              <a:rPr lang="cs-CZ" altLang="cs-CZ" sz="1300" smtClean="0"/>
              <a:pPr/>
              <a:t>14</a:t>
            </a:fld>
            <a:endParaRPr lang="cs-CZ" altLang="cs-CZ" sz="13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7A47B03B-D793-4ACF-BA08-E629F565407B}" type="slidenum">
              <a:rPr lang="cs-CZ" altLang="cs-CZ" sz="1300" smtClean="0"/>
              <a:pPr/>
              <a:t>15</a:t>
            </a:fld>
            <a:endParaRPr lang="cs-CZ" altLang="cs-CZ" sz="1300" smtClean="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cs-CZ" altLang="cs-CZ" smtClean="0"/>
              <a:t>Vyhledat slovo ve všech tvarech</a:t>
            </a:r>
          </a:p>
          <a:p>
            <a:pPr>
              <a:buFontTx/>
              <a:buChar char="-"/>
            </a:pPr>
            <a:r>
              <a:rPr lang="cs-CZ" altLang="cs-CZ" smtClean="0"/>
              <a:t> Lze nechat vyhledat jen část slova, ale:</a:t>
            </a:r>
          </a:p>
          <a:p>
            <a:pPr>
              <a:buFontTx/>
              <a:buChar char="-"/>
            </a:pPr>
            <a:r>
              <a:rPr lang="cs-CZ" altLang="cs-CZ" smtClean="0"/>
              <a:t> Internetové vyhledávače mají v indexu slova, ne jejich části.</a:t>
            </a:r>
          </a:p>
          <a:p>
            <a:pPr>
              <a:buFontTx/>
              <a:buChar char="-"/>
            </a:pPr>
            <a:r>
              <a:rPr lang="cs-CZ" altLang="cs-CZ" smtClean="0"/>
              <a:t> Povolíme-li hledání částí, dostaneme i texty, které nás nezajímají: hledáme </a:t>
            </a:r>
            <a:r>
              <a:rPr lang="cs-CZ" altLang="cs-CZ" i="1" smtClean="0"/>
              <a:t>hodit</a:t>
            </a:r>
            <a:r>
              <a:rPr lang="cs-CZ" altLang="cs-CZ" smtClean="0"/>
              <a:t>, zadáme </a:t>
            </a:r>
            <a:r>
              <a:rPr lang="cs-CZ" altLang="cs-CZ" i="1" smtClean="0"/>
              <a:t>hod</a:t>
            </a:r>
            <a:r>
              <a:rPr lang="cs-CZ" altLang="cs-CZ" smtClean="0"/>
              <a:t>, dostaneme nejen </a:t>
            </a:r>
            <a:r>
              <a:rPr lang="cs-CZ" altLang="cs-CZ" i="1" smtClean="0"/>
              <a:t>hodit, hodím, hodil</a:t>
            </a:r>
            <a:r>
              <a:rPr lang="cs-CZ" altLang="cs-CZ" smtClean="0"/>
              <a:t>, nejen </a:t>
            </a:r>
            <a:r>
              <a:rPr lang="cs-CZ" altLang="cs-CZ" i="1" smtClean="0"/>
              <a:t>hod, hody, hodování</a:t>
            </a:r>
            <a:r>
              <a:rPr lang="cs-CZ" altLang="cs-CZ" smtClean="0"/>
              <a:t>, nejen </a:t>
            </a:r>
            <a:r>
              <a:rPr lang="cs-CZ" altLang="cs-CZ" i="1" smtClean="0"/>
              <a:t>přehodit, náhoda, přehodnotit</a:t>
            </a:r>
            <a:r>
              <a:rPr lang="cs-CZ" altLang="cs-CZ" smtClean="0"/>
              <a:t>, ale dokonce i </a:t>
            </a:r>
            <a:r>
              <a:rPr lang="cs-CZ" altLang="cs-CZ" i="1" smtClean="0"/>
              <a:t>chodit</a:t>
            </a:r>
            <a:r>
              <a:rPr lang="cs-CZ" altLang="cs-CZ" smtClean="0"/>
              <a:t> nebo </a:t>
            </a:r>
            <a:r>
              <a:rPr lang="cs-CZ" altLang="cs-CZ" i="1" smtClean="0"/>
              <a:t>schody</a:t>
            </a:r>
            <a:r>
              <a:rPr lang="cs-CZ" altLang="cs-CZ" smtClean="0"/>
              <a:t>. Navíc nedostaneme </a:t>
            </a:r>
            <a:r>
              <a:rPr lang="cs-CZ" altLang="cs-CZ" i="1" smtClean="0"/>
              <a:t>hoď, hoďme, hoďte</a:t>
            </a:r>
            <a:r>
              <a:rPr lang="cs-CZ" altLang="cs-CZ" smtClean="0"/>
              <a:t> — to bychom museli hledat jenom </a:t>
            </a:r>
            <a:r>
              <a:rPr lang="cs-CZ" altLang="cs-CZ" i="1" smtClean="0"/>
              <a:t>ho</a:t>
            </a:r>
            <a:r>
              <a:rPr lang="cs-CZ" altLang="cs-CZ" smtClean="0"/>
              <a:t> a to by bylo vůbec katastrofální. Zadat dotazy pro každý tvar zvlášť nejde, jsou jich desítky až stovky.</a:t>
            </a:r>
          </a:p>
          <a:p>
            <a:pPr>
              <a:buFontTx/>
              <a:buChar char="-"/>
            </a:pPr>
            <a:r>
              <a:rPr lang="cs-CZ" altLang="cs-CZ" smtClean="0"/>
              <a:t> Některá slova mění i kmen (stůl – stolu; brát – beru – bral).</a:t>
            </a:r>
          </a:p>
          <a:p>
            <a:endParaRPr lang="cs-CZ" altLang="cs-CZ" smtClean="0"/>
          </a:p>
          <a:p>
            <a:r>
              <a:rPr lang="cs-CZ" altLang="cs-CZ" smtClean="0"/>
              <a:t>Kontrola pravopisu</a:t>
            </a:r>
          </a:p>
          <a:p>
            <a:pPr>
              <a:buFontTx/>
              <a:buChar char="-"/>
            </a:pPr>
            <a:r>
              <a:rPr lang="cs-CZ" altLang="cs-CZ" smtClean="0"/>
              <a:t> Prohledávání slovníku je jednoduché, jediná lingvistika je ten slovník.</a:t>
            </a:r>
          </a:p>
          <a:p>
            <a:pPr>
              <a:buFontTx/>
              <a:buChar char="-"/>
            </a:pPr>
            <a:r>
              <a:rPr lang="cs-CZ" altLang="cs-CZ" smtClean="0"/>
              <a:t> Problém je rozumně vybrat podobná slova, která nabídneme jako náhradu. Jak měřit podobnost slov? Odhadnout podle kontextu, které z nich uživatel myslel? Gramatika může na daném místě požadovat sloveso, význam ostatních slov zase může napovědět, které sloveso je nejpravděpodobnější.</a:t>
            </a:r>
          </a:p>
          <a:p>
            <a:pPr>
              <a:buFontTx/>
              <a:buChar char="-"/>
            </a:pPr>
            <a:r>
              <a:rPr lang="cs-CZ" altLang="cs-CZ" smtClean="0"/>
              <a:t> V češtině je prohledávání slovníku málo účinné, existuje řada koncovek, ale jen některé jsou možné v dané větě, chyby v tvrdém a měkkém </a:t>
            </a:r>
            <a:r>
              <a:rPr lang="cs-CZ" altLang="cs-CZ" i="1" smtClean="0"/>
              <a:t>i</a:t>
            </a:r>
            <a:r>
              <a:rPr lang="cs-CZ" altLang="cs-CZ" smtClean="0"/>
              <a:t>. Viz též kontrolu gramatiky.</a:t>
            </a:r>
          </a:p>
          <a:p>
            <a:pPr>
              <a:buFontTx/>
              <a:buChar char="-"/>
            </a:pPr>
            <a:r>
              <a:rPr lang="cs-CZ" altLang="cs-CZ" smtClean="0"/>
              <a:t> Co zatím chybí: přepínač stylu (rozhodnu-li se pro koncovky typu </a:t>
            </a:r>
            <a:r>
              <a:rPr lang="cs-CZ" altLang="cs-CZ" i="1" smtClean="0"/>
              <a:t>–ej</a:t>
            </a:r>
            <a:r>
              <a:rPr lang="cs-CZ" altLang="cs-CZ" smtClean="0"/>
              <a:t>, je to jiná varianta jazyka a mělo by být vyžadováno držení jedné linie).</a:t>
            </a:r>
          </a:p>
          <a:p>
            <a:pPr>
              <a:buFontTx/>
              <a:buChar char="-"/>
            </a:pPr>
            <a:r>
              <a:rPr lang="cs-CZ" altLang="cs-CZ" smtClean="0"/>
              <a:t> Zákaz dvou stejných slov za sebou: obecně ano, ale jsou výjimky, které by mohla rozpoznat kontrola gramatiky: </a:t>
            </a:r>
            <a:r>
              <a:rPr lang="cs-CZ" altLang="cs-CZ" i="1" smtClean="0"/>
              <a:t>Nesnese se se sestrou, snědl jí tu tu buchtu a teď jí jí její koláč</a:t>
            </a:r>
            <a:r>
              <a:rPr lang="cs-CZ" altLang="cs-CZ" smtClean="0"/>
              <a:t>.</a:t>
            </a:r>
          </a:p>
          <a:p>
            <a:endParaRPr lang="cs-CZ" altLang="cs-CZ" smtClean="0"/>
          </a:p>
          <a:p>
            <a:r>
              <a:rPr lang="cs-CZ" altLang="cs-CZ" smtClean="0"/>
              <a:t>Kontrola gramatiky a stylu</a:t>
            </a:r>
          </a:p>
          <a:p>
            <a:pPr>
              <a:buFontTx/>
              <a:buChar char="-"/>
            </a:pPr>
            <a:r>
              <a:rPr lang="cs-CZ" altLang="cs-CZ" smtClean="0"/>
              <a:t> Ideální stav: kompletní syntaktická analýza vztahů ve větě. To je ale těžké.</a:t>
            </a:r>
          </a:p>
          <a:p>
            <a:pPr>
              <a:buFontTx/>
              <a:buChar char="-"/>
            </a:pPr>
            <a:r>
              <a:rPr lang="cs-CZ" altLang="cs-CZ" smtClean="0"/>
              <a:t> Současná kontrola gramatiky v angličtině ve Wordu v sobě má i kontrolu stylu (bouří se proti dlouhým větám apod.).</a:t>
            </a:r>
          </a:p>
          <a:p>
            <a:pPr>
              <a:buFontTx/>
              <a:buChar char="-"/>
            </a:pPr>
            <a:r>
              <a:rPr lang="cs-CZ" altLang="cs-CZ" smtClean="0"/>
              <a:t> Univerzální úkoly: velké písmeno na začátku věty, zakázat dvě mezery za sebou apod.</a:t>
            </a:r>
          </a:p>
          <a:p>
            <a:pPr>
              <a:buFontTx/>
              <a:buChar char="-"/>
            </a:pPr>
            <a:r>
              <a:rPr lang="cs-CZ" altLang="cs-CZ" smtClean="0"/>
              <a:t> Úkoly v češtině: shoda podmětu s přísudkem (tvrdé a měkké </a:t>
            </a:r>
            <a:r>
              <a:rPr lang="cs-CZ" altLang="cs-CZ" i="1" smtClean="0"/>
              <a:t>i</a:t>
            </a:r>
            <a:r>
              <a:rPr lang="cs-CZ" altLang="cs-CZ" smtClean="0"/>
              <a:t>), shoda přívlastků s rozvíjenými podstatnými jmény, čárky kolem vnořených klauzí, interpunkce v uvozovkách.</a:t>
            </a:r>
          </a:p>
          <a:p>
            <a:endParaRPr lang="cs-CZ" altLang="cs-CZ" smtClean="0"/>
          </a:p>
          <a:p>
            <a:r>
              <a:rPr lang="cs-CZ" altLang="cs-CZ" smtClean="0"/>
              <a:t>Háčkování a doplňování samohlásek, doplňování hranic slov (Asie)</a:t>
            </a:r>
          </a:p>
          <a:p>
            <a:r>
              <a:rPr lang="cs-CZ" altLang="cs-CZ" smtClean="0"/>
              <a:t>- pouhé hledání ve slovníku nestačí, jak ukazují následující příklady</a:t>
            </a:r>
          </a:p>
          <a:p>
            <a:pPr>
              <a:buFontTx/>
              <a:buChar char="-"/>
            </a:pPr>
            <a:r>
              <a:rPr lang="cs-CZ" altLang="cs-CZ" smtClean="0"/>
              <a:t>horka cokolada (horká / hořká), mala (malá / mála), udelana (udělána / udělaná), uspi (uspi / uspí), mami (mami / mámí), zadejte uhel (zadejte úhel / žádejte uhel), cesky (česky / český / Češky / čéšky)</a:t>
            </a:r>
          </a:p>
          <a:p>
            <a:pPr lvl="1">
              <a:buFontTx/>
              <a:buChar char="-"/>
            </a:pPr>
            <a:r>
              <a:rPr lang="cs-CZ" altLang="cs-CZ" smtClean="0"/>
              <a:t> </a:t>
            </a:r>
            <a:r>
              <a:rPr lang="cs-CZ" altLang="cs-CZ" b="1" smtClean="0"/>
              <a:t>Domácí úkol:</a:t>
            </a:r>
            <a:r>
              <a:rPr lang="cs-CZ" altLang="cs-CZ" smtClean="0"/>
              <a:t> soutěž o nejzajímavější a nejmnohočetnější háčkovací nejednoznačnost. Každý pošle své návrhy mailem, čímž získám jeho adresu, a podepíše se, čímž získám jeho úplné jméno, ročník a obor.</a:t>
            </a:r>
          </a:p>
          <a:p>
            <a:pPr>
              <a:buFontTx/>
              <a:buChar char="-"/>
            </a:pPr>
            <a:r>
              <a:rPr lang="cs-CZ" altLang="cs-CZ" smtClean="0"/>
              <a:t> Stejné problémy mají v řadě dalších jazyků, někde dokonce občas znaménka vynechávají, aniž by je k tomu tlačila neschopnost techniky (francouzština, rumunština).</a:t>
            </a:r>
          </a:p>
          <a:p>
            <a:pPr>
              <a:buFontTx/>
              <a:buChar char="-"/>
            </a:pPr>
            <a:r>
              <a:rPr lang="cs-CZ" altLang="cs-CZ" smtClean="0"/>
              <a:t> Obdobný problém: samohlásky v semitských jazycích.</a:t>
            </a:r>
          </a:p>
          <a:p>
            <a:pPr>
              <a:buFontTx/>
              <a:buChar char="-"/>
            </a:pPr>
            <a:r>
              <a:rPr lang="cs-CZ" altLang="cs-CZ" smtClean="0"/>
              <a:t> </a:t>
            </a:r>
            <a:r>
              <a:rPr lang="cs-CZ" altLang="cs-CZ" smtClean="0">
                <a:cs typeface="Times New Roman" pitchFamily="18" charset="0"/>
              </a:rPr>
              <a:t>ﺓﻮﺤﻗ ﺔﺛﻼﺛ ﻰﻟ ﺐﻴﺟ</a:t>
            </a:r>
            <a:r>
              <a:rPr lang="en-US" altLang="cs-CZ" smtClean="0"/>
              <a:t> </a:t>
            </a:r>
            <a:r>
              <a:rPr lang="cs-CZ" altLang="cs-CZ" smtClean="0"/>
              <a:t>= HWHhQ HTh</a:t>
            </a:r>
            <a:r>
              <a:rPr lang="en-US" altLang="cs-CZ" smtClean="0"/>
              <a:t>’LTh YL BYJ = J</a:t>
            </a:r>
            <a:r>
              <a:rPr lang="cs-CZ" altLang="cs-CZ" smtClean="0"/>
              <a:t>íb lí thlíthah qahhwah. (spisovná arabština). V dialektech se navíc samohlásky (ale i souhlásky) liší, přestože zápis arabským písmem je jen ten jeden:</a:t>
            </a:r>
          </a:p>
          <a:p>
            <a:pPr>
              <a:buFontTx/>
              <a:buChar char="-"/>
            </a:pPr>
            <a:r>
              <a:rPr lang="cs-CZ" altLang="cs-CZ" smtClean="0"/>
              <a:t> žib lí tléta dil qahwa (mar), žib lí thlétha qahwa (tun), gib lí taláta ahwa (egy), žib lí tléte ahwe (syr), džib lí theláthe gahwe (irq), přineste mi tři kávy (čsk)</a:t>
            </a:r>
          </a:p>
          <a:p>
            <a:pPr>
              <a:buFontTx/>
              <a:buChar char="-"/>
            </a:pPr>
            <a:r>
              <a:rPr lang="cs-CZ" altLang="cs-CZ" smtClean="0"/>
              <a:t> Nejednoznačnosti: nejen v dialektech, ale i v mluvnici.</a:t>
            </a:r>
          </a:p>
          <a:p>
            <a:pPr>
              <a:buFontTx/>
              <a:buChar char="-"/>
            </a:pPr>
            <a:r>
              <a:rPr lang="cs-CZ" altLang="cs-CZ" smtClean="0"/>
              <a:t> </a:t>
            </a:r>
            <a:r>
              <a:rPr lang="en-US" altLang="cs-CZ" smtClean="0">
                <a:cs typeface="Times New Roman" pitchFamily="18" charset="0"/>
              </a:rPr>
              <a:t>ﺏﺎﺘﻛ = kitáb (kniha)</a:t>
            </a:r>
            <a:endParaRPr lang="en-US" altLang="cs-CZ" smtClean="0">
              <a:latin typeface="Verdana" pitchFamily="34" charset="0"/>
              <a:cs typeface="Times New Roman" pitchFamily="18" charset="0"/>
            </a:endParaRPr>
          </a:p>
          <a:p>
            <a:pPr>
              <a:buFontTx/>
              <a:buChar char="-"/>
            </a:pPr>
            <a:r>
              <a:rPr lang="cs-CZ" altLang="cs-CZ" smtClean="0"/>
              <a:t> </a:t>
            </a:r>
            <a:r>
              <a:rPr lang="en-US" altLang="cs-CZ" smtClean="0">
                <a:cs typeface="Times New Roman" pitchFamily="18" charset="0"/>
              </a:rPr>
              <a:t>ﺐﺘﻛ = katab (psát), kutub (knihy)</a:t>
            </a:r>
            <a:endParaRPr lang="en-US" altLang="cs-CZ" smtClean="0">
              <a:latin typeface="Verdana" pitchFamily="34" charset="0"/>
              <a:cs typeface="Times New Roman" pitchFamily="18" charset="0"/>
            </a:endParaRPr>
          </a:p>
          <a:p>
            <a:pPr>
              <a:buFontTx/>
              <a:buChar char="-"/>
            </a:pPr>
            <a:r>
              <a:rPr lang="cs-CZ" altLang="cs-CZ" smtClean="0"/>
              <a:t> </a:t>
            </a:r>
            <a:r>
              <a:rPr lang="en-US" altLang="cs-CZ" smtClean="0">
                <a:cs typeface="Times New Roman" pitchFamily="18" charset="0"/>
              </a:rPr>
              <a:t>ﺖﺒﺘﻛ = katabt (napsal jsem, napsala jsem, napsal jsi), katabti (napsala jsi), katabit (napsala)</a:t>
            </a:r>
            <a:endParaRPr lang="en-US" altLang="cs-CZ" smtClean="0">
              <a:latin typeface="Verdana" pitchFamily="34" charset="0"/>
              <a:cs typeface="Times New Roman" pitchFamily="18" charset="0"/>
            </a:endParaRPr>
          </a:p>
          <a:p>
            <a:pPr>
              <a:buFontTx/>
              <a:buChar char="-"/>
            </a:pPr>
            <a:r>
              <a:rPr lang="cs-CZ" altLang="cs-CZ" smtClean="0"/>
              <a:t> Arabština umí zapisovat samohlásky pomocí diakritiky, ale Arabové to nedělají, vyskytuje se snad pouze v Koránu. Zapisují se dlouhé samohlásky (Á = </a:t>
            </a:r>
            <a:r>
              <a:rPr lang="en-US" altLang="cs-CZ" smtClean="0"/>
              <a:t>’</a:t>
            </a:r>
            <a:r>
              <a:rPr lang="cs-CZ" altLang="cs-CZ" smtClean="0"/>
              <a:t>,  Í = Y, Ú = W), proto cizí slova mívají všechny samohlásky dlouhé, aby Arab poznal, jak se vyslovují (Československo = Tšíkúslúfákijá).</a:t>
            </a:r>
          </a:p>
          <a:p>
            <a:pPr>
              <a:buFontTx/>
              <a:buChar char="-"/>
            </a:pPr>
            <a:r>
              <a:rPr lang="cs-CZ" altLang="cs-CZ" smtClean="0"/>
              <a:t> Totéž platí pro hebrejštinu: v tóře bývají samohlásky zapsány, aby židé roztroušení po světě a hovořící jinými jazyky nezapomněli výslovnost, ale po Izraeli nic takového nenajdeme.</a:t>
            </a:r>
          </a:p>
          <a:p>
            <a:endParaRPr lang="cs-CZ" altLang="cs-CZ" smtClean="0"/>
          </a:p>
          <a:p>
            <a:r>
              <a:rPr lang="cs-CZ" altLang="cs-CZ" smtClean="0"/>
              <a:t>Doplňování hranic slov (asijské jazyky, zejména čínština)</a:t>
            </a:r>
          </a:p>
          <a:p>
            <a:pPr>
              <a:buFontTx/>
              <a:buChar char="-"/>
            </a:pPr>
            <a:r>
              <a:rPr lang="zh-CN" altLang="ro-RO" smtClean="0"/>
              <a:t> </a:t>
            </a:r>
            <a:r>
              <a:rPr lang="zh-CN" altLang="ro-RO" smtClean="0">
                <a:latin typeface="宋体" pitchFamily="2" charset="-122"/>
              </a:rPr>
              <a:t>这个多少钱？</a:t>
            </a:r>
            <a:endParaRPr lang="zh-CN" altLang="ro-RO" smtClean="0"/>
          </a:p>
          <a:p>
            <a:pPr>
              <a:buFontTx/>
              <a:buChar char="-"/>
            </a:pPr>
            <a:r>
              <a:rPr lang="ro-RO" altLang="zh-CN" smtClean="0"/>
              <a:t> zhe ge duo shao qian ?</a:t>
            </a:r>
          </a:p>
          <a:p>
            <a:pPr>
              <a:buFontTx/>
              <a:buChar char="-"/>
            </a:pPr>
            <a:r>
              <a:rPr lang="ro-RO" altLang="zh-CN" smtClean="0"/>
              <a:t> tenhle kus mnoho málo peníze ?</a:t>
            </a:r>
          </a:p>
          <a:p>
            <a:pPr>
              <a:buFontTx/>
              <a:buChar char="-"/>
            </a:pPr>
            <a:r>
              <a:rPr lang="ro-RO" altLang="zh-CN" smtClean="0"/>
              <a:t> Zhege duoshao qian?</a:t>
            </a:r>
          </a:p>
          <a:p>
            <a:pPr>
              <a:buFontTx/>
              <a:buChar char="-"/>
            </a:pPr>
            <a:r>
              <a:rPr lang="ro-RO" altLang="zh-CN" smtClean="0"/>
              <a:t> Tohle kolik peněz? ... Kolik to stojí?</a:t>
            </a:r>
            <a:endParaRPr lang="en-US" alt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9ED6D996-EC95-4561-8DA3-36D3954417E5}" type="slidenum">
              <a:rPr lang="cs-CZ" altLang="cs-CZ" sz="1300" smtClean="0"/>
              <a:pPr/>
              <a:t>16</a:t>
            </a:fld>
            <a:endParaRPr lang="cs-CZ" altLang="cs-CZ" sz="13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60111964-0019-40A5-8B67-F8F181DEAC03}" type="slidenum">
              <a:rPr lang="cs-CZ" altLang="cs-CZ" sz="1300" smtClean="0"/>
              <a:pPr/>
              <a:t>17</a:t>
            </a:fld>
            <a:endParaRPr lang="cs-CZ" altLang="cs-CZ" sz="13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E62CB53E-8347-42EA-958C-9436D26579CA}" type="slidenum">
              <a:rPr lang="cs-CZ" altLang="cs-CZ" sz="1300" smtClean="0"/>
              <a:pPr/>
              <a:t>18</a:t>
            </a:fld>
            <a:endParaRPr lang="cs-CZ" altLang="cs-CZ" sz="13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32E9B0C-037E-4F7E-B0BF-EB6A6ECC5F68}" type="slidenum">
              <a:rPr lang="cs-CZ" altLang="cs-CZ" sz="1300" smtClean="0"/>
              <a:pPr/>
              <a:t>19</a:t>
            </a:fld>
            <a:endParaRPr lang="cs-CZ" altLang="cs-CZ" sz="13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3065C205-A53C-458F-B7F2-2FDE4169A351}" type="slidenum">
              <a:rPr lang="cs-CZ" altLang="cs-CZ" sz="1300" smtClean="0"/>
              <a:pPr/>
              <a:t>2</a:t>
            </a:fld>
            <a:endParaRPr lang="cs-CZ" altLang="cs-CZ" sz="13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E635D2C0-DF45-435C-B08E-050380E61501}" type="slidenum">
              <a:rPr lang="cs-CZ" altLang="cs-CZ" sz="1300" smtClean="0"/>
              <a:pPr/>
              <a:t>20</a:t>
            </a:fld>
            <a:endParaRPr lang="cs-CZ" altLang="cs-CZ" sz="13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E46A8CB2-97BD-4247-9DA9-C8E92F4A9B32}" type="slidenum">
              <a:rPr lang="cs-CZ" altLang="cs-CZ" sz="1300" smtClean="0"/>
              <a:pPr/>
              <a:t>21</a:t>
            </a:fld>
            <a:endParaRPr lang="cs-CZ" altLang="cs-CZ" sz="13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67D5C44B-D92D-4E57-A581-8A4C3A735142}" type="slidenum">
              <a:rPr lang="cs-CZ" altLang="cs-CZ" sz="1300" smtClean="0"/>
              <a:pPr/>
              <a:t>22</a:t>
            </a:fld>
            <a:endParaRPr lang="cs-CZ" altLang="cs-CZ" sz="13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E16E6B98-6A9B-4716-8479-F45EBBACE3CC}" type="slidenum">
              <a:rPr lang="cs-CZ" altLang="cs-CZ" sz="1300" smtClean="0"/>
              <a:pPr/>
              <a:t>26</a:t>
            </a:fld>
            <a:endParaRPr lang="cs-CZ" altLang="cs-CZ" sz="13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0F016748-058D-4EF6-A2C4-66432605EB72}" type="slidenum">
              <a:rPr lang="cs-CZ" altLang="cs-CZ" sz="1300" smtClean="0"/>
              <a:pPr/>
              <a:t>3</a:t>
            </a:fld>
            <a:endParaRPr lang="cs-CZ" altLang="cs-CZ" sz="13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C08AB24C-80D7-470B-94F1-EAEF3C850A43}" type="slidenum">
              <a:rPr lang="cs-CZ" altLang="cs-CZ" sz="1300" smtClean="0"/>
              <a:pPr/>
              <a:t>4</a:t>
            </a:fld>
            <a:endParaRPr lang="cs-CZ" altLang="cs-CZ" sz="13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cs-CZ" altLang="cs-CZ" smtClean="0"/>
              <a:t>Vyhledat slovo ve všech tvarech</a:t>
            </a:r>
          </a:p>
          <a:p>
            <a:pPr>
              <a:buFontTx/>
              <a:buChar char="-"/>
            </a:pPr>
            <a:r>
              <a:rPr lang="cs-CZ" altLang="cs-CZ" smtClean="0"/>
              <a:t> Lze nechat vyhledat jen část slova, ale:</a:t>
            </a:r>
          </a:p>
          <a:p>
            <a:pPr>
              <a:buFontTx/>
              <a:buChar char="-"/>
            </a:pPr>
            <a:r>
              <a:rPr lang="cs-CZ" altLang="cs-CZ" smtClean="0"/>
              <a:t> Internetové vyhledávače mají v indexu slova, ne jejich části.</a:t>
            </a:r>
          </a:p>
          <a:p>
            <a:pPr>
              <a:buFontTx/>
              <a:buChar char="-"/>
            </a:pPr>
            <a:r>
              <a:rPr lang="cs-CZ" altLang="cs-CZ" smtClean="0"/>
              <a:t> Povolíme-li hledání částí, dostaneme i texty, které nás nezajímají: hledáme </a:t>
            </a:r>
            <a:r>
              <a:rPr lang="cs-CZ" altLang="cs-CZ" i="1" smtClean="0"/>
              <a:t>hodit</a:t>
            </a:r>
            <a:r>
              <a:rPr lang="cs-CZ" altLang="cs-CZ" smtClean="0"/>
              <a:t>, zadáme </a:t>
            </a:r>
            <a:r>
              <a:rPr lang="cs-CZ" altLang="cs-CZ" i="1" smtClean="0"/>
              <a:t>hod</a:t>
            </a:r>
            <a:r>
              <a:rPr lang="cs-CZ" altLang="cs-CZ" smtClean="0"/>
              <a:t>, dostaneme nejen </a:t>
            </a:r>
            <a:r>
              <a:rPr lang="cs-CZ" altLang="cs-CZ" i="1" smtClean="0"/>
              <a:t>hodit, hodím, hodil</a:t>
            </a:r>
            <a:r>
              <a:rPr lang="cs-CZ" altLang="cs-CZ" smtClean="0"/>
              <a:t>, nejen </a:t>
            </a:r>
            <a:r>
              <a:rPr lang="cs-CZ" altLang="cs-CZ" i="1" smtClean="0"/>
              <a:t>hod, hody, hodování</a:t>
            </a:r>
            <a:r>
              <a:rPr lang="cs-CZ" altLang="cs-CZ" smtClean="0"/>
              <a:t>, nejen </a:t>
            </a:r>
            <a:r>
              <a:rPr lang="cs-CZ" altLang="cs-CZ" i="1" smtClean="0"/>
              <a:t>přehodit, náhoda, přehodnotit</a:t>
            </a:r>
            <a:r>
              <a:rPr lang="cs-CZ" altLang="cs-CZ" smtClean="0"/>
              <a:t>, ale dokonce i </a:t>
            </a:r>
            <a:r>
              <a:rPr lang="cs-CZ" altLang="cs-CZ" i="1" smtClean="0"/>
              <a:t>chodit</a:t>
            </a:r>
            <a:r>
              <a:rPr lang="cs-CZ" altLang="cs-CZ" smtClean="0"/>
              <a:t> nebo </a:t>
            </a:r>
            <a:r>
              <a:rPr lang="cs-CZ" altLang="cs-CZ" i="1" smtClean="0"/>
              <a:t>schody</a:t>
            </a:r>
            <a:r>
              <a:rPr lang="cs-CZ" altLang="cs-CZ" smtClean="0"/>
              <a:t>. Navíc nedostaneme </a:t>
            </a:r>
            <a:r>
              <a:rPr lang="cs-CZ" altLang="cs-CZ" i="1" smtClean="0"/>
              <a:t>hoď, hoďme, hoďte</a:t>
            </a:r>
            <a:r>
              <a:rPr lang="cs-CZ" altLang="cs-CZ" smtClean="0"/>
              <a:t> — to bychom museli hledat jenom </a:t>
            </a:r>
            <a:r>
              <a:rPr lang="cs-CZ" altLang="cs-CZ" i="1" smtClean="0"/>
              <a:t>ho</a:t>
            </a:r>
            <a:r>
              <a:rPr lang="cs-CZ" altLang="cs-CZ" smtClean="0"/>
              <a:t> a to by bylo vůbec katastrofální. Zadat dotazy pro každý tvar zvlášť nejde, jsou jich desítky až stovky.</a:t>
            </a:r>
          </a:p>
          <a:p>
            <a:pPr>
              <a:buFontTx/>
              <a:buChar char="-"/>
            </a:pPr>
            <a:r>
              <a:rPr lang="cs-CZ" altLang="cs-CZ" smtClean="0"/>
              <a:t> Některá slova mění i kmen (stůl – stolu; brát – beru – bral).</a:t>
            </a:r>
          </a:p>
          <a:p>
            <a:endParaRPr lang="cs-CZ" altLang="cs-CZ" smtClean="0"/>
          </a:p>
          <a:p>
            <a:r>
              <a:rPr lang="cs-CZ" altLang="cs-CZ" smtClean="0"/>
              <a:t>Kontrola pravopisu</a:t>
            </a:r>
          </a:p>
          <a:p>
            <a:pPr>
              <a:buFontTx/>
              <a:buChar char="-"/>
            </a:pPr>
            <a:r>
              <a:rPr lang="cs-CZ" altLang="cs-CZ" smtClean="0"/>
              <a:t> Prohledávání slovníku je jednoduché, jediná lingvistika je ten slovník.</a:t>
            </a:r>
          </a:p>
          <a:p>
            <a:pPr>
              <a:buFontTx/>
              <a:buChar char="-"/>
            </a:pPr>
            <a:r>
              <a:rPr lang="cs-CZ" altLang="cs-CZ" smtClean="0"/>
              <a:t> Problém je rozumně vybrat podobná slova, která nabídneme jako náhradu. Jak měřit podobnost slov? Odhadnout podle kontextu, které z nich uživatel myslel? Gramatika může na daném místě požadovat sloveso, význam ostatních slov zase může napovědět, které sloveso je nejpravděpodobnější.</a:t>
            </a:r>
          </a:p>
          <a:p>
            <a:pPr>
              <a:buFontTx/>
              <a:buChar char="-"/>
            </a:pPr>
            <a:r>
              <a:rPr lang="cs-CZ" altLang="cs-CZ" smtClean="0"/>
              <a:t> V češtině je prohledávání slovníku málo účinné, existuje řada koncovek, ale jen některé jsou možné v dané větě, chyby v tvrdém a měkkém </a:t>
            </a:r>
            <a:r>
              <a:rPr lang="cs-CZ" altLang="cs-CZ" i="1" smtClean="0"/>
              <a:t>i</a:t>
            </a:r>
            <a:r>
              <a:rPr lang="cs-CZ" altLang="cs-CZ" smtClean="0"/>
              <a:t>. Viz též kontrolu gramatiky.</a:t>
            </a:r>
          </a:p>
          <a:p>
            <a:pPr>
              <a:buFontTx/>
              <a:buChar char="-"/>
            </a:pPr>
            <a:r>
              <a:rPr lang="cs-CZ" altLang="cs-CZ" smtClean="0"/>
              <a:t> Co zatím chybí: přepínač stylu (rozhodnu-li se pro koncovky typu </a:t>
            </a:r>
            <a:r>
              <a:rPr lang="cs-CZ" altLang="cs-CZ" i="1" smtClean="0"/>
              <a:t>–ej</a:t>
            </a:r>
            <a:r>
              <a:rPr lang="cs-CZ" altLang="cs-CZ" smtClean="0"/>
              <a:t>, je to jiná varianta jazyka a mělo by být vyžadováno držení jedné linie).</a:t>
            </a:r>
          </a:p>
          <a:p>
            <a:pPr>
              <a:buFontTx/>
              <a:buChar char="-"/>
            </a:pPr>
            <a:r>
              <a:rPr lang="cs-CZ" altLang="cs-CZ" smtClean="0"/>
              <a:t> Zákaz dvou stejných slov za sebou: obecně ano, ale jsou výjimky, které by mohla rozpoznat kontrola gramatiky: </a:t>
            </a:r>
            <a:r>
              <a:rPr lang="cs-CZ" altLang="cs-CZ" i="1" smtClean="0"/>
              <a:t>Nesnese se se sestrou, snědl jí tu tu buchtu a teď jí jí její koláč</a:t>
            </a:r>
            <a:r>
              <a:rPr lang="cs-CZ" altLang="cs-CZ" smtClean="0"/>
              <a:t>.</a:t>
            </a:r>
          </a:p>
          <a:p>
            <a:endParaRPr lang="cs-CZ" altLang="cs-CZ" smtClean="0"/>
          </a:p>
          <a:p>
            <a:r>
              <a:rPr lang="cs-CZ" altLang="cs-CZ" smtClean="0"/>
              <a:t>Kontrola gramatiky a stylu</a:t>
            </a:r>
          </a:p>
          <a:p>
            <a:pPr>
              <a:buFontTx/>
              <a:buChar char="-"/>
            </a:pPr>
            <a:r>
              <a:rPr lang="cs-CZ" altLang="cs-CZ" smtClean="0"/>
              <a:t> Ideální stav: kompletní syntaktická analýza vztahů ve větě. To je ale těžké.</a:t>
            </a:r>
          </a:p>
          <a:p>
            <a:pPr>
              <a:buFontTx/>
              <a:buChar char="-"/>
            </a:pPr>
            <a:r>
              <a:rPr lang="cs-CZ" altLang="cs-CZ" smtClean="0"/>
              <a:t> Současná kontrola gramatiky v angličtině ve Wordu v sobě má i kontrolu stylu (bouří se proti dlouhým větám apod.).</a:t>
            </a:r>
          </a:p>
          <a:p>
            <a:pPr>
              <a:buFontTx/>
              <a:buChar char="-"/>
            </a:pPr>
            <a:r>
              <a:rPr lang="cs-CZ" altLang="cs-CZ" smtClean="0"/>
              <a:t> Univerzální úkoly: velké písmeno na začátku věty, zakázat dvě mezery za sebou apod.</a:t>
            </a:r>
          </a:p>
          <a:p>
            <a:pPr>
              <a:buFontTx/>
              <a:buChar char="-"/>
            </a:pPr>
            <a:r>
              <a:rPr lang="cs-CZ" altLang="cs-CZ" smtClean="0"/>
              <a:t> Úkoly v češtině: shoda podmětu s přísudkem (tvrdé a měkké </a:t>
            </a:r>
            <a:r>
              <a:rPr lang="cs-CZ" altLang="cs-CZ" i="1" smtClean="0"/>
              <a:t>i</a:t>
            </a:r>
            <a:r>
              <a:rPr lang="cs-CZ" altLang="cs-CZ" smtClean="0"/>
              <a:t>), shoda přívlastků s rozvíjenými podstatnými jmény, čárky kolem vnořených klauzí, interpunkce v uvozovkách.</a:t>
            </a:r>
          </a:p>
          <a:p>
            <a:endParaRPr lang="cs-CZ" altLang="cs-CZ" smtClean="0"/>
          </a:p>
          <a:p>
            <a:r>
              <a:rPr lang="cs-CZ" altLang="cs-CZ" smtClean="0"/>
              <a:t>Háčkování a doplňování samohlásek, doplňování hranic slov (Asie)</a:t>
            </a:r>
          </a:p>
          <a:p>
            <a:r>
              <a:rPr lang="cs-CZ" altLang="cs-CZ" smtClean="0"/>
              <a:t>- pouhé hledání ve slovníku nestačí, jak ukazují následující příklady</a:t>
            </a:r>
          </a:p>
          <a:p>
            <a:pPr>
              <a:buFontTx/>
              <a:buChar char="-"/>
            </a:pPr>
            <a:r>
              <a:rPr lang="cs-CZ" altLang="cs-CZ" smtClean="0"/>
              <a:t>horka cokolada (horká / hořká), mala (malá / mála), udelana (udělána / udělaná), uspi (uspi / uspí), mami (mami / mámí), zadejte uhel (zadejte úhel / žádejte uhel), cesky (česky / český / Češky / čéšky)</a:t>
            </a:r>
          </a:p>
          <a:p>
            <a:pPr lvl="1">
              <a:buFontTx/>
              <a:buChar char="-"/>
            </a:pPr>
            <a:r>
              <a:rPr lang="cs-CZ" altLang="cs-CZ" smtClean="0"/>
              <a:t> </a:t>
            </a:r>
            <a:r>
              <a:rPr lang="cs-CZ" altLang="cs-CZ" b="1" smtClean="0"/>
              <a:t>Domácí úkol:</a:t>
            </a:r>
            <a:r>
              <a:rPr lang="cs-CZ" altLang="cs-CZ" smtClean="0"/>
              <a:t> soutěž o nejzajímavější a nejmnohočetnější háčkovací nejednoznačnost. Každý pošle své návrhy mailem, čímž získám jeho adresu, a podepíše se, čímž získám jeho úplné jméno, ročník a obor.</a:t>
            </a:r>
          </a:p>
          <a:p>
            <a:pPr>
              <a:buFontTx/>
              <a:buChar char="-"/>
            </a:pPr>
            <a:r>
              <a:rPr lang="cs-CZ" altLang="cs-CZ" smtClean="0"/>
              <a:t> Stejné problémy mají v řadě dalších jazyků, někde dokonce občas znaménka vynechávají, aniž by je k tomu tlačila neschopnost techniky (francouzština, rumunština).</a:t>
            </a:r>
          </a:p>
          <a:p>
            <a:pPr>
              <a:buFontTx/>
              <a:buChar char="-"/>
            </a:pPr>
            <a:r>
              <a:rPr lang="cs-CZ" altLang="cs-CZ" smtClean="0"/>
              <a:t> Obdobný problém: samohlásky v semitských jazycích.</a:t>
            </a:r>
          </a:p>
          <a:p>
            <a:pPr>
              <a:buFontTx/>
              <a:buChar char="-"/>
            </a:pPr>
            <a:r>
              <a:rPr lang="cs-CZ" altLang="cs-CZ" smtClean="0"/>
              <a:t> </a:t>
            </a:r>
            <a:r>
              <a:rPr lang="cs-CZ" altLang="cs-CZ" smtClean="0">
                <a:cs typeface="Times New Roman" pitchFamily="18" charset="0"/>
              </a:rPr>
              <a:t>ﺓﻮﺤﻗ ﺔﺛﻼﺛ ﻰﻟ ﺐﻴﺟ</a:t>
            </a:r>
            <a:r>
              <a:rPr lang="en-US" altLang="cs-CZ" smtClean="0"/>
              <a:t> </a:t>
            </a:r>
            <a:r>
              <a:rPr lang="cs-CZ" altLang="cs-CZ" smtClean="0"/>
              <a:t>= HWHhQ HTh</a:t>
            </a:r>
            <a:r>
              <a:rPr lang="en-US" altLang="cs-CZ" smtClean="0"/>
              <a:t>’LTh YL BYJ = J</a:t>
            </a:r>
            <a:r>
              <a:rPr lang="cs-CZ" altLang="cs-CZ" smtClean="0"/>
              <a:t>íb lí thlíthah qahhwah. (spisovná arabština). V dialektech se navíc samohlásky (ale i souhlásky) liší, přestože zápis arabským písmem je jen ten jeden:</a:t>
            </a:r>
          </a:p>
          <a:p>
            <a:pPr>
              <a:buFontTx/>
              <a:buChar char="-"/>
            </a:pPr>
            <a:r>
              <a:rPr lang="cs-CZ" altLang="cs-CZ" smtClean="0"/>
              <a:t> žib lí tléta dil qahwa (mar), žib lí thlétha qahwa (tun), gib lí taláta ahwa (egy), žib lí tléte ahwe (syr), džib lí theláthe gahwe (irq), přineste mi tři kávy (čsk)</a:t>
            </a:r>
          </a:p>
          <a:p>
            <a:pPr>
              <a:buFontTx/>
              <a:buChar char="-"/>
            </a:pPr>
            <a:r>
              <a:rPr lang="cs-CZ" altLang="cs-CZ" smtClean="0"/>
              <a:t> Nejednoznačnosti: nejen v dialektech, ale i v mluvnici.</a:t>
            </a:r>
          </a:p>
          <a:p>
            <a:pPr>
              <a:buFontTx/>
              <a:buChar char="-"/>
            </a:pPr>
            <a:r>
              <a:rPr lang="cs-CZ" altLang="cs-CZ" smtClean="0"/>
              <a:t> </a:t>
            </a:r>
            <a:r>
              <a:rPr lang="en-US" altLang="cs-CZ" smtClean="0">
                <a:cs typeface="Times New Roman" pitchFamily="18" charset="0"/>
              </a:rPr>
              <a:t>ﺏﺎﺘﻛ = kitáb (kniha)</a:t>
            </a:r>
            <a:endParaRPr lang="en-US" altLang="cs-CZ" smtClean="0">
              <a:latin typeface="Verdana" pitchFamily="34" charset="0"/>
              <a:cs typeface="Times New Roman" pitchFamily="18" charset="0"/>
            </a:endParaRPr>
          </a:p>
          <a:p>
            <a:pPr>
              <a:buFontTx/>
              <a:buChar char="-"/>
            </a:pPr>
            <a:r>
              <a:rPr lang="cs-CZ" altLang="cs-CZ" smtClean="0"/>
              <a:t> </a:t>
            </a:r>
            <a:r>
              <a:rPr lang="en-US" altLang="cs-CZ" smtClean="0">
                <a:cs typeface="Times New Roman" pitchFamily="18" charset="0"/>
              </a:rPr>
              <a:t>ﺐﺘﻛ = katab (psát), kutub (knihy)</a:t>
            </a:r>
            <a:endParaRPr lang="en-US" altLang="cs-CZ" smtClean="0">
              <a:latin typeface="Verdana" pitchFamily="34" charset="0"/>
              <a:cs typeface="Times New Roman" pitchFamily="18" charset="0"/>
            </a:endParaRPr>
          </a:p>
          <a:p>
            <a:pPr>
              <a:buFontTx/>
              <a:buChar char="-"/>
            </a:pPr>
            <a:r>
              <a:rPr lang="cs-CZ" altLang="cs-CZ" smtClean="0"/>
              <a:t> </a:t>
            </a:r>
            <a:r>
              <a:rPr lang="en-US" altLang="cs-CZ" smtClean="0">
                <a:cs typeface="Times New Roman" pitchFamily="18" charset="0"/>
              </a:rPr>
              <a:t>ﺖﺒﺘﻛ = katabt (napsal jsem, napsala jsem, napsal jsi), katabti (napsala jsi), katabit (napsala)</a:t>
            </a:r>
            <a:endParaRPr lang="en-US" altLang="cs-CZ" smtClean="0">
              <a:latin typeface="Verdana" pitchFamily="34" charset="0"/>
              <a:cs typeface="Times New Roman" pitchFamily="18" charset="0"/>
            </a:endParaRPr>
          </a:p>
          <a:p>
            <a:pPr>
              <a:buFontTx/>
              <a:buChar char="-"/>
            </a:pPr>
            <a:r>
              <a:rPr lang="cs-CZ" altLang="cs-CZ" smtClean="0"/>
              <a:t> Arabština umí zapisovat samohlásky pomocí diakritiky, ale Arabové to nedělají, vyskytuje se snad pouze v Koránu. Zapisují se dlouhé samohlásky (Á = </a:t>
            </a:r>
            <a:r>
              <a:rPr lang="en-US" altLang="cs-CZ" smtClean="0"/>
              <a:t>’</a:t>
            </a:r>
            <a:r>
              <a:rPr lang="cs-CZ" altLang="cs-CZ" smtClean="0"/>
              <a:t>,  Í = Y, Ú = W), proto cizí slova mívají všechny samohlásky dlouhé, aby Arab poznal, jak se vyslovují (Československo = Tšíkúslúfákijá).</a:t>
            </a:r>
          </a:p>
          <a:p>
            <a:pPr>
              <a:buFontTx/>
              <a:buChar char="-"/>
            </a:pPr>
            <a:r>
              <a:rPr lang="cs-CZ" altLang="cs-CZ" smtClean="0"/>
              <a:t> Totéž platí pro hebrejštinu: v tóře bývají samohlásky zapsány, aby židé roztroušení po světě a hovořící jinými jazyky nezapomněli výslovnost, ale po Izraeli nic takového nenajdeme.</a:t>
            </a:r>
          </a:p>
          <a:p>
            <a:endParaRPr lang="cs-CZ" altLang="cs-CZ" smtClean="0"/>
          </a:p>
          <a:p>
            <a:r>
              <a:rPr lang="cs-CZ" altLang="cs-CZ" smtClean="0"/>
              <a:t>Doplňování hranic slov (asijské jazyky, zejména čínština)</a:t>
            </a:r>
          </a:p>
          <a:p>
            <a:pPr>
              <a:buFontTx/>
              <a:buChar char="-"/>
            </a:pPr>
            <a:r>
              <a:rPr lang="zh-CN" altLang="ro-RO" smtClean="0"/>
              <a:t> </a:t>
            </a:r>
            <a:r>
              <a:rPr lang="zh-CN" altLang="ro-RO" smtClean="0">
                <a:latin typeface="宋体" pitchFamily="2" charset="-122"/>
              </a:rPr>
              <a:t>这个多少钱？</a:t>
            </a:r>
            <a:endParaRPr lang="zh-CN" altLang="ro-RO" smtClean="0"/>
          </a:p>
          <a:p>
            <a:pPr>
              <a:buFontTx/>
              <a:buChar char="-"/>
            </a:pPr>
            <a:r>
              <a:rPr lang="ro-RO" altLang="zh-CN" smtClean="0"/>
              <a:t> zhe ge duo shao qian ?</a:t>
            </a:r>
          </a:p>
          <a:p>
            <a:pPr>
              <a:buFontTx/>
              <a:buChar char="-"/>
            </a:pPr>
            <a:r>
              <a:rPr lang="ro-RO" altLang="zh-CN" smtClean="0"/>
              <a:t> tenhle kus mnoho málo peníze ?</a:t>
            </a:r>
          </a:p>
          <a:p>
            <a:pPr>
              <a:buFontTx/>
              <a:buChar char="-"/>
            </a:pPr>
            <a:r>
              <a:rPr lang="ro-RO" altLang="zh-CN" smtClean="0"/>
              <a:t> Zhege duoshao qian?</a:t>
            </a:r>
          </a:p>
          <a:p>
            <a:pPr>
              <a:buFontTx/>
              <a:buChar char="-"/>
            </a:pPr>
            <a:r>
              <a:rPr lang="ro-RO" altLang="zh-CN" smtClean="0"/>
              <a:t> Tohle kolik peněz? ... Kolik to stojí?</a:t>
            </a:r>
            <a:endParaRPr lang="en-US"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E784499-2F35-455C-A0CB-5021AFE7F19D}" type="slidenum">
              <a:rPr lang="cs-CZ" altLang="cs-CZ" sz="1300" smtClean="0"/>
              <a:pPr/>
              <a:t>5</a:t>
            </a:fld>
            <a:endParaRPr lang="cs-CZ" altLang="cs-CZ" sz="13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E4620F13-FB90-496F-AB25-3D64BCF420C4}" type="slidenum">
              <a:rPr lang="cs-CZ" altLang="cs-CZ" sz="1300" smtClean="0"/>
              <a:pPr/>
              <a:t>6</a:t>
            </a:fld>
            <a:endParaRPr lang="cs-CZ" altLang="cs-CZ" sz="1300" smtClean="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cs-CZ" altLang="cs-CZ" smtClean="0"/>
              <a:t>Vyhledat slovo ve všech tvarech</a:t>
            </a:r>
          </a:p>
          <a:p>
            <a:pPr>
              <a:buFontTx/>
              <a:buChar char="-"/>
            </a:pPr>
            <a:r>
              <a:rPr lang="cs-CZ" altLang="cs-CZ" smtClean="0"/>
              <a:t> Lze nechat vyhledat jen část slova, ale:</a:t>
            </a:r>
          </a:p>
          <a:p>
            <a:pPr>
              <a:buFontTx/>
              <a:buChar char="-"/>
            </a:pPr>
            <a:r>
              <a:rPr lang="cs-CZ" altLang="cs-CZ" smtClean="0"/>
              <a:t> Internetové vyhledávače mají v indexu slova, ne jejich části.</a:t>
            </a:r>
          </a:p>
          <a:p>
            <a:pPr>
              <a:buFontTx/>
              <a:buChar char="-"/>
            </a:pPr>
            <a:r>
              <a:rPr lang="cs-CZ" altLang="cs-CZ" smtClean="0"/>
              <a:t> Povolíme-li hledání částí, dostaneme i texty, které nás nezajímají: hledáme </a:t>
            </a:r>
            <a:r>
              <a:rPr lang="cs-CZ" altLang="cs-CZ" i="1" smtClean="0"/>
              <a:t>hodit</a:t>
            </a:r>
            <a:r>
              <a:rPr lang="cs-CZ" altLang="cs-CZ" smtClean="0"/>
              <a:t>, zadáme </a:t>
            </a:r>
            <a:r>
              <a:rPr lang="cs-CZ" altLang="cs-CZ" i="1" smtClean="0"/>
              <a:t>hod</a:t>
            </a:r>
            <a:r>
              <a:rPr lang="cs-CZ" altLang="cs-CZ" smtClean="0"/>
              <a:t>, dostaneme nejen </a:t>
            </a:r>
            <a:r>
              <a:rPr lang="cs-CZ" altLang="cs-CZ" i="1" smtClean="0"/>
              <a:t>hodit, hodím, hodil</a:t>
            </a:r>
            <a:r>
              <a:rPr lang="cs-CZ" altLang="cs-CZ" smtClean="0"/>
              <a:t>, nejen </a:t>
            </a:r>
            <a:r>
              <a:rPr lang="cs-CZ" altLang="cs-CZ" i="1" smtClean="0"/>
              <a:t>hod, hody, hodování</a:t>
            </a:r>
            <a:r>
              <a:rPr lang="cs-CZ" altLang="cs-CZ" smtClean="0"/>
              <a:t>, nejen </a:t>
            </a:r>
            <a:r>
              <a:rPr lang="cs-CZ" altLang="cs-CZ" i="1" smtClean="0"/>
              <a:t>přehodit, náhoda, přehodnotit</a:t>
            </a:r>
            <a:r>
              <a:rPr lang="cs-CZ" altLang="cs-CZ" smtClean="0"/>
              <a:t>, ale dokonce i </a:t>
            </a:r>
            <a:r>
              <a:rPr lang="cs-CZ" altLang="cs-CZ" i="1" smtClean="0"/>
              <a:t>chodit</a:t>
            </a:r>
            <a:r>
              <a:rPr lang="cs-CZ" altLang="cs-CZ" smtClean="0"/>
              <a:t> nebo </a:t>
            </a:r>
            <a:r>
              <a:rPr lang="cs-CZ" altLang="cs-CZ" i="1" smtClean="0"/>
              <a:t>schody</a:t>
            </a:r>
            <a:r>
              <a:rPr lang="cs-CZ" altLang="cs-CZ" smtClean="0"/>
              <a:t>. Navíc nedostaneme </a:t>
            </a:r>
            <a:r>
              <a:rPr lang="cs-CZ" altLang="cs-CZ" i="1" smtClean="0"/>
              <a:t>hoď, hoďme, hoďte</a:t>
            </a:r>
            <a:r>
              <a:rPr lang="cs-CZ" altLang="cs-CZ" smtClean="0"/>
              <a:t> — to bychom museli hledat jenom </a:t>
            </a:r>
            <a:r>
              <a:rPr lang="cs-CZ" altLang="cs-CZ" i="1" smtClean="0"/>
              <a:t>ho</a:t>
            </a:r>
            <a:r>
              <a:rPr lang="cs-CZ" altLang="cs-CZ" smtClean="0"/>
              <a:t> a to by bylo vůbec katastrofální. Zadat dotazy pro každý tvar zvlášť nejde, jsou jich desítky až stovky.</a:t>
            </a:r>
          </a:p>
          <a:p>
            <a:pPr>
              <a:buFontTx/>
              <a:buChar char="-"/>
            </a:pPr>
            <a:r>
              <a:rPr lang="cs-CZ" altLang="cs-CZ" smtClean="0"/>
              <a:t> Některá slova mění i kmen (stůl – stolu; brát – beru – bral).</a:t>
            </a:r>
          </a:p>
          <a:p>
            <a:endParaRPr lang="cs-CZ" altLang="cs-CZ" smtClean="0"/>
          </a:p>
          <a:p>
            <a:r>
              <a:rPr lang="cs-CZ" altLang="cs-CZ" smtClean="0"/>
              <a:t>Kontrola pravopisu</a:t>
            </a:r>
          </a:p>
          <a:p>
            <a:pPr>
              <a:buFontTx/>
              <a:buChar char="-"/>
            </a:pPr>
            <a:r>
              <a:rPr lang="cs-CZ" altLang="cs-CZ" smtClean="0"/>
              <a:t> Prohledávání slovníku je jednoduché, jediná lingvistika je ten slovník.</a:t>
            </a:r>
          </a:p>
          <a:p>
            <a:pPr>
              <a:buFontTx/>
              <a:buChar char="-"/>
            </a:pPr>
            <a:r>
              <a:rPr lang="cs-CZ" altLang="cs-CZ" smtClean="0"/>
              <a:t> Problém je rozumně vybrat podobná slova, která nabídneme jako náhradu. Jak měřit podobnost slov? Odhadnout podle kontextu, které z nich uživatel myslel? Gramatika může na daném místě požadovat sloveso, význam ostatních slov zase může napovědět, které sloveso je nejpravděpodobnější.</a:t>
            </a:r>
          </a:p>
          <a:p>
            <a:pPr>
              <a:buFontTx/>
              <a:buChar char="-"/>
            </a:pPr>
            <a:r>
              <a:rPr lang="cs-CZ" altLang="cs-CZ" smtClean="0"/>
              <a:t> V češtině je prohledávání slovníku málo účinné, existuje řada koncovek, ale jen některé jsou možné v dané větě, chyby v tvrdém a měkkém </a:t>
            </a:r>
            <a:r>
              <a:rPr lang="cs-CZ" altLang="cs-CZ" i="1" smtClean="0"/>
              <a:t>i</a:t>
            </a:r>
            <a:r>
              <a:rPr lang="cs-CZ" altLang="cs-CZ" smtClean="0"/>
              <a:t>. Viz též kontrolu gramatiky.</a:t>
            </a:r>
          </a:p>
          <a:p>
            <a:pPr>
              <a:buFontTx/>
              <a:buChar char="-"/>
            </a:pPr>
            <a:r>
              <a:rPr lang="cs-CZ" altLang="cs-CZ" smtClean="0"/>
              <a:t> Co zatím chybí: přepínač stylu (rozhodnu-li se pro koncovky typu </a:t>
            </a:r>
            <a:r>
              <a:rPr lang="cs-CZ" altLang="cs-CZ" i="1" smtClean="0"/>
              <a:t>–ej</a:t>
            </a:r>
            <a:r>
              <a:rPr lang="cs-CZ" altLang="cs-CZ" smtClean="0"/>
              <a:t>, je to jiná varianta jazyka a mělo by být vyžadováno držení jedné linie).</a:t>
            </a:r>
          </a:p>
          <a:p>
            <a:pPr>
              <a:buFontTx/>
              <a:buChar char="-"/>
            </a:pPr>
            <a:r>
              <a:rPr lang="cs-CZ" altLang="cs-CZ" smtClean="0"/>
              <a:t> Zákaz dvou stejných slov za sebou: obecně ano, ale jsou výjimky, které by mohla rozpoznat kontrola gramatiky: </a:t>
            </a:r>
            <a:r>
              <a:rPr lang="cs-CZ" altLang="cs-CZ" i="1" smtClean="0"/>
              <a:t>Nesnese se se sestrou, snědl jí tu tu buchtu a teď jí jí její koláč</a:t>
            </a:r>
            <a:r>
              <a:rPr lang="cs-CZ" altLang="cs-CZ" smtClean="0"/>
              <a:t>.</a:t>
            </a:r>
          </a:p>
          <a:p>
            <a:endParaRPr lang="cs-CZ" altLang="cs-CZ" smtClean="0"/>
          </a:p>
          <a:p>
            <a:r>
              <a:rPr lang="cs-CZ" altLang="cs-CZ" smtClean="0"/>
              <a:t>Kontrola gramatiky a stylu</a:t>
            </a:r>
          </a:p>
          <a:p>
            <a:pPr>
              <a:buFontTx/>
              <a:buChar char="-"/>
            </a:pPr>
            <a:r>
              <a:rPr lang="cs-CZ" altLang="cs-CZ" smtClean="0"/>
              <a:t> Ideální stav: kompletní syntaktická analýza vztahů ve větě. To je ale těžké.</a:t>
            </a:r>
          </a:p>
          <a:p>
            <a:pPr>
              <a:buFontTx/>
              <a:buChar char="-"/>
            </a:pPr>
            <a:r>
              <a:rPr lang="cs-CZ" altLang="cs-CZ" smtClean="0"/>
              <a:t> Současná kontrola gramatiky v angličtině ve Wordu v sobě má i kontrolu stylu (bouří se proti dlouhým větám apod.).</a:t>
            </a:r>
          </a:p>
          <a:p>
            <a:pPr>
              <a:buFontTx/>
              <a:buChar char="-"/>
            </a:pPr>
            <a:r>
              <a:rPr lang="cs-CZ" altLang="cs-CZ" smtClean="0"/>
              <a:t> Univerzální úkoly: velké písmeno na začátku věty, zakázat dvě mezery za sebou apod.</a:t>
            </a:r>
          </a:p>
          <a:p>
            <a:pPr>
              <a:buFontTx/>
              <a:buChar char="-"/>
            </a:pPr>
            <a:r>
              <a:rPr lang="cs-CZ" altLang="cs-CZ" smtClean="0"/>
              <a:t> Úkoly v češtině: shoda podmětu s přísudkem (tvrdé a měkké </a:t>
            </a:r>
            <a:r>
              <a:rPr lang="cs-CZ" altLang="cs-CZ" i="1" smtClean="0"/>
              <a:t>i</a:t>
            </a:r>
            <a:r>
              <a:rPr lang="cs-CZ" altLang="cs-CZ" smtClean="0"/>
              <a:t>), shoda přívlastků s rozvíjenými podstatnými jmény, čárky kolem vnořených klauzí, interpunkce v uvozovkách.</a:t>
            </a:r>
          </a:p>
          <a:p>
            <a:endParaRPr lang="cs-CZ" altLang="cs-CZ" smtClean="0"/>
          </a:p>
          <a:p>
            <a:r>
              <a:rPr lang="cs-CZ" altLang="cs-CZ" smtClean="0"/>
              <a:t>Háčkování a doplňování samohlásek, doplňování hranic slov (Asie)</a:t>
            </a:r>
          </a:p>
          <a:p>
            <a:r>
              <a:rPr lang="cs-CZ" altLang="cs-CZ" smtClean="0"/>
              <a:t>- pouhé hledání ve slovníku nestačí, jak ukazují následující příklady</a:t>
            </a:r>
          </a:p>
          <a:p>
            <a:pPr>
              <a:buFontTx/>
              <a:buChar char="-"/>
            </a:pPr>
            <a:r>
              <a:rPr lang="cs-CZ" altLang="cs-CZ" smtClean="0"/>
              <a:t>horka cokolada (horká / hořká), mala (malá / mála), udelana (udělána / udělaná), uspi (uspi / uspí), mami (mami / mámí), zadejte uhel (zadejte úhel / žádejte uhel), cesky (česky / český / Češky / čéšky)</a:t>
            </a:r>
          </a:p>
          <a:p>
            <a:pPr lvl="1">
              <a:buFontTx/>
              <a:buChar char="-"/>
            </a:pPr>
            <a:r>
              <a:rPr lang="cs-CZ" altLang="cs-CZ" smtClean="0"/>
              <a:t> </a:t>
            </a:r>
            <a:r>
              <a:rPr lang="cs-CZ" altLang="cs-CZ" b="1" smtClean="0"/>
              <a:t>Domácí úkol:</a:t>
            </a:r>
            <a:r>
              <a:rPr lang="cs-CZ" altLang="cs-CZ" smtClean="0"/>
              <a:t> soutěž o nejzajímavější a nejmnohočetnější háčkovací nejednoznačnost. Každý pošle své návrhy mailem, čímž získám jeho adresu, a podepíše se, čímž získám jeho úplné jméno, ročník a obor.</a:t>
            </a:r>
          </a:p>
          <a:p>
            <a:pPr>
              <a:buFontTx/>
              <a:buChar char="-"/>
            </a:pPr>
            <a:r>
              <a:rPr lang="cs-CZ" altLang="cs-CZ" smtClean="0"/>
              <a:t> Stejné problémy mají v řadě dalších jazyků, někde dokonce občas znaménka vynechávají, aniž by je k tomu tlačila neschopnost techniky (francouzština, rumunština).</a:t>
            </a:r>
          </a:p>
          <a:p>
            <a:pPr>
              <a:buFontTx/>
              <a:buChar char="-"/>
            </a:pPr>
            <a:r>
              <a:rPr lang="cs-CZ" altLang="cs-CZ" smtClean="0"/>
              <a:t> Obdobný problém: samohlásky v semitských jazycích.</a:t>
            </a:r>
          </a:p>
          <a:p>
            <a:pPr>
              <a:buFontTx/>
              <a:buChar char="-"/>
            </a:pPr>
            <a:r>
              <a:rPr lang="cs-CZ" altLang="cs-CZ" smtClean="0"/>
              <a:t> </a:t>
            </a:r>
            <a:r>
              <a:rPr lang="cs-CZ" altLang="cs-CZ" smtClean="0">
                <a:cs typeface="Times New Roman" pitchFamily="18" charset="0"/>
              </a:rPr>
              <a:t>ﺓﻮﺤﻗ ﺔﺛﻼﺛ ﻰﻟ ﺐﻴﺟ</a:t>
            </a:r>
            <a:r>
              <a:rPr lang="en-US" altLang="cs-CZ" smtClean="0"/>
              <a:t> </a:t>
            </a:r>
            <a:r>
              <a:rPr lang="cs-CZ" altLang="cs-CZ" smtClean="0"/>
              <a:t>= HWHhQ HTh</a:t>
            </a:r>
            <a:r>
              <a:rPr lang="en-US" altLang="cs-CZ" smtClean="0"/>
              <a:t>’LTh YL BYJ = J</a:t>
            </a:r>
            <a:r>
              <a:rPr lang="cs-CZ" altLang="cs-CZ" smtClean="0"/>
              <a:t>íb lí thlíthah qahhwah. (spisovná arabština). V dialektech se navíc samohlásky (ale i souhlásky) liší, přestože zápis arabským písmem je jen ten jeden:</a:t>
            </a:r>
          </a:p>
          <a:p>
            <a:pPr>
              <a:buFontTx/>
              <a:buChar char="-"/>
            </a:pPr>
            <a:r>
              <a:rPr lang="cs-CZ" altLang="cs-CZ" smtClean="0"/>
              <a:t> žib lí tléta dil qahwa (mar), žib lí thlétha qahwa (tun), gib lí taláta ahwa (egy), žib lí tléte ahwe (syr), džib lí theláthe gahwe (irq), přineste mi tři kávy (čsk)</a:t>
            </a:r>
          </a:p>
          <a:p>
            <a:pPr>
              <a:buFontTx/>
              <a:buChar char="-"/>
            </a:pPr>
            <a:r>
              <a:rPr lang="cs-CZ" altLang="cs-CZ" smtClean="0"/>
              <a:t> Nejednoznačnosti: nejen v dialektech, ale i v mluvnici.</a:t>
            </a:r>
          </a:p>
          <a:p>
            <a:pPr>
              <a:buFontTx/>
              <a:buChar char="-"/>
            </a:pPr>
            <a:r>
              <a:rPr lang="cs-CZ" altLang="cs-CZ" smtClean="0"/>
              <a:t> </a:t>
            </a:r>
            <a:r>
              <a:rPr lang="en-US" altLang="cs-CZ" smtClean="0">
                <a:cs typeface="Times New Roman" pitchFamily="18" charset="0"/>
              </a:rPr>
              <a:t>ﺏﺎﺘﻛ = kitáb (kniha)</a:t>
            </a:r>
            <a:endParaRPr lang="en-US" altLang="cs-CZ" smtClean="0">
              <a:latin typeface="Verdana" pitchFamily="34" charset="0"/>
              <a:cs typeface="Times New Roman" pitchFamily="18" charset="0"/>
            </a:endParaRPr>
          </a:p>
          <a:p>
            <a:pPr>
              <a:buFontTx/>
              <a:buChar char="-"/>
            </a:pPr>
            <a:r>
              <a:rPr lang="cs-CZ" altLang="cs-CZ" smtClean="0"/>
              <a:t> </a:t>
            </a:r>
            <a:r>
              <a:rPr lang="en-US" altLang="cs-CZ" smtClean="0">
                <a:cs typeface="Times New Roman" pitchFamily="18" charset="0"/>
              </a:rPr>
              <a:t>ﺐﺘﻛ = katab (psát), kutub (knihy)</a:t>
            </a:r>
            <a:endParaRPr lang="en-US" altLang="cs-CZ" smtClean="0">
              <a:latin typeface="Verdana" pitchFamily="34" charset="0"/>
              <a:cs typeface="Times New Roman" pitchFamily="18" charset="0"/>
            </a:endParaRPr>
          </a:p>
          <a:p>
            <a:pPr>
              <a:buFontTx/>
              <a:buChar char="-"/>
            </a:pPr>
            <a:r>
              <a:rPr lang="cs-CZ" altLang="cs-CZ" smtClean="0"/>
              <a:t> </a:t>
            </a:r>
            <a:r>
              <a:rPr lang="en-US" altLang="cs-CZ" smtClean="0">
                <a:cs typeface="Times New Roman" pitchFamily="18" charset="0"/>
              </a:rPr>
              <a:t>ﺖﺒﺘﻛ = katabt (napsal jsem, napsala jsem, napsal jsi), katabti (napsala jsi), katabit (napsala)</a:t>
            </a:r>
            <a:endParaRPr lang="en-US" altLang="cs-CZ" smtClean="0">
              <a:latin typeface="Verdana" pitchFamily="34" charset="0"/>
              <a:cs typeface="Times New Roman" pitchFamily="18" charset="0"/>
            </a:endParaRPr>
          </a:p>
          <a:p>
            <a:pPr>
              <a:buFontTx/>
              <a:buChar char="-"/>
            </a:pPr>
            <a:r>
              <a:rPr lang="cs-CZ" altLang="cs-CZ" smtClean="0"/>
              <a:t> Arabština umí zapisovat samohlásky pomocí diakritiky, ale Arabové to nedělají, vyskytuje se snad pouze v Koránu. Zapisují se dlouhé samohlásky (Á = </a:t>
            </a:r>
            <a:r>
              <a:rPr lang="en-US" altLang="cs-CZ" smtClean="0"/>
              <a:t>’</a:t>
            </a:r>
            <a:r>
              <a:rPr lang="cs-CZ" altLang="cs-CZ" smtClean="0"/>
              <a:t>,  Í = Y, Ú = W), proto cizí slova mívají všechny samohlásky dlouhé, aby Arab poznal, jak se vyslovují (Československo = Tšíkúslúfákijá).</a:t>
            </a:r>
          </a:p>
          <a:p>
            <a:pPr>
              <a:buFontTx/>
              <a:buChar char="-"/>
            </a:pPr>
            <a:r>
              <a:rPr lang="cs-CZ" altLang="cs-CZ" smtClean="0"/>
              <a:t> Totéž platí pro hebrejštinu: v tóře bývají samohlásky zapsány, aby židé roztroušení po světě a hovořící jinými jazyky nezapomněli výslovnost, ale po Izraeli nic takového nenajdeme.</a:t>
            </a:r>
          </a:p>
          <a:p>
            <a:endParaRPr lang="cs-CZ" altLang="cs-CZ" smtClean="0"/>
          </a:p>
          <a:p>
            <a:r>
              <a:rPr lang="cs-CZ" altLang="cs-CZ" smtClean="0"/>
              <a:t>Doplňování hranic slov (asijské jazyky, zejména čínština)</a:t>
            </a:r>
          </a:p>
          <a:p>
            <a:pPr>
              <a:buFontTx/>
              <a:buChar char="-"/>
            </a:pPr>
            <a:r>
              <a:rPr lang="zh-CN" altLang="ro-RO" smtClean="0"/>
              <a:t> </a:t>
            </a:r>
            <a:r>
              <a:rPr lang="zh-CN" altLang="ro-RO" smtClean="0">
                <a:latin typeface="宋体" pitchFamily="2" charset="-122"/>
              </a:rPr>
              <a:t>这个多少钱？</a:t>
            </a:r>
            <a:endParaRPr lang="zh-CN" altLang="ro-RO" smtClean="0"/>
          </a:p>
          <a:p>
            <a:pPr>
              <a:buFontTx/>
              <a:buChar char="-"/>
            </a:pPr>
            <a:r>
              <a:rPr lang="ro-RO" altLang="zh-CN" smtClean="0"/>
              <a:t> zhe ge duo shao qian ?</a:t>
            </a:r>
          </a:p>
          <a:p>
            <a:pPr>
              <a:buFontTx/>
              <a:buChar char="-"/>
            </a:pPr>
            <a:r>
              <a:rPr lang="ro-RO" altLang="zh-CN" smtClean="0"/>
              <a:t> tenhle kus mnoho málo peníze ?</a:t>
            </a:r>
          </a:p>
          <a:p>
            <a:pPr>
              <a:buFontTx/>
              <a:buChar char="-"/>
            </a:pPr>
            <a:r>
              <a:rPr lang="ro-RO" altLang="zh-CN" smtClean="0"/>
              <a:t> Zhege duoshao qian?</a:t>
            </a:r>
          </a:p>
          <a:p>
            <a:pPr>
              <a:buFontTx/>
              <a:buChar char="-"/>
            </a:pPr>
            <a:r>
              <a:rPr lang="ro-RO" altLang="zh-CN" smtClean="0"/>
              <a:t> Tohle kolik peněz? ... Kolik to stojí?</a:t>
            </a:r>
            <a:endParaRPr lang="en-US" alt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0B66A9FD-FDCD-47D1-8C9F-8C3E766B6957}" type="slidenum">
              <a:rPr lang="cs-CZ" altLang="cs-CZ" sz="1300" smtClean="0"/>
              <a:pPr/>
              <a:t>7</a:t>
            </a:fld>
            <a:endParaRPr lang="cs-CZ" altLang="cs-CZ" sz="13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AD2DCA07-ECFD-4DB8-B644-66CBF045537B}" type="slidenum">
              <a:rPr lang="cs-CZ" altLang="cs-CZ" sz="1300" smtClean="0"/>
              <a:pPr/>
              <a:t>8</a:t>
            </a:fld>
            <a:endParaRPr lang="cs-CZ" altLang="cs-CZ" sz="13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cs-CZ" alt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94A5F4C6-E724-41B1-B9B5-24AC1237A60E}" type="slidenum">
              <a:rPr lang="cs-CZ" altLang="cs-CZ" sz="1300" smtClean="0"/>
              <a:pPr/>
              <a:t>9</a:t>
            </a:fld>
            <a:endParaRPr lang="cs-CZ" altLang="cs-CZ" sz="1300" smtClean="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cs-CZ" altLang="cs-CZ" smtClean="0"/>
              <a:t>Vyhledat slovo ve všech tvarech</a:t>
            </a:r>
          </a:p>
          <a:p>
            <a:pPr>
              <a:buFontTx/>
              <a:buChar char="-"/>
            </a:pPr>
            <a:r>
              <a:rPr lang="cs-CZ" altLang="cs-CZ" smtClean="0"/>
              <a:t> Lze nechat vyhledat jen část slova, ale:</a:t>
            </a:r>
          </a:p>
          <a:p>
            <a:pPr>
              <a:buFontTx/>
              <a:buChar char="-"/>
            </a:pPr>
            <a:r>
              <a:rPr lang="cs-CZ" altLang="cs-CZ" smtClean="0"/>
              <a:t> Internetové vyhledávače mají v indexu slova, ne jejich části.</a:t>
            </a:r>
          </a:p>
          <a:p>
            <a:pPr>
              <a:buFontTx/>
              <a:buChar char="-"/>
            </a:pPr>
            <a:r>
              <a:rPr lang="cs-CZ" altLang="cs-CZ" smtClean="0"/>
              <a:t> Povolíme-li hledání částí, dostaneme i texty, které nás nezajímají: hledáme </a:t>
            </a:r>
            <a:r>
              <a:rPr lang="cs-CZ" altLang="cs-CZ" i="1" smtClean="0"/>
              <a:t>hodit</a:t>
            </a:r>
            <a:r>
              <a:rPr lang="cs-CZ" altLang="cs-CZ" smtClean="0"/>
              <a:t>, zadáme </a:t>
            </a:r>
            <a:r>
              <a:rPr lang="cs-CZ" altLang="cs-CZ" i="1" smtClean="0"/>
              <a:t>hod</a:t>
            </a:r>
            <a:r>
              <a:rPr lang="cs-CZ" altLang="cs-CZ" smtClean="0"/>
              <a:t>, dostaneme nejen </a:t>
            </a:r>
            <a:r>
              <a:rPr lang="cs-CZ" altLang="cs-CZ" i="1" smtClean="0"/>
              <a:t>hodit, hodím, hodil</a:t>
            </a:r>
            <a:r>
              <a:rPr lang="cs-CZ" altLang="cs-CZ" smtClean="0"/>
              <a:t>, nejen </a:t>
            </a:r>
            <a:r>
              <a:rPr lang="cs-CZ" altLang="cs-CZ" i="1" smtClean="0"/>
              <a:t>hod, hody, hodování</a:t>
            </a:r>
            <a:r>
              <a:rPr lang="cs-CZ" altLang="cs-CZ" smtClean="0"/>
              <a:t>, nejen </a:t>
            </a:r>
            <a:r>
              <a:rPr lang="cs-CZ" altLang="cs-CZ" i="1" smtClean="0"/>
              <a:t>přehodit, náhoda, přehodnotit</a:t>
            </a:r>
            <a:r>
              <a:rPr lang="cs-CZ" altLang="cs-CZ" smtClean="0"/>
              <a:t>, ale dokonce i </a:t>
            </a:r>
            <a:r>
              <a:rPr lang="cs-CZ" altLang="cs-CZ" i="1" smtClean="0"/>
              <a:t>chodit</a:t>
            </a:r>
            <a:r>
              <a:rPr lang="cs-CZ" altLang="cs-CZ" smtClean="0"/>
              <a:t> nebo </a:t>
            </a:r>
            <a:r>
              <a:rPr lang="cs-CZ" altLang="cs-CZ" i="1" smtClean="0"/>
              <a:t>schody</a:t>
            </a:r>
            <a:r>
              <a:rPr lang="cs-CZ" altLang="cs-CZ" smtClean="0"/>
              <a:t>. Navíc nedostaneme </a:t>
            </a:r>
            <a:r>
              <a:rPr lang="cs-CZ" altLang="cs-CZ" i="1" smtClean="0"/>
              <a:t>hoď, hoďme, hoďte</a:t>
            </a:r>
            <a:r>
              <a:rPr lang="cs-CZ" altLang="cs-CZ" smtClean="0"/>
              <a:t> — to bychom museli hledat jenom </a:t>
            </a:r>
            <a:r>
              <a:rPr lang="cs-CZ" altLang="cs-CZ" i="1" smtClean="0"/>
              <a:t>ho</a:t>
            </a:r>
            <a:r>
              <a:rPr lang="cs-CZ" altLang="cs-CZ" smtClean="0"/>
              <a:t> a to by bylo vůbec katastrofální. Zadat dotazy pro každý tvar zvlášť nejde, jsou jich desítky až stovky.</a:t>
            </a:r>
          </a:p>
          <a:p>
            <a:pPr>
              <a:buFontTx/>
              <a:buChar char="-"/>
            </a:pPr>
            <a:r>
              <a:rPr lang="cs-CZ" altLang="cs-CZ" smtClean="0"/>
              <a:t> Některá slova mění i kmen (stůl – stolu; brát – beru – bral).</a:t>
            </a:r>
          </a:p>
          <a:p>
            <a:endParaRPr lang="cs-CZ" altLang="cs-CZ" smtClean="0"/>
          </a:p>
          <a:p>
            <a:r>
              <a:rPr lang="cs-CZ" altLang="cs-CZ" smtClean="0"/>
              <a:t>Kontrola pravopisu</a:t>
            </a:r>
          </a:p>
          <a:p>
            <a:pPr>
              <a:buFontTx/>
              <a:buChar char="-"/>
            </a:pPr>
            <a:r>
              <a:rPr lang="cs-CZ" altLang="cs-CZ" smtClean="0"/>
              <a:t> Prohledávání slovníku je jednoduché, jediná lingvistika je ten slovník.</a:t>
            </a:r>
          </a:p>
          <a:p>
            <a:pPr>
              <a:buFontTx/>
              <a:buChar char="-"/>
            </a:pPr>
            <a:r>
              <a:rPr lang="cs-CZ" altLang="cs-CZ" smtClean="0"/>
              <a:t> Problém je rozumně vybrat podobná slova, která nabídneme jako náhradu. Jak měřit podobnost slov? Odhadnout podle kontextu, které z nich uživatel myslel? Gramatika může na daném místě požadovat sloveso, význam ostatních slov zase může napovědět, které sloveso je nejpravděpodobnější.</a:t>
            </a:r>
          </a:p>
          <a:p>
            <a:pPr>
              <a:buFontTx/>
              <a:buChar char="-"/>
            </a:pPr>
            <a:r>
              <a:rPr lang="cs-CZ" altLang="cs-CZ" smtClean="0"/>
              <a:t> V češtině je prohledávání slovníku málo účinné, existuje řada koncovek, ale jen některé jsou možné v dané větě, chyby v tvrdém a měkkém </a:t>
            </a:r>
            <a:r>
              <a:rPr lang="cs-CZ" altLang="cs-CZ" i="1" smtClean="0"/>
              <a:t>i</a:t>
            </a:r>
            <a:r>
              <a:rPr lang="cs-CZ" altLang="cs-CZ" smtClean="0"/>
              <a:t>. Viz též kontrolu gramatiky.</a:t>
            </a:r>
          </a:p>
          <a:p>
            <a:pPr>
              <a:buFontTx/>
              <a:buChar char="-"/>
            </a:pPr>
            <a:r>
              <a:rPr lang="cs-CZ" altLang="cs-CZ" smtClean="0"/>
              <a:t> Co zatím chybí: přepínač stylu (rozhodnu-li se pro koncovky typu </a:t>
            </a:r>
            <a:r>
              <a:rPr lang="cs-CZ" altLang="cs-CZ" i="1" smtClean="0"/>
              <a:t>–ej</a:t>
            </a:r>
            <a:r>
              <a:rPr lang="cs-CZ" altLang="cs-CZ" smtClean="0"/>
              <a:t>, je to jiná varianta jazyka a mělo by být vyžadováno držení jedné linie).</a:t>
            </a:r>
          </a:p>
          <a:p>
            <a:pPr>
              <a:buFontTx/>
              <a:buChar char="-"/>
            </a:pPr>
            <a:r>
              <a:rPr lang="cs-CZ" altLang="cs-CZ" smtClean="0"/>
              <a:t> Zákaz dvou stejných slov za sebou: obecně ano, ale jsou výjimky, které by mohla rozpoznat kontrola gramatiky: </a:t>
            </a:r>
            <a:r>
              <a:rPr lang="cs-CZ" altLang="cs-CZ" i="1" smtClean="0"/>
              <a:t>Nesnese se se sestrou, snědl jí tu tu buchtu a teď jí jí její koláč</a:t>
            </a:r>
            <a:r>
              <a:rPr lang="cs-CZ" altLang="cs-CZ" smtClean="0"/>
              <a:t>.</a:t>
            </a:r>
          </a:p>
          <a:p>
            <a:endParaRPr lang="cs-CZ" altLang="cs-CZ" smtClean="0"/>
          </a:p>
          <a:p>
            <a:r>
              <a:rPr lang="cs-CZ" altLang="cs-CZ" smtClean="0"/>
              <a:t>Kontrola gramatiky a stylu</a:t>
            </a:r>
          </a:p>
          <a:p>
            <a:pPr>
              <a:buFontTx/>
              <a:buChar char="-"/>
            </a:pPr>
            <a:r>
              <a:rPr lang="cs-CZ" altLang="cs-CZ" smtClean="0"/>
              <a:t> Ideální stav: kompletní syntaktická analýza vztahů ve větě. To je ale těžké.</a:t>
            </a:r>
          </a:p>
          <a:p>
            <a:pPr>
              <a:buFontTx/>
              <a:buChar char="-"/>
            </a:pPr>
            <a:r>
              <a:rPr lang="cs-CZ" altLang="cs-CZ" smtClean="0"/>
              <a:t> Současná kontrola gramatiky v angličtině ve Wordu v sobě má i kontrolu stylu (bouří se proti dlouhým větám apod.).</a:t>
            </a:r>
          </a:p>
          <a:p>
            <a:pPr>
              <a:buFontTx/>
              <a:buChar char="-"/>
            </a:pPr>
            <a:r>
              <a:rPr lang="cs-CZ" altLang="cs-CZ" smtClean="0"/>
              <a:t> Univerzální úkoly: velké písmeno na začátku věty, zakázat dvě mezery za sebou apod.</a:t>
            </a:r>
          </a:p>
          <a:p>
            <a:pPr>
              <a:buFontTx/>
              <a:buChar char="-"/>
            </a:pPr>
            <a:r>
              <a:rPr lang="cs-CZ" altLang="cs-CZ" smtClean="0"/>
              <a:t> Úkoly v češtině: shoda podmětu s přísudkem (tvrdé a měkké </a:t>
            </a:r>
            <a:r>
              <a:rPr lang="cs-CZ" altLang="cs-CZ" i="1" smtClean="0"/>
              <a:t>i</a:t>
            </a:r>
            <a:r>
              <a:rPr lang="cs-CZ" altLang="cs-CZ" smtClean="0"/>
              <a:t>), shoda přívlastků s rozvíjenými podstatnými jmény, čárky kolem vnořených klauzí, interpunkce v uvozovkách.</a:t>
            </a:r>
          </a:p>
          <a:p>
            <a:endParaRPr lang="cs-CZ" altLang="cs-CZ" smtClean="0"/>
          </a:p>
          <a:p>
            <a:r>
              <a:rPr lang="cs-CZ" altLang="cs-CZ" smtClean="0"/>
              <a:t>Háčkování a doplňování samohlásek, doplňování hranic slov (Asie)</a:t>
            </a:r>
          </a:p>
          <a:p>
            <a:r>
              <a:rPr lang="cs-CZ" altLang="cs-CZ" smtClean="0"/>
              <a:t>- pouhé hledání ve slovníku nestačí, jak ukazují následující příklady</a:t>
            </a:r>
          </a:p>
          <a:p>
            <a:pPr>
              <a:buFontTx/>
              <a:buChar char="-"/>
            </a:pPr>
            <a:r>
              <a:rPr lang="cs-CZ" altLang="cs-CZ" smtClean="0"/>
              <a:t>horka cokolada (horká / hořká), mala (malá / mála), udelana (udělána / udělaná), uspi (uspi / uspí), mami (mami / mámí), zadejte uhel (zadejte úhel / žádejte uhel), cesky (česky / český / Češky / čéšky)</a:t>
            </a:r>
          </a:p>
          <a:p>
            <a:pPr lvl="1">
              <a:buFontTx/>
              <a:buChar char="-"/>
            </a:pPr>
            <a:r>
              <a:rPr lang="cs-CZ" altLang="cs-CZ" smtClean="0"/>
              <a:t> </a:t>
            </a:r>
            <a:r>
              <a:rPr lang="cs-CZ" altLang="cs-CZ" b="1" smtClean="0"/>
              <a:t>Domácí úkol:</a:t>
            </a:r>
            <a:r>
              <a:rPr lang="cs-CZ" altLang="cs-CZ" smtClean="0"/>
              <a:t> soutěž o nejzajímavější a nejmnohočetnější háčkovací nejednoznačnost. Každý pošle své návrhy mailem, čímž získám jeho adresu, a podepíše se, čímž získám jeho úplné jméno, ročník a obor.</a:t>
            </a:r>
          </a:p>
          <a:p>
            <a:pPr>
              <a:buFontTx/>
              <a:buChar char="-"/>
            </a:pPr>
            <a:r>
              <a:rPr lang="cs-CZ" altLang="cs-CZ" smtClean="0"/>
              <a:t> Stejné problémy mají v řadě dalších jazyků, někde dokonce občas znaménka vynechávají, aniž by je k tomu tlačila neschopnost techniky (francouzština, rumunština).</a:t>
            </a:r>
          </a:p>
          <a:p>
            <a:pPr>
              <a:buFontTx/>
              <a:buChar char="-"/>
            </a:pPr>
            <a:r>
              <a:rPr lang="cs-CZ" altLang="cs-CZ" smtClean="0"/>
              <a:t> Obdobný problém: samohlásky v semitských jazycích.</a:t>
            </a:r>
          </a:p>
          <a:p>
            <a:pPr>
              <a:buFontTx/>
              <a:buChar char="-"/>
            </a:pPr>
            <a:r>
              <a:rPr lang="cs-CZ" altLang="cs-CZ" smtClean="0"/>
              <a:t> </a:t>
            </a:r>
            <a:r>
              <a:rPr lang="cs-CZ" altLang="cs-CZ" smtClean="0">
                <a:cs typeface="Times New Roman" pitchFamily="18" charset="0"/>
              </a:rPr>
              <a:t>ﺓﻮﺤﻗ ﺔﺛﻼﺛ ﻰﻟ ﺐﻴﺟ</a:t>
            </a:r>
            <a:r>
              <a:rPr lang="en-US" altLang="cs-CZ" smtClean="0"/>
              <a:t> </a:t>
            </a:r>
            <a:r>
              <a:rPr lang="cs-CZ" altLang="cs-CZ" smtClean="0"/>
              <a:t>= HWHhQ HTh</a:t>
            </a:r>
            <a:r>
              <a:rPr lang="en-US" altLang="cs-CZ" smtClean="0"/>
              <a:t>’LTh YL BYJ = J</a:t>
            </a:r>
            <a:r>
              <a:rPr lang="cs-CZ" altLang="cs-CZ" smtClean="0"/>
              <a:t>íb lí thlíthah qahhwah. (spisovná arabština). V dialektech se navíc samohlásky (ale i souhlásky) liší, přestože zápis arabským písmem je jen ten jeden:</a:t>
            </a:r>
          </a:p>
          <a:p>
            <a:pPr>
              <a:buFontTx/>
              <a:buChar char="-"/>
            </a:pPr>
            <a:r>
              <a:rPr lang="cs-CZ" altLang="cs-CZ" smtClean="0"/>
              <a:t> žib lí tléta dil qahwa (mar), žib lí thlétha qahwa (tun), gib lí taláta ahwa (egy), žib lí tléte ahwe (syr), džib lí theláthe gahwe (irq), přineste mi tři kávy (čsk)</a:t>
            </a:r>
          </a:p>
          <a:p>
            <a:pPr>
              <a:buFontTx/>
              <a:buChar char="-"/>
            </a:pPr>
            <a:r>
              <a:rPr lang="cs-CZ" altLang="cs-CZ" smtClean="0"/>
              <a:t> Nejednoznačnosti: nejen v dialektech, ale i v mluvnici.</a:t>
            </a:r>
          </a:p>
          <a:p>
            <a:pPr>
              <a:buFontTx/>
              <a:buChar char="-"/>
            </a:pPr>
            <a:r>
              <a:rPr lang="cs-CZ" altLang="cs-CZ" smtClean="0"/>
              <a:t> </a:t>
            </a:r>
            <a:r>
              <a:rPr lang="en-US" altLang="cs-CZ" smtClean="0">
                <a:cs typeface="Times New Roman" pitchFamily="18" charset="0"/>
              </a:rPr>
              <a:t>ﺏﺎﺘﻛ = kitáb (kniha)</a:t>
            </a:r>
            <a:endParaRPr lang="en-US" altLang="cs-CZ" smtClean="0">
              <a:latin typeface="Verdana" pitchFamily="34" charset="0"/>
              <a:cs typeface="Times New Roman" pitchFamily="18" charset="0"/>
            </a:endParaRPr>
          </a:p>
          <a:p>
            <a:pPr>
              <a:buFontTx/>
              <a:buChar char="-"/>
            </a:pPr>
            <a:r>
              <a:rPr lang="cs-CZ" altLang="cs-CZ" smtClean="0"/>
              <a:t> </a:t>
            </a:r>
            <a:r>
              <a:rPr lang="en-US" altLang="cs-CZ" smtClean="0">
                <a:cs typeface="Times New Roman" pitchFamily="18" charset="0"/>
              </a:rPr>
              <a:t>ﺐﺘﻛ = katab (psát), kutub (knihy)</a:t>
            </a:r>
            <a:endParaRPr lang="en-US" altLang="cs-CZ" smtClean="0">
              <a:latin typeface="Verdana" pitchFamily="34" charset="0"/>
              <a:cs typeface="Times New Roman" pitchFamily="18" charset="0"/>
            </a:endParaRPr>
          </a:p>
          <a:p>
            <a:pPr>
              <a:buFontTx/>
              <a:buChar char="-"/>
            </a:pPr>
            <a:r>
              <a:rPr lang="cs-CZ" altLang="cs-CZ" smtClean="0"/>
              <a:t> </a:t>
            </a:r>
            <a:r>
              <a:rPr lang="en-US" altLang="cs-CZ" smtClean="0">
                <a:cs typeface="Times New Roman" pitchFamily="18" charset="0"/>
              </a:rPr>
              <a:t>ﺖﺒﺘﻛ = katabt (napsal jsem, napsala jsem, napsal jsi), katabti (napsala jsi), katabit (napsala)</a:t>
            </a:r>
            <a:endParaRPr lang="en-US" altLang="cs-CZ" smtClean="0">
              <a:latin typeface="Verdana" pitchFamily="34" charset="0"/>
              <a:cs typeface="Times New Roman" pitchFamily="18" charset="0"/>
            </a:endParaRPr>
          </a:p>
          <a:p>
            <a:pPr>
              <a:buFontTx/>
              <a:buChar char="-"/>
            </a:pPr>
            <a:r>
              <a:rPr lang="cs-CZ" altLang="cs-CZ" smtClean="0"/>
              <a:t> Arabština umí zapisovat samohlásky pomocí diakritiky, ale Arabové to nedělají, vyskytuje se snad pouze v Koránu. Zapisují se dlouhé samohlásky (Á = </a:t>
            </a:r>
            <a:r>
              <a:rPr lang="en-US" altLang="cs-CZ" smtClean="0"/>
              <a:t>’</a:t>
            </a:r>
            <a:r>
              <a:rPr lang="cs-CZ" altLang="cs-CZ" smtClean="0"/>
              <a:t>,  Í = Y, Ú = W), proto cizí slova mívají všechny samohlásky dlouhé, aby Arab poznal, jak se vyslovují (Československo = Tšíkúslúfákijá).</a:t>
            </a:r>
          </a:p>
          <a:p>
            <a:pPr>
              <a:buFontTx/>
              <a:buChar char="-"/>
            </a:pPr>
            <a:r>
              <a:rPr lang="cs-CZ" altLang="cs-CZ" smtClean="0"/>
              <a:t> Totéž platí pro hebrejštinu: v tóře bývají samohlásky zapsány, aby židé roztroušení po světě a hovořící jinými jazyky nezapomněli výslovnost, ale po Izraeli nic takového nenajdeme.</a:t>
            </a:r>
          </a:p>
          <a:p>
            <a:endParaRPr lang="cs-CZ" altLang="cs-CZ" smtClean="0"/>
          </a:p>
          <a:p>
            <a:r>
              <a:rPr lang="cs-CZ" altLang="cs-CZ" smtClean="0"/>
              <a:t>Doplňování hranic slov (asijské jazyky, zejména čínština)</a:t>
            </a:r>
          </a:p>
          <a:p>
            <a:pPr>
              <a:buFontTx/>
              <a:buChar char="-"/>
            </a:pPr>
            <a:r>
              <a:rPr lang="zh-CN" altLang="ro-RO" smtClean="0"/>
              <a:t> </a:t>
            </a:r>
            <a:r>
              <a:rPr lang="zh-CN" altLang="ro-RO" smtClean="0">
                <a:latin typeface="宋体" pitchFamily="2" charset="-122"/>
              </a:rPr>
              <a:t>这个多少钱？</a:t>
            </a:r>
            <a:endParaRPr lang="zh-CN" altLang="ro-RO" smtClean="0"/>
          </a:p>
          <a:p>
            <a:pPr>
              <a:buFontTx/>
              <a:buChar char="-"/>
            </a:pPr>
            <a:r>
              <a:rPr lang="ro-RO" altLang="zh-CN" smtClean="0"/>
              <a:t> zhe ge duo shao qian ?</a:t>
            </a:r>
          </a:p>
          <a:p>
            <a:pPr>
              <a:buFontTx/>
              <a:buChar char="-"/>
            </a:pPr>
            <a:r>
              <a:rPr lang="ro-RO" altLang="zh-CN" smtClean="0"/>
              <a:t> tenhle kus mnoho málo peníze ?</a:t>
            </a:r>
          </a:p>
          <a:p>
            <a:pPr>
              <a:buFontTx/>
              <a:buChar char="-"/>
            </a:pPr>
            <a:r>
              <a:rPr lang="ro-RO" altLang="zh-CN" smtClean="0"/>
              <a:t> Zhege duoshao qian?</a:t>
            </a:r>
          </a:p>
          <a:p>
            <a:pPr>
              <a:buFontTx/>
              <a:buChar char="-"/>
            </a:pPr>
            <a:r>
              <a:rPr lang="ro-RO" altLang="zh-CN" smtClean="0"/>
              <a:t> Tohle kolik peněz? ... Kolik to stojí?</a:t>
            </a:r>
            <a:endParaRPr lang="en-US"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Freeform 7"/>
          <p:cNvSpPr>
            <a:spLocks/>
          </p:cNvSpPr>
          <p:nvPr userDrawn="1"/>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 name="Freeform 8"/>
          <p:cNvSpPr>
            <a:spLocks/>
          </p:cNvSpPr>
          <p:nvPr userDrawn="1"/>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6" name="Freeform 6"/>
          <p:cNvSpPr>
            <a:spLocks/>
          </p:cNvSpPr>
          <p:nvPr userDrawn="1"/>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7" name="Freeform 5"/>
          <p:cNvSpPr>
            <a:spLocks/>
          </p:cNvSpPr>
          <p:nvPr userDrawn="1"/>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8" name="Freeform 4"/>
          <p:cNvSpPr>
            <a:spLocks/>
          </p:cNvSpPr>
          <p:nvPr userDrawn="1"/>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 name="Freeform 3"/>
          <p:cNvSpPr>
            <a:spLocks/>
          </p:cNvSpPr>
          <p:nvPr userDrawn="1"/>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Freeform 9"/>
          <p:cNvSpPr>
            <a:spLocks/>
          </p:cNvSpPr>
          <p:nvPr userDrawn="1"/>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1" name="Freeform 10"/>
          <p:cNvSpPr>
            <a:spLocks/>
          </p:cNvSpPr>
          <p:nvPr userDrawn="1"/>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9227" name="Rectangle 11"/>
          <p:cNvSpPr>
            <a:spLocks noGrp="1" noChangeArrowheads="1"/>
          </p:cNvSpPr>
          <p:nvPr>
            <p:ph type="ctrTitle"/>
          </p:nvPr>
        </p:nvSpPr>
        <p:spPr>
          <a:xfrm>
            <a:off x="685800" y="2057400"/>
            <a:ext cx="7772400" cy="1371600"/>
          </a:xfrm>
        </p:spPr>
        <p:txBody>
          <a:bodyPr/>
          <a:lstStyle>
            <a:lvl1pPr>
              <a:defRPr/>
            </a:lvl1pPr>
          </a:lstStyle>
          <a:p>
            <a:pPr lvl="0"/>
            <a:r>
              <a:rPr lang="en-CA" noProof="0" smtClean="0"/>
              <a:t>Klepnutím upravíte styl předlohy nadpisu.</a:t>
            </a:r>
          </a:p>
        </p:txBody>
      </p:sp>
      <p:sp>
        <p:nvSpPr>
          <p:cNvPr id="92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CA" noProof="0" smtClean="0"/>
              <a:t>Klepnutím upravíte styl předlohy podnadpisu.</a:t>
            </a:r>
          </a:p>
        </p:txBody>
      </p:sp>
      <p:sp>
        <p:nvSpPr>
          <p:cNvPr id="12" name="Rectangle 13"/>
          <p:cNvSpPr>
            <a:spLocks noGrp="1" noChangeArrowheads="1"/>
          </p:cNvSpPr>
          <p:nvPr>
            <p:ph type="dt" sz="half" idx="10"/>
          </p:nvPr>
        </p:nvSpPr>
        <p:spPr/>
        <p:txBody>
          <a:bodyPr/>
          <a:lstStyle>
            <a:lvl1pPr>
              <a:defRPr/>
            </a:lvl1pPr>
          </a:lstStyle>
          <a:p>
            <a:pPr>
              <a:defRPr/>
            </a:pPr>
            <a:r>
              <a:rPr lang="cs-CZ"/>
              <a:t>7.10.1999</a:t>
            </a:r>
            <a:endParaRPr lang="en-CA"/>
          </a:p>
        </p:txBody>
      </p:sp>
      <p:sp>
        <p:nvSpPr>
          <p:cNvPr id="13" name="Rectangle 14"/>
          <p:cNvSpPr>
            <a:spLocks noGrp="1" noChangeArrowheads="1"/>
          </p:cNvSpPr>
          <p:nvPr>
            <p:ph type="ftr" sz="quarter" idx="11"/>
          </p:nvPr>
        </p:nvSpPr>
        <p:spPr/>
        <p:txBody>
          <a:bodyPr/>
          <a:lstStyle>
            <a:lvl1pPr>
              <a:defRPr/>
            </a:lvl1pPr>
          </a:lstStyle>
          <a:p>
            <a:pPr>
              <a:defRPr/>
            </a:pPr>
            <a:r>
              <a:rPr lang="en-CA"/>
              <a:t>http://ufal.mff.cuni.cz/course/popj1</a:t>
            </a:r>
          </a:p>
        </p:txBody>
      </p:sp>
      <p:sp>
        <p:nvSpPr>
          <p:cNvPr id="14" name="Rectangle 15"/>
          <p:cNvSpPr>
            <a:spLocks noGrp="1" noChangeArrowheads="1"/>
          </p:cNvSpPr>
          <p:nvPr>
            <p:ph type="sldNum" sz="quarter" idx="12"/>
          </p:nvPr>
        </p:nvSpPr>
        <p:spPr/>
        <p:txBody>
          <a:bodyPr/>
          <a:lstStyle>
            <a:lvl1pPr>
              <a:defRPr/>
            </a:lvl1pPr>
          </a:lstStyle>
          <a:p>
            <a:pPr>
              <a:defRPr/>
            </a:pPr>
            <a:fld id="{11D2138B-BC4C-4104-9B99-1F3072BAFB36}" type="slidenum">
              <a:rPr lang="en-CA"/>
              <a:pPr>
                <a:defRPr/>
              </a:pPr>
              <a:t>‹#›</a:t>
            </a:fld>
            <a:endParaRPr lang="en-CA"/>
          </a:p>
        </p:txBody>
      </p:sp>
    </p:spTree>
    <p:extLst>
      <p:ext uri="{BB962C8B-B14F-4D97-AF65-F5344CB8AC3E}">
        <p14:creationId xmlns:p14="http://schemas.microsoft.com/office/powerpoint/2010/main" val="48661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3"/>
          <p:cNvSpPr>
            <a:spLocks noGrp="1" noChangeArrowheads="1"/>
          </p:cNvSpPr>
          <p:nvPr>
            <p:ph type="dt" sz="half" idx="10"/>
          </p:nvPr>
        </p:nvSpPr>
        <p:spPr>
          <a:ln/>
        </p:spPr>
        <p:txBody>
          <a:bodyPr/>
          <a:lstStyle>
            <a:lvl1pPr>
              <a:defRPr/>
            </a:lvl1pPr>
          </a:lstStyle>
          <a:p>
            <a:pPr>
              <a:defRPr/>
            </a:pPr>
            <a:r>
              <a:rPr lang="cs-CZ"/>
              <a:t>7.10.1999</a:t>
            </a:r>
            <a:endParaRPr lang="en-CA"/>
          </a:p>
        </p:txBody>
      </p:sp>
      <p:sp>
        <p:nvSpPr>
          <p:cNvPr id="5" name="Rectangle 14"/>
          <p:cNvSpPr>
            <a:spLocks noGrp="1" noChangeArrowheads="1"/>
          </p:cNvSpPr>
          <p:nvPr>
            <p:ph type="ftr" sz="quarter" idx="11"/>
          </p:nvPr>
        </p:nvSpPr>
        <p:spPr>
          <a:ln/>
        </p:spPr>
        <p:txBody>
          <a:bodyPr/>
          <a:lstStyle>
            <a:lvl1pPr>
              <a:defRPr/>
            </a:lvl1pPr>
          </a:lstStyle>
          <a:p>
            <a:pPr>
              <a:defRPr/>
            </a:pPr>
            <a:r>
              <a:rPr lang="en-CA"/>
              <a:t>http://ufal.mff.cuni.cz/course/popj1</a:t>
            </a:r>
          </a:p>
        </p:txBody>
      </p:sp>
      <p:sp>
        <p:nvSpPr>
          <p:cNvPr id="6" name="Rectangle 15"/>
          <p:cNvSpPr>
            <a:spLocks noGrp="1" noChangeArrowheads="1"/>
          </p:cNvSpPr>
          <p:nvPr>
            <p:ph type="sldNum" sz="quarter" idx="12"/>
          </p:nvPr>
        </p:nvSpPr>
        <p:spPr>
          <a:ln/>
        </p:spPr>
        <p:txBody>
          <a:bodyPr/>
          <a:lstStyle>
            <a:lvl1pPr>
              <a:defRPr/>
            </a:lvl1pPr>
          </a:lstStyle>
          <a:p>
            <a:pPr>
              <a:defRPr/>
            </a:pPr>
            <a:fld id="{D22F944A-C7BB-4435-A385-12EA23CC0AB2}" type="slidenum">
              <a:rPr lang="en-CA"/>
              <a:pPr>
                <a:defRPr/>
              </a:pPr>
              <a:t>‹#›</a:t>
            </a:fld>
            <a:endParaRPr lang="en-CA"/>
          </a:p>
        </p:txBody>
      </p:sp>
    </p:spTree>
    <p:extLst>
      <p:ext uri="{BB962C8B-B14F-4D97-AF65-F5344CB8AC3E}">
        <p14:creationId xmlns:p14="http://schemas.microsoft.com/office/powerpoint/2010/main" val="257876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381000"/>
            <a:ext cx="1943100" cy="57150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85800" y="381000"/>
            <a:ext cx="5676900" cy="57150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3"/>
          <p:cNvSpPr>
            <a:spLocks noGrp="1" noChangeArrowheads="1"/>
          </p:cNvSpPr>
          <p:nvPr>
            <p:ph type="dt" sz="half" idx="10"/>
          </p:nvPr>
        </p:nvSpPr>
        <p:spPr>
          <a:ln/>
        </p:spPr>
        <p:txBody>
          <a:bodyPr/>
          <a:lstStyle>
            <a:lvl1pPr>
              <a:defRPr/>
            </a:lvl1pPr>
          </a:lstStyle>
          <a:p>
            <a:pPr>
              <a:defRPr/>
            </a:pPr>
            <a:r>
              <a:rPr lang="cs-CZ"/>
              <a:t>7.10.1999</a:t>
            </a:r>
            <a:endParaRPr lang="en-CA"/>
          </a:p>
        </p:txBody>
      </p:sp>
      <p:sp>
        <p:nvSpPr>
          <p:cNvPr id="5" name="Rectangle 14"/>
          <p:cNvSpPr>
            <a:spLocks noGrp="1" noChangeArrowheads="1"/>
          </p:cNvSpPr>
          <p:nvPr>
            <p:ph type="ftr" sz="quarter" idx="11"/>
          </p:nvPr>
        </p:nvSpPr>
        <p:spPr>
          <a:ln/>
        </p:spPr>
        <p:txBody>
          <a:bodyPr/>
          <a:lstStyle>
            <a:lvl1pPr>
              <a:defRPr/>
            </a:lvl1pPr>
          </a:lstStyle>
          <a:p>
            <a:pPr>
              <a:defRPr/>
            </a:pPr>
            <a:r>
              <a:rPr lang="en-CA"/>
              <a:t>http://ufal.mff.cuni.cz/course/popj1</a:t>
            </a:r>
          </a:p>
        </p:txBody>
      </p:sp>
      <p:sp>
        <p:nvSpPr>
          <p:cNvPr id="6" name="Rectangle 15"/>
          <p:cNvSpPr>
            <a:spLocks noGrp="1" noChangeArrowheads="1"/>
          </p:cNvSpPr>
          <p:nvPr>
            <p:ph type="sldNum" sz="quarter" idx="12"/>
          </p:nvPr>
        </p:nvSpPr>
        <p:spPr>
          <a:ln/>
        </p:spPr>
        <p:txBody>
          <a:bodyPr/>
          <a:lstStyle>
            <a:lvl1pPr>
              <a:defRPr/>
            </a:lvl1pPr>
          </a:lstStyle>
          <a:p>
            <a:pPr>
              <a:defRPr/>
            </a:pPr>
            <a:fld id="{AE3209D8-8F56-496F-BEF8-119FE554D094}" type="slidenum">
              <a:rPr lang="en-CA"/>
              <a:pPr>
                <a:defRPr/>
              </a:pPr>
              <a:t>‹#›</a:t>
            </a:fld>
            <a:endParaRPr lang="en-CA"/>
          </a:p>
        </p:txBody>
      </p:sp>
    </p:spTree>
    <p:extLst>
      <p:ext uri="{BB962C8B-B14F-4D97-AF65-F5344CB8AC3E}">
        <p14:creationId xmlns:p14="http://schemas.microsoft.com/office/powerpoint/2010/main" val="371285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3"/>
          <p:cNvSpPr>
            <a:spLocks noGrp="1" noChangeArrowheads="1"/>
          </p:cNvSpPr>
          <p:nvPr>
            <p:ph type="dt" sz="half" idx="10"/>
          </p:nvPr>
        </p:nvSpPr>
        <p:spPr>
          <a:ln/>
        </p:spPr>
        <p:txBody>
          <a:bodyPr/>
          <a:lstStyle>
            <a:lvl1pPr>
              <a:defRPr/>
            </a:lvl1pPr>
          </a:lstStyle>
          <a:p>
            <a:pPr>
              <a:defRPr/>
            </a:pPr>
            <a:r>
              <a:rPr lang="cs-CZ"/>
              <a:t>7.10.1999</a:t>
            </a:r>
            <a:endParaRPr lang="en-CA"/>
          </a:p>
        </p:txBody>
      </p:sp>
      <p:sp>
        <p:nvSpPr>
          <p:cNvPr id="5" name="Rectangle 14"/>
          <p:cNvSpPr>
            <a:spLocks noGrp="1" noChangeArrowheads="1"/>
          </p:cNvSpPr>
          <p:nvPr>
            <p:ph type="ftr" sz="quarter" idx="11"/>
          </p:nvPr>
        </p:nvSpPr>
        <p:spPr>
          <a:ln/>
        </p:spPr>
        <p:txBody>
          <a:bodyPr/>
          <a:lstStyle>
            <a:lvl1pPr>
              <a:defRPr/>
            </a:lvl1pPr>
          </a:lstStyle>
          <a:p>
            <a:pPr>
              <a:defRPr/>
            </a:pPr>
            <a:r>
              <a:rPr lang="en-CA"/>
              <a:t>http://ufal.mff.cuni.cz/course/popj1</a:t>
            </a:r>
          </a:p>
        </p:txBody>
      </p:sp>
      <p:sp>
        <p:nvSpPr>
          <p:cNvPr id="6" name="Rectangle 15"/>
          <p:cNvSpPr>
            <a:spLocks noGrp="1" noChangeArrowheads="1"/>
          </p:cNvSpPr>
          <p:nvPr>
            <p:ph type="sldNum" sz="quarter" idx="12"/>
          </p:nvPr>
        </p:nvSpPr>
        <p:spPr>
          <a:ln/>
        </p:spPr>
        <p:txBody>
          <a:bodyPr/>
          <a:lstStyle>
            <a:lvl1pPr>
              <a:defRPr/>
            </a:lvl1pPr>
          </a:lstStyle>
          <a:p>
            <a:pPr>
              <a:defRPr/>
            </a:pPr>
            <a:fld id="{D663C61A-29D8-458F-8B3E-B3CC5356C3F2}" type="slidenum">
              <a:rPr lang="en-CA"/>
              <a:pPr>
                <a:defRPr/>
              </a:pPr>
              <a:t>‹#›</a:t>
            </a:fld>
            <a:endParaRPr lang="en-CA"/>
          </a:p>
        </p:txBody>
      </p:sp>
    </p:spTree>
    <p:extLst>
      <p:ext uri="{BB962C8B-B14F-4D97-AF65-F5344CB8AC3E}">
        <p14:creationId xmlns:p14="http://schemas.microsoft.com/office/powerpoint/2010/main" val="82175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13"/>
          <p:cNvSpPr>
            <a:spLocks noGrp="1" noChangeArrowheads="1"/>
          </p:cNvSpPr>
          <p:nvPr>
            <p:ph type="dt" sz="half" idx="10"/>
          </p:nvPr>
        </p:nvSpPr>
        <p:spPr>
          <a:ln/>
        </p:spPr>
        <p:txBody>
          <a:bodyPr/>
          <a:lstStyle>
            <a:lvl1pPr>
              <a:defRPr/>
            </a:lvl1pPr>
          </a:lstStyle>
          <a:p>
            <a:pPr>
              <a:defRPr/>
            </a:pPr>
            <a:r>
              <a:rPr lang="cs-CZ"/>
              <a:t>7.10.1999</a:t>
            </a:r>
            <a:endParaRPr lang="en-CA"/>
          </a:p>
        </p:txBody>
      </p:sp>
      <p:sp>
        <p:nvSpPr>
          <p:cNvPr id="5" name="Rectangle 14"/>
          <p:cNvSpPr>
            <a:spLocks noGrp="1" noChangeArrowheads="1"/>
          </p:cNvSpPr>
          <p:nvPr>
            <p:ph type="ftr" sz="quarter" idx="11"/>
          </p:nvPr>
        </p:nvSpPr>
        <p:spPr>
          <a:ln/>
        </p:spPr>
        <p:txBody>
          <a:bodyPr/>
          <a:lstStyle>
            <a:lvl1pPr>
              <a:defRPr/>
            </a:lvl1pPr>
          </a:lstStyle>
          <a:p>
            <a:pPr>
              <a:defRPr/>
            </a:pPr>
            <a:r>
              <a:rPr lang="en-CA"/>
              <a:t>http://ufal.mff.cuni.cz/course/popj1</a:t>
            </a:r>
          </a:p>
        </p:txBody>
      </p:sp>
      <p:sp>
        <p:nvSpPr>
          <p:cNvPr id="6" name="Rectangle 15"/>
          <p:cNvSpPr>
            <a:spLocks noGrp="1" noChangeArrowheads="1"/>
          </p:cNvSpPr>
          <p:nvPr>
            <p:ph type="sldNum" sz="quarter" idx="12"/>
          </p:nvPr>
        </p:nvSpPr>
        <p:spPr>
          <a:ln/>
        </p:spPr>
        <p:txBody>
          <a:bodyPr/>
          <a:lstStyle>
            <a:lvl1pPr>
              <a:defRPr/>
            </a:lvl1pPr>
          </a:lstStyle>
          <a:p>
            <a:pPr>
              <a:defRPr/>
            </a:pPr>
            <a:fld id="{D22D013A-1A07-4E66-A933-892E9CD5C07A}" type="slidenum">
              <a:rPr lang="en-CA"/>
              <a:pPr>
                <a:defRPr/>
              </a:pPr>
              <a:t>‹#›</a:t>
            </a:fld>
            <a:endParaRPr lang="en-CA"/>
          </a:p>
        </p:txBody>
      </p:sp>
    </p:spTree>
    <p:extLst>
      <p:ext uri="{BB962C8B-B14F-4D97-AF65-F5344CB8AC3E}">
        <p14:creationId xmlns:p14="http://schemas.microsoft.com/office/powerpoint/2010/main" val="182268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2" name="Nadpis 1"/>
          <p:cNvSpPr>
            <a:spLocks noGrp="1"/>
          </p:cNvSpPr>
          <p:nvPr>
            <p:ph type="title"/>
          </p:nvPr>
        </p:nvSpPr>
        <p:spPr/>
        <p:txBody>
          <a:bodyPr/>
          <a:lstStyle/>
          <a:p>
            <a:r>
              <a:rPr lang="cs-CZ" dirty="0" smtClean="0"/>
              <a:t>Kliknutím lze upravit styl.</a:t>
            </a:r>
            <a:endParaRPr lang="cs-CZ" dirty="0"/>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3"/>
          <p:cNvSpPr>
            <a:spLocks noGrp="1" noChangeArrowheads="1"/>
          </p:cNvSpPr>
          <p:nvPr>
            <p:ph type="dt" sz="half" idx="10"/>
          </p:nvPr>
        </p:nvSpPr>
        <p:spPr>
          <a:ln/>
        </p:spPr>
        <p:txBody>
          <a:bodyPr/>
          <a:lstStyle>
            <a:lvl1pPr>
              <a:defRPr/>
            </a:lvl1pPr>
          </a:lstStyle>
          <a:p>
            <a:pPr>
              <a:defRPr/>
            </a:pPr>
            <a:r>
              <a:rPr lang="cs-CZ"/>
              <a:t>7.10.1999</a:t>
            </a:r>
            <a:endParaRPr lang="en-CA"/>
          </a:p>
        </p:txBody>
      </p:sp>
      <p:sp>
        <p:nvSpPr>
          <p:cNvPr id="6" name="Rectangle 14"/>
          <p:cNvSpPr>
            <a:spLocks noGrp="1" noChangeArrowheads="1"/>
          </p:cNvSpPr>
          <p:nvPr>
            <p:ph type="ftr" sz="quarter" idx="11"/>
          </p:nvPr>
        </p:nvSpPr>
        <p:spPr>
          <a:ln/>
        </p:spPr>
        <p:txBody>
          <a:bodyPr/>
          <a:lstStyle>
            <a:lvl1pPr>
              <a:defRPr/>
            </a:lvl1pPr>
          </a:lstStyle>
          <a:p>
            <a:pPr>
              <a:defRPr/>
            </a:pPr>
            <a:r>
              <a:rPr lang="en-CA"/>
              <a:t>http://ufal.mff.cuni.cz/course/popj1</a:t>
            </a:r>
          </a:p>
        </p:txBody>
      </p:sp>
      <p:sp>
        <p:nvSpPr>
          <p:cNvPr id="7" name="Rectangle 15"/>
          <p:cNvSpPr>
            <a:spLocks noGrp="1" noChangeArrowheads="1"/>
          </p:cNvSpPr>
          <p:nvPr>
            <p:ph type="sldNum" sz="quarter" idx="12"/>
          </p:nvPr>
        </p:nvSpPr>
        <p:spPr>
          <a:ln/>
        </p:spPr>
        <p:txBody>
          <a:bodyPr/>
          <a:lstStyle>
            <a:lvl1pPr>
              <a:defRPr/>
            </a:lvl1pPr>
          </a:lstStyle>
          <a:p>
            <a:pPr>
              <a:defRPr/>
            </a:pPr>
            <a:fld id="{EBEDD7FC-DEC7-4296-ADC0-6F21E90CDAF4}" type="slidenum">
              <a:rPr lang="en-CA"/>
              <a:pPr>
                <a:defRPr/>
              </a:pPr>
              <a:t>‹#›</a:t>
            </a:fld>
            <a:endParaRPr lang="en-CA"/>
          </a:p>
        </p:txBody>
      </p:sp>
    </p:spTree>
    <p:extLst>
      <p:ext uri="{BB962C8B-B14F-4D97-AF65-F5344CB8AC3E}">
        <p14:creationId xmlns:p14="http://schemas.microsoft.com/office/powerpoint/2010/main" val="101900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13"/>
          <p:cNvSpPr>
            <a:spLocks noGrp="1" noChangeArrowheads="1"/>
          </p:cNvSpPr>
          <p:nvPr>
            <p:ph type="dt" sz="half" idx="10"/>
          </p:nvPr>
        </p:nvSpPr>
        <p:spPr>
          <a:ln/>
        </p:spPr>
        <p:txBody>
          <a:bodyPr/>
          <a:lstStyle>
            <a:lvl1pPr>
              <a:defRPr/>
            </a:lvl1pPr>
          </a:lstStyle>
          <a:p>
            <a:pPr>
              <a:defRPr/>
            </a:pPr>
            <a:r>
              <a:rPr lang="cs-CZ"/>
              <a:t>7.10.1999</a:t>
            </a:r>
            <a:endParaRPr lang="en-CA"/>
          </a:p>
        </p:txBody>
      </p:sp>
      <p:sp>
        <p:nvSpPr>
          <p:cNvPr id="8" name="Rectangle 14"/>
          <p:cNvSpPr>
            <a:spLocks noGrp="1" noChangeArrowheads="1"/>
          </p:cNvSpPr>
          <p:nvPr>
            <p:ph type="ftr" sz="quarter" idx="11"/>
          </p:nvPr>
        </p:nvSpPr>
        <p:spPr>
          <a:ln/>
        </p:spPr>
        <p:txBody>
          <a:bodyPr/>
          <a:lstStyle>
            <a:lvl1pPr>
              <a:defRPr/>
            </a:lvl1pPr>
          </a:lstStyle>
          <a:p>
            <a:pPr>
              <a:defRPr/>
            </a:pPr>
            <a:r>
              <a:rPr lang="en-CA"/>
              <a:t>http://ufal.mff.cuni.cz/course/popj1</a:t>
            </a:r>
          </a:p>
        </p:txBody>
      </p:sp>
      <p:sp>
        <p:nvSpPr>
          <p:cNvPr id="9" name="Rectangle 15"/>
          <p:cNvSpPr>
            <a:spLocks noGrp="1" noChangeArrowheads="1"/>
          </p:cNvSpPr>
          <p:nvPr>
            <p:ph type="sldNum" sz="quarter" idx="12"/>
          </p:nvPr>
        </p:nvSpPr>
        <p:spPr>
          <a:ln/>
        </p:spPr>
        <p:txBody>
          <a:bodyPr/>
          <a:lstStyle>
            <a:lvl1pPr>
              <a:defRPr/>
            </a:lvl1pPr>
          </a:lstStyle>
          <a:p>
            <a:pPr>
              <a:defRPr/>
            </a:pPr>
            <a:fld id="{F639C9D0-C86F-4718-9141-ECDF6F9B0B96}" type="slidenum">
              <a:rPr lang="en-CA"/>
              <a:pPr>
                <a:defRPr/>
              </a:pPr>
              <a:t>‹#›</a:t>
            </a:fld>
            <a:endParaRPr lang="en-CA"/>
          </a:p>
        </p:txBody>
      </p:sp>
    </p:spTree>
    <p:extLst>
      <p:ext uri="{BB962C8B-B14F-4D97-AF65-F5344CB8AC3E}">
        <p14:creationId xmlns:p14="http://schemas.microsoft.com/office/powerpoint/2010/main" val="243495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13"/>
          <p:cNvSpPr>
            <a:spLocks noGrp="1" noChangeArrowheads="1"/>
          </p:cNvSpPr>
          <p:nvPr>
            <p:ph type="dt" sz="half" idx="10"/>
          </p:nvPr>
        </p:nvSpPr>
        <p:spPr>
          <a:ln/>
        </p:spPr>
        <p:txBody>
          <a:bodyPr/>
          <a:lstStyle>
            <a:lvl1pPr>
              <a:defRPr/>
            </a:lvl1pPr>
          </a:lstStyle>
          <a:p>
            <a:pPr>
              <a:defRPr/>
            </a:pPr>
            <a:r>
              <a:rPr lang="cs-CZ"/>
              <a:t>7.10.1999</a:t>
            </a:r>
            <a:endParaRPr lang="en-CA"/>
          </a:p>
        </p:txBody>
      </p:sp>
      <p:sp>
        <p:nvSpPr>
          <p:cNvPr id="4" name="Rectangle 14"/>
          <p:cNvSpPr>
            <a:spLocks noGrp="1" noChangeArrowheads="1"/>
          </p:cNvSpPr>
          <p:nvPr>
            <p:ph type="ftr" sz="quarter" idx="11"/>
          </p:nvPr>
        </p:nvSpPr>
        <p:spPr>
          <a:ln/>
        </p:spPr>
        <p:txBody>
          <a:bodyPr/>
          <a:lstStyle>
            <a:lvl1pPr>
              <a:defRPr/>
            </a:lvl1pPr>
          </a:lstStyle>
          <a:p>
            <a:pPr>
              <a:defRPr/>
            </a:pPr>
            <a:r>
              <a:rPr lang="en-CA"/>
              <a:t>http://ufal.mff.cuni.cz/course/popj1</a:t>
            </a:r>
          </a:p>
        </p:txBody>
      </p:sp>
      <p:sp>
        <p:nvSpPr>
          <p:cNvPr id="5" name="Rectangle 15"/>
          <p:cNvSpPr>
            <a:spLocks noGrp="1" noChangeArrowheads="1"/>
          </p:cNvSpPr>
          <p:nvPr>
            <p:ph type="sldNum" sz="quarter" idx="12"/>
          </p:nvPr>
        </p:nvSpPr>
        <p:spPr>
          <a:ln/>
        </p:spPr>
        <p:txBody>
          <a:bodyPr/>
          <a:lstStyle>
            <a:lvl1pPr>
              <a:defRPr/>
            </a:lvl1pPr>
          </a:lstStyle>
          <a:p>
            <a:pPr>
              <a:defRPr/>
            </a:pPr>
            <a:fld id="{74F4C1AE-7621-4298-8E64-012A201EAA33}" type="slidenum">
              <a:rPr lang="en-CA"/>
              <a:pPr>
                <a:defRPr/>
              </a:pPr>
              <a:t>‹#›</a:t>
            </a:fld>
            <a:endParaRPr lang="en-CA"/>
          </a:p>
        </p:txBody>
      </p:sp>
    </p:spTree>
    <p:extLst>
      <p:ext uri="{BB962C8B-B14F-4D97-AF65-F5344CB8AC3E}">
        <p14:creationId xmlns:p14="http://schemas.microsoft.com/office/powerpoint/2010/main" val="334975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r>
              <a:rPr lang="cs-CZ"/>
              <a:t>7.10.1999</a:t>
            </a:r>
            <a:endParaRPr lang="en-CA"/>
          </a:p>
        </p:txBody>
      </p:sp>
      <p:sp>
        <p:nvSpPr>
          <p:cNvPr id="3" name="Rectangle 14"/>
          <p:cNvSpPr>
            <a:spLocks noGrp="1" noChangeArrowheads="1"/>
          </p:cNvSpPr>
          <p:nvPr>
            <p:ph type="ftr" sz="quarter" idx="11"/>
          </p:nvPr>
        </p:nvSpPr>
        <p:spPr>
          <a:ln/>
        </p:spPr>
        <p:txBody>
          <a:bodyPr/>
          <a:lstStyle>
            <a:lvl1pPr>
              <a:defRPr/>
            </a:lvl1pPr>
          </a:lstStyle>
          <a:p>
            <a:pPr>
              <a:defRPr/>
            </a:pPr>
            <a:r>
              <a:rPr lang="en-CA"/>
              <a:t>http://ufal.mff.cuni.cz/course/popj1</a:t>
            </a:r>
          </a:p>
        </p:txBody>
      </p:sp>
      <p:sp>
        <p:nvSpPr>
          <p:cNvPr id="4" name="Rectangle 15"/>
          <p:cNvSpPr>
            <a:spLocks noGrp="1" noChangeArrowheads="1"/>
          </p:cNvSpPr>
          <p:nvPr>
            <p:ph type="sldNum" sz="quarter" idx="12"/>
          </p:nvPr>
        </p:nvSpPr>
        <p:spPr>
          <a:ln/>
        </p:spPr>
        <p:txBody>
          <a:bodyPr/>
          <a:lstStyle>
            <a:lvl1pPr>
              <a:defRPr/>
            </a:lvl1pPr>
          </a:lstStyle>
          <a:p>
            <a:pPr>
              <a:defRPr/>
            </a:pPr>
            <a:fld id="{2FA8AC72-4EDF-48D3-B1CF-949D7304F9CD}" type="slidenum">
              <a:rPr lang="en-CA"/>
              <a:pPr>
                <a:defRPr/>
              </a:pPr>
              <a:t>‹#›</a:t>
            </a:fld>
            <a:endParaRPr lang="en-CA"/>
          </a:p>
        </p:txBody>
      </p:sp>
    </p:spTree>
    <p:extLst>
      <p:ext uri="{BB962C8B-B14F-4D97-AF65-F5344CB8AC3E}">
        <p14:creationId xmlns:p14="http://schemas.microsoft.com/office/powerpoint/2010/main" val="410619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13"/>
          <p:cNvSpPr>
            <a:spLocks noGrp="1" noChangeArrowheads="1"/>
          </p:cNvSpPr>
          <p:nvPr>
            <p:ph type="dt" sz="half" idx="10"/>
          </p:nvPr>
        </p:nvSpPr>
        <p:spPr>
          <a:ln/>
        </p:spPr>
        <p:txBody>
          <a:bodyPr/>
          <a:lstStyle>
            <a:lvl1pPr>
              <a:defRPr/>
            </a:lvl1pPr>
          </a:lstStyle>
          <a:p>
            <a:pPr>
              <a:defRPr/>
            </a:pPr>
            <a:r>
              <a:rPr lang="cs-CZ"/>
              <a:t>7.10.1999</a:t>
            </a:r>
            <a:endParaRPr lang="en-CA"/>
          </a:p>
        </p:txBody>
      </p:sp>
      <p:sp>
        <p:nvSpPr>
          <p:cNvPr id="6" name="Rectangle 14"/>
          <p:cNvSpPr>
            <a:spLocks noGrp="1" noChangeArrowheads="1"/>
          </p:cNvSpPr>
          <p:nvPr>
            <p:ph type="ftr" sz="quarter" idx="11"/>
          </p:nvPr>
        </p:nvSpPr>
        <p:spPr>
          <a:ln/>
        </p:spPr>
        <p:txBody>
          <a:bodyPr/>
          <a:lstStyle>
            <a:lvl1pPr>
              <a:defRPr/>
            </a:lvl1pPr>
          </a:lstStyle>
          <a:p>
            <a:pPr>
              <a:defRPr/>
            </a:pPr>
            <a:r>
              <a:rPr lang="en-CA"/>
              <a:t>http://ufal.mff.cuni.cz/course/popj1</a:t>
            </a:r>
          </a:p>
        </p:txBody>
      </p:sp>
      <p:sp>
        <p:nvSpPr>
          <p:cNvPr id="7" name="Rectangle 15"/>
          <p:cNvSpPr>
            <a:spLocks noGrp="1" noChangeArrowheads="1"/>
          </p:cNvSpPr>
          <p:nvPr>
            <p:ph type="sldNum" sz="quarter" idx="12"/>
          </p:nvPr>
        </p:nvSpPr>
        <p:spPr>
          <a:ln/>
        </p:spPr>
        <p:txBody>
          <a:bodyPr/>
          <a:lstStyle>
            <a:lvl1pPr>
              <a:defRPr/>
            </a:lvl1pPr>
          </a:lstStyle>
          <a:p>
            <a:pPr>
              <a:defRPr/>
            </a:pPr>
            <a:fld id="{F4EC1207-E761-4E4A-A810-89B9C8D1D386}" type="slidenum">
              <a:rPr lang="en-CA"/>
              <a:pPr>
                <a:defRPr/>
              </a:pPr>
              <a:t>‹#›</a:t>
            </a:fld>
            <a:endParaRPr lang="en-CA"/>
          </a:p>
        </p:txBody>
      </p:sp>
    </p:spTree>
    <p:extLst>
      <p:ext uri="{BB962C8B-B14F-4D97-AF65-F5344CB8AC3E}">
        <p14:creationId xmlns:p14="http://schemas.microsoft.com/office/powerpoint/2010/main" val="410474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13"/>
          <p:cNvSpPr>
            <a:spLocks noGrp="1" noChangeArrowheads="1"/>
          </p:cNvSpPr>
          <p:nvPr>
            <p:ph type="dt" sz="half" idx="10"/>
          </p:nvPr>
        </p:nvSpPr>
        <p:spPr>
          <a:ln/>
        </p:spPr>
        <p:txBody>
          <a:bodyPr/>
          <a:lstStyle>
            <a:lvl1pPr>
              <a:defRPr/>
            </a:lvl1pPr>
          </a:lstStyle>
          <a:p>
            <a:pPr>
              <a:defRPr/>
            </a:pPr>
            <a:r>
              <a:rPr lang="cs-CZ"/>
              <a:t>7.10.1999</a:t>
            </a:r>
            <a:endParaRPr lang="en-CA"/>
          </a:p>
        </p:txBody>
      </p:sp>
      <p:sp>
        <p:nvSpPr>
          <p:cNvPr id="6" name="Rectangle 14"/>
          <p:cNvSpPr>
            <a:spLocks noGrp="1" noChangeArrowheads="1"/>
          </p:cNvSpPr>
          <p:nvPr>
            <p:ph type="ftr" sz="quarter" idx="11"/>
          </p:nvPr>
        </p:nvSpPr>
        <p:spPr>
          <a:ln/>
        </p:spPr>
        <p:txBody>
          <a:bodyPr/>
          <a:lstStyle>
            <a:lvl1pPr>
              <a:defRPr/>
            </a:lvl1pPr>
          </a:lstStyle>
          <a:p>
            <a:pPr>
              <a:defRPr/>
            </a:pPr>
            <a:r>
              <a:rPr lang="en-CA"/>
              <a:t>http://ufal.mff.cuni.cz/course/popj1</a:t>
            </a:r>
          </a:p>
        </p:txBody>
      </p:sp>
      <p:sp>
        <p:nvSpPr>
          <p:cNvPr id="7" name="Rectangle 15"/>
          <p:cNvSpPr>
            <a:spLocks noGrp="1" noChangeArrowheads="1"/>
          </p:cNvSpPr>
          <p:nvPr>
            <p:ph type="sldNum" sz="quarter" idx="12"/>
          </p:nvPr>
        </p:nvSpPr>
        <p:spPr>
          <a:ln/>
        </p:spPr>
        <p:txBody>
          <a:bodyPr/>
          <a:lstStyle>
            <a:lvl1pPr>
              <a:defRPr/>
            </a:lvl1pPr>
          </a:lstStyle>
          <a:p>
            <a:pPr>
              <a:defRPr/>
            </a:pPr>
            <a:fld id="{6CC3BFD7-C742-42FF-8E64-0ECF5D6C45BB}" type="slidenum">
              <a:rPr lang="en-CA"/>
              <a:pPr>
                <a:defRPr/>
              </a:pPr>
              <a:t>‹#›</a:t>
            </a:fld>
            <a:endParaRPr lang="en-CA"/>
          </a:p>
        </p:txBody>
      </p:sp>
    </p:spTree>
    <p:extLst>
      <p:ext uri="{BB962C8B-B14F-4D97-AF65-F5344CB8AC3E}">
        <p14:creationId xmlns:p14="http://schemas.microsoft.com/office/powerpoint/2010/main" val="387163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026"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27"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8"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29"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30"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31"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32"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33"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034" name="Rectangle 11"/>
          <p:cNvSpPr>
            <a:spLocks noGrp="1" noChangeArrowheads="1"/>
          </p:cNvSpPr>
          <p:nvPr>
            <p:ph type="title"/>
          </p:nvPr>
        </p:nvSpPr>
        <p:spPr bwMode="auto">
          <a:xfrm>
            <a:off x="685800" y="3810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cs-CZ" smtClean="0"/>
              <a:t>Klepnutím upravíte styl předlohy nadpisu.</a:t>
            </a:r>
          </a:p>
        </p:txBody>
      </p:sp>
      <p:sp>
        <p:nvSpPr>
          <p:cNvPr id="1035" name="Rectangle 12"/>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cs-CZ" smtClean="0"/>
              <a:t>Klepnutím upravíte styly předlohy textu.</a:t>
            </a:r>
          </a:p>
          <a:p>
            <a:pPr lvl="1"/>
            <a:r>
              <a:rPr lang="en-CA" altLang="cs-CZ" smtClean="0"/>
              <a:t>Druhá úroveň</a:t>
            </a:r>
          </a:p>
          <a:p>
            <a:pPr lvl="2"/>
            <a:r>
              <a:rPr lang="en-CA" altLang="cs-CZ" smtClean="0"/>
              <a:t>Třetí úroveň</a:t>
            </a:r>
          </a:p>
          <a:p>
            <a:pPr lvl="3"/>
            <a:r>
              <a:rPr lang="en-CA" altLang="cs-CZ" smtClean="0"/>
              <a:t>Čtvrtá úroveň</a:t>
            </a:r>
          </a:p>
          <a:p>
            <a:pPr lvl="4"/>
            <a:r>
              <a:rPr lang="en-CA" altLang="cs-CZ" smtClean="0"/>
              <a:t>Pátá úroveň</a:t>
            </a:r>
          </a:p>
        </p:txBody>
      </p:sp>
      <p:sp>
        <p:nvSpPr>
          <p:cNvPr id="8205" name="Rectangle 13"/>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r>
              <a:rPr lang="cs-CZ"/>
              <a:t>7.10.1999</a:t>
            </a:r>
            <a:endParaRPr lang="en-CA"/>
          </a:p>
        </p:txBody>
      </p:sp>
      <p:sp>
        <p:nvSpPr>
          <p:cNvPr id="8206" name="Rectangle 1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CA"/>
              <a:t>http://ufal.mff.cuni.cz/course/popj1</a:t>
            </a:r>
          </a:p>
        </p:txBody>
      </p:sp>
      <p:sp>
        <p:nvSpPr>
          <p:cNvPr id="8207" name="Rectangle 15"/>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844D57-1AF1-4474-9BA0-37209C6D3B72}" type="slidenum">
              <a:rPr lang="en-CA"/>
              <a:pPr>
                <a:defRPr/>
              </a:pPr>
              <a:t>‹#›</a:t>
            </a:fld>
            <a:endParaRPr lang="en-CA"/>
          </a:p>
        </p:txBody>
      </p:sp>
    </p:spTree>
  </p:cSld>
  <p:clrMap bg1="dk2" tx1="lt1" bg2="dk1" tx2="lt2" accent1="accent1" accent2="accent2" accent3="accent3" accent4="accent4" accent5="accent5" accent6="accent6" hlink="hlink" folHlink="folHlink"/>
  <p:sldLayoutIdLst>
    <p:sldLayoutId id="2147483758"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nlp.fi.muni.cz/projekty/wwwajka/WwwAjkaSkripty/morph.cgi?jazyk=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lindat.mff.cuni.cz/services/morph/index.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quest.ms.mff.cuni.cz/cgi-bin/zeman/morfo/index.p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cs-CZ" altLang="cs-CZ" smtClean="0"/>
              <a:t>Počítačové zpracování přirozeného jazyka</a:t>
            </a:r>
          </a:p>
        </p:txBody>
      </p:sp>
      <p:sp>
        <p:nvSpPr>
          <p:cNvPr id="3075" name="Rectangle 3"/>
          <p:cNvSpPr>
            <a:spLocks noGrp="1" noChangeArrowheads="1"/>
          </p:cNvSpPr>
          <p:nvPr>
            <p:ph type="subTitle" idx="1"/>
          </p:nvPr>
        </p:nvSpPr>
        <p:spPr/>
        <p:txBody>
          <a:bodyPr/>
          <a:lstStyle/>
          <a:p>
            <a:r>
              <a:rPr lang="cs-CZ" altLang="cs-CZ" smtClean="0"/>
              <a:t>Daniel Zeman</a:t>
            </a:r>
          </a:p>
          <a:p>
            <a:r>
              <a:rPr lang="cs-CZ" altLang="cs-CZ" noProof="1" smtClean="0"/>
              <a:t>http://</a:t>
            </a:r>
            <a:r>
              <a:rPr lang="cs-CZ" altLang="cs-CZ" smtClean="0"/>
              <a:t>ufa</a:t>
            </a:r>
            <a:r>
              <a:rPr lang="cs-CZ" altLang="cs-CZ" noProof="1" smtClean="0"/>
              <a:t>l.mff.cuni.cz/course/popj1/</a:t>
            </a:r>
            <a:r>
              <a:rPr lang="cs-CZ" altLang="cs-CZ" smtClean="0"/>
              <a:t/>
            </a:r>
            <a:br>
              <a:rPr lang="cs-CZ" altLang="cs-CZ" smtClean="0"/>
            </a:br>
            <a:r>
              <a:rPr lang="en-US" altLang="cs-CZ" smtClean="0"/>
              <a:t>zeman@ufal.mff.cuni.cz</a:t>
            </a:r>
            <a:endParaRPr lang="cs-CZ" altLang="cs-CZ"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cs-CZ" altLang="cs-CZ" smtClean="0"/>
              <a:t>Háčkování</a:t>
            </a:r>
          </a:p>
        </p:txBody>
      </p:sp>
      <p:sp>
        <p:nvSpPr>
          <p:cNvPr id="12291" name="Rectangle 3"/>
          <p:cNvSpPr>
            <a:spLocks noGrp="1" noChangeArrowheads="1"/>
          </p:cNvSpPr>
          <p:nvPr>
            <p:ph idx="1"/>
          </p:nvPr>
        </p:nvSpPr>
        <p:spPr/>
        <p:txBody>
          <a:bodyPr/>
          <a:lstStyle/>
          <a:p>
            <a:pPr>
              <a:lnSpc>
                <a:spcPct val="90000"/>
              </a:lnSpc>
              <a:buFontTx/>
              <a:buChar char="-"/>
            </a:pPr>
            <a:r>
              <a:rPr lang="cs-CZ" altLang="cs-CZ" sz="2400" smtClean="0"/>
              <a:t>Háčkování a doplňování samohlásek, doplňování hranic slov (Asie)</a:t>
            </a:r>
          </a:p>
          <a:p>
            <a:pPr>
              <a:lnSpc>
                <a:spcPct val="90000"/>
              </a:lnSpc>
              <a:buFontTx/>
              <a:buChar char="-"/>
            </a:pPr>
            <a:r>
              <a:rPr lang="cs-CZ" altLang="cs-CZ" sz="2400" smtClean="0"/>
              <a:t>Pouhé hledání ve slovníku nestačí, jak ukazují následující příklady:</a:t>
            </a:r>
          </a:p>
          <a:p>
            <a:pPr lvl="1">
              <a:lnSpc>
                <a:spcPct val="90000"/>
              </a:lnSpc>
              <a:buFontTx/>
              <a:buNone/>
            </a:pPr>
            <a:r>
              <a:rPr lang="cs-CZ" altLang="cs-CZ" sz="2000" smtClean="0"/>
              <a:t>	</a:t>
            </a:r>
            <a:r>
              <a:rPr lang="cs-CZ" altLang="cs-CZ" sz="2400" smtClean="0"/>
              <a:t>horka cokolada (horká / hořká), mala (malá / mála), udelana (udělána / udělaná), uspi (uspi / uspí), mami (mami / mámí), zadejte uhel (zadejte úhel / žádejte uhel), cesky (česky / český / Češky / čéšky), rad (rad / raď / rád / řad / řaď / řád)</a:t>
            </a:r>
          </a:p>
          <a:p>
            <a:pPr>
              <a:lnSpc>
                <a:spcPct val="90000"/>
              </a:lnSpc>
              <a:buFontTx/>
              <a:buChar char="-"/>
            </a:pPr>
            <a:r>
              <a:rPr lang="cs-CZ" altLang="cs-CZ" sz="2400" smtClean="0"/>
              <a:t>Stejné problémy mají v řadě dalších jazyků, někde dokonce občas znaménka vynechávají, aniž by je k tomu tlačila neschopnost techniky (francouzština, rumunština).</a:t>
            </a:r>
            <a:endParaRPr lang="cs-CZ" altLang="cs-CZ" sz="2000" smtClean="0">
              <a:solidFill>
                <a:schemeClr val="folHlink"/>
              </a:solidFill>
            </a:endParaRPr>
          </a:p>
        </p:txBody>
      </p:sp>
      <p:sp>
        <p:nvSpPr>
          <p:cNvPr id="12292"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12293"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12294"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12E455C-C8C4-4D11-9051-B583F14FEF61}" type="slidenum">
              <a:rPr lang="en-CA" altLang="cs-CZ" sz="1400" smtClean="0"/>
              <a:pPr>
                <a:spcBef>
                  <a:spcPct val="0"/>
                </a:spcBef>
                <a:buFontTx/>
                <a:buNone/>
              </a:pPr>
              <a:t>10</a:t>
            </a:fld>
            <a:endParaRPr lang="en-CA" altLang="cs-CZ" sz="1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cs-CZ" altLang="cs-CZ" smtClean="0"/>
              <a:t>Problémy podobné háčkování</a:t>
            </a:r>
          </a:p>
        </p:txBody>
      </p:sp>
      <p:sp>
        <p:nvSpPr>
          <p:cNvPr id="13315" name="Rectangle 3"/>
          <p:cNvSpPr>
            <a:spLocks noGrp="1" noChangeArrowheads="1"/>
          </p:cNvSpPr>
          <p:nvPr>
            <p:ph idx="1"/>
          </p:nvPr>
        </p:nvSpPr>
        <p:spPr/>
        <p:txBody>
          <a:bodyPr/>
          <a:lstStyle/>
          <a:p>
            <a:r>
              <a:rPr lang="cs-CZ" altLang="cs-CZ" smtClean="0"/>
              <a:t>Rozlišování malých a velkých písmen</a:t>
            </a:r>
          </a:p>
          <a:p>
            <a:pPr lvl="1"/>
            <a:r>
              <a:rPr lang="cs-CZ" altLang="cs-CZ" smtClean="0"/>
              <a:t>Ve statistickém strojovém překladu bývá výhodné převést vstupní text na malá písmena.</a:t>
            </a:r>
          </a:p>
          <a:p>
            <a:pPr lvl="1"/>
            <a:r>
              <a:rPr lang="cs-CZ" altLang="cs-CZ" smtClean="0"/>
              <a:t>Pak je ale nutné na výstupu odhadnout, kam patří velké písmeno.</a:t>
            </a:r>
          </a:p>
          <a:p>
            <a:r>
              <a:rPr lang="cs-CZ" altLang="cs-CZ" smtClean="0"/>
              <a:t>T9 v mobilech</a:t>
            </a:r>
          </a:p>
          <a:p>
            <a:pPr lvl="1"/>
            <a:r>
              <a:rPr lang="cs-CZ" altLang="cs-CZ" smtClean="0"/>
              <a:t>Např. „852536“ může znamenat „tlakem“, „vlakem“, „vláken“, „vlčkem“.</a:t>
            </a:r>
          </a:p>
        </p:txBody>
      </p:sp>
      <p:sp>
        <p:nvSpPr>
          <p:cNvPr id="13316"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13317"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13318"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A3828EF-4161-423F-B340-6977877D011A}" type="slidenum">
              <a:rPr lang="en-CA" altLang="cs-CZ" sz="1400" smtClean="0"/>
              <a:pPr>
                <a:spcBef>
                  <a:spcPct val="0"/>
                </a:spcBef>
                <a:buFontTx/>
                <a:buNone/>
              </a:pPr>
              <a:t>11</a:t>
            </a:fld>
            <a:endParaRPr lang="en-CA" altLang="cs-CZ"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cs-CZ" altLang="cs-CZ" smtClean="0"/>
              <a:t>Doplňování krátkých samohlásek v arabštině a hebrejštině</a:t>
            </a:r>
          </a:p>
        </p:txBody>
      </p:sp>
      <p:sp>
        <p:nvSpPr>
          <p:cNvPr id="14339" name="Rectangle 3"/>
          <p:cNvSpPr>
            <a:spLocks noGrp="1" noChangeArrowheads="1"/>
          </p:cNvSpPr>
          <p:nvPr>
            <p:ph sz="half" idx="1"/>
          </p:nvPr>
        </p:nvSpPr>
        <p:spPr/>
        <p:txBody>
          <a:bodyPr/>
          <a:lstStyle/>
          <a:p>
            <a:pPr>
              <a:lnSpc>
                <a:spcPct val="90000"/>
              </a:lnSpc>
              <a:buFontTx/>
              <a:buChar char="-"/>
            </a:pPr>
            <a:r>
              <a:rPr lang="cs-CZ" altLang="cs-CZ" sz="2000" smtClean="0"/>
              <a:t>Krátké samohlásky v semitských jazycích jsou podobný problém jako naše háčkování.</a:t>
            </a:r>
          </a:p>
          <a:p>
            <a:pPr>
              <a:lnSpc>
                <a:spcPct val="90000"/>
              </a:lnSpc>
              <a:buFontTx/>
              <a:buChar char="-"/>
            </a:pPr>
            <a:r>
              <a:rPr lang="cs-CZ" altLang="cs-CZ" sz="2000" smtClean="0"/>
              <a:t>V dialektech se navíc samohlásky (ale i souhlásky) liší, přestože zápis arabským písmem je jen ten jeden!</a:t>
            </a:r>
          </a:p>
        </p:txBody>
      </p:sp>
      <p:sp>
        <p:nvSpPr>
          <p:cNvPr id="14340" name="Rectangle 4"/>
          <p:cNvSpPr>
            <a:spLocks noGrp="1" noChangeArrowheads="1"/>
          </p:cNvSpPr>
          <p:nvPr>
            <p:ph sz="half" idx="2"/>
          </p:nvPr>
        </p:nvSpPr>
        <p:spPr/>
        <p:txBody>
          <a:bodyPr/>
          <a:lstStyle/>
          <a:p>
            <a:pPr>
              <a:lnSpc>
                <a:spcPct val="90000"/>
              </a:lnSpc>
              <a:buFontTx/>
              <a:buChar char="-"/>
            </a:pPr>
            <a:r>
              <a:rPr lang="ar-SA" altLang="cs-CZ" smtClean="0">
                <a:cs typeface="Times New Roman" pitchFamily="18" charset="0"/>
              </a:rPr>
              <a:t>جيب لي ثلاثة قحوة</a:t>
            </a:r>
            <a:r>
              <a:rPr lang="cs-CZ" altLang="cs-CZ" smtClean="0"/>
              <a:t> </a:t>
            </a:r>
            <a:endParaRPr lang="cs-CZ" altLang="cs-CZ" sz="2000" smtClean="0"/>
          </a:p>
          <a:p>
            <a:pPr>
              <a:lnSpc>
                <a:spcPct val="90000"/>
              </a:lnSpc>
              <a:buFontTx/>
              <a:buChar char="-"/>
            </a:pPr>
            <a:r>
              <a:rPr lang="cs-CZ" altLang="cs-CZ" sz="2000" smtClean="0"/>
              <a:t>HWHhQ HTh</a:t>
            </a:r>
            <a:r>
              <a:rPr lang="en-US" altLang="cs-CZ" sz="2000" smtClean="0"/>
              <a:t>’L</a:t>
            </a:r>
            <a:r>
              <a:rPr lang="cs-CZ" altLang="cs-CZ" sz="2000" smtClean="0"/>
              <a:t>Th</a:t>
            </a:r>
            <a:r>
              <a:rPr lang="en-US" altLang="cs-CZ" sz="2000" smtClean="0"/>
              <a:t> YL BYJ</a:t>
            </a:r>
            <a:endParaRPr lang="cs-CZ" altLang="cs-CZ" sz="2000" smtClean="0"/>
          </a:p>
          <a:p>
            <a:pPr>
              <a:lnSpc>
                <a:spcPct val="90000"/>
              </a:lnSpc>
              <a:buFontTx/>
              <a:buChar char="-"/>
            </a:pPr>
            <a:r>
              <a:rPr lang="cs-CZ" altLang="cs-CZ" sz="2000" smtClean="0"/>
              <a:t>jyb ly vlAvp qHwp</a:t>
            </a:r>
            <a:r>
              <a:rPr lang="en-US" altLang="cs-CZ" sz="2000" smtClean="0"/>
              <a:t> </a:t>
            </a:r>
            <a:r>
              <a:rPr lang="cs-CZ" altLang="cs-CZ" sz="2000" smtClean="0"/>
              <a:t>(Buckwalterův přepis)</a:t>
            </a:r>
          </a:p>
          <a:p>
            <a:pPr>
              <a:lnSpc>
                <a:spcPct val="90000"/>
              </a:lnSpc>
              <a:buFontTx/>
              <a:buChar char="-"/>
            </a:pPr>
            <a:r>
              <a:rPr lang="en-US" altLang="cs-CZ" sz="2000" smtClean="0"/>
              <a:t>J</a:t>
            </a:r>
            <a:r>
              <a:rPr lang="en-US" altLang="cs-CZ" sz="2000" smtClean="0">
                <a:cs typeface="Times New Roman" pitchFamily="18" charset="0"/>
              </a:rPr>
              <a:t>ī</a:t>
            </a:r>
            <a:r>
              <a:rPr lang="cs-CZ" altLang="cs-CZ" sz="2000" smtClean="0"/>
              <a:t>b l</a:t>
            </a:r>
            <a:r>
              <a:rPr lang="en-US" altLang="cs-CZ" sz="2000" smtClean="0">
                <a:cs typeface="Times New Roman" pitchFamily="18" charset="0"/>
              </a:rPr>
              <a:t>ī</a:t>
            </a:r>
            <a:r>
              <a:rPr lang="cs-CZ" altLang="cs-CZ" sz="2000" smtClean="0"/>
              <a:t> thl</a:t>
            </a:r>
            <a:r>
              <a:rPr lang="en-US" altLang="cs-CZ" sz="2000" smtClean="0">
                <a:cs typeface="Times New Roman" pitchFamily="18" charset="0"/>
              </a:rPr>
              <a:t>ī</a:t>
            </a:r>
            <a:r>
              <a:rPr lang="cs-CZ" altLang="cs-CZ" sz="2000" smtClean="0"/>
              <a:t>thah qa</a:t>
            </a:r>
            <a:r>
              <a:rPr lang="en-US" altLang="cs-CZ" sz="2000" smtClean="0">
                <a:cs typeface="Times New Roman" pitchFamily="18" charset="0"/>
              </a:rPr>
              <a:t>ħ</a:t>
            </a:r>
            <a:r>
              <a:rPr lang="cs-CZ" altLang="cs-CZ" sz="2000" smtClean="0"/>
              <a:t>wah.</a:t>
            </a:r>
            <a:br>
              <a:rPr lang="cs-CZ" altLang="cs-CZ" sz="2000" smtClean="0"/>
            </a:br>
            <a:r>
              <a:rPr lang="cs-CZ" altLang="cs-CZ" sz="2000" smtClean="0"/>
              <a:t>(spisovná arabština)</a:t>
            </a:r>
          </a:p>
          <a:p>
            <a:pPr>
              <a:lnSpc>
                <a:spcPct val="90000"/>
              </a:lnSpc>
              <a:buFontTx/>
              <a:buChar char="-"/>
            </a:pPr>
            <a:r>
              <a:rPr lang="cs-CZ" altLang="cs-CZ" sz="2000" smtClean="0"/>
              <a:t>žib lí tléta dil qahwa (mar)</a:t>
            </a:r>
          </a:p>
          <a:p>
            <a:pPr>
              <a:lnSpc>
                <a:spcPct val="90000"/>
              </a:lnSpc>
              <a:buFontTx/>
              <a:buChar char="-"/>
            </a:pPr>
            <a:r>
              <a:rPr lang="cs-CZ" altLang="cs-CZ" sz="2000" smtClean="0"/>
              <a:t>žib lí thlétha qahwa (tun)</a:t>
            </a:r>
          </a:p>
          <a:p>
            <a:pPr>
              <a:lnSpc>
                <a:spcPct val="90000"/>
              </a:lnSpc>
              <a:buFontTx/>
              <a:buChar char="-"/>
            </a:pPr>
            <a:r>
              <a:rPr lang="cs-CZ" altLang="cs-CZ" sz="2000" smtClean="0"/>
              <a:t>gib lí taláta ahwa (egy)</a:t>
            </a:r>
          </a:p>
          <a:p>
            <a:pPr>
              <a:lnSpc>
                <a:spcPct val="90000"/>
              </a:lnSpc>
              <a:buFontTx/>
              <a:buChar char="-"/>
            </a:pPr>
            <a:r>
              <a:rPr lang="cs-CZ" altLang="cs-CZ" sz="2000" smtClean="0"/>
              <a:t>žib lí tléte ahwe (syr)</a:t>
            </a:r>
          </a:p>
          <a:p>
            <a:pPr>
              <a:lnSpc>
                <a:spcPct val="90000"/>
              </a:lnSpc>
              <a:buFontTx/>
              <a:buChar char="-"/>
            </a:pPr>
            <a:r>
              <a:rPr lang="cs-CZ" altLang="cs-CZ" sz="2000" smtClean="0"/>
              <a:t>džib lí theláthe gahwe (irq)</a:t>
            </a:r>
          </a:p>
          <a:p>
            <a:pPr>
              <a:lnSpc>
                <a:spcPct val="90000"/>
              </a:lnSpc>
              <a:buFontTx/>
              <a:buChar char="-"/>
            </a:pPr>
            <a:r>
              <a:rPr lang="cs-CZ" altLang="cs-CZ" sz="2000" smtClean="0"/>
              <a:t>přineste mi tři kávy (čsk)</a:t>
            </a:r>
          </a:p>
        </p:txBody>
      </p:sp>
      <p:sp>
        <p:nvSpPr>
          <p:cNvPr id="14341" name="Zástupný symbol pro datum 4"/>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14342" name="Zástupný symbol pro zápatí 5"/>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14343" name="Zástupný symbol pro číslo snímku 6"/>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09F5E8D-A33D-45E3-B5E4-F4730BC39A25}" type="slidenum">
              <a:rPr lang="en-CA" altLang="cs-CZ" sz="1400" smtClean="0"/>
              <a:pPr>
                <a:spcBef>
                  <a:spcPct val="0"/>
                </a:spcBef>
                <a:buFontTx/>
                <a:buNone/>
              </a:pPr>
              <a:t>12</a:t>
            </a:fld>
            <a:endParaRPr lang="en-CA" altLang="cs-CZ" sz="1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cs-CZ" altLang="cs-CZ" smtClean="0"/>
              <a:t>Arabské samohlásky: nejednoznačnosti</a:t>
            </a:r>
          </a:p>
        </p:txBody>
      </p:sp>
      <p:sp>
        <p:nvSpPr>
          <p:cNvPr id="15363" name="Rectangle 3"/>
          <p:cNvSpPr>
            <a:spLocks noGrp="1" noChangeArrowheads="1"/>
          </p:cNvSpPr>
          <p:nvPr>
            <p:ph idx="1"/>
          </p:nvPr>
        </p:nvSpPr>
        <p:spPr/>
        <p:txBody>
          <a:bodyPr/>
          <a:lstStyle/>
          <a:p>
            <a:pPr>
              <a:lnSpc>
                <a:spcPct val="90000"/>
              </a:lnSpc>
              <a:buFontTx/>
              <a:buChar char="-"/>
            </a:pPr>
            <a:r>
              <a:rPr lang="cs-CZ" altLang="cs-CZ" sz="2000" smtClean="0"/>
              <a:t>Nejednoznačnosti: nejen v dialektech, ale i v mluvnici.</a:t>
            </a:r>
          </a:p>
          <a:p>
            <a:pPr>
              <a:lnSpc>
                <a:spcPct val="90000"/>
              </a:lnSpc>
              <a:buFontTx/>
              <a:buChar char="-"/>
            </a:pPr>
            <a:r>
              <a:rPr lang="ar-AE" altLang="cs-CZ" sz="2000" smtClean="0">
                <a:cs typeface="Times New Roman" pitchFamily="18" charset="0"/>
              </a:rPr>
              <a:t>كتاب</a:t>
            </a:r>
            <a:r>
              <a:rPr lang="en-US" altLang="cs-CZ" sz="2000" smtClean="0">
                <a:cs typeface="Times New Roman" pitchFamily="18" charset="0"/>
              </a:rPr>
              <a:t> = kitáb (kniha)</a:t>
            </a:r>
            <a:endParaRPr lang="en-US" altLang="cs-CZ" sz="2000" smtClean="0">
              <a:latin typeface="Verdana" pitchFamily="34" charset="0"/>
              <a:cs typeface="Times New Roman" pitchFamily="18" charset="0"/>
            </a:endParaRPr>
          </a:p>
          <a:p>
            <a:pPr>
              <a:lnSpc>
                <a:spcPct val="90000"/>
              </a:lnSpc>
              <a:buFontTx/>
              <a:buChar char="-"/>
            </a:pPr>
            <a:r>
              <a:rPr lang="ar-AE" altLang="cs-CZ" sz="2000" smtClean="0">
                <a:cs typeface="Times New Roman" pitchFamily="18" charset="0"/>
              </a:rPr>
              <a:t>كتب</a:t>
            </a:r>
            <a:r>
              <a:rPr lang="en-US" altLang="cs-CZ" sz="2000" smtClean="0">
                <a:cs typeface="Times New Roman" pitchFamily="18" charset="0"/>
              </a:rPr>
              <a:t> = katab (psát), kutub (knihy)</a:t>
            </a:r>
            <a:endParaRPr lang="en-US" altLang="cs-CZ" sz="2000" smtClean="0">
              <a:latin typeface="Verdana" pitchFamily="34" charset="0"/>
              <a:cs typeface="Times New Roman" pitchFamily="18" charset="0"/>
            </a:endParaRPr>
          </a:p>
          <a:p>
            <a:pPr>
              <a:lnSpc>
                <a:spcPct val="90000"/>
              </a:lnSpc>
              <a:buFontTx/>
              <a:buChar char="-"/>
            </a:pPr>
            <a:r>
              <a:rPr lang="ar-AE" altLang="cs-CZ" sz="2000" smtClean="0">
                <a:cs typeface="Times New Roman" pitchFamily="18" charset="0"/>
              </a:rPr>
              <a:t>كتبت</a:t>
            </a:r>
            <a:r>
              <a:rPr lang="en-US" altLang="cs-CZ" sz="2000" smtClean="0">
                <a:cs typeface="Times New Roman" pitchFamily="18" charset="0"/>
              </a:rPr>
              <a:t> = katabt (napsal jsem, napsala jsem, napsal jsi), katabti (napsala jsi), katabit (napsala)</a:t>
            </a:r>
            <a:endParaRPr lang="en-US" altLang="cs-CZ" sz="2000" smtClean="0">
              <a:latin typeface="Verdana" pitchFamily="34" charset="0"/>
              <a:cs typeface="Times New Roman" pitchFamily="18" charset="0"/>
            </a:endParaRPr>
          </a:p>
          <a:p>
            <a:pPr>
              <a:lnSpc>
                <a:spcPct val="90000"/>
              </a:lnSpc>
              <a:buFontTx/>
              <a:buChar char="-"/>
            </a:pPr>
            <a:r>
              <a:rPr lang="cs-CZ" altLang="cs-CZ" sz="2000" smtClean="0"/>
              <a:t>Arabština umí zapisovat samohlásky pomocí diakritiky, ale Arabové to nedělají, vyskytuje se snad pouze v Koránu.</a:t>
            </a:r>
          </a:p>
          <a:p>
            <a:pPr>
              <a:lnSpc>
                <a:spcPct val="90000"/>
              </a:lnSpc>
              <a:buFontTx/>
              <a:buChar char="-"/>
            </a:pPr>
            <a:r>
              <a:rPr lang="cs-CZ" altLang="cs-CZ" sz="2000" smtClean="0"/>
              <a:t>Zapisují se dlouhé samohlásky (Á = </a:t>
            </a:r>
            <a:r>
              <a:rPr lang="en-US" altLang="cs-CZ" sz="2000" smtClean="0"/>
              <a:t>’</a:t>
            </a:r>
            <a:r>
              <a:rPr lang="cs-CZ" altLang="cs-CZ" sz="2000" smtClean="0"/>
              <a:t>,  Í = Y, Ú = W), proto cizí slova mívají všechny samohlásky dlouhé, aby Arab poznal, jak se vyslovují (Československo = Tšíkúslúfákijá).</a:t>
            </a:r>
          </a:p>
          <a:p>
            <a:pPr>
              <a:lnSpc>
                <a:spcPct val="90000"/>
              </a:lnSpc>
              <a:buFontTx/>
              <a:buChar char="-"/>
            </a:pPr>
            <a:r>
              <a:rPr lang="cs-CZ" altLang="cs-CZ" sz="2000" smtClean="0"/>
              <a:t>Totéž platí pro </a:t>
            </a:r>
            <a:r>
              <a:rPr lang="cs-CZ" altLang="cs-CZ" sz="2000" smtClean="0">
                <a:solidFill>
                  <a:srgbClr val="FFFF00"/>
                </a:solidFill>
              </a:rPr>
              <a:t>hebrejštinu</a:t>
            </a:r>
            <a:r>
              <a:rPr lang="cs-CZ" altLang="cs-CZ" sz="2000" smtClean="0"/>
              <a:t>: v tóře bývají samohlásky zapsány, aby židé roztroušení po světě a hovořící jinými jazyky nezapomněli výslovnost, ale po Izraeli nic takového nenajdeme.</a:t>
            </a:r>
          </a:p>
        </p:txBody>
      </p:sp>
      <p:sp>
        <p:nvSpPr>
          <p:cNvPr id="15364"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15365"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15366"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C74660AC-17D4-4D7E-957F-E70F6B2EEE6A}" type="slidenum">
              <a:rPr lang="en-CA" altLang="cs-CZ" sz="1400" smtClean="0"/>
              <a:pPr>
                <a:spcBef>
                  <a:spcPct val="0"/>
                </a:spcBef>
                <a:buFontTx/>
                <a:buNone/>
              </a:pPr>
              <a:t>13</a:t>
            </a:fld>
            <a:endParaRPr lang="en-CA" altLang="cs-CZ"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altLang="cs-CZ" smtClean="0"/>
              <a:t>Segmentace</a:t>
            </a:r>
          </a:p>
        </p:txBody>
      </p:sp>
      <p:sp>
        <p:nvSpPr>
          <p:cNvPr id="16387" name="Rectangle 3"/>
          <p:cNvSpPr>
            <a:spLocks noGrp="1" noChangeArrowheads="1"/>
          </p:cNvSpPr>
          <p:nvPr>
            <p:ph idx="1"/>
          </p:nvPr>
        </p:nvSpPr>
        <p:spPr/>
        <p:txBody>
          <a:bodyPr/>
          <a:lstStyle/>
          <a:p>
            <a:pPr>
              <a:lnSpc>
                <a:spcPct val="90000"/>
              </a:lnSpc>
              <a:buFontTx/>
              <a:buChar char="-"/>
            </a:pPr>
            <a:r>
              <a:rPr lang="cs-CZ" altLang="cs-CZ" sz="2400" smtClean="0"/>
              <a:t>Doplňování hranic slov (asijské jazyky, zejména čínština). I to je trochu analogie k doplňování samohlásek či diakritiky.</a:t>
            </a:r>
          </a:p>
          <a:p>
            <a:pPr>
              <a:lnSpc>
                <a:spcPct val="90000"/>
              </a:lnSpc>
              <a:buFontTx/>
              <a:buChar char="-"/>
            </a:pPr>
            <a:r>
              <a:rPr lang="cs-CZ" altLang="cs-CZ" sz="2400" smtClean="0"/>
              <a:t>Číňané nemají pojem slova, ale pro počítačové zpracování jazyka se tento pojem hodí. Znak (slabika) není vždy ideální ekvivalent.</a:t>
            </a:r>
          </a:p>
          <a:p>
            <a:pPr>
              <a:lnSpc>
                <a:spcPct val="90000"/>
              </a:lnSpc>
              <a:buFontTx/>
              <a:buChar char="-"/>
            </a:pPr>
            <a:r>
              <a:rPr lang="zh-CN" altLang="ro-RO" sz="2400" smtClean="0">
                <a:latin typeface="宋体" pitchFamily="2" charset="-122"/>
                <a:ea typeface="宋体" pitchFamily="2" charset="-122"/>
              </a:rPr>
              <a:t>这个多少钱？</a:t>
            </a:r>
            <a:endParaRPr lang="zh-CN" altLang="ro-RO" sz="2400" smtClean="0">
              <a:ea typeface="宋体" pitchFamily="2" charset="-122"/>
            </a:endParaRPr>
          </a:p>
          <a:p>
            <a:pPr>
              <a:lnSpc>
                <a:spcPct val="90000"/>
              </a:lnSpc>
              <a:buFontTx/>
              <a:buChar char="-"/>
            </a:pPr>
            <a:r>
              <a:rPr lang="ro-RO" altLang="zh-CN" sz="2400" smtClean="0"/>
              <a:t>zh</a:t>
            </a:r>
            <a:r>
              <a:rPr lang="ro-RO" altLang="zh-CN" sz="2400" smtClean="0">
                <a:cs typeface="Times New Roman" pitchFamily="18" charset="0"/>
              </a:rPr>
              <a:t>è</a:t>
            </a:r>
            <a:r>
              <a:rPr lang="ro-RO" altLang="zh-CN" sz="2400" smtClean="0"/>
              <a:t> ge du</a:t>
            </a:r>
            <a:r>
              <a:rPr lang="ro-RO" altLang="zh-CN" sz="2400" smtClean="0">
                <a:cs typeface="Times New Roman" pitchFamily="18" charset="0"/>
              </a:rPr>
              <a:t>ō</a:t>
            </a:r>
            <a:r>
              <a:rPr lang="ro-RO" altLang="zh-CN" sz="2400" smtClean="0"/>
              <a:t> sh</a:t>
            </a:r>
            <a:r>
              <a:rPr lang="ro-RO" altLang="zh-CN" sz="2400" smtClean="0">
                <a:cs typeface="Times New Roman" pitchFamily="18" charset="0"/>
              </a:rPr>
              <a:t>ǎ</a:t>
            </a:r>
            <a:r>
              <a:rPr lang="ro-RO" altLang="zh-CN" sz="2400" smtClean="0"/>
              <a:t>o qián ? (če ke tuo šao čchien?)</a:t>
            </a:r>
          </a:p>
          <a:p>
            <a:pPr>
              <a:lnSpc>
                <a:spcPct val="90000"/>
              </a:lnSpc>
              <a:buFontTx/>
              <a:buChar char="-"/>
            </a:pPr>
            <a:r>
              <a:rPr lang="ro-RO" altLang="zh-CN" sz="2400" smtClean="0"/>
              <a:t>tenhle kus mnoho málo peníze ?</a:t>
            </a:r>
          </a:p>
          <a:p>
            <a:pPr>
              <a:lnSpc>
                <a:spcPct val="90000"/>
              </a:lnSpc>
              <a:buFontTx/>
              <a:buChar char="-"/>
            </a:pPr>
            <a:r>
              <a:rPr lang="ro-RO" altLang="zh-CN" sz="2400" smtClean="0"/>
              <a:t>Zh</a:t>
            </a:r>
            <a:r>
              <a:rPr lang="ro-RO" altLang="zh-CN" sz="2400" smtClean="0">
                <a:cs typeface="Times New Roman" pitchFamily="18" charset="0"/>
              </a:rPr>
              <a:t>è</a:t>
            </a:r>
            <a:r>
              <a:rPr lang="ro-RO" altLang="zh-CN" sz="2400" smtClean="0"/>
              <a:t>ge du</a:t>
            </a:r>
            <a:r>
              <a:rPr lang="ro-RO" altLang="zh-CN" sz="2400" smtClean="0">
                <a:cs typeface="Times New Roman" pitchFamily="18" charset="0"/>
              </a:rPr>
              <a:t>ō</a:t>
            </a:r>
            <a:r>
              <a:rPr lang="ro-RO" altLang="zh-CN" sz="2400" smtClean="0"/>
              <a:t>sh</a:t>
            </a:r>
            <a:r>
              <a:rPr lang="ro-RO" altLang="zh-CN" sz="2400" smtClean="0">
                <a:cs typeface="Times New Roman" pitchFamily="18" charset="0"/>
              </a:rPr>
              <a:t>ǎ</a:t>
            </a:r>
            <a:r>
              <a:rPr lang="ro-RO" altLang="zh-CN" sz="2400" smtClean="0"/>
              <a:t>o qián?</a:t>
            </a:r>
          </a:p>
          <a:p>
            <a:pPr>
              <a:lnSpc>
                <a:spcPct val="90000"/>
              </a:lnSpc>
              <a:buFontTx/>
              <a:buChar char="-"/>
            </a:pPr>
            <a:r>
              <a:rPr lang="ro-RO" altLang="zh-CN" sz="2400" smtClean="0"/>
              <a:t>Tohle kolik peněz? ... Kolik to stojí?</a:t>
            </a:r>
            <a:endParaRPr lang="en-US" altLang="cs-CZ" sz="2400" smtClean="0"/>
          </a:p>
        </p:txBody>
      </p:sp>
      <p:sp>
        <p:nvSpPr>
          <p:cNvPr id="16388"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16389"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16390"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03134B7-4DAC-4067-A524-46DE5F298906}" type="slidenum">
              <a:rPr lang="en-CA" altLang="cs-CZ" sz="1400" smtClean="0"/>
              <a:pPr>
                <a:spcBef>
                  <a:spcPct val="0"/>
                </a:spcBef>
                <a:buFontTx/>
                <a:buNone/>
              </a:pPr>
              <a:t>14</a:t>
            </a:fld>
            <a:endParaRPr lang="en-CA" altLang="cs-CZ" sz="1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smtClean="0"/>
              <a:t>Přehled aplikací a problémů počítačové lingvistiky 1</a:t>
            </a:r>
          </a:p>
        </p:txBody>
      </p:sp>
      <p:sp>
        <p:nvSpPr>
          <p:cNvPr id="324611" name="Rectangle 3"/>
          <p:cNvSpPr>
            <a:spLocks noGrp="1" noChangeArrowheads="1"/>
          </p:cNvSpPr>
          <p:nvPr>
            <p:ph idx="1"/>
          </p:nvPr>
        </p:nvSpPr>
        <p:spPr/>
        <p:txBody>
          <a:bodyPr/>
          <a:lstStyle/>
          <a:p>
            <a:pPr>
              <a:lnSpc>
                <a:spcPct val="90000"/>
              </a:lnSpc>
            </a:pPr>
            <a:r>
              <a:rPr lang="cs-CZ" altLang="cs-CZ" sz="2000" smtClean="0"/>
              <a:t>Vyhledat slovo v textu ve všech tvarech (morfologická analýza).</a:t>
            </a:r>
          </a:p>
          <a:p>
            <a:pPr>
              <a:lnSpc>
                <a:spcPct val="90000"/>
              </a:lnSpc>
            </a:pPr>
            <a:r>
              <a:rPr lang="cs-CZ" altLang="cs-CZ" sz="2000" smtClean="0"/>
              <a:t>Kontrola pravopisu (spell checking). Inteligentní pro češtinu: např. kontrola tvrdého a měkkého </a:t>
            </a:r>
            <a:r>
              <a:rPr lang="cs-CZ" altLang="cs-CZ" sz="2000" i="1" smtClean="0"/>
              <a:t>i</a:t>
            </a:r>
            <a:r>
              <a:rPr lang="cs-CZ" altLang="cs-CZ" sz="2000" smtClean="0"/>
              <a:t> v příčestí minulém.</a:t>
            </a:r>
          </a:p>
          <a:p>
            <a:pPr>
              <a:lnSpc>
                <a:spcPct val="90000"/>
              </a:lnSpc>
            </a:pPr>
            <a:r>
              <a:rPr lang="cs-CZ" altLang="cs-CZ" sz="2000" smtClean="0"/>
              <a:t>Kontrola gramatiky (grammar checking) a stylu.</a:t>
            </a:r>
          </a:p>
          <a:p>
            <a:pPr>
              <a:lnSpc>
                <a:spcPct val="90000"/>
              </a:lnSpc>
            </a:pPr>
            <a:r>
              <a:rPr lang="cs-CZ" altLang="cs-CZ" sz="2000" smtClean="0"/>
              <a:t>Háčkování: vrátit diakritiku do textu, ze kterého byla odstraněna. Obdobný úkol: doplnit samohlásky do arabského nebo hebrejského textu.</a:t>
            </a:r>
          </a:p>
          <a:p>
            <a:pPr>
              <a:lnSpc>
                <a:spcPct val="90000"/>
              </a:lnSpc>
            </a:pPr>
            <a:r>
              <a:rPr lang="cs-CZ" altLang="cs-CZ" sz="2000" smtClean="0">
                <a:solidFill>
                  <a:schemeClr val="folHlink"/>
                </a:solidFill>
              </a:rPr>
              <a:t>Rozpoznávání naskenovaného písma (optical character recognition, OCR).</a:t>
            </a:r>
          </a:p>
          <a:p>
            <a:pPr>
              <a:lnSpc>
                <a:spcPct val="90000"/>
              </a:lnSpc>
            </a:pPr>
            <a:r>
              <a:rPr lang="cs-CZ" altLang="cs-CZ" sz="2000" smtClean="0">
                <a:solidFill>
                  <a:schemeClr val="folHlink"/>
                </a:solidFill>
              </a:rPr>
              <a:t>Rozpoznávání řeči (speech recognition). Diktát se vrací ve smartphonech. Vyhledávání v nahrávkách (speech Google?)</a:t>
            </a:r>
          </a:p>
          <a:p>
            <a:pPr>
              <a:lnSpc>
                <a:spcPct val="90000"/>
              </a:lnSpc>
            </a:pPr>
            <a:r>
              <a:rPr lang="cs-CZ" altLang="cs-CZ" sz="2000" smtClean="0">
                <a:solidFill>
                  <a:schemeClr val="folHlink"/>
                </a:solidFill>
              </a:rPr>
              <a:t>Strojový překlad z jednoho (přirozeného) jazyka do druhého. </a:t>
            </a:r>
          </a:p>
          <a:p>
            <a:pPr>
              <a:lnSpc>
                <a:spcPct val="90000"/>
              </a:lnSpc>
            </a:pPr>
            <a:r>
              <a:rPr lang="cs-CZ" altLang="cs-CZ" sz="2000" smtClean="0">
                <a:solidFill>
                  <a:schemeClr val="folHlink"/>
                </a:solidFill>
              </a:rPr>
              <a:t>Generování textů (např. manuálů) v různých jazycích.</a:t>
            </a:r>
          </a:p>
        </p:txBody>
      </p:sp>
      <p:sp>
        <p:nvSpPr>
          <p:cNvPr id="17412"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17413"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17414"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FBEE6262-1ED2-4546-9094-8B576932D9B4}" type="slidenum">
              <a:rPr lang="en-CA" altLang="cs-CZ" sz="1400" smtClean="0"/>
              <a:pPr>
                <a:spcBef>
                  <a:spcPct val="0"/>
                </a:spcBef>
                <a:buFontTx/>
                <a:buNone/>
              </a:pPr>
              <a:t>15</a:t>
            </a:fld>
            <a:endParaRPr lang="en-CA" altLang="cs-CZ"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 calcmode="lin" valueType="num">
                                      <p:cBhvr additive="base">
                                        <p:cTn id="7" dur="500" fill="hold"/>
                                        <p:tgtEl>
                                          <p:spTgt spid="324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4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4611">
                                            <p:txEl>
                                              <p:pRg st="1" end="1"/>
                                            </p:txEl>
                                          </p:spTgt>
                                        </p:tgtEl>
                                        <p:attrNameLst>
                                          <p:attrName>style.visibility</p:attrName>
                                        </p:attrNameLst>
                                      </p:cBhvr>
                                      <p:to>
                                        <p:strVal val="visible"/>
                                      </p:to>
                                    </p:set>
                                    <p:anim calcmode="lin" valueType="num">
                                      <p:cBhvr additive="base">
                                        <p:cTn id="13" dur="500" fill="hold"/>
                                        <p:tgtEl>
                                          <p:spTgt spid="324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4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4611">
                                            <p:txEl>
                                              <p:pRg st="2" end="2"/>
                                            </p:txEl>
                                          </p:spTgt>
                                        </p:tgtEl>
                                        <p:attrNameLst>
                                          <p:attrName>style.visibility</p:attrName>
                                        </p:attrNameLst>
                                      </p:cBhvr>
                                      <p:to>
                                        <p:strVal val="visible"/>
                                      </p:to>
                                    </p:set>
                                    <p:anim calcmode="lin" valueType="num">
                                      <p:cBhvr additive="base">
                                        <p:cTn id="19" dur="500" fill="hold"/>
                                        <p:tgtEl>
                                          <p:spTgt spid="324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4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4611">
                                            <p:txEl>
                                              <p:pRg st="3" end="3"/>
                                            </p:txEl>
                                          </p:spTgt>
                                        </p:tgtEl>
                                        <p:attrNameLst>
                                          <p:attrName>style.visibility</p:attrName>
                                        </p:attrNameLst>
                                      </p:cBhvr>
                                      <p:to>
                                        <p:strVal val="visible"/>
                                      </p:to>
                                    </p:set>
                                    <p:anim calcmode="lin" valueType="num">
                                      <p:cBhvr additive="base">
                                        <p:cTn id="25" dur="500" fill="hold"/>
                                        <p:tgtEl>
                                          <p:spTgt spid="3246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46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4611">
                                            <p:txEl>
                                              <p:pRg st="4" end="4"/>
                                            </p:txEl>
                                          </p:spTgt>
                                        </p:tgtEl>
                                        <p:attrNameLst>
                                          <p:attrName>style.visibility</p:attrName>
                                        </p:attrNameLst>
                                      </p:cBhvr>
                                      <p:to>
                                        <p:strVal val="visible"/>
                                      </p:to>
                                    </p:set>
                                    <p:anim calcmode="lin" valueType="num">
                                      <p:cBhvr additive="base">
                                        <p:cTn id="31" dur="500" fill="hold"/>
                                        <p:tgtEl>
                                          <p:spTgt spid="3246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46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4611">
                                            <p:txEl>
                                              <p:pRg st="5" end="5"/>
                                            </p:txEl>
                                          </p:spTgt>
                                        </p:tgtEl>
                                        <p:attrNameLst>
                                          <p:attrName>style.visibility</p:attrName>
                                        </p:attrNameLst>
                                      </p:cBhvr>
                                      <p:to>
                                        <p:strVal val="visible"/>
                                      </p:to>
                                    </p:set>
                                    <p:anim calcmode="lin" valueType="num">
                                      <p:cBhvr additive="base">
                                        <p:cTn id="37" dur="500" fill="hold"/>
                                        <p:tgtEl>
                                          <p:spTgt spid="3246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46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4611">
                                            <p:txEl>
                                              <p:pRg st="6" end="6"/>
                                            </p:txEl>
                                          </p:spTgt>
                                        </p:tgtEl>
                                        <p:attrNameLst>
                                          <p:attrName>style.visibility</p:attrName>
                                        </p:attrNameLst>
                                      </p:cBhvr>
                                      <p:to>
                                        <p:strVal val="visible"/>
                                      </p:to>
                                    </p:set>
                                    <p:anim calcmode="lin" valueType="num">
                                      <p:cBhvr additive="base">
                                        <p:cTn id="43" dur="500" fill="hold"/>
                                        <p:tgtEl>
                                          <p:spTgt spid="3246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46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4611">
                                            <p:txEl>
                                              <p:pRg st="7" end="7"/>
                                            </p:txEl>
                                          </p:spTgt>
                                        </p:tgtEl>
                                        <p:attrNameLst>
                                          <p:attrName>style.visibility</p:attrName>
                                        </p:attrNameLst>
                                      </p:cBhvr>
                                      <p:to>
                                        <p:strVal val="visible"/>
                                      </p:to>
                                    </p:set>
                                    <p:anim calcmode="lin" valueType="num">
                                      <p:cBhvr additive="base">
                                        <p:cTn id="49" dur="500" fill="hold"/>
                                        <p:tgtEl>
                                          <p:spTgt spid="32461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46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datum 1"/>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18435" name="Zástupný symbol pro zápatí 2"/>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18436"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93AB141C-F3B6-46FF-A4D8-1126B998AB49}" type="slidenum">
              <a:rPr lang="en-CA" altLang="cs-CZ" sz="1400" smtClean="0"/>
              <a:pPr>
                <a:spcBef>
                  <a:spcPct val="0"/>
                </a:spcBef>
                <a:buFontTx/>
                <a:buNone/>
              </a:pPr>
              <a:t>16</a:t>
            </a:fld>
            <a:endParaRPr lang="en-CA" altLang="cs-CZ" sz="1400" smtClean="0"/>
          </a:p>
        </p:txBody>
      </p:sp>
      <p:sp>
        <p:nvSpPr>
          <p:cNvPr id="18437" name="Rectangle 2"/>
          <p:cNvSpPr>
            <a:spLocks noChangeArrowheads="1"/>
          </p:cNvSpPr>
          <p:nvPr/>
        </p:nvSpPr>
        <p:spPr bwMode="auto">
          <a:xfrm>
            <a:off x="685800" y="3810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cs-CZ" altLang="cs-CZ" sz="4400">
                <a:solidFill>
                  <a:schemeClr val="tx2"/>
                </a:solidFill>
              </a:rPr>
              <a:t>Přehled aplikací a problémů počítačové lingvistiky 2</a:t>
            </a:r>
          </a:p>
        </p:txBody>
      </p:sp>
      <p:sp>
        <p:nvSpPr>
          <p:cNvPr id="306179" name="Rectangle 3"/>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pPr>
            <a:r>
              <a:rPr lang="cs-CZ" altLang="cs-CZ" sz="2000" dirty="0"/>
              <a:t>Rozpoznat (převažující) jazyk, ve kterém je určitý dokument.</a:t>
            </a:r>
          </a:p>
          <a:p>
            <a:pPr>
              <a:lnSpc>
                <a:spcPct val="90000"/>
              </a:lnSpc>
            </a:pPr>
            <a:r>
              <a:rPr lang="cs-CZ" altLang="cs-CZ" sz="2000" dirty="0"/>
              <a:t>Nalézt relevantní dokumenty v textové databázi (</a:t>
            </a:r>
            <a:r>
              <a:rPr lang="cs-CZ" altLang="cs-CZ" sz="2000" dirty="0">
                <a:solidFill>
                  <a:schemeClr val="folHlink"/>
                </a:solidFill>
              </a:rPr>
              <a:t>Google!</a:t>
            </a:r>
            <a:r>
              <a:rPr lang="cs-CZ" altLang="cs-CZ" sz="2000" dirty="0"/>
              <a:t>). Nebo třeba: rozpoznat spam v mailu.</a:t>
            </a:r>
          </a:p>
          <a:p>
            <a:pPr>
              <a:lnSpc>
                <a:spcPct val="90000"/>
              </a:lnSpc>
            </a:pPr>
            <a:r>
              <a:rPr lang="cs-CZ" altLang="cs-CZ" sz="2000" dirty="0"/>
              <a:t>Vytáhnout informace ze zpráv nebo článků s jistým tématem (např. všechny obchody s akciemi v daný den)</a:t>
            </a:r>
          </a:p>
          <a:p>
            <a:pPr>
              <a:lnSpc>
                <a:spcPct val="90000"/>
              </a:lnSpc>
            </a:pPr>
            <a:r>
              <a:rPr lang="cs-CZ" altLang="cs-CZ" sz="2000" dirty="0"/>
              <a:t>Sumarizace textů (např. vytvořit třístránkové shrnutí tisícistránkového dokumentu).</a:t>
            </a:r>
          </a:p>
          <a:p>
            <a:pPr>
              <a:lnSpc>
                <a:spcPct val="90000"/>
              </a:lnSpc>
            </a:pPr>
            <a:r>
              <a:rPr lang="cs-CZ" altLang="cs-CZ" sz="2000" dirty="0"/>
              <a:t>Dotazy na databázi v přirozeném jazyce (např. rezervace letenek).</a:t>
            </a:r>
          </a:p>
          <a:p>
            <a:pPr>
              <a:lnSpc>
                <a:spcPct val="90000"/>
              </a:lnSpc>
            </a:pPr>
            <a:r>
              <a:rPr lang="cs-CZ" altLang="cs-CZ" sz="2000" dirty="0"/>
              <a:t>Automatická komunikace se zákazníkem po </a:t>
            </a:r>
            <a:r>
              <a:rPr lang="cs-CZ" altLang="cs-CZ" sz="2000" dirty="0" smtClean="0"/>
              <a:t>telefonu.</a:t>
            </a:r>
            <a:endParaRPr lang="cs-CZ" altLang="cs-CZ" sz="2000" dirty="0"/>
          </a:p>
          <a:p>
            <a:pPr>
              <a:lnSpc>
                <a:spcPct val="90000"/>
              </a:lnSpc>
            </a:pPr>
            <a:r>
              <a:rPr lang="cs-CZ" altLang="cs-CZ" sz="2000" dirty="0"/>
              <a:t>Hlasové řízení stroje. Generování řeči strojem.</a:t>
            </a:r>
          </a:p>
          <a:p>
            <a:pPr>
              <a:lnSpc>
                <a:spcPct val="90000"/>
              </a:lnSpc>
            </a:pPr>
            <a:r>
              <a:rPr lang="cs-CZ" altLang="cs-CZ" sz="2000" dirty="0"/>
              <a:t>Výukové systémy interagující se studentem, obecné systémy pro řešení konkrétních problémů.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 calcmode="lin" valueType="num">
                                      <p:cBhvr additive="base">
                                        <p:cTn id="7" dur="500" fill="hold"/>
                                        <p:tgtEl>
                                          <p:spTgt spid="306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6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6179">
                                            <p:txEl>
                                              <p:pRg st="1" end="1"/>
                                            </p:txEl>
                                          </p:spTgt>
                                        </p:tgtEl>
                                        <p:attrNameLst>
                                          <p:attrName>style.visibility</p:attrName>
                                        </p:attrNameLst>
                                      </p:cBhvr>
                                      <p:to>
                                        <p:strVal val="visible"/>
                                      </p:to>
                                    </p:set>
                                    <p:anim calcmode="lin" valueType="num">
                                      <p:cBhvr additive="base">
                                        <p:cTn id="13" dur="500" fill="hold"/>
                                        <p:tgtEl>
                                          <p:spTgt spid="306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6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6179">
                                            <p:txEl>
                                              <p:pRg st="2" end="2"/>
                                            </p:txEl>
                                          </p:spTgt>
                                        </p:tgtEl>
                                        <p:attrNameLst>
                                          <p:attrName>style.visibility</p:attrName>
                                        </p:attrNameLst>
                                      </p:cBhvr>
                                      <p:to>
                                        <p:strVal val="visible"/>
                                      </p:to>
                                    </p:set>
                                    <p:anim calcmode="lin" valueType="num">
                                      <p:cBhvr additive="base">
                                        <p:cTn id="19" dur="500" fill="hold"/>
                                        <p:tgtEl>
                                          <p:spTgt spid="306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6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6179">
                                            <p:txEl>
                                              <p:pRg st="3" end="3"/>
                                            </p:txEl>
                                          </p:spTgt>
                                        </p:tgtEl>
                                        <p:attrNameLst>
                                          <p:attrName>style.visibility</p:attrName>
                                        </p:attrNameLst>
                                      </p:cBhvr>
                                      <p:to>
                                        <p:strVal val="visible"/>
                                      </p:to>
                                    </p:set>
                                    <p:anim calcmode="lin" valueType="num">
                                      <p:cBhvr additive="base">
                                        <p:cTn id="25" dur="500" fill="hold"/>
                                        <p:tgtEl>
                                          <p:spTgt spid="3061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6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6179">
                                            <p:txEl>
                                              <p:pRg st="4" end="4"/>
                                            </p:txEl>
                                          </p:spTgt>
                                        </p:tgtEl>
                                        <p:attrNameLst>
                                          <p:attrName>style.visibility</p:attrName>
                                        </p:attrNameLst>
                                      </p:cBhvr>
                                      <p:to>
                                        <p:strVal val="visible"/>
                                      </p:to>
                                    </p:set>
                                    <p:anim calcmode="lin" valueType="num">
                                      <p:cBhvr additive="base">
                                        <p:cTn id="31" dur="500" fill="hold"/>
                                        <p:tgtEl>
                                          <p:spTgt spid="3061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6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6179">
                                            <p:txEl>
                                              <p:pRg st="5" end="5"/>
                                            </p:txEl>
                                          </p:spTgt>
                                        </p:tgtEl>
                                        <p:attrNameLst>
                                          <p:attrName>style.visibility</p:attrName>
                                        </p:attrNameLst>
                                      </p:cBhvr>
                                      <p:to>
                                        <p:strVal val="visible"/>
                                      </p:to>
                                    </p:set>
                                    <p:anim calcmode="lin" valueType="num">
                                      <p:cBhvr additive="base">
                                        <p:cTn id="37" dur="500" fill="hold"/>
                                        <p:tgtEl>
                                          <p:spTgt spid="3061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61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6179">
                                            <p:txEl>
                                              <p:pRg st="6" end="6"/>
                                            </p:txEl>
                                          </p:spTgt>
                                        </p:tgtEl>
                                        <p:attrNameLst>
                                          <p:attrName>style.visibility</p:attrName>
                                        </p:attrNameLst>
                                      </p:cBhvr>
                                      <p:to>
                                        <p:strVal val="visible"/>
                                      </p:to>
                                    </p:set>
                                    <p:anim calcmode="lin" valueType="num">
                                      <p:cBhvr additive="base">
                                        <p:cTn id="43" dur="500" fill="hold"/>
                                        <p:tgtEl>
                                          <p:spTgt spid="3061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61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6179">
                                            <p:txEl>
                                              <p:pRg st="7" end="7"/>
                                            </p:txEl>
                                          </p:spTgt>
                                        </p:tgtEl>
                                        <p:attrNameLst>
                                          <p:attrName>style.visibility</p:attrName>
                                        </p:attrNameLst>
                                      </p:cBhvr>
                                      <p:to>
                                        <p:strVal val="visible"/>
                                      </p:to>
                                    </p:set>
                                    <p:anim calcmode="lin" valueType="num">
                                      <p:cBhvr additive="base">
                                        <p:cTn id="49" dur="500" fill="hold"/>
                                        <p:tgtEl>
                                          <p:spTgt spid="30617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61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cs-CZ" altLang="cs-CZ" smtClean="0"/>
              <a:t>Dílčí problémy</a:t>
            </a:r>
            <a:endParaRPr lang="en-US" altLang="cs-CZ" smtClean="0"/>
          </a:p>
        </p:txBody>
      </p:sp>
      <p:sp>
        <p:nvSpPr>
          <p:cNvPr id="19459" name="Rectangle 3"/>
          <p:cNvSpPr>
            <a:spLocks noGrp="1" noChangeArrowheads="1"/>
          </p:cNvSpPr>
          <p:nvPr>
            <p:ph sz="half" idx="1"/>
          </p:nvPr>
        </p:nvSpPr>
        <p:spPr/>
        <p:txBody>
          <a:bodyPr/>
          <a:lstStyle/>
          <a:p>
            <a:r>
              <a:rPr lang="cs-CZ" altLang="cs-CZ" sz="2000" smtClean="0">
                <a:solidFill>
                  <a:schemeClr val="folHlink"/>
                </a:solidFill>
              </a:rPr>
              <a:t>Tokenizace (hranice slov a vět)</a:t>
            </a:r>
          </a:p>
          <a:p>
            <a:r>
              <a:rPr lang="cs-CZ" altLang="cs-CZ" sz="2000" smtClean="0">
                <a:solidFill>
                  <a:schemeClr val="folHlink"/>
                </a:solidFill>
              </a:rPr>
              <a:t>Morfologická analýza (slovník + ohýbání)</a:t>
            </a:r>
          </a:p>
          <a:p>
            <a:r>
              <a:rPr lang="cs-CZ" altLang="cs-CZ" sz="2000" smtClean="0">
                <a:solidFill>
                  <a:schemeClr val="folHlink"/>
                </a:solidFill>
              </a:rPr>
              <a:t>Zjednoznačňování, značkování (tagging), lemmatizace</a:t>
            </a:r>
          </a:p>
          <a:p>
            <a:r>
              <a:rPr lang="cs-CZ" altLang="cs-CZ" sz="2000" smtClean="0"/>
              <a:t>Rozlišení významu slov (word sense disambiguation)</a:t>
            </a:r>
          </a:p>
          <a:p>
            <a:r>
              <a:rPr lang="cs-CZ" altLang="cs-CZ" sz="2000" smtClean="0"/>
              <a:t>Zařazení slov do tříd podle použití (clustering)</a:t>
            </a:r>
          </a:p>
          <a:p>
            <a:r>
              <a:rPr lang="cs-CZ" altLang="cs-CZ" sz="2000" smtClean="0"/>
              <a:t>Synchronizace různojazyčných verzí téhož, párování vět a odst.</a:t>
            </a:r>
          </a:p>
          <a:p>
            <a:r>
              <a:rPr lang="cs-CZ" altLang="cs-CZ" sz="2000" smtClean="0">
                <a:solidFill>
                  <a:schemeClr val="folHlink"/>
                </a:solidFill>
              </a:rPr>
              <a:t>Syntaktická analýza (parsing).</a:t>
            </a:r>
          </a:p>
        </p:txBody>
      </p:sp>
      <p:sp>
        <p:nvSpPr>
          <p:cNvPr id="19460" name="Rectangle 4"/>
          <p:cNvSpPr>
            <a:spLocks noGrp="1" noChangeArrowheads="1"/>
          </p:cNvSpPr>
          <p:nvPr>
            <p:ph sz="half" idx="2"/>
          </p:nvPr>
        </p:nvSpPr>
        <p:spPr/>
        <p:txBody>
          <a:bodyPr/>
          <a:lstStyle/>
          <a:p>
            <a:pPr>
              <a:lnSpc>
                <a:spcPct val="90000"/>
              </a:lnSpc>
            </a:pPr>
            <a:r>
              <a:rPr lang="cs-CZ" altLang="cs-CZ" sz="2000" smtClean="0"/>
              <a:t>Hledání základních jmenných frází (base noun phrase chunking) </a:t>
            </a:r>
          </a:p>
          <a:p>
            <a:pPr>
              <a:lnSpc>
                <a:spcPct val="90000"/>
              </a:lnSpc>
            </a:pPr>
            <a:r>
              <a:rPr lang="cs-CZ" altLang="cs-CZ" sz="2000" smtClean="0">
                <a:solidFill>
                  <a:srgbClr val="00FFFF"/>
                </a:solidFill>
              </a:rPr>
              <a:t>Zavěšování předložkových frází</a:t>
            </a:r>
            <a:r>
              <a:rPr lang="cs-CZ" altLang="cs-CZ" sz="2000" smtClean="0"/>
              <a:t> (prepositional phrase (PP) attachment) </a:t>
            </a:r>
          </a:p>
          <a:p>
            <a:pPr>
              <a:lnSpc>
                <a:spcPct val="90000"/>
              </a:lnSpc>
            </a:pPr>
            <a:r>
              <a:rPr lang="cs-CZ" altLang="cs-CZ" sz="2000" smtClean="0"/>
              <a:t>Slovesné rámce </a:t>
            </a:r>
          </a:p>
          <a:p>
            <a:pPr>
              <a:lnSpc>
                <a:spcPct val="90000"/>
              </a:lnSpc>
            </a:pPr>
            <a:r>
              <a:rPr lang="cs-CZ" altLang="cs-CZ" sz="2000" smtClean="0"/>
              <a:t>Hloubková analýza</a:t>
            </a:r>
          </a:p>
          <a:p>
            <a:pPr>
              <a:lnSpc>
                <a:spcPct val="90000"/>
              </a:lnSpc>
            </a:pPr>
            <a:r>
              <a:rPr lang="cs-CZ" altLang="cs-CZ" sz="2000" smtClean="0"/>
              <a:t>Základ a ohnisko (topic and focus), hloubkový slovosled.</a:t>
            </a:r>
          </a:p>
          <a:p>
            <a:pPr>
              <a:lnSpc>
                <a:spcPct val="90000"/>
              </a:lnSpc>
            </a:pPr>
            <a:r>
              <a:rPr lang="cs-CZ" altLang="cs-CZ" sz="2000" smtClean="0"/>
              <a:t>Doplnění chybějících členů </a:t>
            </a:r>
          </a:p>
          <a:p>
            <a:pPr>
              <a:lnSpc>
                <a:spcPct val="90000"/>
              </a:lnSpc>
            </a:pPr>
            <a:r>
              <a:rPr lang="cs-CZ" altLang="cs-CZ" sz="2000" smtClean="0"/>
              <a:t>Koreference </a:t>
            </a:r>
          </a:p>
          <a:p>
            <a:pPr>
              <a:lnSpc>
                <a:spcPct val="90000"/>
              </a:lnSpc>
            </a:pPr>
            <a:r>
              <a:rPr lang="cs-CZ" altLang="cs-CZ" sz="2000" smtClean="0"/>
              <a:t>Analýza diskurzu, anafora.</a:t>
            </a:r>
          </a:p>
        </p:txBody>
      </p:sp>
      <p:sp>
        <p:nvSpPr>
          <p:cNvPr id="19461" name="Zástupný symbol pro datum 4"/>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19462" name="Zástupný symbol pro zápatí 5"/>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19463" name="Zástupný symbol pro číslo snímku 6"/>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F5CB2C8-5243-4861-A8D2-9910179B09B2}" type="slidenum">
              <a:rPr lang="en-CA" altLang="cs-CZ" sz="1400" smtClean="0"/>
              <a:pPr>
                <a:spcBef>
                  <a:spcPct val="0"/>
                </a:spcBef>
                <a:buFontTx/>
                <a:buNone/>
              </a:pPr>
              <a:t>17</a:t>
            </a:fld>
            <a:endParaRPr lang="en-CA" altLang="cs-CZ" sz="1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ltLang="cs-CZ" smtClean="0"/>
              <a:t>Předložkové skupiny</a:t>
            </a:r>
          </a:p>
        </p:txBody>
      </p:sp>
      <p:sp>
        <p:nvSpPr>
          <p:cNvPr id="20483" name="Rectangle 3"/>
          <p:cNvSpPr>
            <a:spLocks noGrp="1" noChangeArrowheads="1"/>
          </p:cNvSpPr>
          <p:nvPr>
            <p:ph idx="1"/>
          </p:nvPr>
        </p:nvSpPr>
        <p:spPr/>
        <p:txBody>
          <a:bodyPr/>
          <a:lstStyle/>
          <a:p>
            <a:r>
              <a:rPr lang="cs-CZ" altLang="cs-CZ" i="1" smtClean="0"/>
              <a:t>„Přišel ten pán se sousedem odnaproti.“</a:t>
            </a:r>
          </a:p>
        </p:txBody>
      </p:sp>
      <p:sp>
        <p:nvSpPr>
          <p:cNvPr id="20484" name="Zástupný symbol pro datum 1"/>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20485" name="Zástupný symbol pro zápatí 2"/>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20486" name="Zástupný symbol pro číslo snímku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3A149C3-52A2-4820-8727-368211238B9F}" type="slidenum">
              <a:rPr lang="en-CA" altLang="cs-CZ" sz="1400" smtClean="0"/>
              <a:pPr>
                <a:spcBef>
                  <a:spcPct val="0"/>
                </a:spcBef>
                <a:buFontTx/>
                <a:buNone/>
              </a:pPr>
              <a:t>18</a:t>
            </a:fld>
            <a:endParaRPr lang="en-CA" altLang="cs-CZ" sz="1400" smtClean="0"/>
          </a:p>
        </p:txBody>
      </p:sp>
      <p:grpSp>
        <p:nvGrpSpPr>
          <p:cNvPr id="20487" name="Group 9"/>
          <p:cNvGrpSpPr>
            <a:grpSpLocks/>
          </p:cNvGrpSpPr>
          <p:nvPr/>
        </p:nvGrpSpPr>
        <p:grpSpPr bwMode="auto">
          <a:xfrm>
            <a:off x="838200" y="2819400"/>
            <a:ext cx="2489200" cy="1752600"/>
            <a:chOff x="0" y="0"/>
            <a:chExt cx="3920" cy="2760"/>
          </a:xfrm>
        </p:grpSpPr>
        <p:sp>
          <p:nvSpPr>
            <p:cNvPr id="20533" name="Line 10"/>
            <p:cNvSpPr>
              <a:spLocks noChangeShapeType="1"/>
            </p:cNvSpPr>
            <p:nvPr/>
          </p:nvSpPr>
          <p:spPr bwMode="auto">
            <a:xfrm>
              <a:off x="0" y="0"/>
              <a:ext cx="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34" name="Line 11"/>
            <p:cNvSpPr>
              <a:spLocks noChangeShapeType="1"/>
            </p:cNvSpPr>
            <p:nvPr/>
          </p:nvSpPr>
          <p:spPr bwMode="auto">
            <a:xfrm flipH="1">
              <a:off x="880" y="1600"/>
              <a:ext cx="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35" name="Line 12"/>
            <p:cNvSpPr>
              <a:spLocks noChangeShapeType="1"/>
            </p:cNvSpPr>
            <p:nvPr/>
          </p:nvSpPr>
          <p:spPr bwMode="auto">
            <a:xfrm>
              <a:off x="440" y="800"/>
              <a:ext cx="88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36" name="Line 13"/>
            <p:cNvSpPr>
              <a:spLocks noChangeShapeType="1"/>
            </p:cNvSpPr>
            <p:nvPr/>
          </p:nvSpPr>
          <p:spPr bwMode="auto">
            <a:xfrm>
              <a:off x="440" y="800"/>
              <a:ext cx="1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37" name="Line 14"/>
            <p:cNvSpPr>
              <a:spLocks noChangeShapeType="1"/>
            </p:cNvSpPr>
            <p:nvPr/>
          </p:nvSpPr>
          <p:spPr bwMode="auto">
            <a:xfrm>
              <a:off x="1880" y="1600"/>
              <a:ext cx="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38" name="Line 15"/>
            <p:cNvSpPr>
              <a:spLocks noChangeShapeType="1"/>
            </p:cNvSpPr>
            <p:nvPr/>
          </p:nvSpPr>
          <p:spPr bwMode="auto">
            <a:xfrm>
              <a:off x="440" y="800"/>
              <a:ext cx="232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39" name="Line 16"/>
            <p:cNvSpPr>
              <a:spLocks noChangeShapeType="1"/>
            </p:cNvSpPr>
            <p:nvPr/>
          </p:nvSpPr>
          <p:spPr bwMode="auto">
            <a:xfrm>
              <a:off x="0" y="0"/>
              <a:ext cx="320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40" name="Text Box 17"/>
            <p:cNvSpPr txBox="1">
              <a:spLocks noChangeArrowheads="1"/>
            </p:cNvSpPr>
            <p:nvPr/>
          </p:nvSpPr>
          <p:spPr bwMode="auto">
            <a:xfrm>
              <a:off x="540" y="900"/>
              <a:ext cx="70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Přišel</a:t>
              </a:r>
            </a:p>
          </p:txBody>
        </p:sp>
        <p:sp>
          <p:nvSpPr>
            <p:cNvPr id="20541" name="Text Box 18"/>
            <p:cNvSpPr txBox="1">
              <a:spLocks noChangeArrowheads="1"/>
            </p:cNvSpPr>
            <p:nvPr/>
          </p:nvSpPr>
          <p:spPr bwMode="auto">
            <a:xfrm>
              <a:off x="980" y="2500"/>
              <a:ext cx="44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ten</a:t>
              </a:r>
            </a:p>
          </p:txBody>
        </p:sp>
        <p:sp>
          <p:nvSpPr>
            <p:cNvPr id="20542" name="Text Box 19"/>
            <p:cNvSpPr txBox="1">
              <a:spLocks noChangeArrowheads="1"/>
            </p:cNvSpPr>
            <p:nvPr/>
          </p:nvSpPr>
          <p:spPr bwMode="auto">
            <a:xfrm>
              <a:off x="1420" y="1700"/>
              <a:ext cx="48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pán</a:t>
              </a:r>
            </a:p>
          </p:txBody>
        </p:sp>
        <p:sp>
          <p:nvSpPr>
            <p:cNvPr id="20543" name="Text Box 20"/>
            <p:cNvSpPr txBox="1">
              <a:spLocks noChangeArrowheads="1"/>
            </p:cNvSpPr>
            <p:nvPr/>
          </p:nvSpPr>
          <p:spPr bwMode="auto">
            <a:xfrm>
              <a:off x="1980" y="1700"/>
              <a:ext cx="36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se</a:t>
              </a:r>
            </a:p>
          </p:txBody>
        </p:sp>
        <p:sp>
          <p:nvSpPr>
            <p:cNvPr id="20544" name="Text Box 21"/>
            <p:cNvSpPr txBox="1">
              <a:spLocks noChangeArrowheads="1"/>
            </p:cNvSpPr>
            <p:nvPr/>
          </p:nvSpPr>
          <p:spPr bwMode="auto">
            <a:xfrm>
              <a:off x="2420" y="2500"/>
              <a:ext cx="114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sousedem</a:t>
              </a:r>
            </a:p>
          </p:txBody>
        </p:sp>
        <p:sp>
          <p:nvSpPr>
            <p:cNvPr id="20545" name="Text Box 22"/>
            <p:cNvSpPr txBox="1">
              <a:spLocks noChangeArrowheads="1"/>
            </p:cNvSpPr>
            <p:nvPr/>
          </p:nvSpPr>
          <p:spPr bwMode="auto">
            <a:xfrm>
              <a:off x="2860" y="1700"/>
              <a:ext cx="106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odnaproti</a:t>
              </a:r>
            </a:p>
          </p:txBody>
        </p:sp>
        <p:sp>
          <p:nvSpPr>
            <p:cNvPr id="20546" name="Text Box 23"/>
            <p:cNvSpPr txBox="1">
              <a:spLocks noChangeArrowheads="1"/>
            </p:cNvSpPr>
            <p:nvPr/>
          </p:nvSpPr>
          <p:spPr bwMode="auto">
            <a:xfrm>
              <a:off x="3300" y="900"/>
              <a:ext cx="18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a:t>
              </a:r>
            </a:p>
          </p:txBody>
        </p:sp>
      </p:grpSp>
      <p:grpSp>
        <p:nvGrpSpPr>
          <p:cNvPr id="20488" name="Group 24"/>
          <p:cNvGrpSpPr>
            <a:grpSpLocks/>
          </p:cNvGrpSpPr>
          <p:nvPr/>
        </p:nvGrpSpPr>
        <p:grpSpPr bwMode="auto">
          <a:xfrm>
            <a:off x="3454400" y="2819400"/>
            <a:ext cx="2413000" cy="2260600"/>
            <a:chOff x="0" y="0"/>
            <a:chExt cx="3800" cy="3560"/>
          </a:xfrm>
        </p:grpSpPr>
        <p:sp>
          <p:nvSpPr>
            <p:cNvPr id="20519" name="Line 25"/>
            <p:cNvSpPr>
              <a:spLocks noChangeShapeType="1"/>
            </p:cNvSpPr>
            <p:nvPr/>
          </p:nvSpPr>
          <p:spPr bwMode="auto">
            <a:xfrm>
              <a:off x="0" y="0"/>
              <a:ext cx="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20" name="Line 26"/>
            <p:cNvSpPr>
              <a:spLocks noChangeShapeType="1"/>
            </p:cNvSpPr>
            <p:nvPr/>
          </p:nvSpPr>
          <p:spPr bwMode="auto">
            <a:xfrm flipH="1">
              <a:off x="880" y="1600"/>
              <a:ext cx="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21" name="Line 27"/>
            <p:cNvSpPr>
              <a:spLocks noChangeShapeType="1"/>
            </p:cNvSpPr>
            <p:nvPr/>
          </p:nvSpPr>
          <p:spPr bwMode="auto">
            <a:xfrm>
              <a:off x="440" y="800"/>
              <a:ext cx="88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22" name="Line 28"/>
            <p:cNvSpPr>
              <a:spLocks noChangeShapeType="1"/>
            </p:cNvSpPr>
            <p:nvPr/>
          </p:nvSpPr>
          <p:spPr bwMode="auto">
            <a:xfrm>
              <a:off x="1320" y="1600"/>
              <a:ext cx="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23" name="Line 29"/>
            <p:cNvSpPr>
              <a:spLocks noChangeShapeType="1"/>
            </p:cNvSpPr>
            <p:nvPr/>
          </p:nvSpPr>
          <p:spPr bwMode="auto">
            <a:xfrm>
              <a:off x="1760" y="2400"/>
              <a:ext cx="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24" name="Line 30"/>
            <p:cNvSpPr>
              <a:spLocks noChangeShapeType="1"/>
            </p:cNvSpPr>
            <p:nvPr/>
          </p:nvSpPr>
          <p:spPr bwMode="auto">
            <a:xfrm>
              <a:off x="440" y="800"/>
              <a:ext cx="220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25" name="Line 31"/>
            <p:cNvSpPr>
              <a:spLocks noChangeShapeType="1"/>
            </p:cNvSpPr>
            <p:nvPr/>
          </p:nvSpPr>
          <p:spPr bwMode="auto">
            <a:xfrm>
              <a:off x="0" y="0"/>
              <a:ext cx="308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26" name="Text Box 32"/>
            <p:cNvSpPr txBox="1">
              <a:spLocks noChangeArrowheads="1"/>
            </p:cNvSpPr>
            <p:nvPr/>
          </p:nvSpPr>
          <p:spPr bwMode="auto">
            <a:xfrm>
              <a:off x="540" y="900"/>
              <a:ext cx="70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Přišel</a:t>
              </a:r>
            </a:p>
          </p:txBody>
        </p:sp>
        <p:sp>
          <p:nvSpPr>
            <p:cNvPr id="20527" name="Text Box 33"/>
            <p:cNvSpPr txBox="1">
              <a:spLocks noChangeArrowheads="1"/>
            </p:cNvSpPr>
            <p:nvPr/>
          </p:nvSpPr>
          <p:spPr bwMode="auto">
            <a:xfrm>
              <a:off x="980" y="2500"/>
              <a:ext cx="44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ten</a:t>
              </a:r>
            </a:p>
          </p:txBody>
        </p:sp>
        <p:sp>
          <p:nvSpPr>
            <p:cNvPr id="20528" name="Text Box 34"/>
            <p:cNvSpPr txBox="1">
              <a:spLocks noChangeArrowheads="1"/>
            </p:cNvSpPr>
            <p:nvPr/>
          </p:nvSpPr>
          <p:spPr bwMode="auto">
            <a:xfrm>
              <a:off x="1420" y="1700"/>
              <a:ext cx="48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pán</a:t>
              </a:r>
            </a:p>
          </p:txBody>
        </p:sp>
        <p:sp>
          <p:nvSpPr>
            <p:cNvPr id="20529" name="Text Box 35"/>
            <p:cNvSpPr txBox="1">
              <a:spLocks noChangeArrowheads="1"/>
            </p:cNvSpPr>
            <p:nvPr/>
          </p:nvSpPr>
          <p:spPr bwMode="auto">
            <a:xfrm>
              <a:off x="1860" y="2500"/>
              <a:ext cx="36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se</a:t>
              </a:r>
            </a:p>
          </p:txBody>
        </p:sp>
        <p:sp>
          <p:nvSpPr>
            <p:cNvPr id="20530" name="Text Box 36"/>
            <p:cNvSpPr txBox="1">
              <a:spLocks noChangeArrowheads="1"/>
            </p:cNvSpPr>
            <p:nvPr/>
          </p:nvSpPr>
          <p:spPr bwMode="auto">
            <a:xfrm>
              <a:off x="2300" y="3300"/>
              <a:ext cx="114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sousedem</a:t>
              </a:r>
            </a:p>
          </p:txBody>
        </p:sp>
        <p:sp>
          <p:nvSpPr>
            <p:cNvPr id="20531" name="Text Box 37"/>
            <p:cNvSpPr txBox="1">
              <a:spLocks noChangeArrowheads="1"/>
            </p:cNvSpPr>
            <p:nvPr/>
          </p:nvSpPr>
          <p:spPr bwMode="auto">
            <a:xfrm>
              <a:off x="2740" y="1700"/>
              <a:ext cx="106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odnaproti</a:t>
              </a:r>
            </a:p>
          </p:txBody>
        </p:sp>
        <p:sp>
          <p:nvSpPr>
            <p:cNvPr id="20532" name="Text Box 38"/>
            <p:cNvSpPr txBox="1">
              <a:spLocks noChangeArrowheads="1"/>
            </p:cNvSpPr>
            <p:nvPr/>
          </p:nvSpPr>
          <p:spPr bwMode="auto">
            <a:xfrm>
              <a:off x="3180" y="900"/>
              <a:ext cx="18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a:t>
              </a:r>
            </a:p>
          </p:txBody>
        </p:sp>
      </p:grpSp>
      <p:grpSp>
        <p:nvGrpSpPr>
          <p:cNvPr id="20489" name="Group 39"/>
          <p:cNvGrpSpPr>
            <a:grpSpLocks/>
          </p:cNvGrpSpPr>
          <p:nvPr/>
        </p:nvGrpSpPr>
        <p:grpSpPr bwMode="auto">
          <a:xfrm>
            <a:off x="5816600" y="2819400"/>
            <a:ext cx="2413000" cy="2768600"/>
            <a:chOff x="0" y="0"/>
            <a:chExt cx="3800" cy="4360"/>
          </a:xfrm>
        </p:grpSpPr>
        <p:sp>
          <p:nvSpPr>
            <p:cNvPr id="20505" name="Line 40"/>
            <p:cNvSpPr>
              <a:spLocks noChangeShapeType="1"/>
            </p:cNvSpPr>
            <p:nvPr/>
          </p:nvSpPr>
          <p:spPr bwMode="auto">
            <a:xfrm>
              <a:off x="0" y="0"/>
              <a:ext cx="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06" name="Line 41"/>
            <p:cNvSpPr>
              <a:spLocks noChangeShapeType="1"/>
            </p:cNvSpPr>
            <p:nvPr/>
          </p:nvSpPr>
          <p:spPr bwMode="auto">
            <a:xfrm flipH="1">
              <a:off x="880" y="1600"/>
              <a:ext cx="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07" name="Line 42"/>
            <p:cNvSpPr>
              <a:spLocks noChangeShapeType="1"/>
            </p:cNvSpPr>
            <p:nvPr/>
          </p:nvSpPr>
          <p:spPr bwMode="auto">
            <a:xfrm>
              <a:off x="440" y="800"/>
              <a:ext cx="88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08" name="Line 43"/>
            <p:cNvSpPr>
              <a:spLocks noChangeShapeType="1"/>
            </p:cNvSpPr>
            <p:nvPr/>
          </p:nvSpPr>
          <p:spPr bwMode="auto">
            <a:xfrm>
              <a:off x="1320" y="1600"/>
              <a:ext cx="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09" name="Line 44"/>
            <p:cNvSpPr>
              <a:spLocks noChangeShapeType="1"/>
            </p:cNvSpPr>
            <p:nvPr/>
          </p:nvSpPr>
          <p:spPr bwMode="auto">
            <a:xfrm>
              <a:off x="1760" y="2400"/>
              <a:ext cx="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10" name="Line 45"/>
            <p:cNvSpPr>
              <a:spLocks noChangeShapeType="1"/>
            </p:cNvSpPr>
            <p:nvPr/>
          </p:nvSpPr>
          <p:spPr bwMode="auto">
            <a:xfrm>
              <a:off x="2200" y="3200"/>
              <a:ext cx="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11" name="Line 46"/>
            <p:cNvSpPr>
              <a:spLocks noChangeShapeType="1"/>
            </p:cNvSpPr>
            <p:nvPr/>
          </p:nvSpPr>
          <p:spPr bwMode="auto">
            <a:xfrm>
              <a:off x="0" y="0"/>
              <a:ext cx="308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512" name="Text Box 47"/>
            <p:cNvSpPr txBox="1">
              <a:spLocks noChangeArrowheads="1"/>
            </p:cNvSpPr>
            <p:nvPr/>
          </p:nvSpPr>
          <p:spPr bwMode="auto">
            <a:xfrm>
              <a:off x="540" y="900"/>
              <a:ext cx="70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Přišel</a:t>
              </a:r>
            </a:p>
          </p:txBody>
        </p:sp>
        <p:sp>
          <p:nvSpPr>
            <p:cNvPr id="20513" name="Text Box 48"/>
            <p:cNvSpPr txBox="1">
              <a:spLocks noChangeArrowheads="1"/>
            </p:cNvSpPr>
            <p:nvPr/>
          </p:nvSpPr>
          <p:spPr bwMode="auto">
            <a:xfrm>
              <a:off x="980" y="2500"/>
              <a:ext cx="44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ten</a:t>
              </a:r>
            </a:p>
          </p:txBody>
        </p:sp>
        <p:sp>
          <p:nvSpPr>
            <p:cNvPr id="20514" name="Text Box 49"/>
            <p:cNvSpPr txBox="1">
              <a:spLocks noChangeArrowheads="1"/>
            </p:cNvSpPr>
            <p:nvPr/>
          </p:nvSpPr>
          <p:spPr bwMode="auto">
            <a:xfrm>
              <a:off x="1420" y="1700"/>
              <a:ext cx="48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pán</a:t>
              </a:r>
            </a:p>
          </p:txBody>
        </p:sp>
        <p:sp>
          <p:nvSpPr>
            <p:cNvPr id="20515" name="Text Box 50"/>
            <p:cNvSpPr txBox="1">
              <a:spLocks noChangeArrowheads="1"/>
            </p:cNvSpPr>
            <p:nvPr/>
          </p:nvSpPr>
          <p:spPr bwMode="auto">
            <a:xfrm>
              <a:off x="1860" y="2500"/>
              <a:ext cx="36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se</a:t>
              </a:r>
            </a:p>
          </p:txBody>
        </p:sp>
        <p:sp>
          <p:nvSpPr>
            <p:cNvPr id="20516" name="Text Box 51"/>
            <p:cNvSpPr txBox="1">
              <a:spLocks noChangeArrowheads="1"/>
            </p:cNvSpPr>
            <p:nvPr/>
          </p:nvSpPr>
          <p:spPr bwMode="auto">
            <a:xfrm>
              <a:off x="2300" y="3300"/>
              <a:ext cx="114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sousedem</a:t>
              </a:r>
            </a:p>
          </p:txBody>
        </p:sp>
        <p:sp>
          <p:nvSpPr>
            <p:cNvPr id="20517" name="Text Box 52"/>
            <p:cNvSpPr txBox="1">
              <a:spLocks noChangeArrowheads="1"/>
            </p:cNvSpPr>
            <p:nvPr/>
          </p:nvSpPr>
          <p:spPr bwMode="auto">
            <a:xfrm>
              <a:off x="2740" y="4100"/>
              <a:ext cx="106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odnaproti</a:t>
              </a:r>
            </a:p>
          </p:txBody>
        </p:sp>
        <p:sp>
          <p:nvSpPr>
            <p:cNvPr id="20518" name="Text Box 53"/>
            <p:cNvSpPr txBox="1">
              <a:spLocks noChangeArrowheads="1"/>
            </p:cNvSpPr>
            <p:nvPr/>
          </p:nvSpPr>
          <p:spPr bwMode="auto">
            <a:xfrm>
              <a:off x="3180" y="900"/>
              <a:ext cx="18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a:t>
              </a:r>
            </a:p>
          </p:txBody>
        </p:sp>
      </p:grpSp>
      <p:grpSp>
        <p:nvGrpSpPr>
          <p:cNvPr id="20490" name="Group 54"/>
          <p:cNvGrpSpPr>
            <a:grpSpLocks/>
          </p:cNvGrpSpPr>
          <p:nvPr/>
        </p:nvGrpSpPr>
        <p:grpSpPr bwMode="auto">
          <a:xfrm>
            <a:off x="838200" y="4521200"/>
            <a:ext cx="2489200" cy="2260600"/>
            <a:chOff x="0" y="0"/>
            <a:chExt cx="3920" cy="3560"/>
          </a:xfrm>
        </p:grpSpPr>
        <p:sp>
          <p:nvSpPr>
            <p:cNvPr id="20491" name="Line 55"/>
            <p:cNvSpPr>
              <a:spLocks noChangeShapeType="1"/>
            </p:cNvSpPr>
            <p:nvPr/>
          </p:nvSpPr>
          <p:spPr bwMode="auto">
            <a:xfrm>
              <a:off x="0" y="0"/>
              <a:ext cx="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492" name="Line 56"/>
            <p:cNvSpPr>
              <a:spLocks noChangeShapeType="1"/>
            </p:cNvSpPr>
            <p:nvPr/>
          </p:nvSpPr>
          <p:spPr bwMode="auto">
            <a:xfrm flipH="1">
              <a:off x="880" y="1600"/>
              <a:ext cx="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493" name="Line 57"/>
            <p:cNvSpPr>
              <a:spLocks noChangeShapeType="1"/>
            </p:cNvSpPr>
            <p:nvPr/>
          </p:nvSpPr>
          <p:spPr bwMode="auto">
            <a:xfrm>
              <a:off x="440" y="800"/>
              <a:ext cx="88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494" name="Line 58"/>
            <p:cNvSpPr>
              <a:spLocks noChangeShapeType="1"/>
            </p:cNvSpPr>
            <p:nvPr/>
          </p:nvSpPr>
          <p:spPr bwMode="auto">
            <a:xfrm>
              <a:off x="440" y="800"/>
              <a:ext cx="1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495" name="Line 59"/>
            <p:cNvSpPr>
              <a:spLocks noChangeShapeType="1"/>
            </p:cNvSpPr>
            <p:nvPr/>
          </p:nvSpPr>
          <p:spPr bwMode="auto">
            <a:xfrm>
              <a:off x="1880" y="1600"/>
              <a:ext cx="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496" name="Line 60"/>
            <p:cNvSpPr>
              <a:spLocks noChangeShapeType="1"/>
            </p:cNvSpPr>
            <p:nvPr/>
          </p:nvSpPr>
          <p:spPr bwMode="auto">
            <a:xfrm>
              <a:off x="2320" y="2400"/>
              <a:ext cx="44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497" name="Line 61"/>
            <p:cNvSpPr>
              <a:spLocks noChangeShapeType="1"/>
            </p:cNvSpPr>
            <p:nvPr/>
          </p:nvSpPr>
          <p:spPr bwMode="auto">
            <a:xfrm>
              <a:off x="0" y="0"/>
              <a:ext cx="3200" cy="800"/>
            </a:xfrm>
            <a:prstGeom prst="line">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cs-CZ"/>
            </a:p>
          </p:txBody>
        </p:sp>
        <p:sp>
          <p:nvSpPr>
            <p:cNvPr id="20498" name="Text Box 62"/>
            <p:cNvSpPr txBox="1">
              <a:spLocks noChangeArrowheads="1"/>
            </p:cNvSpPr>
            <p:nvPr/>
          </p:nvSpPr>
          <p:spPr bwMode="auto">
            <a:xfrm>
              <a:off x="540" y="900"/>
              <a:ext cx="70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Přišel</a:t>
              </a:r>
            </a:p>
          </p:txBody>
        </p:sp>
        <p:sp>
          <p:nvSpPr>
            <p:cNvPr id="20499" name="Text Box 63"/>
            <p:cNvSpPr txBox="1">
              <a:spLocks noChangeArrowheads="1"/>
            </p:cNvSpPr>
            <p:nvPr/>
          </p:nvSpPr>
          <p:spPr bwMode="auto">
            <a:xfrm>
              <a:off x="980" y="2500"/>
              <a:ext cx="44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ten</a:t>
              </a:r>
            </a:p>
          </p:txBody>
        </p:sp>
        <p:sp>
          <p:nvSpPr>
            <p:cNvPr id="20500" name="Text Box 64"/>
            <p:cNvSpPr txBox="1">
              <a:spLocks noChangeArrowheads="1"/>
            </p:cNvSpPr>
            <p:nvPr/>
          </p:nvSpPr>
          <p:spPr bwMode="auto">
            <a:xfrm>
              <a:off x="1420" y="1700"/>
              <a:ext cx="48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pán</a:t>
              </a:r>
            </a:p>
          </p:txBody>
        </p:sp>
        <p:sp>
          <p:nvSpPr>
            <p:cNvPr id="20501" name="Text Box 65"/>
            <p:cNvSpPr txBox="1">
              <a:spLocks noChangeArrowheads="1"/>
            </p:cNvSpPr>
            <p:nvPr/>
          </p:nvSpPr>
          <p:spPr bwMode="auto">
            <a:xfrm>
              <a:off x="1980" y="1700"/>
              <a:ext cx="36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se</a:t>
              </a:r>
            </a:p>
          </p:txBody>
        </p:sp>
        <p:sp>
          <p:nvSpPr>
            <p:cNvPr id="20502" name="Text Box 66"/>
            <p:cNvSpPr txBox="1">
              <a:spLocks noChangeArrowheads="1"/>
            </p:cNvSpPr>
            <p:nvPr/>
          </p:nvSpPr>
          <p:spPr bwMode="auto">
            <a:xfrm>
              <a:off x="2420" y="2500"/>
              <a:ext cx="114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sousedem</a:t>
              </a:r>
            </a:p>
          </p:txBody>
        </p:sp>
        <p:sp>
          <p:nvSpPr>
            <p:cNvPr id="20503" name="Text Box 67"/>
            <p:cNvSpPr txBox="1">
              <a:spLocks noChangeArrowheads="1"/>
            </p:cNvSpPr>
            <p:nvPr/>
          </p:nvSpPr>
          <p:spPr bwMode="auto">
            <a:xfrm>
              <a:off x="2860" y="3300"/>
              <a:ext cx="106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odnaproti</a:t>
              </a:r>
            </a:p>
          </p:txBody>
        </p:sp>
        <p:sp>
          <p:nvSpPr>
            <p:cNvPr id="20504" name="Text Box 68"/>
            <p:cNvSpPr txBox="1">
              <a:spLocks noChangeArrowheads="1"/>
            </p:cNvSpPr>
            <p:nvPr/>
          </p:nvSpPr>
          <p:spPr bwMode="auto">
            <a:xfrm>
              <a:off x="3300" y="900"/>
              <a:ext cx="180"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750" tIns="0" rIns="0" bIns="0"/>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200" noProof="1"/>
                <a:t>.</a:t>
              </a: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cs-CZ" altLang="cs-CZ" smtClean="0"/>
              <a:t>Předložkové skupiny</a:t>
            </a:r>
          </a:p>
        </p:txBody>
      </p:sp>
      <p:sp>
        <p:nvSpPr>
          <p:cNvPr id="21507" name="Rectangle 3"/>
          <p:cNvSpPr>
            <a:spLocks noGrp="1" noChangeArrowheads="1"/>
          </p:cNvSpPr>
          <p:nvPr>
            <p:ph idx="1"/>
          </p:nvPr>
        </p:nvSpPr>
        <p:spPr/>
        <p:txBody>
          <a:bodyPr/>
          <a:lstStyle/>
          <a:p>
            <a:pPr marL="609600" indent="-609600"/>
            <a:r>
              <a:rPr lang="cs-CZ" altLang="cs-CZ" smtClean="0"/>
              <a:t>Anglický příklad:</a:t>
            </a:r>
          </a:p>
          <a:p>
            <a:pPr marL="990600" lvl="1" indent="-533400"/>
            <a:r>
              <a:rPr lang="en-US" altLang="cs-CZ" i="1" smtClean="0"/>
              <a:t>I saw the man with a telescope.</a:t>
            </a:r>
          </a:p>
          <a:p>
            <a:pPr marL="1371600" lvl="2" indent="-457200">
              <a:buFontTx/>
              <a:buAutoNum type="arabicPeriod"/>
            </a:pPr>
            <a:r>
              <a:rPr lang="cs-CZ" altLang="cs-CZ" i="1" smtClean="0"/>
              <a:t>Viděl jsem ho dalekohledem.</a:t>
            </a:r>
          </a:p>
          <a:p>
            <a:pPr marL="1371600" lvl="2" indent="-457200">
              <a:buFontTx/>
              <a:buAutoNum type="arabicPeriod"/>
            </a:pPr>
            <a:r>
              <a:rPr lang="cs-CZ" altLang="cs-CZ" i="1" smtClean="0"/>
              <a:t>Viděl jsem ho </a:t>
            </a:r>
            <a:r>
              <a:rPr lang="cs-CZ" altLang="cs-CZ" i="1" smtClean="0">
                <a:solidFill>
                  <a:srgbClr val="FF0000"/>
                </a:solidFill>
              </a:rPr>
              <a:t>s</a:t>
            </a:r>
            <a:r>
              <a:rPr lang="cs-CZ" altLang="cs-CZ" i="1" smtClean="0"/>
              <a:t> dalekohledem.</a:t>
            </a:r>
          </a:p>
        </p:txBody>
      </p:sp>
      <p:sp>
        <p:nvSpPr>
          <p:cNvPr id="21508"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21509"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21510"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6B76617-39B3-4B42-8813-10ACBC1E7F2E}" type="slidenum">
              <a:rPr lang="en-CA" altLang="cs-CZ" sz="1400" smtClean="0"/>
              <a:pPr>
                <a:spcBef>
                  <a:spcPct val="0"/>
                </a:spcBef>
                <a:buFontTx/>
                <a:buNone/>
              </a:pPr>
              <a:t>19</a:t>
            </a:fld>
            <a:endParaRPr lang="en-CA" altLang="cs-CZ" sz="1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cs-CZ" altLang="cs-CZ" smtClean="0"/>
              <a:t>Předpoklady</a:t>
            </a:r>
          </a:p>
        </p:txBody>
      </p:sp>
      <p:sp>
        <p:nvSpPr>
          <p:cNvPr id="4099" name="Rectangle 3"/>
          <p:cNvSpPr>
            <a:spLocks noGrp="1" noChangeArrowheads="1"/>
          </p:cNvSpPr>
          <p:nvPr>
            <p:ph idx="1"/>
          </p:nvPr>
        </p:nvSpPr>
        <p:spPr/>
        <p:txBody>
          <a:bodyPr/>
          <a:lstStyle/>
          <a:p>
            <a:r>
              <a:rPr lang="cs-CZ" altLang="cs-CZ" smtClean="0"/>
              <a:t>Žádné (téměř)</a:t>
            </a:r>
          </a:p>
          <a:p>
            <a:r>
              <a:rPr lang="cs-CZ" altLang="cs-CZ" smtClean="0"/>
              <a:t>Pouze:</a:t>
            </a:r>
          </a:p>
          <a:p>
            <a:pPr lvl="1"/>
            <a:r>
              <a:rPr lang="cs-CZ" altLang="cs-CZ" smtClean="0"/>
              <a:t>Základní znalost programování v některém programovacím jazyku</a:t>
            </a:r>
          </a:p>
          <a:p>
            <a:pPr lvl="1"/>
            <a:r>
              <a:rPr lang="cs-CZ" altLang="cs-CZ" smtClean="0"/>
              <a:t>Středoškolské znalosti mluvnice </a:t>
            </a:r>
            <a:r>
              <a:rPr lang="cs-CZ" altLang="cs-CZ" sz="2400" smtClean="0"/>
              <a:t>(ne nutně české)</a:t>
            </a:r>
            <a:endParaRPr lang="cs-CZ" altLang="cs-CZ" smtClean="0"/>
          </a:p>
          <a:p>
            <a:pPr lvl="1"/>
            <a:r>
              <a:rPr lang="cs-CZ" altLang="cs-CZ" smtClean="0"/>
              <a:t>Pasivní znalost angličtiny výhodou</a:t>
            </a:r>
          </a:p>
        </p:txBody>
      </p:sp>
      <p:sp>
        <p:nvSpPr>
          <p:cNvPr id="4100"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4101"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4102"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E3B70D3E-483D-470F-A7FC-6597E07F5463}" type="slidenum">
              <a:rPr lang="en-CA" altLang="cs-CZ" sz="1400" smtClean="0"/>
              <a:pPr>
                <a:spcBef>
                  <a:spcPct val="0"/>
                </a:spcBef>
                <a:buFontTx/>
                <a:buNone/>
              </a:pPr>
              <a:t>2</a:t>
            </a:fld>
            <a:endParaRPr lang="en-CA" altLang="cs-CZ" sz="1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altLang="cs-CZ" smtClean="0"/>
              <a:t>Předložkové skupiny</a:t>
            </a:r>
          </a:p>
        </p:txBody>
      </p:sp>
      <p:sp>
        <p:nvSpPr>
          <p:cNvPr id="22531" name="Rectangle 3"/>
          <p:cNvSpPr>
            <a:spLocks noGrp="1" noChangeArrowheads="1"/>
          </p:cNvSpPr>
          <p:nvPr>
            <p:ph idx="1"/>
          </p:nvPr>
        </p:nvSpPr>
        <p:spPr/>
        <p:txBody>
          <a:bodyPr/>
          <a:lstStyle/>
          <a:p>
            <a:r>
              <a:rPr lang="cs-CZ" altLang="cs-CZ" i="1" smtClean="0">
                <a:cs typeface="Times New Roman" pitchFamily="18" charset="0"/>
              </a:rPr>
              <a:t>V období, kdy prudce </a:t>
            </a:r>
            <a:r>
              <a:rPr lang="cs-CZ" altLang="cs-CZ" b="1" i="1" smtClean="0">
                <a:cs typeface="Times New Roman" pitchFamily="18" charset="0"/>
              </a:rPr>
              <a:t>poklesl zájem</a:t>
            </a:r>
            <a:r>
              <a:rPr lang="cs-CZ" altLang="cs-CZ" i="1" smtClean="0">
                <a:cs typeface="Times New Roman" pitchFamily="18" charset="0"/>
              </a:rPr>
              <a:t> </a:t>
            </a:r>
            <a:r>
              <a:rPr lang="cs-CZ" altLang="cs-CZ" i="1" u="sng" smtClean="0">
                <a:cs typeface="Times New Roman" pitchFamily="18" charset="0"/>
              </a:rPr>
              <a:t>na domácím trhu</a:t>
            </a:r>
            <a:r>
              <a:rPr lang="cs-CZ" altLang="cs-CZ" i="1" smtClean="0">
                <a:cs typeface="Times New Roman" pitchFamily="18" charset="0"/>
              </a:rPr>
              <a:t>, dokázala továrna část výroby exportovat.</a:t>
            </a:r>
            <a:endParaRPr lang="cs-CZ" altLang="cs-CZ" i="1" smtClean="0"/>
          </a:p>
        </p:txBody>
      </p:sp>
      <p:sp>
        <p:nvSpPr>
          <p:cNvPr id="22532"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22533"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22534"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874906B-CFB1-4300-B045-B8F17EE9EB5F}" type="slidenum">
              <a:rPr lang="en-CA" altLang="cs-CZ" sz="1400" smtClean="0"/>
              <a:pPr>
                <a:spcBef>
                  <a:spcPct val="0"/>
                </a:spcBef>
                <a:buFontTx/>
                <a:buNone/>
              </a:pPr>
              <a:t>20</a:t>
            </a:fld>
            <a:endParaRPr lang="en-CA" altLang="cs-CZ" sz="1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ltLang="cs-CZ" smtClean="0"/>
              <a:t>Předložkové skupiny a syntaktické nejednoznačnosti</a:t>
            </a:r>
          </a:p>
        </p:txBody>
      </p:sp>
      <p:sp>
        <p:nvSpPr>
          <p:cNvPr id="23555" name="Rectangle 3"/>
          <p:cNvSpPr>
            <a:spLocks noGrp="1" noChangeArrowheads="1"/>
          </p:cNvSpPr>
          <p:nvPr>
            <p:ph idx="1"/>
          </p:nvPr>
        </p:nvSpPr>
        <p:spPr/>
        <p:txBody>
          <a:bodyPr/>
          <a:lstStyle/>
          <a:p>
            <a:pPr>
              <a:lnSpc>
                <a:spcPct val="90000"/>
              </a:lnSpc>
            </a:pPr>
            <a:r>
              <a:rPr lang="cs-CZ" altLang="cs-CZ" sz="2800" i="1" smtClean="0">
                <a:cs typeface="Times New Roman" pitchFamily="18" charset="0"/>
              </a:rPr>
              <a:t>V </a:t>
            </a:r>
            <a:r>
              <a:rPr lang="cs-CZ" altLang="cs-CZ" sz="2800" b="1" i="1" smtClean="0">
                <a:cs typeface="Times New Roman" pitchFamily="18" charset="0"/>
              </a:rPr>
              <a:t>letech</a:t>
            </a:r>
            <a:r>
              <a:rPr lang="cs-CZ" altLang="cs-CZ" sz="2800" i="1" smtClean="0">
                <a:cs typeface="Times New Roman" pitchFamily="18" charset="0"/>
              </a:rPr>
              <a:t> 1991 – 1993 jsem </a:t>
            </a:r>
            <a:r>
              <a:rPr lang="cs-CZ" altLang="cs-CZ" sz="2800" b="1" i="1" smtClean="0">
                <a:cs typeface="Times New Roman" pitchFamily="18" charset="0"/>
              </a:rPr>
              <a:t>absolvovala kurzy</a:t>
            </a:r>
            <a:r>
              <a:rPr lang="cs-CZ" altLang="cs-CZ" sz="2800" i="1" smtClean="0">
                <a:cs typeface="Times New Roman" pitchFamily="18" charset="0"/>
              </a:rPr>
              <a:t> řízení a marketingu </a:t>
            </a:r>
            <a:r>
              <a:rPr lang="cs-CZ" altLang="cs-CZ" sz="2800" i="1" u="sng" smtClean="0">
                <a:cs typeface="Times New Roman" pitchFamily="18" charset="0"/>
              </a:rPr>
              <a:t>na Collège Bart</a:t>
            </a:r>
            <a:r>
              <a:rPr lang="cs-CZ" altLang="cs-CZ" sz="2800" i="1" smtClean="0">
                <a:cs typeface="Times New Roman" pitchFamily="18" charset="0"/>
              </a:rPr>
              <a:t> </a:t>
            </a:r>
            <a:r>
              <a:rPr lang="cs-CZ" altLang="cs-CZ" sz="2800" i="1" u="sng" smtClean="0">
                <a:cs typeface="Times New Roman" pitchFamily="18" charset="0"/>
              </a:rPr>
              <a:t>v kanadském Québecu</a:t>
            </a:r>
            <a:r>
              <a:rPr lang="cs-CZ" altLang="cs-CZ" sz="2800" i="1" smtClean="0">
                <a:cs typeface="Times New Roman" pitchFamily="18" charset="0"/>
              </a:rPr>
              <a:t>.</a:t>
            </a:r>
          </a:p>
          <a:p>
            <a:pPr>
              <a:lnSpc>
                <a:spcPct val="90000"/>
              </a:lnSpc>
            </a:pPr>
            <a:endParaRPr lang="cs-CZ" altLang="cs-CZ" sz="2800" i="1" smtClean="0">
              <a:cs typeface="Times New Roman" pitchFamily="18" charset="0"/>
            </a:endParaRPr>
          </a:p>
          <a:p>
            <a:pPr lvl="1">
              <a:lnSpc>
                <a:spcPct val="90000"/>
              </a:lnSpc>
            </a:pPr>
            <a:r>
              <a:rPr lang="cs-CZ" altLang="cs-CZ" sz="2400" i="1" smtClean="0">
                <a:cs typeface="Times New Roman" pitchFamily="18" charset="0"/>
              </a:rPr>
              <a:t>absolvovala na Collège Bart</a:t>
            </a:r>
          </a:p>
          <a:p>
            <a:pPr lvl="1">
              <a:lnSpc>
                <a:spcPct val="90000"/>
              </a:lnSpc>
            </a:pPr>
            <a:r>
              <a:rPr lang="cs-CZ" altLang="cs-CZ" sz="2400" i="1" smtClean="0">
                <a:cs typeface="Times New Roman" pitchFamily="18" charset="0"/>
              </a:rPr>
              <a:t>kurzy na Collège Bart</a:t>
            </a:r>
          </a:p>
          <a:p>
            <a:pPr lvl="1">
              <a:lnSpc>
                <a:spcPct val="90000"/>
              </a:lnSpc>
            </a:pPr>
            <a:r>
              <a:rPr lang="cs-CZ" altLang="cs-CZ" sz="2400" i="1" smtClean="0">
                <a:cs typeface="Times New Roman" pitchFamily="18" charset="0"/>
              </a:rPr>
              <a:t>řízení a marketingu na Collège Bart</a:t>
            </a:r>
          </a:p>
          <a:p>
            <a:pPr lvl="1">
              <a:lnSpc>
                <a:spcPct val="90000"/>
              </a:lnSpc>
            </a:pPr>
            <a:r>
              <a:rPr lang="cs-CZ" altLang="cs-CZ" sz="2400" i="1" smtClean="0">
                <a:cs typeface="Times New Roman" pitchFamily="18" charset="0"/>
              </a:rPr>
              <a:t>marketingu na Collège Bart</a:t>
            </a:r>
          </a:p>
          <a:p>
            <a:pPr lvl="1">
              <a:lnSpc>
                <a:spcPct val="90000"/>
              </a:lnSpc>
            </a:pPr>
            <a:r>
              <a:rPr lang="cs-CZ" altLang="cs-CZ" sz="2400" i="1" smtClean="0">
                <a:cs typeface="Times New Roman" pitchFamily="18" charset="0"/>
              </a:rPr>
              <a:t>Collège Bart v Québecu</a:t>
            </a:r>
          </a:p>
          <a:p>
            <a:pPr lvl="1">
              <a:lnSpc>
                <a:spcPct val="90000"/>
              </a:lnSpc>
            </a:pPr>
            <a:r>
              <a:rPr lang="cs-CZ" altLang="cs-CZ" sz="2400" i="1" smtClean="0">
                <a:cs typeface="Times New Roman" pitchFamily="18" charset="0"/>
              </a:rPr>
              <a:t>marketingu v Québecu...</a:t>
            </a:r>
          </a:p>
        </p:txBody>
      </p:sp>
      <p:sp>
        <p:nvSpPr>
          <p:cNvPr id="23556"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23557"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23558"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75AB1C5-C3B8-4076-9131-56397CD55A8C}" type="slidenum">
              <a:rPr lang="en-CA" altLang="cs-CZ" sz="1400" smtClean="0"/>
              <a:pPr>
                <a:spcBef>
                  <a:spcPct val="0"/>
                </a:spcBef>
                <a:buFontTx/>
                <a:buNone/>
              </a:pPr>
              <a:t>21</a:t>
            </a:fld>
            <a:endParaRPr lang="en-CA" altLang="cs-CZ" sz="1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cs-CZ" altLang="cs-CZ" smtClean="0"/>
              <a:t>Předložkové skupiny a syntaktické nejednoznačnosti</a:t>
            </a:r>
          </a:p>
        </p:txBody>
      </p:sp>
      <p:sp>
        <p:nvSpPr>
          <p:cNvPr id="24579" name="Rectangle 3"/>
          <p:cNvSpPr>
            <a:spLocks noGrp="1" noChangeArrowheads="1"/>
          </p:cNvSpPr>
          <p:nvPr>
            <p:ph idx="1"/>
          </p:nvPr>
        </p:nvSpPr>
        <p:spPr/>
        <p:txBody>
          <a:bodyPr/>
          <a:lstStyle/>
          <a:p>
            <a:pPr>
              <a:lnSpc>
                <a:spcPct val="90000"/>
              </a:lnSpc>
            </a:pPr>
            <a:r>
              <a:rPr lang="cs-CZ" altLang="cs-CZ" sz="2800" i="1" smtClean="0">
                <a:cs typeface="Times New Roman" pitchFamily="18" charset="0"/>
              </a:rPr>
              <a:t>„říjnové jednání OSN o klimatických změnách v</a:t>
            </a:r>
            <a:r>
              <a:rPr lang="cs-CZ" altLang="cs-CZ" sz="2800" i="1" smtClean="0"/>
              <a:t> Kodani“ (Události ČT, 27.2.2009)</a:t>
            </a:r>
            <a:endParaRPr lang="cs-CZ" altLang="cs-CZ" sz="2800" i="1" smtClean="0">
              <a:cs typeface="Times New Roman" pitchFamily="18" charset="0"/>
            </a:endParaRPr>
          </a:p>
          <a:p>
            <a:pPr>
              <a:lnSpc>
                <a:spcPct val="90000"/>
              </a:lnSpc>
            </a:pPr>
            <a:endParaRPr lang="cs-CZ" altLang="cs-CZ" sz="2800" smtClean="0">
              <a:cs typeface="Times New Roman" pitchFamily="18" charset="0"/>
            </a:endParaRPr>
          </a:p>
          <a:p>
            <a:pPr>
              <a:lnSpc>
                <a:spcPct val="90000"/>
              </a:lnSpc>
            </a:pPr>
            <a:endParaRPr lang="cs-CZ" altLang="cs-CZ" sz="2800" smtClean="0">
              <a:cs typeface="Times New Roman" pitchFamily="18" charset="0"/>
            </a:endParaRPr>
          </a:p>
          <a:p>
            <a:pPr>
              <a:lnSpc>
                <a:spcPct val="90000"/>
              </a:lnSpc>
            </a:pPr>
            <a:r>
              <a:rPr lang="cs-CZ" altLang="cs-CZ" sz="2800" smtClean="0">
                <a:cs typeface="Times New Roman" pitchFamily="18" charset="0"/>
              </a:rPr>
              <a:t>Otázka: Došlo ke klimatickým změnám v Kodani?</a:t>
            </a:r>
          </a:p>
        </p:txBody>
      </p:sp>
      <p:sp>
        <p:nvSpPr>
          <p:cNvPr id="24580"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24581"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24582"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3478E6D-F4EF-4651-AA8D-BCDB6350EE8F}" type="slidenum">
              <a:rPr lang="en-CA" altLang="cs-CZ" sz="1400" smtClean="0"/>
              <a:pPr>
                <a:spcBef>
                  <a:spcPct val="0"/>
                </a:spcBef>
                <a:buFontTx/>
                <a:buNone/>
              </a:pPr>
              <a:t>22</a:t>
            </a:fld>
            <a:endParaRPr lang="en-CA" altLang="cs-CZ" sz="1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Webové služby: Majka</a:t>
            </a:r>
            <a:endParaRPr lang="cs-CZ" dirty="0"/>
          </a:p>
        </p:txBody>
      </p:sp>
      <p:sp>
        <p:nvSpPr>
          <p:cNvPr id="3" name="Zástupný symbol pro obsah 2"/>
          <p:cNvSpPr>
            <a:spLocks noGrp="1"/>
          </p:cNvSpPr>
          <p:nvPr>
            <p:ph idx="1"/>
          </p:nvPr>
        </p:nvSpPr>
        <p:spPr/>
        <p:txBody>
          <a:bodyPr/>
          <a:lstStyle/>
          <a:p>
            <a:r>
              <a:rPr lang="cs-CZ" dirty="0" smtClean="0">
                <a:hlinkClick r:id="rId2"/>
              </a:rPr>
              <a:t>http://nlp.fi.muni.cz/projekty/wwwajka/WwwAjkaSkripty/morph.cgi?jazyk=0</a:t>
            </a:r>
            <a:endParaRPr lang="cs-CZ" dirty="0" smtClean="0"/>
          </a:p>
          <a:p>
            <a:endParaRPr lang="cs-CZ" dirty="0"/>
          </a:p>
          <a:p>
            <a:r>
              <a:rPr lang="cs-CZ" dirty="0" smtClean="0"/>
              <a:t>Český morfologický analyzátor Masarykovy univerzity v Brně</a:t>
            </a:r>
            <a:endParaRPr lang="cs-CZ" dirty="0"/>
          </a:p>
        </p:txBody>
      </p:sp>
      <p:sp>
        <p:nvSpPr>
          <p:cNvPr id="4" name="Zástupný symbol pro datum 3"/>
          <p:cNvSpPr>
            <a:spLocks noGrp="1"/>
          </p:cNvSpPr>
          <p:nvPr>
            <p:ph type="dt" sz="half" idx="10"/>
          </p:nvPr>
        </p:nvSpPr>
        <p:spPr/>
        <p:txBody>
          <a:bodyPr/>
          <a:lstStyle/>
          <a:p>
            <a:pPr>
              <a:defRPr/>
            </a:pPr>
            <a:r>
              <a:rPr lang="cs-CZ" smtClean="0"/>
              <a:t>7.10.1999</a:t>
            </a:r>
            <a:endParaRPr lang="en-CA"/>
          </a:p>
        </p:txBody>
      </p:sp>
      <p:sp>
        <p:nvSpPr>
          <p:cNvPr id="5" name="Zástupný symbol pro zápatí 4"/>
          <p:cNvSpPr>
            <a:spLocks noGrp="1"/>
          </p:cNvSpPr>
          <p:nvPr>
            <p:ph type="ftr" sz="quarter" idx="11"/>
          </p:nvPr>
        </p:nvSpPr>
        <p:spPr/>
        <p:txBody>
          <a:bodyPr/>
          <a:lstStyle/>
          <a:p>
            <a:pPr>
              <a:defRPr/>
            </a:pPr>
            <a:r>
              <a:rPr lang="en-CA" smtClean="0"/>
              <a:t>http://ufal.mff.cuni.cz/course/popj1</a:t>
            </a:r>
            <a:endParaRPr lang="en-CA"/>
          </a:p>
        </p:txBody>
      </p:sp>
      <p:sp>
        <p:nvSpPr>
          <p:cNvPr id="6" name="Zástupný symbol pro číslo snímku 5"/>
          <p:cNvSpPr>
            <a:spLocks noGrp="1"/>
          </p:cNvSpPr>
          <p:nvPr>
            <p:ph type="sldNum" sz="quarter" idx="12"/>
          </p:nvPr>
        </p:nvSpPr>
        <p:spPr/>
        <p:txBody>
          <a:bodyPr/>
          <a:lstStyle/>
          <a:p>
            <a:pPr>
              <a:defRPr/>
            </a:pPr>
            <a:fld id="{D663C61A-29D8-458F-8B3E-B3CC5356C3F2}" type="slidenum">
              <a:rPr lang="en-CA" smtClean="0"/>
              <a:pPr>
                <a:defRPr/>
              </a:pPr>
              <a:t>23</a:t>
            </a:fld>
            <a:endParaRPr lang="en-CA"/>
          </a:p>
        </p:txBody>
      </p:sp>
    </p:spTree>
    <p:extLst>
      <p:ext uri="{BB962C8B-B14F-4D97-AF65-F5344CB8AC3E}">
        <p14:creationId xmlns:p14="http://schemas.microsoft.com/office/powerpoint/2010/main" val="2855860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Hajičova morfologie</a:t>
            </a:r>
            <a:endParaRPr lang="cs-CZ" dirty="0"/>
          </a:p>
        </p:txBody>
      </p:sp>
      <p:sp>
        <p:nvSpPr>
          <p:cNvPr id="3" name="Zástupný symbol pro obsah 2"/>
          <p:cNvSpPr>
            <a:spLocks noGrp="1"/>
          </p:cNvSpPr>
          <p:nvPr>
            <p:ph idx="1"/>
          </p:nvPr>
        </p:nvSpPr>
        <p:spPr/>
        <p:txBody>
          <a:bodyPr/>
          <a:lstStyle/>
          <a:p>
            <a:r>
              <a:rPr lang="cs-CZ" dirty="0" smtClean="0">
                <a:hlinkClick r:id="rId2"/>
              </a:rPr>
              <a:t>https://lindat.mff.cuni.cz/services/morph/index.html</a:t>
            </a:r>
            <a:endParaRPr lang="cs-CZ" dirty="0" smtClean="0"/>
          </a:p>
          <a:p>
            <a:endParaRPr lang="cs-CZ" dirty="0"/>
          </a:p>
          <a:p>
            <a:r>
              <a:rPr lang="cs-CZ" dirty="0" smtClean="0"/>
              <a:t>Český morfologický analyzátor + </a:t>
            </a:r>
            <a:r>
              <a:rPr lang="cs-CZ" dirty="0" err="1" smtClean="0"/>
              <a:t>tagger</a:t>
            </a:r>
            <a:r>
              <a:rPr lang="cs-CZ" dirty="0" smtClean="0"/>
              <a:t> na MFF UK v Praze</a:t>
            </a:r>
            <a:endParaRPr lang="cs-CZ" dirty="0"/>
          </a:p>
        </p:txBody>
      </p:sp>
      <p:sp>
        <p:nvSpPr>
          <p:cNvPr id="4" name="Zástupný symbol pro datum 3"/>
          <p:cNvSpPr>
            <a:spLocks noGrp="1"/>
          </p:cNvSpPr>
          <p:nvPr>
            <p:ph type="dt" sz="half" idx="10"/>
          </p:nvPr>
        </p:nvSpPr>
        <p:spPr/>
        <p:txBody>
          <a:bodyPr/>
          <a:lstStyle/>
          <a:p>
            <a:pPr>
              <a:defRPr/>
            </a:pPr>
            <a:r>
              <a:rPr lang="cs-CZ" smtClean="0"/>
              <a:t>7.10.1999</a:t>
            </a:r>
            <a:endParaRPr lang="en-CA"/>
          </a:p>
        </p:txBody>
      </p:sp>
      <p:sp>
        <p:nvSpPr>
          <p:cNvPr id="5" name="Zástupný symbol pro zápatí 4"/>
          <p:cNvSpPr>
            <a:spLocks noGrp="1"/>
          </p:cNvSpPr>
          <p:nvPr>
            <p:ph type="ftr" sz="quarter" idx="11"/>
          </p:nvPr>
        </p:nvSpPr>
        <p:spPr/>
        <p:txBody>
          <a:bodyPr/>
          <a:lstStyle/>
          <a:p>
            <a:pPr>
              <a:defRPr/>
            </a:pPr>
            <a:r>
              <a:rPr lang="en-CA" smtClean="0"/>
              <a:t>http://ufal.mff.cuni.cz/course/popj1</a:t>
            </a:r>
            <a:endParaRPr lang="en-CA"/>
          </a:p>
        </p:txBody>
      </p:sp>
      <p:sp>
        <p:nvSpPr>
          <p:cNvPr id="6" name="Zástupný symbol pro číslo snímku 5"/>
          <p:cNvSpPr>
            <a:spLocks noGrp="1"/>
          </p:cNvSpPr>
          <p:nvPr>
            <p:ph type="sldNum" sz="quarter" idx="12"/>
          </p:nvPr>
        </p:nvSpPr>
        <p:spPr/>
        <p:txBody>
          <a:bodyPr/>
          <a:lstStyle/>
          <a:p>
            <a:pPr>
              <a:defRPr/>
            </a:pPr>
            <a:fld id="{D663C61A-29D8-458F-8B3E-B3CC5356C3F2}" type="slidenum">
              <a:rPr lang="en-CA" smtClean="0"/>
              <a:pPr>
                <a:defRPr/>
              </a:pPr>
              <a:t>24</a:t>
            </a:fld>
            <a:endParaRPr lang="en-CA"/>
          </a:p>
        </p:txBody>
      </p:sp>
    </p:spTree>
    <p:extLst>
      <p:ext uri="{BB962C8B-B14F-4D97-AF65-F5344CB8AC3E}">
        <p14:creationId xmlns:p14="http://schemas.microsoft.com/office/powerpoint/2010/main" val="2331619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Morfo</a:t>
            </a:r>
            <a:r>
              <a:rPr lang="cs-CZ" dirty="0" smtClean="0"/>
              <a:t>: generátor tvarů</a:t>
            </a:r>
            <a:endParaRPr lang="cs-CZ" dirty="0"/>
          </a:p>
        </p:txBody>
      </p:sp>
      <p:sp>
        <p:nvSpPr>
          <p:cNvPr id="3" name="Zástupný symbol pro obsah 2"/>
          <p:cNvSpPr>
            <a:spLocks noGrp="1"/>
          </p:cNvSpPr>
          <p:nvPr>
            <p:ph idx="1"/>
          </p:nvPr>
        </p:nvSpPr>
        <p:spPr/>
        <p:txBody>
          <a:bodyPr/>
          <a:lstStyle/>
          <a:p>
            <a:r>
              <a:rPr lang="cs-CZ" dirty="0" smtClean="0">
                <a:hlinkClick r:id="rId2"/>
              </a:rPr>
              <a:t>http://quest.ms.mff.cuni.cz/cgi-bin/zeman/morfo/index.pl</a:t>
            </a:r>
            <a:endParaRPr lang="cs-CZ" dirty="0" smtClean="0"/>
          </a:p>
          <a:p>
            <a:endParaRPr lang="cs-CZ" dirty="0"/>
          </a:p>
          <a:p>
            <a:r>
              <a:rPr lang="cs-CZ" dirty="0" smtClean="0"/>
              <a:t>Opačné rozhraní k morfologickému slovníku: zadejte lemma (základní tvar slova) a nechte si vygenerovat všechny tvary.</a:t>
            </a:r>
            <a:endParaRPr lang="cs-CZ" dirty="0"/>
          </a:p>
        </p:txBody>
      </p:sp>
      <p:sp>
        <p:nvSpPr>
          <p:cNvPr id="4" name="Zástupný symbol pro datum 3"/>
          <p:cNvSpPr>
            <a:spLocks noGrp="1"/>
          </p:cNvSpPr>
          <p:nvPr>
            <p:ph type="dt" sz="half" idx="10"/>
          </p:nvPr>
        </p:nvSpPr>
        <p:spPr/>
        <p:txBody>
          <a:bodyPr/>
          <a:lstStyle/>
          <a:p>
            <a:pPr>
              <a:defRPr/>
            </a:pPr>
            <a:r>
              <a:rPr lang="cs-CZ" smtClean="0"/>
              <a:t>7.10.1999</a:t>
            </a:r>
            <a:endParaRPr lang="en-CA"/>
          </a:p>
        </p:txBody>
      </p:sp>
      <p:sp>
        <p:nvSpPr>
          <p:cNvPr id="5" name="Zástupný symbol pro zápatí 4"/>
          <p:cNvSpPr>
            <a:spLocks noGrp="1"/>
          </p:cNvSpPr>
          <p:nvPr>
            <p:ph type="ftr" sz="quarter" idx="11"/>
          </p:nvPr>
        </p:nvSpPr>
        <p:spPr/>
        <p:txBody>
          <a:bodyPr/>
          <a:lstStyle/>
          <a:p>
            <a:pPr>
              <a:defRPr/>
            </a:pPr>
            <a:r>
              <a:rPr lang="en-CA" smtClean="0"/>
              <a:t>http://ufal.mff.cuni.cz/course/popj1</a:t>
            </a:r>
            <a:endParaRPr lang="en-CA"/>
          </a:p>
        </p:txBody>
      </p:sp>
      <p:sp>
        <p:nvSpPr>
          <p:cNvPr id="6" name="Zástupný symbol pro číslo snímku 5"/>
          <p:cNvSpPr>
            <a:spLocks noGrp="1"/>
          </p:cNvSpPr>
          <p:nvPr>
            <p:ph type="sldNum" sz="quarter" idx="12"/>
          </p:nvPr>
        </p:nvSpPr>
        <p:spPr/>
        <p:txBody>
          <a:bodyPr/>
          <a:lstStyle/>
          <a:p>
            <a:pPr>
              <a:defRPr/>
            </a:pPr>
            <a:fld id="{D663C61A-29D8-458F-8B3E-B3CC5356C3F2}" type="slidenum">
              <a:rPr lang="en-CA" smtClean="0"/>
              <a:pPr>
                <a:defRPr/>
              </a:pPr>
              <a:t>25</a:t>
            </a:fld>
            <a:endParaRPr lang="en-CA"/>
          </a:p>
        </p:txBody>
      </p:sp>
    </p:spTree>
    <p:extLst>
      <p:ext uri="{BB962C8B-B14F-4D97-AF65-F5344CB8AC3E}">
        <p14:creationId xmlns:p14="http://schemas.microsoft.com/office/powerpoint/2010/main" val="3260966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altLang="cs-CZ" smtClean="0"/>
              <a:t>Literatura</a:t>
            </a:r>
            <a:endParaRPr lang="en-US" altLang="cs-CZ" smtClean="0"/>
          </a:p>
        </p:txBody>
      </p:sp>
      <p:sp>
        <p:nvSpPr>
          <p:cNvPr id="25603" name="Rectangle 3"/>
          <p:cNvSpPr>
            <a:spLocks noGrp="1" noChangeArrowheads="1"/>
          </p:cNvSpPr>
          <p:nvPr>
            <p:ph idx="1"/>
          </p:nvPr>
        </p:nvSpPr>
        <p:spPr/>
        <p:txBody>
          <a:bodyPr/>
          <a:lstStyle/>
          <a:p>
            <a:pPr>
              <a:lnSpc>
                <a:spcPct val="90000"/>
              </a:lnSpc>
            </a:pPr>
            <a:r>
              <a:rPr lang="en-US" altLang="cs-CZ" sz="2400" smtClean="0"/>
              <a:t>James Allen: </a:t>
            </a:r>
            <a:r>
              <a:rPr lang="en-US" altLang="cs-CZ" sz="2400" i="1" smtClean="0"/>
              <a:t>Natural Language Understanding</a:t>
            </a:r>
            <a:r>
              <a:rPr lang="en-US" altLang="cs-CZ" sz="2400" smtClean="0"/>
              <a:t>.</a:t>
            </a:r>
            <a:r>
              <a:rPr lang="cs-CZ" altLang="cs-CZ" sz="2400" smtClean="0"/>
              <a:t> Benjamin/Cummings 1994,</a:t>
            </a:r>
            <a:r>
              <a:rPr lang="en-US" altLang="cs-CZ" sz="2400" smtClean="0"/>
              <a:t> ISBN 0-8053-0334-0</a:t>
            </a:r>
            <a:endParaRPr lang="cs-CZ" altLang="cs-CZ" sz="2400" smtClean="0"/>
          </a:p>
          <a:p>
            <a:pPr>
              <a:lnSpc>
                <a:spcPct val="90000"/>
              </a:lnSpc>
            </a:pPr>
            <a:endParaRPr lang="cs-CZ" altLang="cs-CZ" sz="2400" smtClean="0"/>
          </a:p>
          <a:p>
            <a:pPr>
              <a:lnSpc>
                <a:spcPct val="90000"/>
              </a:lnSpc>
            </a:pPr>
            <a:r>
              <a:rPr lang="en-US" altLang="cs-CZ" sz="2400" smtClean="0"/>
              <a:t>Adolf Erhart: </a:t>
            </a:r>
            <a:r>
              <a:rPr lang="en-US" altLang="cs-CZ" sz="2400" i="1" smtClean="0"/>
              <a:t>Základy jazykovědy</a:t>
            </a:r>
            <a:r>
              <a:rPr lang="en-US" altLang="cs-CZ" sz="2400" smtClean="0"/>
              <a:t>. Státní pedagogické nakladatelství; Praha, 1990 </a:t>
            </a:r>
          </a:p>
          <a:p>
            <a:pPr>
              <a:lnSpc>
                <a:spcPct val="90000"/>
              </a:lnSpc>
            </a:pPr>
            <a:endParaRPr lang="cs-CZ" altLang="cs-CZ" sz="2400" smtClean="0"/>
          </a:p>
          <a:p>
            <a:pPr>
              <a:lnSpc>
                <a:spcPct val="90000"/>
              </a:lnSpc>
            </a:pPr>
            <a:r>
              <a:rPr lang="en-US" altLang="cs-CZ" sz="2400" smtClean="0"/>
              <a:t>Christopher D. Manning, Hinrich Schütze: </a:t>
            </a:r>
            <a:r>
              <a:rPr lang="en-US" altLang="cs-CZ" sz="2400" i="1" smtClean="0"/>
              <a:t>Foundations of Statistical Natural Language Processing</a:t>
            </a:r>
            <a:r>
              <a:rPr lang="en-US" altLang="cs-CZ" sz="2400" smtClean="0"/>
              <a:t>. The MIT Press</a:t>
            </a:r>
            <a:r>
              <a:rPr lang="cs-CZ" altLang="cs-CZ" sz="2400" smtClean="0"/>
              <a:t> 1999,</a:t>
            </a:r>
            <a:r>
              <a:rPr lang="en-US" altLang="cs-CZ" sz="2400" smtClean="0"/>
              <a:t> ISBN 0-26213-360-1</a:t>
            </a:r>
            <a:endParaRPr lang="cs-CZ" altLang="cs-CZ" sz="2400" smtClean="0"/>
          </a:p>
          <a:p>
            <a:pPr>
              <a:lnSpc>
                <a:spcPct val="90000"/>
              </a:lnSpc>
            </a:pPr>
            <a:endParaRPr lang="cs-CZ" altLang="cs-CZ" sz="2400" smtClean="0"/>
          </a:p>
          <a:p>
            <a:pPr>
              <a:lnSpc>
                <a:spcPct val="90000"/>
              </a:lnSpc>
            </a:pPr>
            <a:r>
              <a:rPr lang="cs-CZ" altLang="cs-CZ" sz="2400" smtClean="0"/>
              <a:t>Mé prezentace a další odkazy na webu.</a:t>
            </a:r>
            <a:endParaRPr lang="en-US" altLang="cs-CZ" sz="2400" smtClean="0"/>
          </a:p>
        </p:txBody>
      </p:sp>
      <p:sp>
        <p:nvSpPr>
          <p:cNvPr id="25604"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25605"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25606"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B482A225-D7F1-418B-99E6-E8DB3B4F8AA6}" type="slidenum">
              <a:rPr lang="en-CA" altLang="cs-CZ" sz="1400" smtClean="0"/>
              <a:pPr>
                <a:spcBef>
                  <a:spcPct val="0"/>
                </a:spcBef>
                <a:buFontTx/>
                <a:buNone/>
              </a:pPr>
              <a:t>26</a:t>
            </a:fld>
            <a:endParaRPr lang="en-CA" altLang="cs-CZ"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altLang="cs-CZ" smtClean="0"/>
              <a:t>Zápočet</a:t>
            </a:r>
            <a:endParaRPr lang="en-US" altLang="cs-CZ" smtClean="0"/>
          </a:p>
        </p:txBody>
      </p:sp>
      <p:sp>
        <p:nvSpPr>
          <p:cNvPr id="5123" name="Rectangle 3"/>
          <p:cNvSpPr>
            <a:spLocks noGrp="1" noChangeArrowheads="1"/>
          </p:cNvSpPr>
          <p:nvPr>
            <p:ph idx="1"/>
          </p:nvPr>
        </p:nvSpPr>
        <p:spPr/>
        <p:txBody>
          <a:bodyPr/>
          <a:lstStyle/>
          <a:p>
            <a:r>
              <a:rPr lang="cs-CZ" altLang="cs-CZ" smtClean="0"/>
              <a:t>Zápočet za domácí úkoly (Perl, Python, Java…; práce s cizími nástroji pro NLP)</a:t>
            </a:r>
          </a:p>
          <a:p>
            <a:r>
              <a:rPr lang="cs-CZ" altLang="cs-CZ" smtClean="0"/>
              <a:t>Dva možné modely:</a:t>
            </a:r>
          </a:p>
          <a:p>
            <a:pPr marL="971550" lvl="1" indent="-514350">
              <a:buFont typeface="Times New Roman" pitchFamily="18" charset="0"/>
              <a:buAutoNum type="arabicPeriod"/>
            </a:pPr>
            <a:r>
              <a:rPr lang="cs-CZ" altLang="cs-CZ" smtClean="0"/>
              <a:t>Jeden větší úkol pro jednotlivce na semestr. Krátká prezentace před ostatními v prosinci.</a:t>
            </a:r>
          </a:p>
          <a:p>
            <a:pPr marL="971550" lvl="1" indent="-514350">
              <a:buFont typeface="Times New Roman" pitchFamily="18" charset="0"/>
              <a:buAutoNum type="arabicPeriod"/>
            </a:pPr>
            <a:r>
              <a:rPr lang="cs-CZ" altLang="cs-CZ" smtClean="0"/>
              <a:t>Několik drobnějších úkolů v průběhu semestru. Součást „společného projektu“?</a:t>
            </a:r>
          </a:p>
        </p:txBody>
      </p:sp>
      <p:sp>
        <p:nvSpPr>
          <p:cNvPr id="5124"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5125"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5126"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1580443-4E8E-4BD0-AF9B-18AC0A4B1BFD}" type="slidenum">
              <a:rPr lang="en-CA" altLang="cs-CZ" sz="1400" smtClean="0"/>
              <a:pPr>
                <a:spcBef>
                  <a:spcPct val="0"/>
                </a:spcBef>
                <a:buFontTx/>
                <a:buNone/>
              </a:pPr>
              <a:t>3</a:t>
            </a:fld>
            <a:endParaRPr lang="en-CA" altLang="cs-CZ"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cs-CZ" altLang="cs-CZ" smtClean="0"/>
              <a:t>Přehled aplikací a problémů počítačové lingvistiky 1</a:t>
            </a:r>
          </a:p>
        </p:txBody>
      </p:sp>
      <p:sp>
        <p:nvSpPr>
          <p:cNvPr id="303107" name="Rectangle 3"/>
          <p:cNvSpPr>
            <a:spLocks noGrp="1" noChangeArrowheads="1"/>
          </p:cNvSpPr>
          <p:nvPr>
            <p:ph idx="1"/>
          </p:nvPr>
        </p:nvSpPr>
        <p:spPr/>
        <p:txBody>
          <a:bodyPr/>
          <a:lstStyle/>
          <a:p>
            <a:r>
              <a:rPr lang="cs-CZ" altLang="cs-CZ" sz="2000" smtClean="0"/>
              <a:t>Vyhledat slovo v textu ve všech tvarech (morfologická analýza).</a:t>
            </a:r>
          </a:p>
        </p:txBody>
      </p:sp>
      <p:sp>
        <p:nvSpPr>
          <p:cNvPr id="6148"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6149"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6150"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6DD36F1-1EA5-4EE0-B3B5-45712D83DCCC}" type="slidenum">
              <a:rPr lang="en-CA" altLang="cs-CZ" sz="1400" smtClean="0"/>
              <a:pPr>
                <a:spcBef>
                  <a:spcPct val="0"/>
                </a:spcBef>
                <a:buFontTx/>
                <a:buNone/>
              </a:pPr>
              <a:t>4</a:t>
            </a:fld>
            <a:endParaRPr lang="en-CA" altLang="cs-CZ"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anim calcmode="lin" valueType="num">
                                      <p:cBhvr additive="base">
                                        <p:cTn id="7" dur="500" fill="hold"/>
                                        <p:tgtEl>
                                          <p:spTgt spid="303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31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cs-CZ" altLang="cs-CZ" smtClean="0"/>
              <a:t>Vyhledání slova ve všech tvarech</a:t>
            </a:r>
          </a:p>
        </p:txBody>
      </p:sp>
      <p:sp>
        <p:nvSpPr>
          <p:cNvPr id="7171" name="Rectangle 3"/>
          <p:cNvSpPr>
            <a:spLocks noGrp="1" noChangeArrowheads="1"/>
          </p:cNvSpPr>
          <p:nvPr>
            <p:ph idx="1"/>
          </p:nvPr>
        </p:nvSpPr>
        <p:spPr/>
        <p:txBody>
          <a:bodyPr/>
          <a:lstStyle/>
          <a:p>
            <a:pPr>
              <a:lnSpc>
                <a:spcPct val="90000"/>
              </a:lnSpc>
            </a:pPr>
            <a:r>
              <a:rPr lang="cs-CZ" altLang="cs-CZ" sz="2400" smtClean="0"/>
              <a:t>Lze nechat vyhledat jen část slova, ale:</a:t>
            </a:r>
          </a:p>
          <a:p>
            <a:pPr>
              <a:lnSpc>
                <a:spcPct val="90000"/>
              </a:lnSpc>
              <a:buFontTx/>
              <a:buChar char="-"/>
            </a:pPr>
            <a:r>
              <a:rPr lang="cs-CZ" altLang="cs-CZ" sz="2000" smtClean="0"/>
              <a:t>Internetové vyhledávače mají v indexu slova, ne jejich části.</a:t>
            </a:r>
          </a:p>
          <a:p>
            <a:pPr lvl="1">
              <a:lnSpc>
                <a:spcPct val="90000"/>
              </a:lnSpc>
              <a:buFontTx/>
              <a:buChar char="-"/>
            </a:pPr>
            <a:r>
              <a:rPr lang="cs-CZ" altLang="cs-CZ" sz="1800" smtClean="0"/>
              <a:t>Ovšem mnohé z nich už morfologii zvládají (Google).</a:t>
            </a:r>
          </a:p>
          <a:p>
            <a:pPr>
              <a:lnSpc>
                <a:spcPct val="90000"/>
              </a:lnSpc>
              <a:buFontTx/>
              <a:buChar char="-"/>
            </a:pPr>
            <a:r>
              <a:rPr lang="cs-CZ" altLang="cs-CZ" sz="2000" smtClean="0"/>
              <a:t>Povolíme-li hledání částí, dostaneme i texty, které nás nezajímají: hledáme </a:t>
            </a:r>
            <a:r>
              <a:rPr lang="cs-CZ" altLang="cs-CZ" sz="2000" i="1" smtClean="0"/>
              <a:t>hodit</a:t>
            </a:r>
            <a:r>
              <a:rPr lang="cs-CZ" altLang="cs-CZ" sz="2000" smtClean="0"/>
              <a:t>, zadáme </a:t>
            </a:r>
            <a:r>
              <a:rPr lang="cs-CZ" altLang="cs-CZ" sz="2000" i="1" smtClean="0"/>
              <a:t>hod</a:t>
            </a:r>
            <a:r>
              <a:rPr lang="cs-CZ" altLang="cs-CZ" sz="2000" smtClean="0"/>
              <a:t>, dostaneme nejen </a:t>
            </a:r>
            <a:r>
              <a:rPr lang="cs-CZ" altLang="cs-CZ" sz="2000" i="1" smtClean="0"/>
              <a:t>hodit, hodím, hodil</a:t>
            </a:r>
            <a:r>
              <a:rPr lang="cs-CZ" altLang="cs-CZ" sz="2000" smtClean="0"/>
              <a:t>, nejen </a:t>
            </a:r>
            <a:r>
              <a:rPr lang="cs-CZ" altLang="cs-CZ" sz="2000" i="1" smtClean="0"/>
              <a:t>hod, hody, hodování</a:t>
            </a:r>
            <a:r>
              <a:rPr lang="cs-CZ" altLang="cs-CZ" sz="2000" smtClean="0"/>
              <a:t>, nejen </a:t>
            </a:r>
            <a:r>
              <a:rPr lang="cs-CZ" altLang="cs-CZ" sz="2000" i="1" smtClean="0"/>
              <a:t>přehodit, náhoda, přehodnotit</a:t>
            </a:r>
            <a:r>
              <a:rPr lang="cs-CZ" altLang="cs-CZ" sz="2000" smtClean="0"/>
              <a:t>, ale dokonce i </a:t>
            </a:r>
            <a:r>
              <a:rPr lang="cs-CZ" altLang="cs-CZ" sz="2000" i="1" smtClean="0"/>
              <a:t>chodit</a:t>
            </a:r>
            <a:r>
              <a:rPr lang="cs-CZ" altLang="cs-CZ" sz="2000" smtClean="0"/>
              <a:t> nebo </a:t>
            </a:r>
            <a:r>
              <a:rPr lang="cs-CZ" altLang="cs-CZ" sz="2000" i="1" smtClean="0"/>
              <a:t>schody</a:t>
            </a:r>
            <a:r>
              <a:rPr lang="cs-CZ" altLang="cs-CZ" sz="2000" smtClean="0"/>
              <a:t>.</a:t>
            </a:r>
          </a:p>
          <a:p>
            <a:pPr>
              <a:lnSpc>
                <a:spcPct val="90000"/>
              </a:lnSpc>
              <a:buFontTx/>
              <a:buChar char="-"/>
            </a:pPr>
            <a:r>
              <a:rPr lang="cs-CZ" altLang="cs-CZ" sz="2000" smtClean="0"/>
              <a:t>Navíc nedostaneme </a:t>
            </a:r>
            <a:r>
              <a:rPr lang="cs-CZ" altLang="cs-CZ" sz="2000" i="1" smtClean="0"/>
              <a:t>hoď, hoďme, hoďte</a:t>
            </a:r>
            <a:r>
              <a:rPr lang="cs-CZ" altLang="cs-CZ" sz="2000" smtClean="0"/>
              <a:t> — to bychom museli hledat jenom </a:t>
            </a:r>
            <a:r>
              <a:rPr lang="cs-CZ" altLang="cs-CZ" sz="2000" i="1" smtClean="0"/>
              <a:t>ho</a:t>
            </a:r>
            <a:r>
              <a:rPr lang="cs-CZ" altLang="cs-CZ" sz="2000" smtClean="0"/>
              <a:t>, a to by bylo vůbec katastrofální. Zadat dotazy pro každý tvar zvlášť nejde, jsou jich desítky až stovky.</a:t>
            </a:r>
          </a:p>
          <a:p>
            <a:pPr>
              <a:lnSpc>
                <a:spcPct val="90000"/>
              </a:lnSpc>
              <a:buFontTx/>
              <a:buChar char="-"/>
            </a:pPr>
            <a:r>
              <a:rPr lang="cs-CZ" altLang="cs-CZ" sz="2000" smtClean="0"/>
              <a:t>Některá slova mění i kmen (stůl – stolu; brát – beru – bral).</a:t>
            </a:r>
            <a:endParaRPr lang="cs-CZ" altLang="cs-CZ" sz="2400" smtClean="0"/>
          </a:p>
        </p:txBody>
      </p:sp>
      <p:sp>
        <p:nvSpPr>
          <p:cNvPr id="7172"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7173"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7174"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D783CF5-15BA-4935-B6F6-B7C8B5883DE9}" type="slidenum">
              <a:rPr lang="en-CA" altLang="cs-CZ" sz="1400" smtClean="0"/>
              <a:pPr>
                <a:spcBef>
                  <a:spcPct val="0"/>
                </a:spcBef>
                <a:buFontTx/>
                <a:buNone/>
              </a:pPr>
              <a:t>5</a:t>
            </a:fld>
            <a:endParaRPr lang="en-CA" altLang="cs-CZ" sz="1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cs-CZ" altLang="cs-CZ" smtClean="0"/>
              <a:t>Přehled aplikací a problémů počítačové lingvistiky 1</a:t>
            </a:r>
          </a:p>
        </p:txBody>
      </p:sp>
      <p:sp>
        <p:nvSpPr>
          <p:cNvPr id="320515" name="Rectangle 3"/>
          <p:cNvSpPr>
            <a:spLocks noGrp="1" noChangeArrowheads="1"/>
          </p:cNvSpPr>
          <p:nvPr>
            <p:ph idx="1"/>
          </p:nvPr>
        </p:nvSpPr>
        <p:spPr/>
        <p:txBody>
          <a:bodyPr/>
          <a:lstStyle/>
          <a:p>
            <a:r>
              <a:rPr lang="cs-CZ" altLang="cs-CZ" sz="2000" smtClean="0"/>
              <a:t>Vyhledat slovo v textu ve všech tvarech (morfologická analýza).</a:t>
            </a:r>
          </a:p>
          <a:p>
            <a:r>
              <a:rPr lang="cs-CZ" altLang="cs-CZ" sz="2000" smtClean="0">
                <a:solidFill>
                  <a:schemeClr val="folHlink"/>
                </a:solidFill>
              </a:rPr>
              <a:t>Kontrola pravopisu (spell checking). Inteligentní pro češtinu: např. kontrola tvrdého a měkkého </a:t>
            </a:r>
            <a:r>
              <a:rPr lang="cs-CZ" altLang="cs-CZ" sz="2000" i="1" smtClean="0">
                <a:solidFill>
                  <a:schemeClr val="folHlink"/>
                </a:solidFill>
              </a:rPr>
              <a:t>i</a:t>
            </a:r>
            <a:r>
              <a:rPr lang="cs-CZ" altLang="cs-CZ" sz="2000" smtClean="0">
                <a:solidFill>
                  <a:schemeClr val="folHlink"/>
                </a:solidFill>
              </a:rPr>
              <a:t> v příčestí minulém.</a:t>
            </a:r>
          </a:p>
          <a:p>
            <a:r>
              <a:rPr lang="cs-CZ" altLang="cs-CZ" sz="2000" smtClean="0">
                <a:solidFill>
                  <a:schemeClr val="folHlink"/>
                </a:solidFill>
              </a:rPr>
              <a:t>Kontrola gramatiky (grammar checking) a stylu.</a:t>
            </a:r>
          </a:p>
        </p:txBody>
      </p:sp>
      <p:sp>
        <p:nvSpPr>
          <p:cNvPr id="8196"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8197"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8198"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8F4E6467-AF44-4018-AC8C-05DE884DBBDC}" type="slidenum">
              <a:rPr lang="en-CA" altLang="cs-CZ" sz="1400" smtClean="0"/>
              <a:pPr>
                <a:spcBef>
                  <a:spcPct val="0"/>
                </a:spcBef>
                <a:buFontTx/>
                <a:buNone/>
              </a:pPr>
              <a:t>6</a:t>
            </a:fld>
            <a:endParaRPr lang="en-CA" altLang="cs-CZ"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anim calcmode="lin" valueType="num">
                                      <p:cBhvr additive="base">
                                        <p:cTn id="7" dur="500" fill="hold"/>
                                        <p:tgtEl>
                                          <p:spTgt spid="320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0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0515">
                                            <p:txEl>
                                              <p:pRg st="1" end="1"/>
                                            </p:txEl>
                                          </p:spTgt>
                                        </p:tgtEl>
                                        <p:attrNameLst>
                                          <p:attrName>style.visibility</p:attrName>
                                        </p:attrNameLst>
                                      </p:cBhvr>
                                      <p:to>
                                        <p:strVal val="visible"/>
                                      </p:to>
                                    </p:set>
                                    <p:anim calcmode="lin" valueType="num">
                                      <p:cBhvr additive="base">
                                        <p:cTn id="13" dur="500" fill="hold"/>
                                        <p:tgtEl>
                                          <p:spTgt spid="320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0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0515">
                                            <p:txEl>
                                              <p:pRg st="2" end="2"/>
                                            </p:txEl>
                                          </p:spTgt>
                                        </p:tgtEl>
                                        <p:attrNameLst>
                                          <p:attrName>style.visibility</p:attrName>
                                        </p:attrNameLst>
                                      </p:cBhvr>
                                      <p:to>
                                        <p:strVal val="visible"/>
                                      </p:to>
                                    </p:set>
                                    <p:anim calcmode="lin" valueType="num">
                                      <p:cBhvr additive="base">
                                        <p:cTn id="19" dur="500" fill="hold"/>
                                        <p:tgtEl>
                                          <p:spTgt spid="320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05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altLang="cs-CZ" smtClean="0"/>
              <a:t>Kontrola pravopisu</a:t>
            </a:r>
          </a:p>
        </p:txBody>
      </p:sp>
      <p:sp>
        <p:nvSpPr>
          <p:cNvPr id="9219" name="Rectangle 3"/>
          <p:cNvSpPr>
            <a:spLocks noGrp="1" noChangeArrowheads="1"/>
          </p:cNvSpPr>
          <p:nvPr>
            <p:ph idx="1"/>
          </p:nvPr>
        </p:nvSpPr>
        <p:spPr/>
        <p:txBody>
          <a:bodyPr/>
          <a:lstStyle/>
          <a:p>
            <a:pPr>
              <a:lnSpc>
                <a:spcPct val="90000"/>
              </a:lnSpc>
              <a:buFontTx/>
              <a:buChar char="-"/>
            </a:pPr>
            <a:r>
              <a:rPr lang="cs-CZ" altLang="cs-CZ" sz="2000" dirty="0" smtClean="0"/>
              <a:t>Prohledávání slovníku: jednoduché, téměř nelingvistické</a:t>
            </a:r>
          </a:p>
          <a:p>
            <a:pPr>
              <a:lnSpc>
                <a:spcPct val="90000"/>
              </a:lnSpc>
              <a:buFontTx/>
              <a:buChar char="-"/>
            </a:pPr>
            <a:r>
              <a:rPr lang="cs-CZ" altLang="cs-CZ" sz="2000" dirty="0" smtClean="0"/>
              <a:t>Problém je rozumně </a:t>
            </a:r>
            <a:r>
              <a:rPr lang="cs-CZ" altLang="cs-CZ" sz="2000" dirty="0" smtClean="0">
                <a:solidFill>
                  <a:schemeClr val="folHlink"/>
                </a:solidFill>
              </a:rPr>
              <a:t>vybrat podobná slova</a:t>
            </a:r>
            <a:r>
              <a:rPr lang="cs-CZ" altLang="cs-CZ" sz="2000" dirty="0" smtClean="0"/>
              <a:t> (náhrada)</a:t>
            </a:r>
          </a:p>
          <a:p>
            <a:pPr lvl="1">
              <a:lnSpc>
                <a:spcPct val="90000"/>
              </a:lnSpc>
              <a:buFontTx/>
              <a:buChar char="-"/>
            </a:pPr>
            <a:r>
              <a:rPr lang="cs-CZ" altLang="cs-CZ" sz="1600" dirty="0" smtClean="0"/>
              <a:t>Jak měřit podobnost?</a:t>
            </a:r>
          </a:p>
          <a:p>
            <a:pPr lvl="1">
              <a:lnSpc>
                <a:spcPct val="90000"/>
              </a:lnSpc>
              <a:buFontTx/>
              <a:buChar char="-"/>
            </a:pPr>
            <a:r>
              <a:rPr lang="cs-CZ" altLang="cs-CZ" sz="1600" dirty="0" smtClean="0"/>
              <a:t>Odhadnout, co uživatel myslel?</a:t>
            </a:r>
          </a:p>
          <a:p>
            <a:pPr lvl="1">
              <a:lnSpc>
                <a:spcPct val="90000"/>
              </a:lnSpc>
              <a:buFontTx/>
              <a:buChar char="-"/>
            </a:pPr>
            <a:r>
              <a:rPr lang="cs-CZ" altLang="cs-CZ" sz="1600" dirty="0" smtClean="0"/>
              <a:t>Gramatika může na daném místě požadovat sloveso, význam ostatních slov zase může napovědět, které sloveso je nejpravděpodobnější</a:t>
            </a:r>
          </a:p>
          <a:p>
            <a:pPr>
              <a:lnSpc>
                <a:spcPct val="90000"/>
              </a:lnSpc>
              <a:buFontTx/>
              <a:buChar char="-"/>
            </a:pPr>
            <a:r>
              <a:rPr lang="cs-CZ" altLang="cs-CZ" sz="2000" dirty="0" smtClean="0"/>
              <a:t>V češtině málo účinné, mnoho koncovek OK, ale ne v daném kontextu, chyby v tvrdém a měkkém </a:t>
            </a:r>
            <a:r>
              <a:rPr lang="cs-CZ" altLang="cs-CZ" sz="2000" i="1" dirty="0" smtClean="0"/>
              <a:t>i</a:t>
            </a:r>
            <a:r>
              <a:rPr lang="cs-CZ" altLang="cs-CZ" sz="2000" dirty="0" smtClean="0"/>
              <a:t>. Viz též kontrolu gramatiky.</a:t>
            </a:r>
          </a:p>
          <a:p>
            <a:pPr>
              <a:lnSpc>
                <a:spcPct val="90000"/>
              </a:lnSpc>
              <a:buFontTx/>
              <a:buChar char="-"/>
            </a:pPr>
            <a:r>
              <a:rPr lang="cs-CZ" altLang="cs-CZ" sz="2000" dirty="0" smtClean="0"/>
              <a:t>Chybí přepínač stylu</a:t>
            </a:r>
          </a:p>
          <a:p>
            <a:pPr lvl="1">
              <a:lnSpc>
                <a:spcPct val="90000"/>
              </a:lnSpc>
              <a:buFontTx/>
              <a:buChar char="-"/>
            </a:pPr>
            <a:r>
              <a:rPr lang="cs-CZ" altLang="cs-CZ" sz="1600" dirty="0" smtClean="0"/>
              <a:t>Rozhodnu-li se pro koncovky typu </a:t>
            </a:r>
            <a:r>
              <a:rPr lang="cs-CZ" altLang="cs-CZ" sz="1600" i="1" dirty="0" smtClean="0"/>
              <a:t>–ej</a:t>
            </a:r>
            <a:r>
              <a:rPr lang="cs-CZ" altLang="cs-CZ" sz="1600" dirty="0" smtClean="0"/>
              <a:t>, je to jiná varianta jazyka a mělo by být vyžadováno držení jedné linie</a:t>
            </a:r>
          </a:p>
          <a:p>
            <a:pPr>
              <a:lnSpc>
                <a:spcPct val="90000"/>
              </a:lnSpc>
              <a:buFontTx/>
              <a:buChar char="-"/>
            </a:pPr>
            <a:r>
              <a:rPr lang="cs-CZ" altLang="cs-CZ" sz="2000" dirty="0" smtClean="0"/>
              <a:t>Zákaz dvou stejných slov za sebou: obecně ano, ale jsou výjimky, které by mohla rozpoznat kontrola gramatiky: </a:t>
            </a:r>
            <a:r>
              <a:rPr lang="cs-CZ" altLang="cs-CZ" sz="2000" i="1" dirty="0" smtClean="0"/>
              <a:t>Nesnese </a:t>
            </a:r>
            <a:r>
              <a:rPr lang="cs-CZ" altLang="cs-CZ" sz="2000" i="1" dirty="0" smtClean="0">
                <a:solidFill>
                  <a:schemeClr val="folHlink"/>
                </a:solidFill>
              </a:rPr>
              <a:t>se se</a:t>
            </a:r>
            <a:r>
              <a:rPr lang="cs-CZ" altLang="cs-CZ" sz="2000" i="1" dirty="0" smtClean="0"/>
              <a:t> sestrou, snědl jí </a:t>
            </a:r>
            <a:r>
              <a:rPr lang="cs-CZ" altLang="cs-CZ" sz="2000" i="1" dirty="0" smtClean="0">
                <a:solidFill>
                  <a:schemeClr val="folHlink"/>
                </a:solidFill>
              </a:rPr>
              <a:t>tu </a:t>
            </a:r>
            <a:r>
              <a:rPr lang="cs-CZ" altLang="cs-CZ" sz="2000" i="1" dirty="0" err="1" smtClean="0">
                <a:solidFill>
                  <a:schemeClr val="folHlink"/>
                </a:solidFill>
              </a:rPr>
              <a:t>tu</a:t>
            </a:r>
            <a:r>
              <a:rPr lang="cs-CZ" altLang="cs-CZ" sz="2000" i="1" dirty="0" smtClean="0"/>
              <a:t> buchtu a teď </a:t>
            </a:r>
            <a:r>
              <a:rPr lang="cs-CZ" altLang="cs-CZ" sz="2000" i="1" dirty="0" smtClean="0">
                <a:solidFill>
                  <a:schemeClr val="folHlink"/>
                </a:solidFill>
              </a:rPr>
              <a:t>jí </a:t>
            </a:r>
            <a:r>
              <a:rPr lang="cs-CZ" altLang="cs-CZ" sz="2000" i="1" dirty="0" err="1" smtClean="0">
                <a:solidFill>
                  <a:schemeClr val="folHlink"/>
                </a:solidFill>
              </a:rPr>
              <a:t>jí</a:t>
            </a:r>
            <a:r>
              <a:rPr lang="cs-CZ" altLang="cs-CZ" sz="2000" i="1" dirty="0" smtClean="0"/>
              <a:t> její koláč</a:t>
            </a:r>
            <a:r>
              <a:rPr lang="cs-CZ" altLang="cs-CZ" sz="2000" dirty="0" smtClean="0"/>
              <a:t>.</a:t>
            </a:r>
          </a:p>
        </p:txBody>
      </p:sp>
      <p:sp>
        <p:nvSpPr>
          <p:cNvPr id="9220"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9221"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9222"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44CBE609-BA37-479A-8610-4DB0663FD20A}" type="slidenum">
              <a:rPr lang="en-CA" altLang="cs-CZ" sz="1400" smtClean="0"/>
              <a:pPr>
                <a:spcBef>
                  <a:spcPct val="0"/>
                </a:spcBef>
                <a:buFontTx/>
                <a:buNone/>
              </a:pPr>
              <a:t>7</a:t>
            </a:fld>
            <a:endParaRPr lang="en-CA" altLang="cs-CZ" sz="1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altLang="cs-CZ" smtClean="0"/>
              <a:t>Kontrola gramatiky a stylu</a:t>
            </a:r>
          </a:p>
        </p:txBody>
      </p:sp>
      <p:sp>
        <p:nvSpPr>
          <p:cNvPr id="10243" name="Rectangle 3"/>
          <p:cNvSpPr>
            <a:spLocks noGrp="1" noChangeArrowheads="1"/>
          </p:cNvSpPr>
          <p:nvPr>
            <p:ph idx="1"/>
          </p:nvPr>
        </p:nvSpPr>
        <p:spPr/>
        <p:txBody>
          <a:bodyPr/>
          <a:lstStyle/>
          <a:p>
            <a:pPr>
              <a:buFontTx/>
              <a:buChar char="-"/>
            </a:pPr>
            <a:r>
              <a:rPr lang="cs-CZ" altLang="cs-CZ" sz="2400" smtClean="0"/>
              <a:t>Ideální stav: kompletní syntaktická analýza vztahů ve větě. To je ale těžké.</a:t>
            </a:r>
          </a:p>
          <a:p>
            <a:pPr>
              <a:buFontTx/>
              <a:buChar char="-"/>
            </a:pPr>
            <a:r>
              <a:rPr lang="cs-CZ" altLang="cs-CZ" sz="2400" smtClean="0"/>
              <a:t>Současná kontrola gramatiky v angličtině ve Wordu v sobě má i kontrolu stylu (bouří se proti dlouhým větám apod.)</a:t>
            </a:r>
          </a:p>
          <a:p>
            <a:pPr>
              <a:buFontTx/>
              <a:buChar char="-"/>
            </a:pPr>
            <a:r>
              <a:rPr lang="cs-CZ" altLang="cs-CZ" sz="2400" smtClean="0"/>
              <a:t>Univerzální úkoly: velké písmeno na začátku věty, zakázat dvě mezery za sebou apod.</a:t>
            </a:r>
          </a:p>
          <a:p>
            <a:pPr>
              <a:buFontTx/>
              <a:buChar char="-"/>
            </a:pPr>
            <a:r>
              <a:rPr lang="cs-CZ" altLang="cs-CZ" sz="2400" smtClean="0"/>
              <a:t>Úkoly v češtině: shoda podmětu s přísudkem (tvrdé a měkké </a:t>
            </a:r>
            <a:r>
              <a:rPr lang="cs-CZ" altLang="cs-CZ" sz="2400" i="1" smtClean="0"/>
              <a:t>i</a:t>
            </a:r>
            <a:r>
              <a:rPr lang="cs-CZ" altLang="cs-CZ" sz="2400" smtClean="0"/>
              <a:t>), shoda přívlastků s rozvíjenými podstatnými jmény, čárky kolem vnořených klauzí, interpunkce v uvozovkách.</a:t>
            </a:r>
          </a:p>
        </p:txBody>
      </p:sp>
      <p:sp>
        <p:nvSpPr>
          <p:cNvPr id="10244"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10245"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10246"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B06CD43A-7A16-4B50-B7B7-376669D6E1C3}" type="slidenum">
              <a:rPr lang="en-CA" altLang="cs-CZ" sz="1400" smtClean="0"/>
              <a:pPr>
                <a:spcBef>
                  <a:spcPct val="0"/>
                </a:spcBef>
                <a:buFontTx/>
                <a:buNone/>
              </a:pPr>
              <a:t>8</a:t>
            </a:fld>
            <a:endParaRPr lang="en-CA" altLang="cs-CZ" sz="1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altLang="cs-CZ" smtClean="0"/>
              <a:t>Přehled aplikací a problémů počítačové lingvistiky 1</a:t>
            </a:r>
          </a:p>
        </p:txBody>
      </p:sp>
      <p:sp>
        <p:nvSpPr>
          <p:cNvPr id="322563" name="Rectangle 3"/>
          <p:cNvSpPr>
            <a:spLocks noGrp="1" noChangeArrowheads="1"/>
          </p:cNvSpPr>
          <p:nvPr>
            <p:ph idx="1"/>
          </p:nvPr>
        </p:nvSpPr>
        <p:spPr/>
        <p:txBody>
          <a:bodyPr/>
          <a:lstStyle/>
          <a:p>
            <a:r>
              <a:rPr lang="cs-CZ" altLang="cs-CZ" sz="2000" smtClean="0"/>
              <a:t>Vyhledat slovo v textu ve všech tvarech (morfologická analýza).</a:t>
            </a:r>
          </a:p>
          <a:p>
            <a:r>
              <a:rPr lang="cs-CZ" altLang="cs-CZ" sz="2000" smtClean="0"/>
              <a:t>Kontrola pravopisu (spell checking). Inteligentní pro češtinu: např. kontrola tvrdého a měkkého </a:t>
            </a:r>
            <a:r>
              <a:rPr lang="cs-CZ" altLang="cs-CZ" sz="2000" i="1" smtClean="0"/>
              <a:t>i</a:t>
            </a:r>
            <a:r>
              <a:rPr lang="cs-CZ" altLang="cs-CZ" sz="2000" smtClean="0"/>
              <a:t> v příčestí minulém.</a:t>
            </a:r>
          </a:p>
          <a:p>
            <a:r>
              <a:rPr lang="cs-CZ" altLang="cs-CZ" sz="2000" smtClean="0"/>
              <a:t>Kontrola gramatiky (grammar checking) a stylu.</a:t>
            </a:r>
          </a:p>
          <a:p>
            <a:r>
              <a:rPr lang="cs-CZ" altLang="cs-CZ" sz="2000" smtClean="0">
                <a:solidFill>
                  <a:schemeClr val="folHlink"/>
                </a:solidFill>
              </a:rPr>
              <a:t>Háčkování: vrátit diakritiku do textu, ze kterého byla odstraněna. Obdobný úkol: doplnit samohlásky do arabského nebo hebrejského textu.</a:t>
            </a:r>
          </a:p>
        </p:txBody>
      </p:sp>
      <p:sp>
        <p:nvSpPr>
          <p:cNvPr id="11268" name="Zástupný symbol pro datum 3"/>
          <p:cNvSpPr>
            <a:spLocks noGrp="1"/>
          </p:cNvSpPr>
          <p:nvPr>
            <p:ph type="dt" sz="quarter" idx="10"/>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1400" smtClean="0"/>
              <a:t>7.10.1999</a:t>
            </a:r>
            <a:endParaRPr lang="en-CA" altLang="cs-CZ" sz="1400" smtClean="0"/>
          </a:p>
        </p:txBody>
      </p:sp>
      <p:sp>
        <p:nvSpPr>
          <p:cNvPr id="11269" name="Zástupný symbol pro zápatí 4"/>
          <p:cNvSpPr>
            <a:spLocks noGrp="1"/>
          </p:cNvSpPr>
          <p:nvPr>
            <p:ph type="ftr" sz="quarter" idx="11"/>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CA" altLang="cs-CZ" sz="1400" smtClean="0"/>
              <a:t>http://ufal.mff.cuni.cz/course/popj1</a:t>
            </a:r>
          </a:p>
        </p:txBody>
      </p:sp>
      <p:sp>
        <p:nvSpPr>
          <p:cNvPr id="11270" name="Zástupný symbol pro číslo snímku 5"/>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10B5947B-73C3-4F28-B7B7-D2A45F018ACD}" type="slidenum">
              <a:rPr lang="en-CA" altLang="cs-CZ" sz="1400" smtClean="0"/>
              <a:pPr>
                <a:spcBef>
                  <a:spcPct val="0"/>
                </a:spcBef>
                <a:buFontTx/>
                <a:buNone/>
              </a:pPr>
              <a:t>9</a:t>
            </a:fld>
            <a:endParaRPr lang="en-CA" altLang="cs-CZ"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anim calcmode="lin" valueType="num">
                                      <p:cBhvr additive="base">
                                        <p:cTn id="7" dur="500" fill="hold"/>
                                        <p:tgtEl>
                                          <p:spTgt spid="322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2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2563">
                                            <p:txEl>
                                              <p:pRg st="1" end="1"/>
                                            </p:txEl>
                                          </p:spTgt>
                                        </p:tgtEl>
                                        <p:attrNameLst>
                                          <p:attrName>style.visibility</p:attrName>
                                        </p:attrNameLst>
                                      </p:cBhvr>
                                      <p:to>
                                        <p:strVal val="visible"/>
                                      </p:to>
                                    </p:set>
                                    <p:anim calcmode="lin" valueType="num">
                                      <p:cBhvr additive="base">
                                        <p:cTn id="13" dur="500" fill="hold"/>
                                        <p:tgtEl>
                                          <p:spTgt spid="322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2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2563">
                                            <p:txEl>
                                              <p:pRg st="2" end="2"/>
                                            </p:txEl>
                                          </p:spTgt>
                                        </p:tgtEl>
                                        <p:attrNameLst>
                                          <p:attrName>style.visibility</p:attrName>
                                        </p:attrNameLst>
                                      </p:cBhvr>
                                      <p:to>
                                        <p:strVal val="visible"/>
                                      </p:to>
                                    </p:set>
                                    <p:anim calcmode="lin" valueType="num">
                                      <p:cBhvr additive="base">
                                        <p:cTn id="19" dur="500" fill="hold"/>
                                        <p:tgtEl>
                                          <p:spTgt spid="322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2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2563">
                                            <p:txEl>
                                              <p:pRg st="3" end="3"/>
                                            </p:txEl>
                                          </p:spTgt>
                                        </p:tgtEl>
                                        <p:attrNameLst>
                                          <p:attrName>style.visibility</p:attrName>
                                        </p:attrNameLst>
                                      </p:cBhvr>
                                      <p:to>
                                        <p:strVal val="visible"/>
                                      </p:to>
                                    </p:set>
                                    <p:anim calcmode="lin" valueType="num">
                                      <p:cBhvr additive="base">
                                        <p:cTn id="25" dur="500" fill="hold"/>
                                        <p:tgtEl>
                                          <p:spTgt spid="3225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25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build="p" autoUpdateAnimBg="0"/>
    </p:bldLst>
  </p:timing>
</p:sld>
</file>

<file path=ppt/theme/theme1.xml><?xml version="1.0" encoding="utf-8"?>
<a:theme xmlns:a="http://schemas.openxmlformats.org/drawingml/2006/main" name="Impuls">
  <a:themeElements>
    <a:clrScheme name="Impuls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Impul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mpuls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Impuls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Impuls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Impuls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Impuls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Impuls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10294</TotalTime>
  <Words>4362</Words>
  <Application>Microsoft Office PowerPoint</Application>
  <PresentationFormat>Předvádění na obrazovce (4:3)</PresentationFormat>
  <Paragraphs>450</Paragraphs>
  <Slides>26</Slides>
  <Notes>23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Arial</vt:lpstr>
      <vt:lpstr>Times New Roman</vt:lpstr>
      <vt:lpstr>Verdana</vt:lpstr>
      <vt:lpstr>宋体</vt:lpstr>
      <vt:lpstr>Impuls</vt:lpstr>
      <vt:lpstr>Počítačové zpracování přirozeného jazyka</vt:lpstr>
      <vt:lpstr>Předpoklady</vt:lpstr>
      <vt:lpstr>Zápočet</vt:lpstr>
      <vt:lpstr>Přehled aplikací a problémů počítačové lingvistiky 1</vt:lpstr>
      <vt:lpstr>Vyhledání slova ve všech tvarech</vt:lpstr>
      <vt:lpstr>Přehled aplikací a problémů počítačové lingvistiky 1</vt:lpstr>
      <vt:lpstr>Kontrola pravopisu</vt:lpstr>
      <vt:lpstr>Kontrola gramatiky a stylu</vt:lpstr>
      <vt:lpstr>Přehled aplikací a problémů počítačové lingvistiky 1</vt:lpstr>
      <vt:lpstr>Háčkování</vt:lpstr>
      <vt:lpstr>Problémy podobné háčkování</vt:lpstr>
      <vt:lpstr>Doplňování krátkých samohlásek v arabštině a hebrejštině</vt:lpstr>
      <vt:lpstr>Arabské samohlásky: nejednoznačnosti</vt:lpstr>
      <vt:lpstr>Segmentace</vt:lpstr>
      <vt:lpstr>Přehled aplikací a problémů počítačové lingvistiky 1</vt:lpstr>
      <vt:lpstr>Prezentace aplikace PowerPoint</vt:lpstr>
      <vt:lpstr>Dílčí problémy</vt:lpstr>
      <vt:lpstr>Předložkové skupiny</vt:lpstr>
      <vt:lpstr>Předložkové skupiny</vt:lpstr>
      <vt:lpstr>Předložkové skupiny</vt:lpstr>
      <vt:lpstr>Předložkové skupiny a syntaktické nejednoznačnosti</vt:lpstr>
      <vt:lpstr>Předložkové skupiny a syntaktické nejednoznačnosti</vt:lpstr>
      <vt:lpstr>Webové služby: Majka</vt:lpstr>
      <vt:lpstr>Hajičova morfologie</vt:lpstr>
      <vt:lpstr>Morfo: generátor tvarů</vt:lpstr>
      <vt:lpstr>Literatura</vt:lpstr>
    </vt:vector>
  </TitlesOfParts>
  <Company>ÚFAL MFF 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Počítačové zpracování češtiny 1</dc:title>
  <dc:subject>Úvod, přehled aplikací, předzpracování a čištění textu</dc:subject>
  <dc:creator>Daniel Zeman</dc:creator>
  <dc:description>Udělat: příklady Příliš žluťoučkého koně v různých kódováních.</dc:description>
  <cp:lastModifiedBy>Daniel Zeman</cp:lastModifiedBy>
  <cp:revision>188</cp:revision>
  <cp:lastPrinted>2015-09-30T12:16:10Z</cp:lastPrinted>
  <dcterms:created xsi:type="dcterms:W3CDTF">1999-10-12T15:45:52Z</dcterms:created>
  <dcterms:modified xsi:type="dcterms:W3CDTF">2017-10-03T12:31:51Z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zeman@ufal.ms.mff.cuni.cz</vt:lpwstr>
  </property>
  <property fmtid="{D5CDD505-2E9C-101B-9397-08002B2CF9AE}" pid="8" name="HomePage">
    <vt:lpwstr>http://www.ms.mff.cuni.cz/~zeman/</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D:\Dan\Pzč</vt:lpwstr>
  </property>
</Properties>
</file>